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711" r:id="rId2"/>
  </p:sldMasterIdLst>
  <p:notesMasterIdLst>
    <p:notesMasterId r:id="rId37"/>
  </p:notesMasterIdLst>
  <p:sldIdLst>
    <p:sldId id="256" r:id="rId3"/>
    <p:sldId id="314" r:id="rId4"/>
    <p:sldId id="283" r:id="rId5"/>
    <p:sldId id="274" r:id="rId6"/>
    <p:sldId id="309" r:id="rId7"/>
    <p:sldId id="284" r:id="rId8"/>
    <p:sldId id="275" r:id="rId9"/>
    <p:sldId id="298" r:id="rId10"/>
    <p:sldId id="299" r:id="rId11"/>
    <p:sldId id="306" r:id="rId12"/>
    <p:sldId id="277" r:id="rId13"/>
    <p:sldId id="311" r:id="rId14"/>
    <p:sldId id="308" r:id="rId15"/>
    <p:sldId id="310" r:id="rId16"/>
    <p:sldId id="285" r:id="rId17"/>
    <p:sldId id="313" r:id="rId18"/>
    <p:sldId id="289" r:id="rId19"/>
    <p:sldId id="290" r:id="rId20"/>
    <p:sldId id="303" r:id="rId21"/>
    <p:sldId id="291" r:id="rId22"/>
    <p:sldId id="304" r:id="rId23"/>
    <p:sldId id="325" r:id="rId24"/>
    <p:sldId id="323" r:id="rId25"/>
    <p:sldId id="305" r:id="rId26"/>
    <p:sldId id="321" r:id="rId27"/>
    <p:sldId id="319" r:id="rId28"/>
    <p:sldId id="320" r:id="rId29"/>
    <p:sldId id="318" r:id="rId30"/>
    <p:sldId id="324" r:id="rId31"/>
    <p:sldId id="312" r:id="rId32"/>
    <p:sldId id="282" r:id="rId33"/>
    <p:sldId id="287" r:id="rId34"/>
    <p:sldId id="288" r:id="rId35"/>
    <p:sldId id="279" r:id="rId3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1356" y="66"/>
      </p:cViewPr>
      <p:guideLst/>
    </p:cSldViewPr>
  </p:slideViewPr>
  <p:notesTextViewPr>
    <p:cViewPr>
      <p:scale>
        <a:sx n="1" d="1"/>
        <a:sy n="1" d="1"/>
      </p:scale>
      <p:origin x="0" y="0"/>
    </p:cViewPr>
  </p:notesTextViewPr>
  <p:sorterViewPr>
    <p:cViewPr varScale="1">
      <p:scale>
        <a:sx n="100" d="100"/>
        <a:sy n="100" d="100"/>
      </p:scale>
      <p:origin x="0" y="-59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B8D55-6D01-4F57-BE97-F3EB55710344}" type="datetimeFigureOut">
              <a:rPr lang="de-DE" smtClean="0"/>
              <a:t>22.09.2018</a:t>
            </a:fld>
            <a:endParaRPr lang="de-DE"/>
          </a:p>
        </p:txBody>
      </p:sp>
      <p:sp>
        <p:nvSpPr>
          <p:cNvPr id="4" name="Folienbildplatzhalt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F56616-68B6-4A1B-8574-83A69FF5092A}" type="slidenum">
              <a:rPr lang="de-DE" smtClean="0"/>
              <a:t>‹Nr.›</a:t>
            </a:fld>
            <a:endParaRPr lang="de-DE"/>
          </a:p>
        </p:txBody>
      </p:sp>
    </p:spTree>
    <p:extLst>
      <p:ext uri="{BB962C8B-B14F-4D97-AF65-F5344CB8AC3E}">
        <p14:creationId xmlns:p14="http://schemas.microsoft.com/office/powerpoint/2010/main" val="1188316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4829D-2CCF-4639-8EB9-D561DB81C655}" type="slidenum">
              <a:rPr lang="de-DE" altLang="de-DE"/>
              <a:pPr/>
              <a:t>19</a:t>
            </a:fld>
            <a:endParaRPr lang="de-DE" altLang="de-DE"/>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r>
              <a:rPr lang="de-DE" altLang="de-DE"/>
              <a:t>Orientierung am PETRA-Projekt, das mit ähnlichem Studiendesign die Effektivität eines beschleunigten Reha-Antragsverfahrens unter LVA-Versicherten mit muskuloskelettalen Erkrankungen prüfte</a:t>
            </a:r>
          </a:p>
        </p:txBody>
      </p:sp>
    </p:spTree>
    <p:extLst>
      <p:ext uri="{BB962C8B-B14F-4D97-AF65-F5344CB8AC3E}">
        <p14:creationId xmlns:p14="http://schemas.microsoft.com/office/powerpoint/2010/main" val="95346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D4829D-2CCF-4639-8EB9-D561DB81C655}" type="slidenum">
              <a:rPr lang="de-DE" altLang="de-DE"/>
              <a:pPr/>
              <a:t>21</a:t>
            </a:fld>
            <a:endParaRPr lang="de-DE" altLang="de-DE"/>
          </a:p>
        </p:txBody>
      </p:sp>
      <p:sp>
        <p:nvSpPr>
          <p:cNvPr id="311298" name="Rectangle 2"/>
          <p:cNvSpPr>
            <a:spLocks noGrp="1" noRot="1" noChangeAspect="1" noChangeArrowheads="1" noTextEdit="1"/>
          </p:cNvSpPr>
          <p:nvPr>
            <p:ph type="sldImg"/>
          </p:nvPr>
        </p:nvSpPr>
        <p:spPr>
          <a:ln/>
        </p:spPr>
      </p:sp>
      <p:sp>
        <p:nvSpPr>
          <p:cNvPr id="311299" name="Rectangle 3"/>
          <p:cNvSpPr>
            <a:spLocks noGrp="1" noChangeArrowheads="1"/>
          </p:cNvSpPr>
          <p:nvPr>
            <p:ph type="body" idx="1"/>
          </p:nvPr>
        </p:nvSpPr>
        <p:spPr/>
        <p:txBody>
          <a:bodyPr/>
          <a:lstStyle/>
          <a:p>
            <a:r>
              <a:rPr lang="de-DE" altLang="de-DE"/>
              <a:t>Orientierung am PETRA-Projekt, das mit ähnlichem Studiendesign die Effektivität eines beschleunigten Reha-Antragsverfahrens unter LVA-Versicherten mit muskuloskelettalen Erkrankungen prüfte</a:t>
            </a:r>
          </a:p>
        </p:txBody>
      </p:sp>
    </p:spTree>
    <p:extLst>
      <p:ext uri="{BB962C8B-B14F-4D97-AF65-F5344CB8AC3E}">
        <p14:creationId xmlns:p14="http://schemas.microsoft.com/office/powerpoint/2010/main" val="1752799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22DCADC-59A3-4600-B1A2-4DC12A3AF553}" type="slidenum">
              <a:rPr lang="de-DE" altLang="de-DE"/>
              <a:pPr eaLnBrk="1" hangingPunct="1"/>
              <a:t>34</a:t>
            </a:fld>
            <a:endParaRPr lang="de-DE" altLang="de-DE"/>
          </a:p>
        </p:txBody>
      </p:sp>
      <p:sp>
        <p:nvSpPr>
          <p:cNvPr id="54275" name="Rectangle 2"/>
          <p:cNvSpPr>
            <a:spLocks noGrp="1" noRot="1" noChangeAspect="1" noChangeArrowheads="1" noTextEdit="1"/>
          </p:cNvSpPr>
          <p:nvPr>
            <p:ph type="sldImg"/>
          </p:nvPr>
        </p:nvSpPr>
        <p:spPr bwMode="auto">
          <a:xfrm>
            <a:off x="903288" y="762000"/>
            <a:ext cx="4978400" cy="3733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6" name="Rectangle 3"/>
          <p:cNvSpPr>
            <a:spLocks noGrp="1" noChangeArrowheads="1"/>
          </p:cNvSpPr>
          <p:nvPr>
            <p:ph type="body" idx="1"/>
          </p:nvPr>
        </p:nvSpPr>
        <p:spPr bwMode="auto">
          <a:xfrm>
            <a:off x="914400" y="4724400"/>
            <a:ext cx="4953000" cy="4495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039" tIns="46520" rIns="93039" bIns="46520" numCol="1" anchor="t" anchorCtr="0" compatLnSpc="1">
            <a:prstTxWarp prst="textNoShape">
              <a:avLst/>
            </a:prstTxWarp>
          </a:bodyPr>
          <a:lstStyle/>
          <a:p>
            <a:pPr eaLnBrk="1" hangingPunct="1">
              <a:spcBef>
                <a:spcPct val="0"/>
              </a:spcBef>
            </a:pPr>
            <a:endParaRPr kumimoji="1" lang="de-DE" altLang="de-DE" sz="2400"/>
          </a:p>
        </p:txBody>
      </p:sp>
    </p:spTree>
    <p:extLst>
      <p:ext uri="{BB962C8B-B14F-4D97-AF65-F5344CB8AC3E}">
        <p14:creationId xmlns:p14="http://schemas.microsoft.com/office/powerpoint/2010/main" val="2476636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441314"/>
            <a:ext cx="7772400" cy="1470025"/>
          </a:xfrm>
        </p:spPr>
        <p:txBody>
          <a:bodyPr>
            <a:normAutofit/>
          </a:bodyPr>
          <a:lstStyle>
            <a:lvl1pPr>
              <a:defRPr sz="3200" b="1">
                <a:solidFill>
                  <a:schemeClr val="tx2">
                    <a:lumMod val="50000"/>
                  </a:schemeClr>
                </a:solidFill>
              </a:defRPr>
            </a:lvl1pPr>
          </a:lstStyle>
          <a:p>
            <a:r>
              <a:rPr lang="de-DE" dirty="0"/>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2">
                    <a:lumMod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de-DE" dirty="0"/>
              <a:t>Formatvorlage des Untertitelmasters durch Klicken bearbeiten</a:t>
            </a:r>
          </a:p>
        </p:txBody>
      </p:sp>
    </p:spTree>
    <p:extLst>
      <p:ext uri="{BB962C8B-B14F-4D97-AF65-F5344CB8AC3E}">
        <p14:creationId xmlns:p14="http://schemas.microsoft.com/office/powerpoint/2010/main" val="264627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_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685800" y="1218456"/>
            <a:ext cx="7772400" cy="914400"/>
          </a:xfrm>
        </p:spPr>
        <p:txBody>
          <a:bodyPr/>
          <a:lstStyle/>
          <a:p>
            <a:r>
              <a:rPr lang="de-DE" dirty="0"/>
              <a:t>Titelmasterformat durch Klicken bearbeiten</a:t>
            </a:r>
          </a:p>
        </p:txBody>
      </p:sp>
      <p:sp>
        <p:nvSpPr>
          <p:cNvPr id="4" name="Textplatzhalter 3"/>
          <p:cNvSpPr>
            <a:spLocks noGrp="1"/>
          </p:cNvSpPr>
          <p:nvPr>
            <p:ph type="body" sz="quarter" idx="10"/>
          </p:nvPr>
        </p:nvSpPr>
        <p:spPr>
          <a:xfrm>
            <a:off x="705602" y="2442922"/>
            <a:ext cx="7776864" cy="4032448"/>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07095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310944482"/>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685800" y="1218456"/>
            <a:ext cx="7772400" cy="914400"/>
          </a:xfrm>
        </p:spPr>
        <p:txBody>
          <a:bodyPr/>
          <a:lstStyle/>
          <a:p>
            <a:r>
              <a:rPr lang="de-DE" dirty="0"/>
              <a:t>Titelmasterformat durch Klicken bearbeiten</a:t>
            </a:r>
          </a:p>
        </p:txBody>
      </p:sp>
      <p:sp>
        <p:nvSpPr>
          <p:cNvPr id="4" name="Textplatzhalter 3"/>
          <p:cNvSpPr>
            <a:spLocks noGrp="1"/>
          </p:cNvSpPr>
          <p:nvPr>
            <p:ph type="body" sz="quarter" idx="10"/>
          </p:nvPr>
        </p:nvSpPr>
        <p:spPr>
          <a:xfrm>
            <a:off x="705602" y="2442922"/>
            <a:ext cx="7776864" cy="4032448"/>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76045336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127875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9803509"/>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1382298"/>
          </a:xfrm>
        </p:spPr>
        <p:txBody>
          <a:bodyPr anchor="b">
            <a:normAutofit/>
          </a:bodyPr>
          <a:lstStyle>
            <a:lvl1pPr algn="ctr">
              <a:defRPr sz="3600"/>
            </a:lvl1pPr>
          </a:lstStyle>
          <a:p>
            <a:r>
              <a:rPr lang="de-DE" dirty="0"/>
              <a:t>Titelmasterformat durch Klicken bearbeiten</a:t>
            </a:r>
          </a:p>
        </p:txBody>
      </p:sp>
      <p:sp>
        <p:nvSpPr>
          <p:cNvPr id="3" name="Untertitel 2"/>
          <p:cNvSpPr>
            <a:spLocks noGrp="1"/>
          </p:cNvSpPr>
          <p:nvPr>
            <p:ph type="subTitle" idx="1"/>
          </p:nvPr>
        </p:nvSpPr>
        <p:spPr>
          <a:xfrm>
            <a:off x="1143000" y="3684104"/>
            <a:ext cx="6858000" cy="239533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p:txBody>
      </p:sp>
      <p:pic>
        <p:nvPicPr>
          <p:cNvPr id="7" name="Grafik 6"/>
          <p:cNvPicPr>
            <a:picLocks noChangeAspect="1"/>
          </p:cNvPicPr>
          <p:nvPr userDrawn="1"/>
        </p:nvPicPr>
        <p:blipFill>
          <a:blip r:embed="rId2"/>
          <a:stretch>
            <a:fillRect/>
          </a:stretch>
        </p:blipFill>
        <p:spPr>
          <a:xfrm>
            <a:off x="351576" y="104790"/>
            <a:ext cx="3060457" cy="658425"/>
          </a:xfrm>
          <a:prstGeom prst="rect">
            <a:avLst/>
          </a:prstGeom>
        </p:spPr>
      </p:pic>
    </p:spTree>
    <p:extLst>
      <p:ext uri="{BB962C8B-B14F-4D97-AF65-F5344CB8AC3E}">
        <p14:creationId xmlns:p14="http://schemas.microsoft.com/office/powerpoint/2010/main" val="39895583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96D805-49D9-4BD2-8B41-FAF6EF2CBF4A}" type="datetimeFigureOut">
              <a:rPr lang="de-DE" smtClean="0"/>
              <a:t>22.09.2018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846365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196D805-49D9-4BD2-8B41-FAF6EF2CBF4A}" type="datetimeFigureOut">
              <a:rPr lang="de-DE" smtClean="0"/>
              <a:t>22.09.2018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35404801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628650" y="1825625"/>
            <a:ext cx="386715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825625"/>
            <a:ext cx="386715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1196D805-49D9-4BD2-8B41-FAF6EF2CBF4A}" type="datetimeFigureOut">
              <a:rPr lang="de-DE" smtClean="0"/>
              <a:t>22.09.2018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26772204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de-DE"/>
              <a:t>Titelmasterformat durch Klicken bearbeiten</a:t>
            </a:r>
          </a:p>
        </p:txBody>
      </p:sp>
      <p:sp>
        <p:nvSpPr>
          <p:cNvPr id="3" name="Textplatzhalt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630238" y="2505075"/>
            <a:ext cx="386873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29150" y="2505075"/>
            <a:ext cx="38877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1196D805-49D9-4BD2-8B41-FAF6EF2CBF4A}" type="datetimeFigureOut">
              <a:rPr lang="de-DE" smtClean="0"/>
              <a:t>22.09.2018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4282019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98514"/>
            <a:ext cx="8229600" cy="1143000"/>
          </a:xfrm>
        </p:spPr>
        <p:txBody>
          <a:bodyPr>
            <a:normAutofit/>
          </a:bodyPr>
          <a:lstStyle>
            <a:lvl1pPr>
              <a:defRPr sz="3200" b="1">
                <a:solidFill>
                  <a:schemeClr val="tx2">
                    <a:lumMod val="50000"/>
                  </a:schemeClr>
                </a:solidFill>
              </a:defRPr>
            </a:lvl1pPr>
          </a:lstStyle>
          <a:p>
            <a:r>
              <a:rPr lang="de-DE" dirty="0"/>
              <a:t>Titelmasterformat durch Klicken bearbeiten</a:t>
            </a:r>
          </a:p>
        </p:txBody>
      </p:sp>
      <p:sp>
        <p:nvSpPr>
          <p:cNvPr id="3" name="Inhaltsplatzhalter 2"/>
          <p:cNvSpPr>
            <a:spLocks noGrp="1"/>
          </p:cNvSpPr>
          <p:nvPr>
            <p:ph idx="1"/>
          </p:nvPr>
        </p:nvSpPr>
        <p:spPr>
          <a:xfrm>
            <a:off x="457200" y="2222500"/>
            <a:ext cx="8229600" cy="4356100"/>
          </a:xfrm>
        </p:spPr>
        <p:txBody>
          <a:bodyPr>
            <a:normAutofit/>
          </a:bodyPr>
          <a:lstStyle>
            <a:lvl1pPr marL="0" indent="0">
              <a:spcBef>
                <a:spcPts val="900"/>
              </a:spcBef>
              <a:buNone/>
              <a:defRPr sz="2400">
                <a:solidFill>
                  <a:schemeClr val="tx2">
                    <a:lumMod val="50000"/>
                  </a:schemeClr>
                </a:solidFill>
              </a:defRPr>
            </a:lvl1pPr>
            <a:lvl3pPr marL="685800" indent="0">
              <a:buNone/>
              <a:defRPr/>
            </a:lvl3pPr>
            <a:lvl5pPr marL="1371600" indent="0">
              <a:buNone/>
              <a:defRPr/>
            </a:lvl5pPr>
          </a:lstStyle>
          <a:p>
            <a:pPr lvl="0"/>
            <a:r>
              <a:rPr lang="de-DE" dirty="0"/>
              <a:t>Text</a:t>
            </a:r>
          </a:p>
          <a:p>
            <a:pPr lvl="0"/>
            <a:r>
              <a:rPr lang="de-DE" dirty="0"/>
              <a:t>Text</a:t>
            </a:r>
          </a:p>
        </p:txBody>
      </p:sp>
    </p:spTree>
    <p:extLst>
      <p:ext uri="{BB962C8B-B14F-4D97-AF65-F5344CB8AC3E}">
        <p14:creationId xmlns:p14="http://schemas.microsoft.com/office/powerpoint/2010/main" val="17041982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196D805-49D9-4BD2-8B41-FAF6EF2CBF4A}" type="datetimeFigureOut">
              <a:rPr lang="de-DE" smtClean="0"/>
              <a:t>22.09.2018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1785862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1196D805-49D9-4BD2-8B41-FAF6EF2CBF4A}" type="datetimeFigureOut">
              <a:rPr lang="de-DE" smtClean="0"/>
              <a:t>22.09.2018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21496347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196D805-49D9-4BD2-8B41-FAF6EF2CBF4A}" type="datetimeFigureOut">
              <a:rPr lang="de-DE" smtClean="0"/>
              <a:t>22.09.2018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16599525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196D805-49D9-4BD2-8B41-FAF6EF2CBF4A}" type="datetimeFigureOut">
              <a:rPr lang="de-DE" smtClean="0"/>
              <a:t>22.09.2018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11945741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96D805-49D9-4BD2-8B41-FAF6EF2CBF4A}" type="datetimeFigureOut">
              <a:rPr lang="de-DE" smtClean="0"/>
              <a:t>22.09.2018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26350440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43675" y="365125"/>
            <a:ext cx="1971675"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628650" y="365125"/>
            <a:ext cx="5762625"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1196D805-49D9-4BD2-8B41-FAF6EF2CBF4A}" type="datetimeFigureOut">
              <a:rPr lang="de-DE" smtClean="0"/>
              <a:t>22.09.2018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6C37E7A-D385-4BD3-8CFF-87EE521B78CC}" type="slidenum">
              <a:rPr lang="de-DE" smtClean="0"/>
              <a:t>‹Nr.›</a:t>
            </a:fld>
            <a:endParaRPr lang="de-DE"/>
          </a:p>
        </p:txBody>
      </p:sp>
    </p:spTree>
    <p:extLst>
      <p:ext uri="{BB962C8B-B14F-4D97-AF65-F5344CB8AC3E}">
        <p14:creationId xmlns:p14="http://schemas.microsoft.com/office/powerpoint/2010/main" val="133245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2"/>
            <a:ext cx="7772400" cy="1362075"/>
          </a:xfrm>
        </p:spPr>
        <p:txBody>
          <a:bodyPr anchor="t"/>
          <a:lstStyle>
            <a:lvl1pPr algn="l">
              <a:defRPr sz="3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5" name="Fußzeilenplatzhalter 4"/>
          <p:cNvSpPr>
            <a:spLocks noGrp="1"/>
          </p:cNvSpPr>
          <p:nvPr>
            <p:ph type="ftr" sz="quarter" idx="11"/>
          </p:nvPr>
        </p:nvSpPr>
        <p:spPr>
          <a:xfrm>
            <a:off x="3124200" y="6356352"/>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1030828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964184"/>
            <a:ext cx="8229600" cy="1143000"/>
          </a:xfrm>
        </p:spPr>
        <p:txBody>
          <a:bodyPr/>
          <a:lstStyle/>
          <a:p>
            <a:r>
              <a:rPr lang="de-DE"/>
              <a:t>Titelmasterformat durch Klicken bearbeiten</a:t>
            </a:r>
          </a:p>
        </p:txBody>
      </p:sp>
      <p:sp>
        <p:nvSpPr>
          <p:cNvPr id="3" name="Inhaltsplatzhalt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6" name="Fußzeilenplatzhalter 5"/>
          <p:cNvSpPr>
            <a:spLocks noGrp="1"/>
          </p:cNvSpPr>
          <p:nvPr>
            <p:ph type="ftr" sz="quarter" idx="11"/>
          </p:nvPr>
        </p:nvSpPr>
        <p:spPr>
          <a:xfrm>
            <a:off x="3124200" y="6356352"/>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3307096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919215"/>
            <a:ext cx="8229600" cy="1143000"/>
          </a:xfrm>
        </p:spPr>
        <p:txBody>
          <a:bodyPr>
            <a:normAutofit/>
          </a:bodyPr>
          <a:lstStyle>
            <a:lvl1pPr>
              <a:defRPr sz="3000"/>
            </a:lvl1pPr>
          </a:lstStyle>
          <a:p>
            <a:r>
              <a:rPr lang="de-DE" dirty="0"/>
              <a:t>Titelmasterformat durch Klicken bearbeiten</a:t>
            </a:r>
          </a:p>
        </p:txBody>
      </p:sp>
      <p:sp>
        <p:nvSpPr>
          <p:cNvPr id="3" name="Datumsplatzhalter 2"/>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4" name="Fußzeilenplatzhalter 3"/>
          <p:cNvSpPr>
            <a:spLocks noGrp="1"/>
          </p:cNvSpPr>
          <p:nvPr>
            <p:ph type="ftr" sz="quarter" idx="11"/>
          </p:nvPr>
        </p:nvSpPr>
        <p:spPr>
          <a:xfrm>
            <a:off x="3124200" y="6356352"/>
            <a:ext cx="2895600" cy="365125"/>
          </a:xfrm>
          <a:prstGeom prst="rect">
            <a:avLst/>
          </a:prstGeom>
        </p:spPr>
        <p:txBody>
          <a:bodyPr/>
          <a:lstStyle/>
          <a:p>
            <a:endParaRPr lang="de-DE"/>
          </a:p>
        </p:txBody>
      </p:sp>
      <p:sp>
        <p:nvSpPr>
          <p:cNvPr id="5" name="Foliennummernplatzhalter 4"/>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2237189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1500" b="1"/>
            </a:lvl1pPr>
          </a:lstStyle>
          <a:p>
            <a:r>
              <a:rPr lang="de-DE"/>
              <a:t>Titelmasterformat durch Klicken bearbeiten</a:t>
            </a:r>
          </a:p>
        </p:txBody>
      </p:sp>
      <p:sp>
        <p:nvSpPr>
          <p:cNvPr id="3" name="Inhaltsplatzhalt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a:t>Textmasterformat bearbeiten</a:t>
            </a:r>
          </a:p>
        </p:txBody>
      </p:sp>
      <p:sp>
        <p:nvSpPr>
          <p:cNvPr id="5" name="Datumsplatzhalter 4"/>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6" name="Fußzeilenplatzhalter 5"/>
          <p:cNvSpPr>
            <a:spLocks noGrp="1"/>
          </p:cNvSpPr>
          <p:nvPr>
            <p:ph type="ftr" sz="quarter" idx="11"/>
          </p:nvPr>
        </p:nvSpPr>
        <p:spPr>
          <a:xfrm>
            <a:off x="3124200" y="6356352"/>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27634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15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de-DE"/>
              <a:t>Textmasterformat bearbeiten</a:t>
            </a:r>
          </a:p>
        </p:txBody>
      </p:sp>
      <p:sp>
        <p:nvSpPr>
          <p:cNvPr id="5" name="Datumsplatzhalter 4"/>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6" name="Fußzeilenplatzhalter 5"/>
          <p:cNvSpPr>
            <a:spLocks noGrp="1"/>
          </p:cNvSpPr>
          <p:nvPr>
            <p:ph type="ftr" sz="quarter" idx="11"/>
          </p:nvPr>
        </p:nvSpPr>
        <p:spPr>
          <a:xfrm>
            <a:off x="3124200" y="6356352"/>
            <a:ext cx="2895600" cy="365125"/>
          </a:xfrm>
          <a:prstGeom prst="rect">
            <a:avLst/>
          </a:prstGeom>
        </p:spPr>
        <p:txBody>
          <a:bodyPr/>
          <a:lstStyle/>
          <a:p>
            <a:endParaRPr lang="de-DE"/>
          </a:p>
        </p:txBody>
      </p:sp>
      <p:sp>
        <p:nvSpPr>
          <p:cNvPr id="7" name="Foliennummernplatzhalter 6"/>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274382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40"/>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40"/>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a:xfrm>
            <a:off x="457200" y="6356352"/>
            <a:ext cx="2133600" cy="365125"/>
          </a:xfrm>
          <a:prstGeom prst="rect">
            <a:avLst/>
          </a:prstGeom>
        </p:spPr>
        <p:txBody>
          <a:bodyPr/>
          <a:lstStyle/>
          <a:p>
            <a:fld id="{1D1A8E05-B20B-44BC-BCFB-07ED91095923}" type="datetimeFigureOut">
              <a:rPr lang="de-DE" smtClean="0"/>
              <a:t>22.09.2018</a:t>
            </a:fld>
            <a:endParaRPr lang="de-DE"/>
          </a:p>
        </p:txBody>
      </p:sp>
      <p:sp>
        <p:nvSpPr>
          <p:cNvPr id="5" name="Fußzeilenplatzhalter 4"/>
          <p:cNvSpPr>
            <a:spLocks noGrp="1"/>
          </p:cNvSpPr>
          <p:nvPr>
            <p:ph type="ftr" sz="quarter" idx="11"/>
          </p:nvPr>
        </p:nvSpPr>
        <p:spPr>
          <a:xfrm>
            <a:off x="3124200" y="6356352"/>
            <a:ext cx="2895600" cy="365125"/>
          </a:xfrm>
          <a:prstGeom prst="rect">
            <a:avLst/>
          </a:prstGeom>
        </p:spPr>
        <p:txBody>
          <a:bodyPr/>
          <a:lstStyle/>
          <a:p>
            <a:endParaRPr lang="de-DE"/>
          </a:p>
        </p:txBody>
      </p:sp>
      <p:sp>
        <p:nvSpPr>
          <p:cNvPr id="6" name="Foliennummernplatzhalter 5"/>
          <p:cNvSpPr>
            <a:spLocks noGrp="1"/>
          </p:cNvSpPr>
          <p:nvPr>
            <p:ph type="sldNum" sz="quarter" idx="12"/>
          </p:nvPr>
        </p:nvSpPr>
        <p:spPr>
          <a:xfrm>
            <a:off x="6553200" y="6356352"/>
            <a:ext cx="2133600" cy="365125"/>
          </a:xfrm>
          <a:prstGeom prst="rect">
            <a:avLst/>
          </a:prstGeom>
        </p:spPr>
        <p:txBody>
          <a:bodyPr/>
          <a:lstStyle/>
          <a:p>
            <a:fld id="{E052759D-F418-4798-8CD7-6D5F51904924}" type="slidenum">
              <a:rPr lang="de-DE" smtClean="0"/>
              <a:t>‹Nr.›</a:t>
            </a:fld>
            <a:endParaRPr lang="de-DE"/>
          </a:p>
        </p:txBody>
      </p:sp>
    </p:spTree>
    <p:extLst>
      <p:ext uri="{BB962C8B-B14F-4D97-AF65-F5344CB8AC3E}">
        <p14:creationId xmlns:p14="http://schemas.microsoft.com/office/powerpoint/2010/main" val="1864199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685800" y="1218456"/>
            <a:ext cx="7772400" cy="914400"/>
          </a:xfrm>
        </p:spPr>
        <p:txBody>
          <a:bodyPr/>
          <a:lstStyle/>
          <a:p>
            <a:r>
              <a:rPr lang="de-DE" dirty="0"/>
              <a:t>Titelmasterformat durch Klicken bearbeiten</a:t>
            </a:r>
          </a:p>
        </p:txBody>
      </p:sp>
      <p:sp>
        <p:nvSpPr>
          <p:cNvPr id="4" name="Textplatzhalter 3"/>
          <p:cNvSpPr>
            <a:spLocks noGrp="1"/>
          </p:cNvSpPr>
          <p:nvPr>
            <p:ph type="body" sz="quarter" idx="10"/>
          </p:nvPr>
        </p:nvSpPr>
        <p:spPr>
          <a:xfrm>
            <a:off x="705602" y="2442922"/>
            <a:ext cx="7776864" cy="4032448"/>
          </a:xfrm>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647862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de-DE" dirty="0"/>
              <a:t>Titelmasterformat durch Klicken bearbeiten</a:t>
            </a:r>
          </a:p>
        </p:txBody>
      </p:sp>
      <p:sp>
        <p:nvSpPr>
          <p:cNvPr id="3" name="Textplatzhalt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pic>
        <p:nvPicPr>
          <p:cNvPr id="8" name="Bild 1" descr="WWU_Logo1_1c_100%schwarz"/>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251520" y="188640"/>
            <a:ext cx="3056890" cy="656590"/>
          </a:xfrm>
          <a:prstGeom prst="rect">
            <a:avLst/>
          </a:prstGeom>
          <a:noFill/>
        </p:spPr>
      </p:pic>
      <p:pic>
        <p:nvPicPr>
          <p:cNvPr id="4" name="Grafik 3"/>
          <p:cNvPicPr>
            <a:picLocks noChangeAspect="1"/>
          </p:cNvPicPr>
          <p:nvPr userDrawn="1"/>
        </p:nvPicPr>
        <p:blipFill>
          <a:blip r:embed="rId17"/>
          <a:stretch>
            <a:fillRect/>
          </a:stretch>
        </p:blipFill>
        <p:spPr>
          <a:xfrm>
            <a:off x="6707463" y="121337"/>
            <a:ext cx="2143125" cy="704850"/>
          </a:xfrm>
          <a:prstGeom prst="rect">
            <a:avLst/>
          </a:prstGeom>
        </p:spPr>
      </p:pic>
    </p:spTree>
    <p:extLst>
      <p:ext uri="{BB962C8B-B14F-4D97-AF65-F5344CB8AC3E}">
        <p14:creationId xmlns:p14="http://schemas.microsoft.com/office/powerpoint/2010/main" val="2566652651"/>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2" r:id="rId5"/>
    <p:sldLayoutId id="2147483694" r:id="rId6"/>
    <p:sldLayoutId id="2147483695" r:id="rId7"/>
    <p:sldLayoutId id="2147483697" r:id="rId8"/>
    <p:sldLayoutId id="2147483700" r:id="rId9"/>
    <p:sldLayoutId id="2147483707" r:id="rId10"/>
    <p:sldLayoutId id="2147483723" r:id="rId11"/>
    <p:sldLayoutId id="2147483724" r:id="rId12"/>
    <p:sldLayoutId id="2147483725" r:id="rId13"/>
    <p:sldLayoutId id="2147483726" r:id="rId14"/>
  </p:sldLayoutIdLst>
  <p:txStyles>
    <p:titleStyle>
      <a:lvl1pPr algn="ctr" defTabSz="685800" rtl="0" eaLnBrk="1" latinLnBrk="0" hangingPunct="1">
        <a:spcBef>
          <a:spcPct val="0"/>
        </a:spcBef>
        <a:buNone/>
        <a:defRPr sz="3200" kern="1200">
          <a:solidFill>
            <a:schemeClr val="tx2">
              <a:lumMod val="50000"/>
            </a:schemeClr>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2">
              <a:lumMod val="50000"/>
            </a:schemeClr>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2">
              <a:lumMod val="50000"/>
            </a:schemeClr>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96D805-49D9-4BD2-8B41-FAF6EF2CBF4A}" type="datetimeFigureOut">
              <a:rPr lang="de-DE" smtClean="0"/>
              <a:t>22.09.2018</a:t>
            </a:fld>
            <a:endParaRPr lang="de-DE"/>
          </a:p>
        </p:txBody>
      </p:sp>
      <p:sp>
        <p:nvSpPr>
          <p:cNvPr id="5" name="Fußzeilenplatzhalt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37E7A-D385-4BD3-8CFF-87EE521B78CC}" type="slidenum">
              <a:rPr lang="de-DE" smtClean="0"/>
              <a:t>‹Nr.›</a:t>
            </a:fld>
            <a:endParaRPr lang="de-DE"/>
          </a:p>
        </p:txBody>
      </p:sp>
    </p:spTree>
    <p:extLst>
      <p:ext uri="{BB962C8B-B14F-4D97-AF65-F5344CB8AC3E}">
        <p14:creationId xmlns:p14="http://schemas.microsoft.com/office/powerpoint/2010/main" val="37274136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367246"/>
            <a:ext cx="7772400" cy="2190343"/>
          </a:xfrm>
        </p:spPr>
        <p:txBody>
          <a:bodyPr>
            <a:normAutofit/>
          </a:bodyPr>
          <a:lstStyle/>
          <a:p>
            <a:r>
              <a:rPr lang="de-DE" dirty="0"/>
              <a:t>MERCED – ein pragmatischer und partizipativer RCT zur Prüfung der generellen absoluten Wirksamkeit von medizinischer Rehabilitation bei CED</a:t>
            </a:r>
          </a:p>
        </p:txBody>
      </p:sp>
      <p:sp>
        <p:nvSpPr>
          <p:cNvPr id="3" name="Untertitel 2"/>
          <p:cNvSpPr>
            <a:spLocks noGrp="1"/>
          </p:cNvSpPr>
          <p:nvPr>
            <p:ph type="subTitle" idx="1"/>
          </p:nvPr>
        </p:nvSpPr>
        <p:spPr>
          <a:xfrm>
            <a:off x="1371600" y="4197531"/>
            <a:ext cx="6400800" cy="2378081"/>
          </a:xfrm>
        </p:spPr>
        <p:txBody>
          <a:bodyPr>
            <a:normAutofit/>
          </a:bodyPr>
          <a:lstStyle/>
          <a:p>
            <a:r>
              <a:rPr lang="de-DE" dirty="0"/>
              <a:t>Heiner Raspe</a:t>
            </a:r>
          </a:p>
          <a:p>
            <a:r>
              <a:rPr lang="de-DE" sz="2000" dirty="0"/>
              <a:t>Institut für Ethik, Geschichte und Theorie der Medizin</a:t>
            </a:r>
          </a:p>
          <a:p>
            <a:endParaRPr lang="de-DE" sz="1400" dirty="0"/>
          </a:p>
          <a:p>
            <a:r>
              <a:rPr lang="de-DE" sz="2200" dirty="0"/>
              <a:t>Münster, 19.9.2018</a:t>
            </a:r>
          </a:p>
          <a:p>
            <a:r>
              <a:rPr lang="de-DE" sz="2200" dirty="0"/>
              <a:t>Zentrum für Wissenschaftstheorie </a:t>
            </a:r>
          </a:p>
          <a:p>
            <a:r>
              <a:rPr lang="de-DE" sz="2200" dirty="0"/>
              <a:t>WWU Münster</a:t>
            </a:r>
          </a:p>
        </p:txBody>
      </p:sp>
    </p:spTree>
    <p:extLst>
      <p:ext uri="{BB962C8B-B14F-4D97-AF65-F5344CB8AC3E}">
        <p14:creationId xmlns:p14="http://schemas.microsoft.com/office/powerpoint/2010/main" val="132353738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312334"/>
            <a:ext cx="8229600" cy="1143000"/>
          </a:xfrm>
        </p:spPr>
        <p:txBody>
          <a:bodyPr/>
          <a:lstStyle/>
          <a:p>
            <a:r>
              <a:rPr lang="de-DE" dirty="0"/>
              <a:t>Wirksamkeit (und Nutzen) medizinischer Methoden</a:t>
            </a:r>
          </a:p>
        </p:txBody>
      </p:sp>
      <p:sp>
        <p:nvSpPr>
          <p:cNvPr id="3" name="Inhaltsplatzhalter 2"/>
          <p:cNvSpPr>
            <a:spLocks noGrp="1"/>
          </p:cNvSpPr>
          <p:nvPr>
            <p:ph idx="1"/>
          </p:nvPr>
        </p:nvSpPr>
        <p:spPr/>
        <p:txBody>
          <a:bodyPr/>
          <a:lstStyle/>
          <a:p>
            <a:pPr algn="ctr"/>
            <a:endParaRPr lang="de-DE" dirty="0"/>
          </a:p>
          <a:p>
            <a:pPr algn="ctr"/>
            <a:r>
              <a:rPr lang="de-DE" dirty="0"/>
              <a:t>Wirksamkeit setzt Wirkungen voraus.</a:t>
            </a:r>
          </a:p>
          <a:p>
            <a:pPr algn="ctr"/>
            <a:r>
              <a:rPr lang="de-DE" dirty="0"/>
              <a:t>Wirkungen setzen Ursachen voraus.</a:t>
            </a:r>
          </a:p>
          <a:p>
            <a:pPr algn="ctr"/>
            <a:r>
              <a:rPr lang="de-DE" dirty="0"/>
              <a:t>Ursache-Wirkungszusammenhänge sind nicht immer augenfällig.</a:t>
            </a:r>
          </a:p>
          <a:p>
            <a:pPr algn="ctr"/>
            <a:r>
              <a:rPr lang="de-DE" dirty="0"/>
              <a:t>Sie müssen herauspräpariert werden, besonders bei schwachen Wirkungen, Mitursachen, </a:t>
            </a:r>
            <a:r>
              <a:rPr lang="de-DE" dirty="0" err="1"/>
              <a:t>Confounding</a:t>
            </a:r>
            <a:r>
              <a:rPr lang="de-DE" dirty="0"/>
              <a:t>.</a:t>
            </a:r>
          </a:p>
          <a:p>
            <a:pPr algn="ctr"/>
            <a:r>
              <a:rPr lang="de-DE" dirty="0"/>
              <a:t>Wirksamkeit ist die Voraussetzung für (Netto)Nutzen (Notwendigkeit, Wirtschaftlichkeit)</a:t>
            </a:r>
          </a:p>
          <a:p>
            <a:pPr algn="ctr"/>
            <a:endParaRPr lang="de-DE" dirty="0"/>
          </a:p>
        </p:txBody>
      </p:sp>
    </p:spTree>
    <p:extLst>
      <p:ext uri="{BB962C8B-B14F-4D97-AF65-F5344CB8AC3E}">
        <p14:creationId xmlns:p14="http://schemas.microsoft.com/office/powerpoint/2010/main" val="600104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5650" name="Group 2"/>
          <p:cNvGrpSpPr>
            <a:grpSpLocks/>
          </p:cNvGrpSpPr>
          <p:nvPr/>
        </p:nvGrpSpPr>
        <p:grpSpPr bwMode="auto">
          <a:xfrm>
            <a:off x="590550" y="2997200"/>
            <a:ext cx="8229600" cy="2411413"/>
            <a:chOff x="240" y="1429"/>
            <a:chExt cx="5184" cy="1519"/>
          </a:xfrm>
        </p:grpSpPr>
        <p:graphicFrame>
          <p:nvGraphicFramePr>
            <p:cNvPr id="155651" name="Object 3"/>
            <p:cNvGraphicFramePr>
              <a:graphicFrameLocks noChangeAspect="1"/>
            </p:cNvGraphicFramePr>
            <p:nvPr/>
          </p:nvGraphicFramePr>
          <p:xfrm>
            <a:off x="240" y="1429"/>
            <a:ext cx="5184" cy="1519"/>
          </p:xfrm>
          <a:graphic>
            <a:graphicData uri="http://schemas.openxmlformats.org/presentationml/2006/ole">
              <mc:AlternateContent xmlns:mc="http://schemas.openxmlformats.org/markup-compatibility/2006">
                <mc:Choice xmlns:v="urn:schemas-microsoft-com:vml" Requires="v">
                  <p:oleObj spid="_x0000_s1050" name="Dokument" r:id="rId3" imgW="5765040" imgH="1690920" progId="Word.Document.8">
                    <p:embed/>
                  </p:oleObj>
                </mc:Choice>
                <mc:Fallback>
                  <p:oleObj name="Dokument" r:id="rId3" imgW="5765040" imgH="1690920" progId="Word.Document.8">
                    <p:embed/>
                    <p:pic>
                      <p:nvPicPr>
                        <p:cNvPr id="155651"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0" y="1429"/>
                          <a:ext cx="5184" cy="1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5652" name="Line 4"/>
            <p:cNvSpPr>
              <a:spLocks noChangeShapeType="1"/>
            </p:cNvSpPr>
            <p:nvPr/>
          </p:nvSpPr>
          <p:spPr bwMode="auto">
            <a:xfrm>
              <a:off x="5424" y="1440"/>
              <a:ext cx="0" cy="1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grpSp>
      <p:sp>
        <p:nvSpPr>
          <p:cNvPr id="155653" name="Text Box 5"/>
          <p:cNvSpPr txBox="1">
            <a:spLocks noChangeArrowheads="1"/>
          </p:cNvSpPr>
          <p:nvPr/>
        </p:nvSpPr>
        <p:spPr bwMode="auto">
          <a:xfrm>
            <a:off x="125450" y="1766340"/>
            <a:ext cx="888762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0" hangingPunct="0"/>
            <a:r>
              <a:rPr lang="de-DE" altLang="de-DE" sz="3200" b="1" dirty="0">
                <a:solidFill>
                  <a:schemeClr val="tx2">
                    <a:lumMod val="50000"/>
                  </a:schemeClr>
                </a:solidFill>
              </a:rPr>
              <a:t>Struktur einer randomisierten kontrollierten Studie</a:t>
            </a:r>
            <a:endParaRPr lang="de-DE" altLang="de-DE" sz="3200" b="1" dirty="0">
              <a:solidFill>
                <a:schemeClr val="tx2">
                  <a:lumMod val="50000"/>
                </a:schemeClr>
              </a:solidFill>
              <a:latin typeface="Times New Roman" panose="02020603050405020304" pitchFamily="18" charset="0"/>
            </a:endParaRPr>
          </a:p>
        </p:txBody>
      </p:sp>
      <p:sp>
        <p:nvSpPr>
          <p:cNvPr id="155654" name="Text Box 6"/>
          <p:cNvSpPr txBox="1">
            <a:spLocks noChangeArrowheads="1"/>
          </p:cNvSpPr>
          <p:nvPr/>
        </p:nvSpPr>
        <p:spPr bwMode="auto">
          <a:xfrm>
            <a:off x="3249838" y="5857692"/>
            <a:ext cx="553711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de-DE" altLang="de-DE" b="1" dirty="0">
                <a:solidFill>
                  <a:srgbClr val="000066"/>
                </a:solidFill>
              </a:rPr>
              <a:t>Zum Wirksamkeitsnachweis (fast immer) unverzichtbar !</a:t>
            </a:r>
          </a:p>
        </p:txBody>
      </p:sp>
    </p:spTree>
    <p:extLst>
      <p:ext uri="{BB962C8B-B14F-4D97-AF65-F5344CB8AC3E}">
        <p14:creationId xmlns:p14="http://schemas.microsoft.com/office/powerpoint/2010/main" val="3301772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el 4"/>
          <p:cNvSpPr>
            <a:spLocks noGrp="1"/>
          </p:cNvSpPr>
          <p:nvPr>
            <p:ph type="title"/>
          </p:nvPr>
        </p:nvSpPr>
        <p:spPr>
          <a:xfrm>
            <a:off x="685800" y="1035424"/>
            <a:ext cx="7772400" cy="1098176"/>
          </a:xfrm>
        </p:spPr>
        <p:txBody>
          <a:bodyPr/>
          <a:lstStyle/>
          <a:p>
            <a:pPr>
              <a:lnSpc>
                <a:spcPct val="150000"/>
              </a:lnSpc>
            </a:pPr>
            <a:r>
              <a:rPr lang="en-GB" altLang="de-DE" b="1" dirty="0"/>
              <a:t>Der RCT </a:t>
            </a:r>
            <a:r>
              <a:rPr lang="en-GB" altLang="de-DE" b="1" dirty="0" err="1"/>
              <a:t>als</a:t>
            </a:r>
            <a:r>
              <a:rPr lang="en-GB" altLang="de-DE" b="1" dirty="0"/>
              <a:t> “Clincher”</a:t>
            </a:r>
            <a:br>
              <a:rPr lang="en-GB" altLang="de-DE" b="1" dirty="0"/>
            </a:br>
            <a:r>
              <a:rPr lang="en-GB" altLang="de-DE" sz="2400" dirty="0"/>
              <a:t>(Nancy Cartwright)</a:t>
            </a:r>
            <a:endParaRPr lang="en-GB" altLang="de-DE" sz="2000" dirty="0"/>
          </a:p>
        </p:txBody>
      </p:sp>
      <p:sp>
        <p:nvSpPr>
          <p:cNvPr id="33795" name="Textplatzhalter 5"/>
          <p:cNvSpPr>
            <a:spLocks noGrp="1"/>
          </p:cNvSpPr>
          <p:nvPr>
            <p:ph type="body" sz="quarter" idx="10"/>
          </p:nvPr>
        </p:nvSpPr>
        <p:spPr>
          <a:xfrm>
            <a:off x="468313" y="2420938"/>
            <a:ext cx="8496300" cy="4032250"/>
          </a:xfrm>
        </p:spPr>
        <p:txBody>
          <a:bodyPr>
            <a:normAutofit fontScale="92500" lnSpcReduction="20000"/>
          </a:bodyPr>
          <a:lstStyle/>
          <a:p>
            <a:pPr algn="ctr">
              <a:buFont typeface="Wingdings" panose="05000000000000000000" pitchFamily="2" charset="2"/>
              <a:buNone/>
            </a:pPr>
            <a:r>
              <a:rPr lang="en-GB" altLang="de-DE" dirty="0"/>
              <a:t>“... ideal RCTs can clinch causal conclusions...” (2011)</a:t>
            </a:r>
          </a:p>
          <a:p>
            <a:pPr>
              <a:buFont typeface="Wingdings" panose="05000000000000000000" pitchFamily="2" charset="2"/>
              <a:buNone/>
            </a:pPr>
            <a:r>
              <a:rPr lang="en-GB" altLang="de-DE" dirty="0"/>
              <a:t>“... All features relevant to the outcome other than the treatment (and its downstream effects) are distributed identically between treatment and control groups. If the outcome is more probable in the treatment than the control group, ..., the only explanation possible is that the treatment caused the outcome in some members of the group.” (2011)</a:t>
            </a:r>
          </a:p>
          <a:p>
            <a:pPr>
              <a:buFont typeface="Wingdings" panose="05000000000000000000" pitchFamily="2" charset="2"/>
              <a:buNone/>
            </a:pPr>
            <a:r>
              <a:rPr lang="en-GB" altLang="de-DE" dirty="0"/>
              <a:t>	“RCTs are thus self-validating... RCTs trust to procedure...”</a:t>
            </a:r>
          </a:p>
          <a:p>
            <a:pPr algn="ctr">
              <a:buFont typeface="Wingdings" panose="05000000000000000000" pitchFamily="2" charset="2"/>
              <a:buNone/>
            </a:pPr>
            <a:r>
              <a:rPr lang="en-GB" altLang="de-DE" dirty="0"/>
              <a:t>“a deductive method” (2007)</a:t>
            </a:r>
          </a:p>
          <a:p>
            <a:pPr algn="ctr">
              <a:buFont typeface="Wingdings" panose="05000000000000000000" pitchFamily="2" charset="2"/>
              <a:buNone/>
            </a:pPr>
            <a:endParaRPr lang="en-GB" altLang="de-DE" sz="2200" dirty="0"/>
          </a:p>
          <a:p>
            <a:pPr algn="ctr">
              <a:buFont typeface="Wingdings" panose="05000000000000000000" pitchFamily="2" charset="2"/>
              <a:buNone/>
            </a:pPr>
            <a:r>
              <a:rPr lang="en-GB" altLang="de-DE" dirty="0"/>
              <a:t>RCTs </a:t>
            </a:r>
            <a:r>
              <a:rPr lang="en-GB" altLang="de-DE" dirty="0" err="1"/>
              <a:t>testen</a:t>
            </a:r>
            <a:r>
              <a:rPr lang="en-GB" altLang="de-DE" dirty="0"/>
              <a:t> </a:t>
            </a:r>
            <a:r>
              <a:rPr lang="en-GB" altLang="de-DE" dirty="0" err="1"/>
              <a:t>konfirmatorisch</a:t>
            </a:r>
            <a:r>
              <a:rPr lang="en-GB" altLang="de-DE" dirty="0"/>
              <a:t> ex ante </a:t>
            </a:r>
            <a:r>
              <a:rPr lang="en-GB" altLang="de-DE" dirty="0" err="1"/>
              <a:t>formulierte</a:t>
            </a:r>
            <a:r>
              <a:rPr lang="en-GB" altLang="de-DE" dirty="0"/>
              <a:t> </a:t>
            </a:r>
            <a:r>
              <a:rPr lang="en-GB" altLang="de-DE" dirty="0" err="1"/>
              <a:t>Hypothesen</a:t>
            </a:r>
            <a:r>
              <a:rPr lang="en-GB" altLang="de-DE" dirty="0"/>
              <a:t> und </a:t>
            </a:r>
            <a:r>
              <a:rPr lang="en-GB" altLang="de-DE" dirty="0" err="1"/>
              <a:t>generieren</a:t>
            </a:r>
            <a:r>
              <a:rPr lang="en-GB" altLang="de-DE" dirty="0"/>
              <a:t> </a:t>
            </a:r>
            <a:r>
              <a:rPr lang="en-GB" altLang="de-DE" dirty="0" err="1"/>
              <a:t>neues</a:t>
            </a:r>
            <a:r>
              <a:rPr lang="en-GB" altLang="de-DE" dirty="0"/>
              <a:t> </a:t>
            </a:r>
            <a:r>
              <a:rPr lang="en-GB" altLang="de-DE" dirty="0" err="1"/>
              <a:t>Wissen</a:t>
            </a:r>
            <a:r>
              <a:rPr lang="en-GB" altLang="de-DE" dirty="0"/>
              <a:t> !</a:t>
            </a:r>
          </a:p>
          <a:p>
            <a:pPr algn="ctr">
              <a:buFont typeface="Wingdings" panose="05000000000000000000" pitchFamily="2" charset="2"/>
              <a:buNone/>
            </a:pPr>
            <a:endParaRPr lang="en-GB" altLang="de-DE" dirty="0"/>
          </a:p>
          <a:p>
            <a:pPr algn="ctr">
              <a:buFont typeface="Wingdings" panose="05000000000000000000" pitchFamily="2" charset="2"/>
              <a:buNone/>
            </a:pPr>
            <a:r>
              <a:rPr lang="en-GB" altLang="de-DE" dirty="0"/>
              <a:t>“causal inference” vs. “causal explanation” und “effectiveness prediction”</a:t>
            </a:r>
          </a:p>
          <a:p>
            <a:pPr>
              <a:buFont typeface="Wingdings" panose="05000000000000000000" pitchFamily="2" charset="2"/>
              <a:buNone/>
            </a:pPr>
            <a:endParaRPr lang="en-GB" altLang="de-DE" dirty="0"/>
          </a:p>
        </p:txBody>
      </p:sp>
    </p:spTree>
    <p:extLst>
      <p:ext uri="{BB962C8B-B14F-4D97-AF65-F5344CB8AC3E}">
        <p14:creationId xmlns:p14="http://schemas.microsoft.com/office/powerpoint/2010/main" val="168691907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273078"/>
            <a:ext cx="8229600" cy="1143000"/>
          </a:xfrm>
        </p:spPr>
        <p:txBody>
          <a:bodyPr/>
          <a:lstStyle/>
          <a:p>
            <a:r>
              <a:rPr lang="de-DE" dirty="0"/>
              <a:t>RCTs sind …</a:t>
            </a:r>
          </a:p>
        </p:txBody>
      </p:sp>
      <p:sp>
        <p:nvSpPr>
          <p:cNvPr id="3" name="Inhaltsplatzhalter 2"/>
          <p:cNvSpPr>
            <a:spLocks noGrp="1"/>
          </p:cNvSpPr>
          <p:nvPr>
            <p:ph idx="1"/>
          </p:nvPr>
        </p:nvSpPr>
        <p:spPr/>
        <p:txBody>
          <a:bodyPr/>
          <a:lstStyle/>
          <a:p>
            <a:pPr marL="342900" indent="-342900">
              <a:buFont typeface="Arial" panose="020B0604020202020204" pitchFamily="34" charset="0"/>
              <a:buChar char="•"/>
            </a:pPr>
            <a:endParaRPr lang="de-DE" dirty="0"/>
          </a:p>
          <a:p>
            <a:pPr marL="342900" indent="-342900">
              <a:buFont typeface="Arial" panose="020B0604020202020204" pitchFamily="34" charset="0"/>
              <a:buChar char="•"/>
            </a:pPr>
            <a:r>
              <a:rPr lang="de-DE" dirty="0"/>
              <a:t>Reduktionistisch, artifiziell, standardisierend</a:t>
            </a:r>
          </a:p>
          <a:p>
            <a:pPr marL="342900" indent="-342900">
              <a:buFont typeface="Arial" panose="020B0604020202020204" pitchFamily="34" charset="0"/>
              <a:buChar char="•"/>
            </a:pPr>
            <a:r>
              <a:rPr lang="de-DE" dirty="0" err="1"/>
              <a:t>Interventionistisch</a:t>
            </a:r>
            <a:r>
              <a:rPr lang="de-DE" dirty="0"/>
              <a:t> (cf. Handlungswissenschaft Medizin)</a:t>
            </a:r>
          </a:p>
          <a:p>
            <a:pPr marL="342900" indent="-342900">
              <a:buFont typeface="Arial" panose="020B0604020202020204" pitchFamily="34" charset="0"/>
              <a:buChar char="•"/>
            </a:pPr>
            <a:r>
              <a:rPr lang="de-DE" dirty="0"/>
              <a:t>Empiristisch</a:t>
            </a:r>
          </a:p>
          <a:p>
            <a:pPr marL="342900" indent="-342900">
              <a:buFont typeface="Arial" panose="020B0604020202020204" pitchFamily="34" charset="0"/>
              <a:buChar char="•"/>
            </a:pPr>
            <a:r>
              <a:rPr lang="de-DE" dirty="0"/>
              <a:t>Direkt vergleichend (führen ein Kontrafaktum mit)</a:t>
            </a:r>
          </a:p>
          <a:p>
            <a:pPr marL="342900" indent="-342900">
              <a:buFont typeface="Arial" panose="020B0604020202020204" pitchFamily="34" charset="0"/>
              <a:buChar char="•"/>
            </a:pPr>
            <a:r>
              <a:rPr lang="de-DE" dirty="0"/>
              <a:t>Hypothesentestend, </a:t>
            </a:r>
            <a:r>
              <a:rPr lang="de-DE" dirty="0" err="1"/>
              <a:t>konfirmatorisch</a:t>
            </a:r>
            <a:r>
              <a:rPr lang="de-DE" dirty="0"/>
              <a:t>  (H0 = kein Effekt; H1 = überzufälliger Effekt)</a:t>
            </a:r>
          </a:p>
          <a:p>
            <a:endParaRPr lang="de-DE" sz="1200" dirty="0"/>
          </a:p>
          <a:p>
            <a:r>
              <a:rPr lang="de-DE" dirty="0"/>
              <a:t>				     im Modell </a:t>
            </a:r>
            <a:r>
              <a:rPr lang="de-DE" dirty="0" err="1"/>
              <a:t>probabilistischer</a:t>
            </a:r>
            <a:r>
              <a:rPr lang="de-DE" dirty="0"/>
              <a:t> Kausalität</a:t>
            </a:r>
          </a:p>
          <a:p>
            <a:endParaRPr lang="de-DE" dirty="0"/>
          </a:p>
        </p:txBody>
      </p:sp>
    </p:spTree>
    <p:extLst>
      <p:ext uri="{BB962C8B-B14F-4D97-AF65-F5344CB8AC3E}">
        <p14:creationId xmlns:p14="http://schemas.microsoft.com/office/powerpoint/2010/main" val="1348622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title"/>
          </p:nvPr>
        </p:nvSpPr>
        <p:spPr>
          <a:xfrm>
            <a:off x="685800" y="1362075"/>
            <a:ext cx="8207375" cy="914400"/>
          </a:xfrm>
        </p:spPr>
        <p:txBody>
          <a:bodyPr/>
          <a:lstStyle/>
          <a:p>
            <a:r>
              <a:rPr lang="de-DE" altLang="de-DE" sz="2800" b="1" dirty="0"/>
              <a:t>An Outline of </a:t>
            </a:r>
            <a:r>
              <a:rPr lang="de-DE" altLang="de-DE" sz="2800" b="1" dirty="0" err="1"/>
              <a:t>Cause-Effect</a:t>
            </a:r>
            <a:r>
              <a:rPr lang="de-DE" altLang="de-DE" sz="2800" b="1" dirty="0"/>
              <a:t> Research: Synopsis</a:t>
            </a:r>
            <a:br>
              <a:rPr lang="de-DE" altLang="de-DE" sz="2400" b="1" dirty="0"/>
            </a:br>
            <a:r>
              <a:rPr lang="de-DE" altLang="de-DE" sz="2000" dirty="0"/>
              <a:t>(Feinstein 1985, 50)</a:t>
            </a:r>
          </a:p>
        </p:txBody>
      </p:sp>
      <p:pic>
        <p:nvPicPr>
          <p:cNvPr id="30723" name="Picture 6"/>
          <p:cNvPicPr>
            <a:picLocks noChangeAspect="1" noChangeArrowheads="1"/>
          </p:cNvPicPr>
          <p:nvPr/>
        </p:nvPicPr>
        <p:blipFill>
          <a:blip r:embed="rId2">
            <a:lum bright="-46000" contrast="60000"/>
            <a:grayscl/>
            <a:extLst>
              <a:ext uri="{28A0092B-C50C-407E-A947-70E740481C1C}">
                <a14:useLocalDpi xmlns:a14="http://schemas.microsoft.com/office/drawing/2010/main" val="0"/>
              </a:ext>
            </a:extLst>
          </a:blip>
          <a:srcRect/>
          <a:stretch>
            <a:fillRect/>
          </a:stretch>
        </p:blipFill>
        <p:spPr bwMode="auto">
          <a:xfrm>
            <a:off x="395288" y="2728353"/>
            <a:ext cx="8497887" cy="3095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283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nSpc>
                <a:spcPct val="150000"/>
              </a:lnSpc>
            </a:pPr>
            <a:r>
              <a:rPr lang="de-DE" dirty="0"/>
              <a:t>Grundprobleme von RCTs in der Reha</a:t>
            </a:r>
          </a:p>
        </p:txBody>
      </p:sp>
      <p:sp>
        <p:nvSpPr>
          <p:cNvPr id="3" name="Inhaltsplatzhalter 2"/>
          <p:cNvSpPr>
            <a:spLocks noGrp="1"/>
          </p:cNvSpPr>
          <p:nvPr>
            <p:ph idx="1"/>
          </p:nvPr>
        </p:nvSpPr>
        <p:spPr>
          <a:xfrm>
            <a:off x="787078" y="1941514"/>
            <a:ext cx="7899722" cy="4943870"/>
          </a:xfrm>
        </p:spPr>
        <p:txBody>
          <a:bodyPr>
            <a:normAutofit lnSpcReduction="10000"/>
          </a:bodyPr>
          <a:lstStyle/>
          <a:p>
            <a:r>
              <a:rPr lang="de-DE" dirty="0"/>
              <a:t>Komplexe, aber von Klinik zu Klinik uneinheitliche Leistung</a:t>
            </a:r>
          </a:p>
          <a:p>
            <a:r>
              <a:rPr lang="de-DE" dirty="0"/>
              <a:t>Antragsleistung, starke Präferenzen der Versicherten</a:t>
            </a:r>
          </a:p>
          <a:p>
            <a:r>
              <a:rPr lang="de-DE" dirty="0"/>
              <a:t>Definition der Zielgruppe schwierig</a:t>
            </a:r>
          </a:p>
          <a:p>
            <a:r>
              <a:rPr lang="de-DE" dirty="0"/>
              <a:t>Diagnosesicherung </a:t>
            </a:r>
          </a:p>
          <a:p>
            <a:r>
              <a:rPr lang="de-DE" dirty="0"/>
              <a:t>Induktion d. Reha </a:t>
            </a:r>
          </a:p>
          <a:p>
            <a:r>
              <a:rPr lang="de-DE" dirty="0"/>
              <a:t>Kontrollbedingung</a:t>
            </a:r>
          </a:p>
          <a:p>
            <a:r>
              <a:rPr lang="de-DE" dirty="0"/>
              <a:t>Outcomes</a:t>
            </a:r>
          </a:p>
          <a:p>
            <a:r>
              <a:rPr lang="de-DE" dirty="0"/>
              <a:t>Fallzahlplanung, Auswertungsstrategien</a:t>
            </a:r>
          </a:p>
          <a:p>
            <a:r>
              <a:rPr lang="de-DE" dirty="0"/>
              <a:t>Compliance in IG, Kontamination in KG</a:t>
            </a:r>
          </a:p>
          <a:p>
            <a:r>
              <a:rPr lang="de-DE" dirty="0"/>
              <a:t>Kohortenverluste</a:t>
            </a:r>
          </a:p>
          <a:p>
            <a:r>
              <a:rPr lang="de-DE" dirty="0"/>
              <a:t>Prozessbeobachtung, -analyse</a:t>
            </a:r>
          </a:p>
        </p:txBody>
      </p:sp>
      <p:sp>
        <p:nvSpPr>
          <p:cNvPr id="4" name="Textfeld 3"/>
          <p:cNvSpPr txBox="1"/>
          <p:nvPr/>
        </p:nvSpPr>
        <p:spPr>
          <a:xfrm>
            <a:off x="5266372" y="3537611"/>
            <a:ext cx="3175228" cy="1200329"/>
          </a:xfrm>
          <a:prstGeom prst="rect">
            <a:avLst/>
          </a:prstGeom>
          <a:noFill/>
          <a:ln>
            <a:solidFill>
              <a:schemeClr val="tx2">
                <a:lumMod val="50000"/>
              </a:schemeClr>
            </a:solidFill>
          </a:ln>
        </p:spPr>
        <p:txBody>
          <a:bodyPr wrap="none" rtlCol="0">
            <a:spAutoFit/>
          </a:bodyPr>
          <a:lstStyle/>
          <a:p>
            <a:pPr algn="ctr"/>
            <a:r>
              <a:rPr lang="de-DE" sz="2400" dirty="0">
                <a:solidFill>
                  <a:srgbClr val="FF0000"/>
                </a:solidFill>
              </a:rPr>
              <a:t>Wenn es um „generelle </a:t>
            </a:r>
          </a:p>
          <a:p>
            <a:pPr algn="ctr"/>
            <a:r>
              <a:rPr lang="de-DE" sz="2400" dirty="0">
                <a:solidFill>
                  <a:srgbClr val="FF0000"/>
                </a:solidFill>
              </a:rPr>
              <a:t>absolute Wirksamkeit“ </a:t>
            </a:r>
          </a:p>
          <a:p>
            <a:pPr algn="ctr"/>
            <a:r>
              <a:rPr lang="de-DE" sz="2400" dirty="0">
                <a:solidFill>
                  <a:srgbClr val="FF0000"/>
                </a:solidFill>
              </a:rPr>
              <a:t>gehen soll</a:t>
            </a:r>
          </a:p>
        </p:txBody>
      </p:sp>
    </p:spTree>
    <p:extLst>
      <p:ext uri="{BB962C8B-B14F-4D97-AF65-F5344CB8AC3E}">
        <p14:creationId xmlns:p14="http://schemas.microsoft.com/office/powerpoint/2010/main" val="2120954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342522"/>
            <a:ext cx="8229600" cy="1143000"/>
          </a:xfrm>
        </p:spPr>
        <p:txBody>
          <a:bodyPr/>
          <a:lstStyle/>
          <a:p>
            <a:r>
              <a:rPr lang="de-DE" dirty="0"/>
              <a:t>„Generelle absolute“ Wirksamkeit</a:t>
            </a:r>
          </a:p>
        </p:txBody>
      </p:sp>
      <p:sp>
        <p:nvSpPr>
          <p:cNvPr id="3" name="Inhaltsplatzhalter 2"/>
          <p:cNvSpPr>
            <a:spLocks noGrp="1"/>
          </p:cNvSpPr>
          <p:nvPr>
            <p:ph idx="1"/>
          </p:nvPr>
        </p:nvSpPr>
        <p:spPr/>
        <p:txBody>
          <a:bodyPr/>
          <a:lstStyle/>
          <a:p>
            <a:endParaRPr lang="de-DE" dirty="0"/>
          </a:p>
          <a:p>
            <a:r>
              <a:rPr lang="de-DE" dirty="0"/>
              <a:t>Eine Methode ist generell wirksam, wenn sie sich in den Händen unterschiedlicher Klinikern, in unterschiedlichen Kliniken, an unterschiedlichen Orten, zu unterschiedlichen Zeiten einem angemessenen Komparator wenigstens gleichwertig oder überlegen gezeigt hat.</a:t>
            </a:r>
          </a:p>
          <a:p>
            <a:r>
              <a:rPr lang="de-DE" dirty="0"/>
              <a:t>Sie ist absolut wirksam im Vergleich nicht zu einer anderen </a:t>
            </a:r>
            <a:r>
              <a:rPr lang="de-DE" dirty="0" err="1"/>
              <a:t>Rehaform</a:t>
            </a:r>
            <a:r>
              <a:rPr lang="de-DE" dirty="0"/>
              <a:t>, sondern zur Nicht-Reha.</a:t>
            </a:r>
          </a:p>
        </p:txBody>
      </p:sp>
    </p:spTree>
    <p:extLst>
      <p:ext uri="{BB962C8B-B14F-4D97-AF65-F5344CB8AC3E}">
        <p14:creationId xmlns:p14="http://schemas.microsoft.com/office/powerpoint/2010/main" val="3742286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268760"/>
            <a:ext cx="8229600" cy="1143000"/>
          </a:xfrm>
        </p:spPr>
        <p:txBody>
          <a:bodyPr/>
          <a:lstStyle/>
          <a:p>
            <a:r>
              <a:rPr lang="de-DE" b="1" dirty="0"/>
              <a:t>MERCED Studiendesign</a:t>
            </a:r>
          </a:p>
        </p:txBody>
      </p:sp>
      <p:sp>
        <p:nvSpPr>
          <p:cNvPr id="3" name="Inhaltsplatzhalter 2"/>
          <p:cNvSpPr>
            <a:spLocks noGrp="1"/>
          </p:cNvSpPr>
          <p:nvPr>
            <p:ph idx="1"/>
          </p:nvPr>
        </p:nvSpPr>
        <p:spPr>
          <a:xfrm>
            <a:off x="457200" y="2708920"/>
            <a:ext cx="8229600" cy="3417243"/>
          </a:xfrm>
        </p:spPr>
        <p:txBody>
          <a:bodyPr>
            <a:normAutofit/>
          </a:bodyPr>
          <a:lstStyle/>
          <a:p>
            <a:pPr algn="ctr"/>
            <a:r>
              <a:rPr lang="de-DE" sz="2400" dirty="0"/>
              <a:t>Zweiarmiger RCT </a:t>
            </a:r>
          </a:p>
          <a:p>
            <a:pPr algn="ctr"/>
            <a:r>
              <a:rPr lang="de-DE" sz="2400" dirty="0"/>
              <a:t>Parallelgruppendesign (</a:t>
            </a:r>
            <a:r>
              <a:rPr lang="de-DE" sz="2400" dirty="0" err="1"/>
              <a:t>head-to-head</a:t>
            </a:r>
            <a:r>
              <a:rPr lang="de-DE" sz="2400" dirty="0"/>
              <a:t>)</a:t>
            </a:r>
          </a:p>
          <a:p>
            <a:pPr algn="ctr"/>
            <a:r>
              <a:rPr lang="de-DE" sz="2400" dirty="0"/>
              <a:t>zwei Messzeitpunkte im Abstand von 12 Monaten </a:t>
            </a:r>
          </a:p>
        </p:txBody>
      </p:sp>
    </p:spTree>
    <p:extLst>
      <p:ext uri="{BB962C8B-B14F-4D97-AF65-F5344CB8AC3E}">
        <p14:creationId xmlns:p14="http://schemas.microsoft.com/office/powerpoint/2010/main" val="3918182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051040"/>
            <a:ext cx="8229600" cy="648072"/>
          </a:xfrm>
        </p:spPr>
        <p:txBody>
          <a:bodyPr>
            <a:normAutofit/>
          </a:bodyPr>
          <a:lstStyle/>
          <a:p>
            <a:r>
              <a:rPr lang="de-DE" b="1" dirty="0"/>
              <a:t>Zielgruppe</a:t>
            </a:r>
          </a:p>
        </p:txBody>
      </p:sp>
      <p:sp>
        <p:nvSpPr>
          <p:cNvPr id="3" name="Inhaltsplatzhalter 2"/>
          <p:cNvSpPr>
            <a:spLocks noGrp="1"/>
          </p:cNvSpPr>
          <p:nvPr>
            <p:ph idx="1"/>
          </p:nvPr>
        </p:nvSpPr>
        <p:spPr>
          <a:xfrm>
            <a:off x="467544" y="1881051"/>
            <a:ext cx="8229600" cy="4876800"/>
          </a:xfrm>
        </p:spPr>
        <p:txBody>
          <a:bodyPr>
            <a:noAutofit/>
          </a:bodyPr>
          <a:lstStyle/>
          <a:p>
            <a:r>
              <a:rPr lang="de-DE" sz="2000" dirty="0"/>
              <a:t>erwerbstätige GKV-Versicherte mit Morbus Crohn (MC) oder Colitis </a:t>
            </a:r>
            <a:r>
              <a:rPr lang="de-DE" sz="2000" dirty="0" err="1"/>
              <a:t>ulcerosa</a:t>
            </a:r>
            <a:r>
              <a:rPr lang="de-DE" sz="2000" dirty="0"/>
              <a:t> (CU)</a:t>
            </a:r>
          </a:p>
          <a:p>
            <a:r>
              <a:rPr lang="de-DE" sz="2000" dirty="0"/>
              <a:t>18 bis 63 Jahre</a:t>
            </a:r>
          </a:p>
          <a:p>
            <a:r>
              <a:rPr lang="de-DE" sz="2000" dirty="0"/>
              <a:t>2 Fälle von Arbeitsunfähigkeit wegen MC (K50) oder CU (K51) in den letzten 12 Monaten (Krankenkassendaten)</a:t>
            </a:r>
          </a:p>
          <a:p>
            <a:pPr marL="0" indent="0">
              <a:buNone/>
            </a:pPr>
            <a:r>
              <a:rPr lang="de-DE" sz="2000" dirty="0"/>
              <a:t>-----------------------------------------------------------------------------------------------------</a:t>
            </a:r>
          </a:p>
          <a:p>
            <a:r>
              <a:rPr lang="de-DE" sz="2000" dirty="0"/>
              <a:t>in den letzten 2 Jahren keine Teilnahme an einer Reha (DRV finanziert)</a:t>
            </a:r>
          </a:p>
          <a:p>
            <a:r>
              <a:rPr lang="de-DE" sz="2000" dirty="0"/>
              <a:t>subjektiver Reha-Bedarf wird bejaht</a:t>
            </a:r>
          </a:p>
          <a:p>
            <a:r>
              <a:rPr lang="de-DE" sz="2000" dirty="0"/>
              <a:t>Baldige Teilnahme an dreiwöchiger Reha praktisch möglich</a:t>
            </a:r>
          </a:p>
          <a:p>
            <a:pPr marL="0" indent="0">
              <a:buNone/>
            </a:pPr>
            <a:r>
              <a:rPr lang="de-DE" sz="2000" dirty="0"/>
              <a:t>-----------------------------------------------------------------------------------------------------</a:t>
            </a:r>
          </a:p>
          <a:p>
            <a:r>
              <a:rPr lang="de-DE" sz="2000" dirty="0"/>
              <a:t>wenigstens ein weiteres psychosoziales Problem (komplexe Problemlage)</a:t>
            </a:r>
          </a:p>
          <a:p>
            <a:r>
              <a:rPr lang="de-DE" sz="2000" dirty="0"/>
              <a:t>informierte Einwilligung zur Studienteilnahme liegt vor</a:t>
            </a:r>
          </a:p>
        </p:txBody>
      </p:sp>
    </p:spTree>
    <p:extLst>
      <p:ext uri="{BB962C8B-B14F-4D97-AF65-F5344CB8AC3E}">
        <p14:creationId xmlns:p14="http://schemas.microsoft.com/office/powerpoint/2010/main" val="690727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0277" name="AutoShape 5"/>
          <p:cNvSpPr>
            <a:spLocks noChangeArrowheads="1"/>
          </p:cNvSpPr>
          <p:nvPr/>
        </p:nvSpPr>
        <p:spPr bwMode="auto">
          <a:xfrm>
            <a:off x="469256" y="1414462"/>
            <a:ext cx="8423224" cy="899557"/>
          </a:xfrm>
          <a:prstGeom prst="flowChartAlternateProcess">
            <a:avLst/>
          </a:prstGeom>
          <a:solidFill>
            <a:schemeClr val="accent1">
              <a:lumMod val="20000"/>
              <a:lumOff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dirty="0">
                <a:solidFill>
                  <a:srgbClr val="000099"/>
                </a:solidFill>
                <a:latin typeface="Arial" charset="0"/>
              </a:rPr>
              <a:t>Suchläufe der Krankenkassen zur Identifikation von Versicherten; </a:t>
            </a:r>
          </a:p>
          <a:p>
            <a:pPr algn="ctr"/>
            <a:r>
              <a:rPr lang="de-DE" altLang="de-DE" sz="2000" dirty="0">
                <a:solidFill>
                  <a:srgbClr val="000099"/>
                </a:solidFill>
                <a:latin typeface="Arial" charset="0"/>
              </a:rPr>
              <a:t>Zufallsauswahl von Versicherten </a:t>
            </a:r>
          </a:p>
          <a:p>
            <a:pPr algn="ctr"/>
            <a:r>
              <a:rPr lang="de-DE" altLang="de-DE" sz="2000" dirty="0">
                <a:solidFill>
                  <a:srgbClr val="000099"/>
                </a:solidFill>
                <a:latin typeface="Arial" charset="0"/>
              </a:rPr>
              <a:t>Sie erhalten von ihrer Krankenkasse einen </a:t>
            </a:r>
            <a:r>
              <a:rPr lang="de-DE" altLang="de-DE" sz="2000" dirty="0">
                <a:solidFill>
                  <a:schemeClr val="accent1">
                    <a:lumMod val="50000"/>
                  </a:schemeClr>
                </a:solidFill>
                <a:latin typeface="Arial" charset="0"/>
              </a:rPr>
              <a:t>Studienflyer</a:t>
            </a:r>
            <a:r>
              <a:rPr lang="de-DE" altLang="de-DE" sz="2000" dirty="0">
                <a:solidFill>
                  <a:srgbClr val="000099"/>
                </a:solidFill>
                <a:latin typeface="Arial" charset="0"/>
              </a:rPr>
              <a:t> zugeschickt </a:t>
            </a:r>
          </a:p>
        </p:txBody>
      </p:sp>
      <p:sp>
        <p:nvSpPr>
          <p:cNvPr id="310278" name="AutoShape 6"/>
          <p:cNvSpPr>
            <a:spLocks noChangeArrowheads="1"/>
          </p:cNvSpPr>
          <p:nvPr/>
        </p:nvSpPr>
        <p:spPr bwMode="auto">
          <a:xfrm>
            <a:off x="469256" y="2539529"/>
            <a:ext cx="8423224" cy="899557"/>
          </a:xfrm>
          <a:prstGeom prst="flowChartAlternateProcess">
            <a:avLst/>
          </a:prstGeom>
          <a:solidFill>
            <a:schemeClr val="accent1">
              <a:lumMod val="20000"/>
              <a:lumOff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dirty="0">
                <a:solidFill>
                  <a:srgbClr val="000099"/>
                </a:solidFill>
                <a:latin typeface="Arial" charset="0"/>
              </a:rPr>
              <a:t>Studieninteressierte wenden sich an Projektleitung, </a:t>
            </a:r>
          </a:p>
          <a:p>
            <a:pPr algn="ctr"/>
            <a:r>
              <a:rPr lang="de-DE" altLang="de-DE" sz="2000" dirty="0">
                <a:solidFill>
                  <a:srgbClr val="000099"/>
                </a:solidFill>
                <a:latin typeface="Arial" charset="0"/>
              </a:rPr>
              <a:t>lassen sich Studienmaterial schicken</a:t>
            </a:r>
          </a:p>
          <a:p>
            <a:pPr algn="ctr"/>
            <a:r>
              <a:rPr lang="de-DE" altLang="de-DE" sz="2000" dirty="0">
                <a:solidFill>
                  <a:srgbClr val="000099"/>
                </a:solidFill>
                <a:latin typeface="Arial" charset="0"/>
              </a:rPr>
              <a:t>(Information &amp; Einwilligungserklärung, Ausgangslagenfragebogen) </a:t>
            </a:r>
          </a:p>
        </p:txBody>
      </p:sp>
      <p:sp>
        <p:nvSpPr>
          <p:cNvPr id="310279" name="AutoShape 7"/>
          <p:cNvSpPr>
            <a:spLocks noChangeArrowheads="1"/>
          </p:cNvSpPr>
          <p:nvPr/>
        </p:nvSpPr>
        <p:spPr bwMode="auto">
          <a:xfrm>
            <a:off x="469256" y="3659640"/>
            <a:ext cx="8423224" cy="899557"/>
          </a:xfrm>
          <a:prstGeom prst="flowChartAlternateProcess">
            <a:avLst/>
          </a:prstGeom>
          <a:solidFill>
            <a:schemeClr val="accent1">
              <a:lumMod val="20000"/>
              <a:lumOff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dirty="0">
                <a:solidFill>
                  <a:srgbClr val="000099"/>
                </a:solidFill>
                <a:latin typeface="Arial" charset="0"/>
              </a:rPr>
              <a:t>Wer Einwilligungserklärung und Fragebogen zurückschickt</a:t>
            </a:r>
          </a:p>
          <a:p>
            <a:pPr algn="ctr"/>
            <a:r>
              <a:rPr lang="de-DE" altLang="de-DE" sz="2000" dirty="0">
                <a:solidFill>
                  <a:srgbClr val="000099"/>
                </a:solidFill>
                <a:latin typeface="Arial" charset="0"/>
              </a:rPr>
              <a:t> und Ein/Ausschlusskriterien erfüllt,</a:t>
            </a:r>
          </a:p>
          <a:p>
            <a:pPr algn="ctr"/>
            <a:r>
              <a:rPr lang="de-DE" altLang="de-DE" sz="2000" dirty="0">
                <a:solidFill>
                  <a:srgbClr val="000099"/>
                </a:solidFill>
                <a:latin typeface="Arial" charset="0"/>
              </a:rPr>
              <a:t>wird in Studie eingeschlossen </a:t>
            </a:r>
          </a:p>
        </p:txBody>
      </p:sp>
      <p:sp>
        <p:nvSpPr>
          <p:cNvPr id="310280" name="AutoShape 8"/>
          <p:cNvSpPr>
            <a:spLocks noChangeArrowheads="1"/>
          </p:cNvSpPr>
          <p:nvPr/>
        </p:nvSpPr>
        <p:spPr bwMode="auto">
          <a:xfrm>
            <a:off x="5320184" y="5121731"/>
            <a:ext cx="3572296" cy="899557"/>
          </a:xfrm>
          <a:prstGeom prst="flowChartAlternateProcess">
            <a:avLst/>
          </a:prstGeom>
          <a:solidFill>
            <a:schemeClr val="accent1">
              <a:lumMod val="20000"/>
              <a:lumOff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a:solidFill>
                  <a:srgbClr val="000099"/>
                </a:solidFill>
                <a:latin typeface="Arial" charset="0"/>
              </a:rPr>
              <a:t>Kontrollgruppe </a:t>
            </a:r>
          </a:p>
        </p:txBody>
      </p:sp>
      <p:sp>
        <p:nvSpPr>
          <p:cNvPr id="310281" name="AutoShape 9"/>
          <p:cNvSpPr>
            <a:spLocks noChangeArrowheads="1"/>
          </p:cNvSpPr>
          <p:nvPr/>
        </p:nvSpPr>
        <p:spPr bwMode="auto">
          <a:xfrm>
            <a:off x="467544" y="5121731"/>
            <a:ext cx="3572296" cy="899557"/>
          </a:xfrm>
          <a:prstGeom prst="flowChartAlternateProcess">
            <a:avLst/>
          </a:prstGeom>
          <a:solidFill>
            <a:schemeClr val="accent1">
              <a:lumMod val="20000"/>
              <a:lumOff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a:solidFill>
                  <a:srgbClr val="000099"/>
                </a:solidFill>
                <a:latin typeface="Arial" charset="0"/>
              </a:rPr>
              <a:t>Interventionsgruppe</a:t>
            </a:r>
            <a:endParaRPr lang="de-DE" altLang="de-DE" sz="2000" dirty="0">
              <a:solidFill>
                <a:srgbClr val="000099"/>
              </a:solidFill>
              <a:latin typeface="Arial" charset="0"/>
            </a:endParaRPr>
          </a:p>
        </p:txBody>
      </p:sp>
      <p:sp>
        <p:nvSpPr>
          <p:cNvPr id="310286" name="Line 14"/>
          <p:cNvSpPr>
            <a:spLocks noChangeShapeType="1"/>
          </p:cNvSpPr>
          <p:nvPr/>
        </p:nvSpPr>
        <p:spPr bwMode="auto">
          <a:xfrm>
            <a:off x="2254548" y="4898700"/>
            <a:ext cx="0" cy="223031"/>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7" name="Line 15"/>
          <p:cNvSpPr>
            <a:spLocks noChangeShapeType="1"/>
          </p:cNvSpPr>
          <p:nvPr/>
        </p:nvSpPr>
        <p:spPr bwMode="auto">
          <a:xfrm>
            <a:off x="7144845" y="4898700"/>
            <a:ext cx="0" cy="223031"/>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8" name="Line 16"/>
          <p:cNvSpPr>
            <a:spLocks noChangeShapeType="1"/>
          </p:cNvSpPr>
          <p:nvPr/>
        </p:nvSpPr>
        <p:spPr bwMode="auto">
          <a:xfrm>
            <a:off x="2254548" y="4898700"/>
            <a:ext cx="2327897" cy="0"/>
          </a:xfrm>
          <a:prstGeom prst="line">
            <a:avLst/>
          </a:prstGeom>
          <a:noFill/>
          <a:ln w="22225">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9" name="Line 17"/>
          <p:cNvSpPr>
            <a:spLocks noChangeShapeType="1"/>
          </p:cNvSpPr>
          <p:nvPr/>
        </p:nvSpPr>
        <p:spPr bwMode="auto">
          <a:xfrm>
            <a:off x="4893973" y="4898700"/>
            <a:ext cx="2250872" cy="0"/>
          </a:xfrm>
          <a:prstGeom prst="line">
            <a:avLst/>
          </a:prstGeom>
          <a:noFill/>
          <a:ln w="22225">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0" name="Line 18"/>
          <p:cNvSpPr>
            <a:spLocks noChangeShapeType="1"/>
          </p:cNvSpPr>
          <p:nvPr/>
        </p:nvSpPr>
        <p:spPr bwMode="auto">
          <a:xfrm>
            <a:off x="4738209" y="4559197"/>
            <a:ext cx="0" cy="225508"/>
          </a:xfrm>
          <a:prstGeom prst="line">
            <a:avLst/>
          </a:prstGeom>
          <a:noFill/>
          <a:ln w="22225">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2" name="Line 20"/>
          <p:cNvSpPr>
            <a:spLocks noChangeShapeType="1"/>
          </p:cNvSpPr>
          <p:nvPr/>
        </p:nvSpPr>
        <p:spPr bwMode="auto">
          <a:xfrm>
            <a:off x="4738209" y="2314019"/>
            <a:ext cx="0" cy="223031"/>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3" name="Line 21"/>
          <p:cNvSpPr>
            <a:spLocks noChangeShapeType="1"/>
          </p:cNvSpPr>
          <p:nvPr/>
        </p:nvSpPr>
        <p:spPr bwMode="auto">
          <a:xfrm>
            <a:off x="4738209" y="3439086"/>
            <a:ext cx="0" cy="223031"/>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 name="Textfeld 2"/>
          <p:cNvSpPr txBox="1"/>
          <p:nvPr/>
        </p:nvSpPr>
        <p:spPr>
          <a:xfrm>
            <a:off x="3656806" y="476672"/>
            <a:ext cx="2778966" cy="461665"/>
          </a:xfrm>
          <a:prstGeom prst="rect">
            <a:avLst/>
          </a:prstGeom>
          <a:noFill/>
        </p:spPr>
        <p:txBody>
          <a:bodyPr wrap="none" rtlCol="0">
            <a:spAutoFit/>
          </a:bodyPr>
          <a:lstStyle/>
          <a:p>
            <a:r>
              <a:rPr lang="de-DE" sz="2400" b="1" dirty="0">
                <a:solidFill>
                  <a:schemeClr val="tx2">
                    <a:lumMod val="50000"/>
                  </a:schemeClr>
                </a:solidFill>
              </a:rPr>
              <a:t>Studienablauf 1. Teil</a:t>
            </a:r>
          </a:p>
        </p:txBody>
      </p:sp>
      <p:sp>
        <p:nvSpPr>
          <p:cNvPr id="16" name="AutoShape 3"/>
          <p:cNvSpPr>
            <a:spLocks noChangeArrowheads="1"/>
          </p:cNvSpPr>
          <p:nvPr/>
        </p:nvSpPr>
        <p:spPr bwMode="auto">
          <a:xfrm>
            <a:off x="4527972" y="4645363"/>
            <a:ext cx="421076" cy="508014"/>
          </a:xfrm>
          <a:prstGeom prst="flowChartConnector">
            <a:avLst/>
          </a:prstGeom>
          <a:solidFill>
            <a:schemeClr val="accent1">
              <a:lumMod val="20000"/>
              <a:lumOff val="80000"/>
            </a:schemeClr>
          </a:solidFill>
          <a:ln w="9525">
            <a:solidFill>
              <a:srgbClr val="000066"/>
            </a:solidFill>
            <a:round/>
            <a:headEnd/>
            <a:tailEnd/>
          </a:ln>
        </p:spPr>
        <p:txBody>
          <a:bodyPr lIns="34420" tIns="17210" rIns="34420" bIns="17210"/>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r>
              <a:rPr lang="de-DE" altLang="de-DE" sz="300" dirty="0">
                <a:solidFill>
                  <a:srgbClr val="000099"/>
                </a:solidFill>
                <a:latin typeface="Arial" charset="0"/>
              </a:rPr>
              <a:t>    </a:t>
            </a:r>
            <a:r>
              <a:rPr lang="de-DE" altLang="de-DE" sz="1800" b="1" dirty="0">
                <a:solidFill>
                  <a:srgbClr val="000099"/>
                </a:solidFill>
                <a:latin typeface="Arial" charset="0"/>
              </a:rPr>
              <a:t>R</a:t>
            </a:r>
            <a:endParaRPr lang="de-DE" altLang="de-DE" sz="1200" b="1" dirty="0">
              <a:solidFill>
                <a:srgbClr val="000099"/>
              </a:solidFill>
              <a:latin typeface="Arial" charset="0"/>
            </a:endParaRPr>
          </a:p>
        </p:txBody>
      </p:sp>
    </p:spTree>
    <p:extLst>
      <p:ext uri="{BB962C8B-B14F-4D97-AF65-F5344CB8AC3E}">
        <p14:creationId xmlns:p14="http://schemas.microsoft.com/office/powerpoint/2010/main" val="376928101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MERCED: Daten</a:t>
            </a:r>
          </a:p>
        </p:txBody>
      </p:sp>
      <p:sp>
        <p:nvSpPr>
          <p:cNvPr id="3" name="Inhaltsplatzhalter 2"/>
          <p:cNvSpPr>
            <a:spLocks noGrp="1"/>
          </p:cNvSpPr>
          <p:nvPr>
            <p:ph idx="1"/>
          </p:nvPr>
        </p:nvSpPr>
        <p:spPr>
          <a:xfrm>
            <a:off x="457200" y="1941514"/>
            <a:ext cx="8229600" cy="4637086"/>
          </a:xfrm>
        </p:spPr>
        <p:txBody>
          <a:bodyPr>
            <a:normAutofit lnSpcReduction="10000"/>
          </a:bodyPr>
          <a:lstStyle/>
          <a:p>
            <a:r>
              <a:rPr lang="de-DE" dirty="0"/>
              <a:t>Antrag an die DFG incl. 		05-2015</a:t>
            </a:r>
          </a:p>
          <a:p>
            <a:r>
              <a:rPr lang="de-DE" dirty="0"/>
              <a:t>4 „Letters </a:t>
            </a:r>
            <a:r>
              <a:rPr lang="de-DE" dirty="0" err="1"/>
              <a:t>of</a:t>
            </a:r>
            <a:r>
              <a:rPr lang="de-DE" dirty="0"/>
              <a:t> </a:t>
            </a:r>
            <a:r>
              <a:rPr lang="de-DE" dirty="0" err="1"/>
              <a:t>Intent</a:t>
            </a:r>
            <a:r>
              <a:rPr lang="de-DE" dirty="0"/>
              <a:t>“			05-2015	DCCV, 3 (+1) </a:t>
            </a:r>
            <a:r>
              <a:rPr lang="de-DE" dirty="0" err="1"/>
              <a:t>GKVen</a:t>
            </a:r>
            <a:endParaRPr lang="de-DE" dirty="0"/>
          </a:p>
          <a:p>
            <a:r>
              <a:rPr lang="de-DE" dirty="0"/>
              <a:t>Bewilligung durch DFG		12-2015 	393.000 Euro</a:t>
            </a:r>
          </a:p>
          <a:p>
            <a:r>
              <a:rPr lang="de-DE" dirty="0"/>
              <a:t>Positives Ethikvotum			03-2016</a:t>
            </a:r>
          </a:p>
          <a:p>
            <a:r>
              <a:rPr lang="de-DE" dirty="0"/>
              <a:t>Studienregistrierung			03-2016</a:t>
            </a:r>
          </a:p>
          <a:p>
            <a:r>
              <a:rPr lang="de-DE" dirty="0"/>
              <a:t>„Kick-Off“-Treffen			06-2016	Wissenschafts- und 								Patienten-Beirat</a:t>
            </a:r>
          </a:p>
          <a:p>
            <a:r>
              <a:rPr lang="de-DE" dirty="0"/>
              <a:t>Ende der Rekrutierung		09-2017</a:t>
            </a:r>
          </a:p>
          <a:p>
            <a:r>
              <a:rPr lang="de-DE" dirty="0"/>
              <a:t>Ende des Follow-</a:t>
            </a:r>
            <a:r>
              <a:rPr lang="de-DE" dirty="0" err="1"/>
              <a:t>Up</a:t>
            </a:r>
            <a:r>
              <a:rPr lang="de-DE" dirty="0"/>
              <a:t>				09-2018</a:t>
            </a:r>
          </a:p>
          <a:p>
            <a:r>
              <a:rPr lang="de-DE" dirty="0"/>
              <a:t>Ende des Projekts			05-2019</a:t>
            </a:r>
          </a:p>
          <a:p>
            <a:endParaRPr lang="de-DE" dirty="0"/>
          </a:p>
          <a:p>
            <a:endParaRPr lang="de-DE" dirty="0"/>
          </a:p>
        </p:txBody>
      </p:sp>
    </p:spTree>
    <p:extLst>
      <p:ext uri="{BB962C8B-B14F-4D97-AF65-F5344CB8AC3E}">
        <p14:creationId xmlns:p14="http://schemas.microsoft.com/office/powerpoint/2010/main" val="312178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736325"/>
            <a:ext cx="8229600" cy="864096"/>
          </a:xfrm>
        </p:spPr>
        <p:txBody>
          <a:bodyPr>
            <a:normAutofit/>
          </a:bodyPr>
          <a:lstStyle/>
          <a:p>
            <a:r>
              <a:rPr lang="de-DE" b="1" dirty="0"/>
              <a:t>Intervention</a:t>
            </a:r>
          </a:p>
        </p:txBody>
      </p:sp>
      <p:sp>
        <p:nvSpPr>
          <p:cNvPr id="3" name="Inhaltsplatzhalter 2"/>
          <p:cNvSpPr>
            <a:spLocks noGrp="1"/>
          </p:cNvSpPr>
          <p:nvPr>
            <p:ph idx="1"/>
          </p:nvPr>
        </p:nvSpPr>
        <p:spPr>
          <a:xfrm>
            <a:off x="457200" y="1886673"/>
            <a:ext cx="8229600" cy="4971327"/>
          </a:xfrm>
        </p:spPr>
        <p:txBody>
          <a:bodyPr>
            <a:normAutofit lnSpcReduction="10000"/>
          </a:bodyPr>
          <a:lstStyle/>
          <a:p>
            <a:r>
              <a:rPr lang="de-DE" sz="2000" b="1" dirty="0"/>
              <a:t>Interventionsgruppe</a:t>
            </a:r>
            <a:r>
              <a:rPr lang="de-DE" sz="2000" u="sng" dirty="0"/>
              <a:t> </a:t>
            </a:r>
          </a:p>
          <a:p>
            <a:pPr marL="0" indent="0">
              <a:buNone/>
            </a:pPr>
            <a:r>
              <a:rPr lang="de-DE" sz="2000" dirty="0"/>
              <a:t>Möglichst viele nutzen 3wöchige stationäre medizinische Rehabilitation vorzugsweise in einer der 9 deutschen Reha-Einrichtungen mit einer Belegung von über 150 Betroffenen pro Jahr </a:t>
            </a:r>
          </a:p>
          <a:p>
            <a:pPr marL="0" indent="0">
              <a:buNone/>
            </a:pPr>
            <a:r>
              <a:rPr lang="de-DE" sz="2000" dirty="0"/>
              <a:t>Reha-Antragstellung (und ggf. Widerspruch) wird unterstützt durch schriftliches Material, Internetseite und telefonische Beratung</a:t>
            </a:r>
          </a:p>
          <a:p>
            <a:pPr marL="0" indent="0">
              <a:buNone/>
            </a:pPr>
            <a:r>
              <a:rPr lang="de-DE" sz="2000" dirty="0"/>
              <a:t>Sonst keine Interferenz mit den administrativen Routinen („pragmatischer RCT“) </a:t>
            </a:r>
          </a:p>
          <a:p>
            <a:pPr marL="0" indent="0">
              <a:buNone/>
            </a:pPr>
            <a:endParaRPr lang="de-DE" sz="1100" dirty="0"/>
          </a:p>
          <a:p>
            <a:r>
              <a:rPr lang="de-DE" sz="2000" b="1" dirty="0"/>
              <a:t>Kontrollgruppe</a:t>
            </a:r>
          </a:p>
          <a:p>
            <a:pPr marL="0" indent="0">
              <a:buNone/>
            </a:pPr>
            <a:r>
              <a:rPr lang="de-DE" sz="2000" dirty="0"/>
              <a:t>nutzt das Versorgungsangebot wie bislang auch (</a:t>
            </a:r>
            <a:r>
              <a:rPr lang="de-DE" sz="2000" dirty="0" err="1"/>
              <a:t>usual</a:t>
            </a:r>
            <a:r>
              <a:rPr lang="de-DE" sz="2000" dirty="0"/>
              <a:t> care), </a:t>
            </a:r>
          </a:p>
          <a:p>
            <a:pPr marL="0" indent="0">
              <a:buNone/>
            </a:pPr>
            <a:r>
              <a:rPr lang="de-DE" sz="2000" dirty="0"/>
              <a:t>Möglichst keine Reha-Teilnahme in den folgenden 12 Monaten, </a:t>
            </a:r>
          </a:p>
          <a:p>
            <a:pPr marL="0" indent="0">
              <a:buNone/>
            </a:pPr>
            <a:r>
              <a:rPr lang="de-DE" sz="2000" dirty="0"/>
              <a:t>Beratungsangebot wird im Anschluss an 12 Monats-Befragung zur Verfügung gestellt</a:t>
            </a:r>
          </a:p>
        </p:txBody>
      </p:sp>
    </p:spTree>
    <p:extLst>
      <p:ext uri="{BB962C8B-B14F-4D97-AF65-F5344CB8AC3E}">
        <p14:creationId xmlns:p14="http://schemas.microsoft.com/office/powerpoint/2010/main" val="2357263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 name="Line 24"/>
          <p:cNvSpPr>
            <a:spLocks noChangeShapeType="1"/>
          </p:cNvSpPr>
          <p:nvPr/>
        </p:nvSpPr>
        <p:spPr bwMode="auto">
          <a:xfrm>
            <a:off x="6842655" y="4948501"/>
            <a:ext cx="0" cy="98331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76" name="AutoShape 4"/>
          <p:cNvSpPr>
            <a:spLocks noChangeArrowheads="1"/>
          </p:cNvSpPr>
          <p:nvPr/>
        </p:nvSpPr>
        <p:spPr bwMode="auto">
          <a:xfrm>
            <a:off x="251520" y="2750754"/>
            <a:ext cx="3524508" cy="500389"/>
          </a:xfrm>
          <a:prstGeom prst="flowChartAlternateProcess">
            <a:avLst/>
          </a:prstGeom>
          <a:solidFill>
            <a:schemeClr val="bg1">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1800" b="1" dirty="0">
                <a:solidFill>
                  <a:srgbClr val="000099"/>
                </a:solidFill>
                <a:latin typeface="Arial" charset="0"/>
              </a:rPr>
              <a:t>Reha-Beratung durch Projektleitung</a:t>
            </a:r>
          </a:p>
        </p:txBody>
      </p:sp>
      <p:sp>
        <p:nvSpPr>
          <p:cNvPr id="310280" name="AutoShape 8"/>
          <p:cNvSpPr>
            <a:spLocks noChangeArrowheads="1"/>
          </p:cNvSpPr>
          <p:nvPr/>
        </p:nvSpPr>
        <p:spPr bwMode="auto">
          <a:xfrm>
            <a:off x="5041540" y="1749975"/>
            <a:ext cx="3526198" cy="800182"/>
          </a:xfrm>
          <a:prstGeom prst="flowChartAlternateProcess">
            <a:avLst/>
          </a:prstGeom>
          <a:solidFill>
            <a:schemeClr val="accent1">
              <a:lumMod val="20000"/>
              <a:lumOff val="80000"/>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a:solidFill>
                  <a:srgbClr val="000099"/>
                </a:solidFill>
                <a:latin typeface="Arial" charset="0"/>
              </a:rPr>
              <a:t>Kontrollgruppe </a:t>
            </a:r>
          </a:p>
        </p:txBody>
      </p:sp>
      <p:sp>
        <p:nvSpPr>
          <p:cNvPr id="310281" name="AutoShape 9"/>
          <p:cNvSpPr>
            <a:spLocks noChangeArrowheads="1"/>
          </p:cNvSpPr>
          <p:nvPr/>
        </p:nvSpPr>
        <p:spPr bwMode="auto">
          <a:xfrm>
            <a:off x="251520" y="1749975"/>
            <a:ext cx="3526198" cy="800182"/>
          </a:xfrm>
          <a:prstGeom prst="flowChartAlternateProcess">
            <a:avLst/>
          </a:prstGeom>
          <a:solidFill>
            <a:schemeClr val="accent1">
              <a:lumMod val="20000"/>
              <a:lumOff val="80000"/>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a:solidFill>
                  <a:srgbClr val="000099"/>
                </a:solidFill>
                <a:latin typeface="Arial" charset="0"/>
              </a:rPr>
              <a:t>Interventionsgruppe</a:t>
            </a:r>
            <a:endParaRPr lang="de-DE" altLang="de-DE" sz="2000" dirty="0">
              <a:solidFill>
                <a:srgbClr val="000099"/>
              </a:solidFill>
              <a:latin typeface="Arial" charset="0"/>
            </a:endParaRPr>
          </a:p>
        </p:txBody>
      </p:sp>
      <p:sp>
        <p:nvSpPr>
          <p:cNvPr id="310282" name="AutoShape 10"/>
          <p:cNvSpPr>
            <a:spLocks noChangeArrowheads="1"/>
          </p:cNvSpPr>
          <p:nvPr/>
        </p:nvSpPr>
        <p:spPr bwMode="auto">
          <a:xfrm>
            <a:off x="251520" y="4148319"/>
            <a:ext cx="3526198" cy="800182"/>
          </a:xfrm>
          <a:prstGeom prst="flowChartAlternateProcess">
            <a:avLst/>
          </a:prstGeom>
          <a:solidFill>
            <a:schemeClr val="accent1">
              <a:lumMod val="20000"/>
              <a:lumOff val="80000"/>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1800" b="1" dirty="0">
                <a:solidFill>
                  <a:srgbClr val="000099"/>
                </a:solidFill>
                <a:latin typeface="Arial" charset="0"/>
              </a:rPr>
              <a:t>12-Monats-Follow </a:t>
            </a:r>
            <a:r>
              <a:rPr lang="de-DE" altLang="de-DE" sz="1800" b="1" dirty="0" err="1">
                <a:solidFill>
                  <a:srgbClr val="000099"/>
                </a:solidFill>
                <a:latin typeface="Arial" charset="0"/>
              </a:rPr>
              <a:t>Up</a:t>
            </a:r>
            <a:endParaRPr lang="de-DE" altLang="de-DE" sz="1800" b="1" dirty="0">
              <a:solidFill>
                <a:srgbClr val="000099"/>
              </a:solidFill>
              <a:latin typeface="Arial" charset="0"/>
            </a:endParaRPr>
          </a:p>
          <a:p>
            <a:pPr algn="ctr"/>
            <a:r>
              <a:rPr lang="de-DE" altLang="de-DE" sz="1800" i="1" dirty="0">
                <a:solidFill>
                  <a:srgbClr val="000099"/>
                </a:solidFill>
                <a:latin typeface="Arial" charset="0"/>
                <a:sym typeface="Wingdings" pitchFamily="2" charset="2"/>
              </a:rPr>
              <a:t> </a:t>
            </a:r>
            <a:r>
              <a:rPr lang="de-DE" altLang="de-DE" sz="1800" i="1" dirty="0">
                <a:solidFill>
                  <a:srgbClr val="000099"/>
                </a:solidFill>
                <a:latin typeface="Arial" charset="0"/>
              </a:rPr>
              <a:t>Fragebogen </a:t>
            </a:r>
          </a:p>
        </p:txBody>
      </p:sp>
      <p:sp>
        <p:nvSpPr>
          <p:cNvPr id="310283" name="AutoShape 11"/>
          <p:cNvSpPr>
            <a:spLocks noChangeArrowheads="1"/>
          </p:cNvSpPr>
          <p:nvPr/>
        </p:nvSpPr>
        <p:spPr bwMode="auto">
          <a:xfrm>
            <a:off x="5041540" y="4148319"/>
            <a:ext cx="3526198" cy="800182"/>
          </a:xfrm>
          <a:prstGeom prst="flowChartAlternateProcess">
            <a:avLst/>
          </a:prstGeom>
          <a:solidFill>
            <a:schemeClr val="accent1">
              <a:lumMod val="20000"/>
              <a:lumOff val="80000"/>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1800" b="1" dirty="0">
                <a:solidFill>
                  <a:srgbClr val="000099"/>
                </a:solidFill>
                <a:latin typeface="Arial" charset="0"/>
              </a:rPr>
              <a:t>12-Monats-Follow </a:t>
            </a:r>
            <a:r>
              <a:rPr lang="de-DE" altLang="de-DE" sz="1800" b="1" dirty="0" err="1">
                <a:solidFill>
                  <a:srgbClr val="000099"/>
                </a:solidFill>
                <a:latin typeface="Arial" charset="0"/>
              </a:rPr>
              <a:t>Up</a:t>
            </a:r>
            <a:endParaRPr lang="de-DE" altLang="de-DE" sz="1800" b="1" dirty="0">
              <a:solidFill>
                <a:srgbClr val="000099"/>
              </a:solidFill>
              <a:latin typeface="Arial" charset="0"/>
            </a:endParaRPr>
          </a:p>
          <a:p>
            <a:pPr algn="ctr"/>
            <a:r>
              <a:rPr lang="de-DE" altLang="de-DE" sz="1800" i="1" dirty="0">
                <a:solidFill>
                  <a:srgbClr val="000099"/>
                </a:solidFill>
                <a:latin typeface="Arial" charset="0"/>
                <a:sym typeface="Wingdings" pitchFamily="2" charset="2"/>
              </a:rPr>
              <a:t> </a:t>
            </a:r>
            <a:r>
              <a:rPr lang="de-DE" altLang="de-DE" sz="1800" i="1" dirty="0">
                <a:solidFill>
                  <a:srgbClr val="000099"/>
                </a:solidFill>
                <a:latin typeface="Arial" charset="0"/>
              </a:rPr>
              <a:t>Fragebogen </a:t>
            </a:r>
          </a:p>
        </p:txBody>
      </p:sp>
      <p:sp>
        <p:nvSpPr>
          <p:cNvPr id="310284" name="AutoShape 12"/>
          <p:cNvSpPr>
            <a:spLocks noChangeArrowheads="1"/>
          </p:cNvSpPr>
          <p:nvPr/>
        </p:nvSpPr>
        <p:spPr bwMode="auto">
          <a:xfrm>
            <a:off x="5041540" y="2750754"/>
            <a:ext cx="3526198" cy="1199172"/>
          </a:xfrm>
          <a:prstGeom prst="flowChartAlternateProcess">
            <a:avLst/>
          </a:prstGeom>
          <a:solidFill>
            <a:schemeClr val="bg1">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err="1">
                <a:solidFill>
                  <a:srgbClr val="000099"/>
                </a:solidFill>
                <a:latin typeface="Arial" charset="0"/>
              </a:rPr>
              <a:t>usual</a:t>
            </a:r>
            <a:r>
              <a:rPr lang="de-DE" altLang="de-DE" sz="2000" b="1" dirty="0">
                <a:solidFill>
                  <a:srgbClr val="000099"/>
                </a:solidFill>
                <a:latin typeface="Arial" charset="0"/>
              </a:rPr>
              <a:t> care (ggf. inkl. Reha)</a:t>
            </a:r>
            <a:endParaRPr lang="de-DE" altLang="de-DE" sz="2000" dirty="0">
              <a:solidFill>
                <a:srgbClr val="000099"/>
              </a:solidFill>
              <a:latin typeface="Arial" charset="0"/>
            </a:endParaRPr>
          </a:p>
        </p:txBody>
      </p:sp>
      <p:sp>
        <p:nvSpPr>
          <p:cNvPr id="310285" name="AutoShape 13"/>
          <p:cNvSpPr>
            <a:spLocks noChangeArrowheads="1"/>
          </p:cNvSpPr>
          <p:nvPr/>
        </p:nvSpPr>
        <p:spPr bwMode="auto">
          <a:xfrm>
            <a:off x="251520" y="4948501"/>
            <a:ext cx="8314528" cy="512150"/>
          </a:xfrm>
          <a:prstGeom prst="flowChartAlternateProcess">
            <a:avLst/>
          </a:prstGeom>
          <a:solidFill>
            <a:schemeClr val="bg1">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1800" dirty="0" err="1">
                <a:solidFill>
                  <a:srgbClr val="000099"/>
                </a:solidFill>
                <a:latin typeface="Arial" charset="0"/>
              </a:rPr>
              <a:t>GKVen</a:t>
            </a:r>
            <a:r>
              <a:rPr lang="de-DE" altLang="de-DE" sz="1800" dirty="0">
                <a:solidFill>
                  <a:srgbClr val="000099"/>
                </a:solidFill>
                <a:latin typeface="Arial" charset="0"/>
              </a:rPr>
              <a:t> übermitteln AU-Daten (bei vorliegender Einwilligungserklärung)</a:t>
            </a:r>
          </a:p>
        </p:txBody>
      </p:sp>
      <p:sp>
        <p:nvSpPr>
          <p:cNvPr id="310286" name="Line 14"/>
          <p:cNvSpPr>
            <a:spLocks noChangeShapeType="1"/>
          </p:cNvSpPr>
          <p:nvPr/>
        </p:nvSpPr>
        <p:spPr bwMode="auto">
          <a:xfrm>
            <a:off x="2015464" y="1551583"/>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7" name="Line 15"/>
          <p:cNvSpPr>
            <a:spLocks noChangeShapeType="1"/>
          </p:cNvSpPr>
          <p:nvPr/>
        </p:nvSpPr>
        <p:spPr bwMode="auto">
          <a:xfrm>
            <a:off x="6842655" y="1551583"/>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8" name="Line 16"/>
          <p:cNvSpPr>
            <a:spLocks noChangeShapeType="1"/>
          </p:cNvSpPr>
          <p:nvPr/>
        </p:nvSpPr>
        <p:spPr bwMode="auto">
          <a:xfrm>
            <a:off x="2015464" y="1551583"/>
            <a:ext cx="2297858" cy="0"/>
          </a:xfrm>
          <a:prstGeom prst="line">
            <a:avLst/>
          </a:prstGeom>
          <a:noFill/>
          <a:ln w="22225">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89" name="Line 17"/>
          <p:cNvSpPr>
            <a:spLocks noChangeShapeType="1"/>
          </p:cNvSpPr>
          <p:nvPr/>
        </p:nvSpPr>
        <p:spPr bwMode="auto">
          <a:xfrm>
            <a:off x="4620829" y="1551583"/>
            <a:ext cx="2221826" cy="0"/>
          </a:xfrm>
          <a:prstGeom prst="line">
            <a:avLst/>
          </a:prstGeom>
          <a:noFill/>
          <a:ln w="22225">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1" name="Line 19"/>
          <p:cNvSpPr>
            <a:spLocks noChangeShapeType="1"/>
          </p:cNvSpPr>
          <p:nvPr/>
        </p:nvSpPr>
        <p:spPr bwMode="auto">
          <a:xfrm>
            <a:off x="2015464" y="2554566"/>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4" name="Line 22"/>
          <p:cNvSpPr>
            <a:spLocks noChangeShapeType="1"/>
          </p:cNvSpPr>
          <p:nvPr/>
        </p:nvSpPr>
        <p:spPr bwMode="auto">
          <a:xfrm>
            <a:off x="2015464" y="3952130"/>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5" name="Line 23"/>
          <p:cNvSpPr>
            <a:spLocks noChangeShapeType="1"/>
          </p:cNvSpPr>
          <p:nvPr/>
        </p:nvSpPr>
        <p:spPr bwMode="auto">
          <a:xfrm>
            <a:off x="6842655" y="2552362"/>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6" name="Line 24"/>
          <p:cNvSpPr>
            <a:spLocks noChangeShapeType="1"/>
          </p:cNvSpPr>
          <p:nvPr/>
        </p:nvSpPr>
        <p:spPr bwMode="auto">
          <a:xfrm>
            <a:off x="6842655" y="3949926"/>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310297" name="AutoShape 25"/>
          <p:cNvSpPr>
            <a:spLocks noChangeArrowheads="1"/>
          </p:cNvSpPr>
          <p:nvPr/>
        </p:nvSpPr>
        <p:spPr bwMode="auto">
          <a:xfrm>
            <a:off x="251520" y="3449536"/>
            <a:ext cx="3524508" cy="500389"/>
          </a:xfrm>
          <a:prstGeom prst="flowChartAlternateProcess">
            <a:avLst/>
          </a:prstGeom>
          <a:solidFill>
            <a:schemeClr val="bg1">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2000" b="1" dirty="0">
                <a:solidFill>
                  <a:srgbClr val="000099"/>
                </a:solidFill>
                <a:latin typeface="Arial" charset="0"/>
              </a:rPr>
              <a:t>stationäre med. Reha</a:t>
            </a:r>
          </a:p>
        </p:txBody>
      </p:sp>
      <p:sp>
        <p:nvSpPr>
          <p:cNvPr id="310298" name="Line 26"/>
          <p:cNvSpPr>
            <a:spLocks noChangeShapeType="1"/>
          </p:cNvSpPr>
          <p:nvPr/>
        </p:nvSpPr>
        <p:spPr bwMode="auto">
          <a:xfrm>
            <a:off x="2015464" y="3251143"/>
            <a:ext cx="0" cy="198392"/>
          </a:xfrm>
          <a:prstGeom prst="line">
            <a:avLst/>
          </a:prstGeom>
          <a:noFill/>
          <a:ln w="22225">
            <a:solidFill>
              <a:srgbClr val="000066"/>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28" name="Textfeld 27"/>
          <p:cNvSpPr txBox="1"/>
          <p:nvPr/>
        </p:nvSpPr>
        <p:spPr>
          <a:xfrm>
            <a:off x="3595851" y="476672"/>
            <a:ext cx="2778966" cy="461665"/>
          </a:xfrm>
          <a:prstGeom prst="rect">
            <a:avLst/>
          </a:prstGeom>
          <a:noFill/>
        </p:spPr>
        <p:txBody>
          <a:bodyPr wrap="none" rtlCol="0">
            <a:spAutoFit/>
          </a:bodyPr>
          <a:lstStyle/>
          <a:p>
            <a:r>
              <a:rPr lang="de-DE" sz="2400" b="1" dirty="0">
                <a:solidFill>
                  <a:schemeClr val="tx2">
                    <a:lumMod val="50000"/>
                  </a:schemeClr>
                </a:solidFill>
              </a:rPr>
              <a:t>Studienablauf 2. Teil</a:t>
            </a:r>
          </a:p>
        </p:txBody>
      </p:sp>
      <p:sp>
        <p:nvSpPr>
          <p:cNvPr id="48" name="AutoShape 4"/>
          <p:cNvSpPr>
            <a:spLocks noChangeArrowheads="1"/>
          </p:cNvSpPr>
          <p:nvPr/>
        </p:nvSpPr>
        <p:spPr bwMode="auto">
          <a:xfrm>
            <a:off x="5013088" y="5931813"/>
            <a:ext cx="3524508" cy="500389"/>
          </a:xfrm>
          <a:prstGeom prst="flowChartAlternateProcess">
            <a:avLst/>
          </a:prstGeom>
          <a:solidFill>
            <a:schemeClr val="bg1">
              <a:alpha val="80000"/>
            </a:schemeClr>
          </a:solidFill>
          <a:ln w="12700">
            <a:solidFill>
              <a:srgbClr val="000066"/>
            </a:solidFill>
            <a:miter lim="800000"/>
            <a:headEnd/>
            <a:tailEnd/>
          </a:ln>
        </p:spPr>
        <p:txBody>
          <a:bodyPr lIns="34420" tIns="17210" rIns="34420" bIns="17210" anchor="ctr"/>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pPr algn="ctr"/>
            <a:r>
              <a:rPr lang="de-DE" altLang="de-DE" sz="1800" b="1" dirty="0">
                <a:solidFill>
                  <a:srgbClr val="000099"/>
                </a:solidFill>
                <a:latin typeface="Arial" charset="0"/>
              </a:rPr>
              <a:t>Reha-Beratung durch Projektleitung</a:t>
            </a:r>
          </a:p>
        </p:txBody>
      </p:sp>
      <p:sp>
        <p:nvSpPr>
          <p:cNvPr id="23" name="AutoShape 3"/>
          <p:cNvSpPr>
            <a:spLocks noChangeArrowheads="1"/>
          </p:cNvSpPr>
          <p:nvPr/>
        </p:nvSpPr>
        <p:spPr bwMode="auto">
          <a:xfrm>
            <a:off x="4242358" y="1334432"/>
            <a:ext cx="415642" cy="451893"/>
          </a:xfrm>
          <a:prstGeom prst="flowChartConnector">
            <a:avLst/>
          </a:prstGeom>
          <a:solidFill>
            <a:srgbClr val="CCFFFF">
              <a:alpha val="80000"/>
            </a:srgbClr>
          </a:solidFill>
          <a:ln w="9525">
            <a:solidFill>
              <a:schemeClr val="accent1"/>
            </a:solidFill>
            <a:round/>
            <a:headEnd/>
            <a:tailEnd/>
          </a:ln>
        </p:spPr>
        <p:txBody>
          <a:bodyPr lIns="34420" tIns="17210" rIns="34420" bIns="17210"/>
          <a:lstStyle>
            <a:lvl1pPr defTabSz="4156075">
              <a:defRPr sz="2400">
                <a:solidFill>
                  <a:schemeClr val="tx1"/>
                </a:solidFill>
                <a:latin typeface="Times New Roman" pitchFamily="18" charset="0"/>
              </a:defRPr>
            </a:lvl1pPr>
            <a:lvl2pPr defTabSz="4156075">
              <a:defRPr sz="2400">
                <a:solidFill>
                  <a:schemeClr val="tx1"/>
                </a:solidFill>
                <a:latin typeface="Times New Roman" pitchFamily="18" charset="0"/>
              </a:defRPr>
            </a:lvl2pPr>
            <a:lvl3pPr defTabSz="4156075">
              <a:defRPr sz="2400">
                <a:solidFill>
                  <a:schemeClr val="tx1"/>
                </a:solidFill>
                <a:latin typeface="Times New Roman" pitchFamily="18" charset="0"/>
              </a:defRPr>
            </a:lvl3pPr>
            <a:lvl4pPr defTabSz="4156075">
              <a:defRPr sz="2400">
                <a:solidFill>
                  <a:schemeClr val="tx1"/>
                </a:solidFill>
                <a:latin typeface="Times New Roman" pitchFamily="18" charset="0"/>
              </a:defRPr>
            </a:lvl4pPr>
            <a:lvl5pPr defTabSz="4156075">
              <a:defRPr sz="2400">
                <a:solidFill>
                  <a:schemeClr val="tx1"/>
                </a:solidFill>
                <a:latin typeface="Times New Roman" pitchFamily="18" charset="0"/>
              </a:defRPr>
            </a:lvl5pPr>
            <a:lvl6pPr defTabSz="4156075" fontAlgn="base">
              <a:spcBef>
                <a:spcPct val="0"/>
              </a:spcBef>
              <a:spcAft>
                <a:spcPct val="0"/>
              </a:spcAft>
              <a:defRPr sz="2400">
                <a:solidFill>
                  <a:schemeClr val="tx1"/>
                </a:solidFill>
                <a:latin typeface="Times New Roman" pitchFamily="18" charset="0"/>
              </a:defRPr>
            </a:lvl6pPr>
            <a:lvl7pPr defTabSz="4156075" fontAlgn="base">
              <a:spcBef>
                <a:spcPct val="0"/>
              </a:spcBef>
              <a:spcAft>
                <a:spcPct val="0"/>
              </a:spcAft>
              <a:defRPr sz="2400">
                <a:solidFill>
                  <a:schemeClr val="tx1"/>
                </a:solidFill>
                <a:latin typeface="Times New Roman" pitchFamily="18" charset="0"/>
              </a:defRPr>
            </a:lvl7pPr>
            <a:lvl8pPr defTabSz="4156075" fontAlgn="base">
              <a:spcBef>
                <a:spcPct val="0"/>
              </a:spcBef>
              <a:spcAft>
                <a:spcPct val="0"/>
              </a:spcAft>
              <a:defRPr sz="2400">
                <a:solidFill>
                  <a:schemeClr val="tx1"/>
                </a:solidFill>
                <a:latin typeface="Times New Roman" pitchFamily="18" charset="0"/>
              </a:defRPr>
            </a:lvl8pPr>
            <a:lvl9pPr defTabSz="4156075" fontAlgn="base">
              <a:spcBef>
                <a:spcPct val="0"/>
              </a:spcBef>
              <a:spcAft>
                <a:spcPct val="0"/>
              </a:spcAft>
              <a:defRPr sz="2400">
                <a:solidFill>
                  <a:schemeClr val="tx1"/>
                </a:solidFill>
                <a:latin typeface="Times New Roman" pitchFamily="18" charset="0"/>
              </a:defRPr>
            </a:lvl9pPr>
          </a:lstStyle>
          <a:p>
            <a:r>
              <a:rPr lang="de-DE" altLang="de-DE" sz="1400" dirty="0">
                <a:solidFill>
                  <a:srgbClr val="000099"/>
                </a:solidFill>
                <a:latin typeface="Arial" charset="0"/>
              </a:rPr>
              <a:t> </a:t>
            </a:r>
            <a:r>
              <a:rPr lang="de-DE" altLang="de-DE" sz="1800" b="1" dirty="0">
                <a:solidFill>
                  <a:srgbClr val="000099"/>
                </a:solidFill>
                <a:latin typeface="Arial" charset="0"/>
              </a:rPr>
              <a:t>R</a:t>
            </a:r>
            <a:endParaRPr lang="de-DE" altLang="de-DE" sz="4800" b="1" dirty="0">
              <a:solidFill>
                <a:srgbClr val="000099"/>
              </a:solidFill>
              <a:latin typeface="Arial" charset="0"/>
            </a:endParaRPr>
          </a:p>
        </p:txBody>
      </p:sp>
    </p:spTree>
    <p:extLst>
      <p:ext uri="{BB962C8B-B14F-4D97-AF65-F5344CB8AC3E}">
        <p14:creationId xmlns:p14="http://schemas.microsoft.com/office/powerpoint/2010/main" val="398814383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814" y="116632"/>
            <a:ext cx="9141185" cy="864096"/>
          </a:xfrm>
          <a:solidFill>
            <a:schemeClr val="bg1"/>
          </a:solidFill>
        </p:spPr>
        <p:txBody>
          <a:bodyPr anchor="ctr"/>
          <a:lstStyle/>
          <a:p>
            <a:r>
              <a:rPr lang="de-DE" sz="3600" b="1" dirty="0"/>
              <a:t>Überblick zum Rekrutierungsverlauf </a:t>
            </a:r>
            <a:endParaRPr lang="de-DE" sz="2000" i="1" dirty="0">
              <a:solidFill>
                <a:srgbClr val="FF0000"/>
              </a:solidFill>
            </a:endParaRPr>
          </a:p>
        </p:txBody>
      </p:sp>
      <p:graphicFrame>
        <p:nvGraphicFramePr>
          <p:cNvPr id="8" name="Inhaltsplatzhalter 7"/>
          <p:cNvGraphicFramePr>
            <a:graphicFrameLocks noGrp="1"/>
          </p:cNvGraphicFramePr>
          <p:nvPr>
            <p:ph idx="1"/>
            <p:extLst/>
          </p:nvPr>
        </p:nvGraphicFramePr>
        <p:xfrm>
          <a:off x="179512" y="1052737"/>
          <a:ext cx="8784974" cy="5414621"/>
        </p:xfrm>
        <a:graphic>
          <a:graphicData uri="http://schemas.openxmlformats.org/drawingml/2006/table">
            <a:tbl>
              <a:tblPr firstRow="1" bandRow="1">
                <a:tableStyleId>{2D5ABB26-0587-4C30-8999-92F81FD0307C}</a:tableStyleId>
              </a:tblPr>
              <a:tblGrid>
                <a:gridCol w="2376264">
                  <a:extLst>
                    <a:ext uri="{9D8B030D-6E8A-4147-A177-3AD203B41FA5}">
                      <a16:colId xmlns:a16="http://schemas.microsoft.com/office/drawing/2014/main" val="1784437464"/>
                    </a:ext>
                  </a:extLst>
                </a:gridCol>
                <a:gridCol w="1224136">
                  <a:extLst>
                    <a:ext uri="{9D8B030D-6E8A-4147-A177-3AD203B41FA5}">
                      <a16:colId xmlns:a16="http://schemas.microsoft.com/office/drawing/2014/main" val="3937901931"/>
                    </a:ext>
                  </a:extLst>
                </a:gridCol>
                <a:gridCol w="1296144">
                  <a:extLst>
                    <a:ext uri="{9D8B030D-6E8A-4147-A177-3AD203B41FA5}">
                      <a16:colId xmlns:a16="http://schemas.microsoft.com/office/drawing/2014/main" val="2065795216"/>
                    </a:ext>
                  </a:extLst>
                </a:gridCol>
                <a:gridCol w="1152128">
                  <a:extLst>
                    <a:ext uri="{9D8B030D-6E8A-4147-A177-3AD203B41FA5}">
                      <a16:colId xmlns:a16="http://schemas.microsoft.com/office/drawing/2014/main" val="4212911851"/>
                    </a:ext>
                  </a:extLst>
                </a:gridCol>
                <a:gridCol w="1152128">
                  <a:extLst>
                    <a:ext uri="{9D8B030D-6E8A-4147-A177-3AD203B41FA5}">
                      <a16:colId xmlns:a16="http://schemas.microsoft.com/office/drawing/2014/main" val="111771562"/>
                    </a:ext>
                  </a:extLst>
                </a:gridCol>
                <a:gridCol w="1584174">
                  <a:extLst>
                    <a:ext uri="{9D8B030D-6E8A-4147-A177-3AD203B41FA5}">
                      <a16:colId xmlns:a16="http://schemas.microsoft.com/office/drawing/2014/main" val="3013636099"/>
                    </a:ext>
                  </a:extLst>
                </a:gridCol>
              </a:tblGrid>
              <a:tr h="947205">
                <a:tc>
                  <a:txBody>
                    <a:bodyPr/>
                    <a:lstStyle/>
                    <a:p>
                      <a:pPr algn="ctr"/>
                      <a:r>
                        <a:rPr lang="de-DE" sz="2200" b="1" dirty="0">
                          <a:solidFill>
                            <a:schemeClr val="bg1"/>
                          </a:solidFill>
                        </a:rPr>
                        <a:t>Schritte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de-DE" sz="2200" b="1" dirty="0">
                          <a:solidFill>
                            <a:schemeClr val="bg1"/>
                          </a:solidFill>
                        </a:rPr>
                        <a:t>AOK-</a:t>
                      </a:r>
                    </a:p>
                    <a:p>
                      <a:pPr algn="ctr"/>
                      <a:r>
                        <a:rPr lang="de-DE" sz="2200" b="1" dirty="0">
                          <a:solidFill>
                            <a:schemeClr val="bg1"/>
                          </a:solidFill>
                        </a:rPr>
                        <a:t>NO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de-DE" sz="2200" b="1" dirty="0">
                          <a:solidFill>
                            <a:schemeClr val="bg1"/>
                          </a:solidFill>
                        </a:rPr>
                        <a:t>BARMER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de-DE" sz="2200" b="1" dirty="0" err="1">
                          <a:solidFill>
                            <a:schemeClr val="bg1"/>
                          </a:solidFill>
                        </a:rPr>
                        <a:t>Novitas</a:t>
                      </a:r>
                      <a:r>
                        <a:rPr lang="de-DE" sz="2200" b="1" dirty="0">
                          <a:solidFill>
                            <a:schemeClr val="bg1"/>
                          </a:solidFill>
                        </a:rPr>
                        <a:t> BKK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de-DE" sz="2200" b="1" dirty="0">
                          <a:solidFill>
                            <a:schemeClr val="bg1"/>
                          </a:solidFill>
                        </a:rPr>
                        <a:t>TK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ctr"/>
                      <a:r>
                        <a:rPr lang="de-DE" sz="2200" b="1" i="1" dirty="0">
                          <a:solidFill>
                            <a:schemeClr val="bg1"/>
                          </a:solidFill>
                        </a:rPr>
                        <a:t>Gesamt</a:t>
                      </a:r>
                    </a:p>
                    <a:p>
                      <a:pPr algn="ctr"/>
                      <a:r>
                        <a:rPr lang="de-DE" sz="2200" b="0" i="0" dirty="0">
                          <a:solidFill>
                            <a:schemeClr val="bg1"/>
                          </a:solidFill>
                        </a:rPr>
                        <a:t>[ZIEL]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594998491"/>
                  </a:ext>
                </a:extLst>
              </a:tr>
              <a:tr h="864839">
                <a:tc>
                  <a:txBody>
                    <a:bodyPr/>
                    <a:lstStyle/>
                    <a:p>
                      <a:pPr algn="l"/>
                      <a:r>
                        <a:rPr lang="de-DE" sz="2000" b="1" dirty="0"/>
                        <a:t>Identifizierte</a:t>
                      </a:r>
                      <a:r>
                        <a:rPr lang="de-DE" sz="2000" b="1" baseline="0" dirty="0"/>
                        <a:t> </a:t>
                      </a:r>
                      <a:r>
                        <a:rPr lang="de-DE" sz="2000" b="1" dirty="0"/>
                        <a:t>Versicherte</a:t>
                      </a:r>
                      <a:r>
                        <a:rPr lang="de-DE" sz="2000" b="1" baseline="0" dirty="0"/>
                        <a:t> erhalten Studien-</a:t>
                      </a:r>
                      <a:r>
                        <a:rPr lang="de-DE" sz="2000" b="1" dirty="0"/>
                        <a:t>Flyer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224</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1790</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65</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2280</a:t>
                      </a:r>
                    </a:p>
                  </a:txBody>
                  <a:tcPr marL="0" marR="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1" i="0" dirty="0"/>
                        <a:t>4359</a:t>
                      </a:r>
                    </a:p>
                    <a:p>
                      <a:pPr algn="ctr"/>
                      <a:r>
                        <a:rPr lang="de-DE" sz="2200" b="1" i="0" dirty="0">
                          <a:solidFill>
                            <a:srgbClr val="C00000"/>
                          </a:solidFill>
                        </a:rPr>
                        <a:t>[4000]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5262472"/>
                  </a:ext>
                </a:extLst>
              </a:tr>
              <a:tr h="1235485">
                <a:tc>
                  <a:txBody>
                    <a:bodyPr/>
                    <a:lstStyle/>
                    <a:p>
                      <a:pPr algn="l"/>
                      <a:r>
                        <a:rPr lang="de-DE" sz="2000" b="1" baseline="0" dirty="0"/>
                        <a:t>V. melden sich bei Forschern, erhalten weitere </a:t>
                      </a:r>
                      <a:r>
                        <a:rPr lang="de-DE" sz="2000" b="1" dirty="0"/>
                        <a:t>Unterlagen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a:t>39</a:t>
                      </a:r>
                      <a:endParaRPr lang="de-DE" sz="2200" b="0" i="1" dirty="0"/>
                    </a:p>
                    <a:p>
                      <a:pPr algn="ctr"/>
                      <a:r>
                        <a:rPr lang="de-DE" sz="2200" b="0" i="1"/>
                        <a:t>17 %</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548</a:t>
                      </a:r>
                    </a:p>
                    <a:p>
                      <a:pPr algn="ctr"/>
                      <a:r>
                        <a:rPr lang="de-DE" sz="2200" b="0" i="1" dirty="0"/>
                        <a:t>31 %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18</a:t>
                      </a:r>
                    </a:p>
                    <a:p>
                      <a:pPr algn="ctr"/>
                      <a:r>
                        <a:rPr lang="de-DE" sz="2200" b="0" i="1" dirty="0"/>
                        <a:t>28 %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539</a:t>
                      </a:r>
                    </a:p>
                    <a:p>
                      <a:pPr algn="ctr"/>
                      <a:r>
                        <a:rPr lang="de-DE" sz="2200" b="0" i="1" dirty="0"/>
                        <a:t>24 %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1" i="0" dirty="0"/>
                        <a:t>1144</a:t>
                      </a:r>
                    </a:p>
                    <a:p>
                      <a:pPr algn="ctr"/>
                      <a:r>
                        <a:rPr lang="de-DE" sz="2200" b="1" i="0" dirty="0"/>
                        <a:t>26 %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347593939"/>
                  </a:ext>
                </a:extLst>
              </a:tr>
              <a:tr h="10639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b="1" dirty="0"/>
                        <a:t>V. schicken</a:t>
                      </a:r>
                      <a:r>
                        <a:rPr lang="de-DE" sz="2000" b="1" baseline="0" dirty="0"/>
                        <a:t> </a:t>
                      </a:r>
                      <a:r>
                        <a:rPr lang="de-DE" sz="2000" b="1" dirty="0"/>
                        <a:t>Fragebogen zurück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23</a:t>
                      </a:r>
                    </a:p>
                    <a:p>
                      <a:pPr algn="ctr"/>
                      <a:r>
                        <a:rPr lang="de-DE" sz="2200" b="0" i="1" dirty="0"/>
                        <a:t>10 %</a:t>
                      </a: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347</a:t>
                      </a:r>
                    </a:p>
                    <a:p>
                      <a:pPr algn="ctr"/>
                      <a:r>
                        <a:rPr lang="de-DE" sz="2200" b="0" i="1" dirty="0"/>
                        <a:t>19 %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12</a:t>
                      </a:r>
                    </a:p>
                    <a:p>
                      <a:pPr algn="ctr"/>
                      <a:r>
                        <a:rPr lang="de-DE" sz="2200" b="0" i="1" dirty="0"/>
                        <a:t>18 %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0" i="1" dirty="0"/>
                        <a:t>377</a:t>
                      </a:r>
                    </a:p>
                    <a:p>
                      <a:pPr algn="ctr"/>
                      <a:r>
                        <a:rPr lang="de-DE" sz="2200" b="0" i="1" dirty="0"/>
                        <a:t> 17 %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de-DE" sz="2200" b="1" i="0" dirty="0"/>
                        <a:t>759</a:t>
                      </a:r>
                    </a:p>
                    <a:p>
                      <a:pPr algn="ctr"/>
                      <a:r>
                        <a:rPr lang="de-DE" sz="2200" b="1" i="0" dirty="0"/>
                        <a:t> 17 %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15951345"/>
                  </a:ext>
                </a:extLst>
              </a:tr>
              <a:tr h="11621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b="1" dirty="0"/>
                        <a:t>V. werden ein-geschlossen und randomisiert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15</a:t>
                      </a:r>
                    </a:p>
                    <a:p>
                      <a:pPr algn="ctr"/>
                      <a:r>
                        <a:rPr lang="de-DE" sz="2200" b="0" i="1" baseline="0" dirty="0"/>
                        <a:t>7 %</a:t>
                      </a:r>
                      <a:endParaRPr lang="de-DE" sz="2200" b="0" i="1" dirty="0"/>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238</a:t>
                      </a:r>
                    </a:p>
                    <a:p>
                      <a:pPr algn="ctr"/>
                      <a:r>
                        <a:rPr lang="de-DE" sz="2200" b="0" i="1" dirty="0"/>
                        <a:t>13 %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7</a:t>
                      </a:r>
                    </a:p>
                    <a:p>
                      <a:pPr algn="ctr"/>
                      <a:r>
                        <a:rPr lang="de-DE" sz="2200" b="0" i="1" dirty="0"/>
                        <a:t>11 %</a:t>
                      </a:r>
                    </a:p>
                  </a:txBody>
                  <a:tcPr marL="0" marR="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0" i="1" dirty="0"/>
                        <a:t>270</a:t>
                      </a:r>
                    </a:p>
                    <a:p>
                      <a:pPr algn="ctr"/>
                      <a:r>
                        <a:rPr lang="de-DE" sz="2200" b="0" i="1" baseline="0" dirty="0"/>
                        <a:t> 12 %</a:t>
                      </a: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de-DE" sz="2200" b="1" i="0" dirty="0"/>
                        <a:t>530 </a:t>
                      </a:r>
                      <a:r>
                        <a:rPr lang="de-DE" sz="2200" b="1" i="0" dirty="0">
                          <a:solidFill>
                            <a:srgbClr val="C00000"/>
                          </a:solidFill>
                        </a:rPr>
                        <a:t>[600]</a:t>
                      </a:r>
                    </a:p>
                    <a:p>
                      <a:pPr algn="ctr"/>
                      <a:r>
                        <a:rPr lang="de-DE" sz="2200" b="1" i="0" dirty="0"/>
                        <a:t>12 % </a:t>
                      </a:r>
                      <a:r>
                        <a:rPr lang="de-DE" sz="2200" b="1" i="0" dirty="0">
                          <a:solidFill>
                            <a:srgbClr val="C00000"/>
                          </a:solidFill>
                        </a:rPr>
                        <a:t>[15 %]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846660088"/>
                  </a:ext>
                </a:extLst>
              </a:tr>
            </a:tbl>
          </a:graphicData>
        </a:graphic>
      </p:graphicFrame>
    </p:spTree>
    <p:extLst>
      <p:ext uri="{BB962C8B-B14F-4D97-AF65-F5344CB8AC3E}">
        <p14:creationId xmlns:p14="http://schemas.microsoft.com/office/powerpoint/2010/main" val="31327676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67544" y="1700807"/>
            <a:ext cx="8507288" cy="4615855"/>
          </a:xfrm>
        </p:spPr>
        <p:txBody>
          <a:bodyPr>
            <a:normAutofit fontScale="92500" lnSpcReduction="10000"/>
          </a:bodyPr>
          <a:lstStyle/>
          <a:p>
            <a:r>
              <a:rPr lang="de-DE" sz="2000" u="sng" dirty="0"/>
              <a:t>Primäre </a:t>
            </a:r>
            <a:r>
              <a:rPr lang="de-DE" sz="2000" u="sng" dirty="0" err="1"/>
              <a:t>Outcomes</a:t>
            </a:r>
            <a:r>
              <a:rPr lang="de-DE" sz="2000" u="sng" dirty="0"/>
              <a:t> (Hauptzielgrößen)</a:t>
            </a:r>
          </a:p>
          <a:p>
            <a:pPr marL="0" indent="0">
              <a:buNone/>
            </a:pPr>
            <a:r>
              <a:rPr lang="de-DE" sz="2000" dirty="0"/>
              <a:t>erlebte Einschränkungen der sozialen Teilhabe (IMET mit 9 Items) </a:t>
            </a:r>
            <a:r>
              <a:rPr lang="de-DE" sz="2000" baseline="30000" dirty="0"/>
              <a:t>*)</a:t>
            </a:r>
          </a:p>
          <a:p>
            <a:pPr marL="0" indent="0">
              <a:buNone/>
            </a:pPr>
            <a:r>
              <a:rPr lang="de-DE" sz="2000" dirty="0"/>
              <a:t>Beispielitem</a:t>
            </a:r>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pPr marL="0" indent="0">
              <a:buNone/>
            </a:pPr>
            <a:endParaRPr lang="de-DE" sz="2000" dirty="0"/>
          </a:p>
          <a:p>
            <a:r>
              <a:rPr lang="de-DE" sz="2000" u="sng" dirty="0"/>
              <a:t>Sekundäre </a:t>
            </a:r>
            <a:r>
              <a:rPr lang="de-DE" sz="2000" u="sng" dirty="0" err="1"/>
              <a:t>Outcomes</a:t>
            </a:r>
            <a:r>
              <a:rPr lang="de-DE" sz="2000" u="sng" dirty="0"/>
              <a:t> (Nebenzielgrößen)</a:t>
            </a:r>
          </a:p>
          <a:p>
            <a:pPr marL="0" indent="0">
              <a:buNone/>
            </a:pPr>
            <a:r>
              <a:rPr lang="de-DE" sz="2000" dirty="0"/>
              <a:t>Arbeitsunfähigkeitstage (Kassendaten und Versichertenangaben)</a:t>
            </a:r>
          </a:p>
          <a:p>
            <a:pPr marL="0" indent="0">
              <a:buNone/>
            </a:pPr>
            <a:r>
              <a:rPr lang="de-DE" sz="2000" dirty="0"/>
              <a:t>erlebte Einschränkung der Arbeitsproduktivität (WPAI) </a:t>
            </a:r>
          </a:p>
          <a:p>
            <a:pPr marL="0" indent="0">
              <a:buNone/>
            </a:pPr>
            <a:r>
              <a:rPr lang="de-DE" sz="2000" dirty="0"/>
              <a:t>gesundheitsbezogene Lebensqualität </a:t>
            </a:r>
          </a:p>
          <a:p>
            <a:pPr marL="0" indent="0">
              <a:buNone/>
            </a:pPr>
            <a:endParaRPr lang="de-DE" sz="2000" dirty="0"/>
          </a:p>
          <a:p>
            <a:pPr marL="0" indent="0">
              <a:buNone/>
            </a:pPr>
            <a:endParaRPr lang="de-DE" sz="2000" dirty="0"/>
          </a:p>
        </p:txBody>
      </p:sp>
      <p:sp>
        <p:nvSpPr>
          <p:cNvPr id="4" name="Textfeld 1"/>
          <p:cNvSpPr txBox="1">
            <a:spLocks noChangeArrowheads="1"/>
          </p:cNvSpPr>
          <p:nvPr/>
        </p:nvSpPr>
        <p:spPr bwMode="auto">
          <a:xfrm>
            <a:off x="458070" y="6316663"/>
            <a:ext cx="72259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Myriad Pro" pitchFamily="34" charset="0"/>
              </a:defRPr>
            </a:lvl1pPr>
            <a:lvl2pPr marL="742950" indent="-285750" eaLnBrk="0" hangingPunct="0">
              <a:spcBef>
                <a:spcPct val="20000"/>
              </a:spcBef>
              <a:buChar char="–"/>
              <a:defRPr sz="2800">
                <a:solidFill>
                  <a:schemeClr val="tx1"/>
                </a:solidFill>
                <a:latin typeface="Myriad Pro" pitchFamily="34" charset="0"/>
              </a:defRPr>
            </a:lvl2pPr>
            <a:lvl3pPr marL="1143000" indent="-228600" eaLnBrk="0" hangingPunct="0">
              <a:spcBef>
                <a:spcPct val="20000"/>
              </a:spcBef>
              <a:buChar char="•"/>
              <a:defRPr sz="2400">
                <a:solidFill>
                  <a:schemeClr val="tx1"/>
                </a:solidFill>
                <a:latin typeface="Myriad Pro" pitchFamily="34" charset="0"/>
              </a:defRPr>
            </a:lvl3pPr>
            <a:lvl4pPr marL="1600200" indent="-228600" eaLnBrk="0" hangingPunct="0">
              <a:spcBef>
                <a:spcPct val="20000"/>
              </a:spcBef>
              <a:buChar char="–"/>
              <a:defRPr sz="2000">
                <a:solidFill>
                  <a:schemeClr val="tx1"/>
                </a:solidFill>
                <a:latin typeface="Myriad Pro" pitchFamily="34" charset="0"/>
              </a:defRPr>
            </a:lvl4pPr>
            <a:lvl5pPr marL="2057400" indent="-228600" eaLnBrk="0" hangingPunct="0">
              <a:spcBef>
                <a:spcPct val="20000"/>
              </a:spcBef>
              <a:buChar char="»"/>
              <a:defRPr sz="2000">
                <a:solidFill>
                  <a:schemeClr val="tx1"/>
                </a:solidFill>
                <a:latin typeface="Myriad Pro" pitchFamily="34" charset="0"/>
              </a:defRPr>
            </a:lvl5pPr>
            <a:lvl6pPr marL="2514600" indent="-228600" eaLnBrk="0" fontAlgn="base" hangingPunct="0">
              <a:spcBef>
                <a:spcPct val="20000"/>
              </a:spcBef>
              <a:spcAft>
                <a:spcPct val="0"/>
              </a:spcAft>
              <a:buChar char="»"/>
              <a:defRPr sz="2000">
                <a:solidFill>
                  <a:schemeClr val="tx1"/>
                </a:solidFill>
                <a:latin typeface="Myriad Pro" pitchFamily="34" charset="0"/>
              </a:defRPr>
            </a:lvl6pPr>
            <a:lvl7pPr marL="2971800" indent="-228600" eaLnBrk="0" fontAlgn="base" hangingPunct="0">
              <a:spcBef>
                <a:spcPct val="20000"/>
              </a:spcBef>
              <a:spcAft>
                <a:spcPct val="0"/>
              </a:spcAft>
              <a:buChar char="»"/>
              <a:defRPr sz="2000">
                <a:solidFill>
                  <a:schemeClr val="tx1"/>
                </a:solidFill>
                <a:latin typeface="Myriad Pro" pitchFamily="34" charset="0"/>
              </a:defRPr>
            </a:lvl7pPr>
            <a:lvl8pPr marL="3429000" indent="-228600" eaLnBrk="0" fontAlgn="base" hangingPunct="0">
              <a:spcBef>
                <a:spcPct val="20000"/>
              </a:spcBef>
              <a:spcAft>
                <a:spcPct val="0"/>
              </a:spcAft>
              <a:buChar char="»"/>
              <a:defRPr sz="2000">
                <a:solidFill>
                  <a:schemeClr val="tx1"/>
                </a:solidFill>
                <a:latin typeface="Myriad Pro" pitchFamily="34" charset="0"/>
              </a:defRPr>
            </a:lvl8pPr>
            <a:lvl9pPr marL="3886200" indent="-228600" eaLnBrk="0" fontAlgn="base" hangingPunct="0">
              <a:spcBef>
                <a:spcPct val="20000"/>
              </a:spcBef>
              <a:spcAft>
                <a:spcPct val="0"/>
              </a:spcAft>
              <a:buChar char="»"/>
              <a:defRPr sz="2000">
                <a:solidFill>
                  <a:schemeClr val="tx1"/>
                </a:solidFill>
                <a:latin typeface="Myriad Pro" pitchFamily="34" charset="0"/>
              </a:defRPr>
            </a:lvl9pPr>
          </a:lstStyle>
          <a:p>
            <a:pPr eaLnBrk="1" hangingPunct="1">
              <a:spcBef>
                <a:spcPct val="0"/>
              </a:spcBef>
              <a:buFontTx/>
              <a:buNone/>
            </a:pPr>
            <a:r>
              <a:rPr lang="de-DE" altLang="de-DE" sz="1800" dirty="0">
                <a:latin typeface="Calibri" pitchFamily="34" charset="0"/>
                <a:cs typeface="Arial" charset="0"/>
              </a:rPr>
              <a:t>*) Index zur Messung der Einschränkungen der Teilhabe, Deck et al 2006)</a:t>
            </a:r>
          </a:p>
        </p:txBody>
      </p:sp>
      <p:sp>
        <p:nvSpPr>
          <p:cNvPr id="2" name="Titel 1"/>
          <p:cNvSpPr>
            <a:spLocks noGrp="1"/>
          </p:cNvSpPr>
          <p:nvPr>
            <p:ph type="title"/>
          </p:nvPr>
        </p:nvSpPr>
        <p:spPr>
          <a:xfrm>
            <a:off x="914400" y="908720"/>
            <a:ext cx="8229600" cy="864096"/>
          </a:xfrm>
        </p:spPr>
        <p:txBody>
          <a:bodyPr>
            <a:normAutofit/>
          </a:bodyPr>
          <a:lstStyle/>
          <a:p>
            <a:r>
              <a:rPr lang="de-DE" b="1" dirty="0">
                <a:solidFill>
                  <a:schemeClr val="accent1">
                    <a:lumMod val="50000"/>
                  </a:schemeClr>
                </a:solidFill>
              </a:rPr>
              <a:t>Zielgrößen / </a:t>
            </a:r>
            <a:r>
              <a:rPr lang="de-DE" b="1" dirty="0" err="1">
                <a:solidFill>
                  <a:schemeClr val="accent1">
                    <a:lumMod val="50000"/>
                  </a:schemeClr>
                </a:solidFill>
              </a:rPr>
              <a:t>Outcomes</a:t>
            </a:r>
            <a:endParaRPr lang="de-DE" b="1" dirty="0">
              <a:solidFill>
                <a:schemeClr val="accent1">
                  <a:lumMod val="50000"/>
                </a:schemeClr>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 y="2924944"/>
            <a:ext cx="8851007"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67310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052736"/>
            <a:ext cx="8229600" cy="720080"/>
          </a:xfrm>
        </p:spPr>
        <p:txBody>
          <a:bodyPr>
            <a:normAutofit fontScale="90000"/>
          </a:bodyPr>
          <a:lstStyle/>
          <a:p>
            <a:r>
              <a:rPr lang="de-DE" dirty="0"/>
              <a:t>Andeutungen zur </a:t>
            </a:r>
            <a:r>
              <a:rPr lang="de-DE" sz="3200" b="1" dirty="0"/>
              <a:t>Fallzahlplanung (Endpunkt-</a:t>
            </a:r>
            <a:r>
              <a:rPr lang="el-GR" dirty="0"/>
              <a:t>Δ</a:t>
            </a:r>
            <a:r>
              <a:rPr lang="de-DE" dirty="0"/>
              <a:t>-</a:t>
            </a:r>
            <a:r>
              <a:rPr lang="el-GR" dirty="0"/>
              <a:t>α</a:t>
            </a:r>
            <a:r>
              <a:rPr lang="de-DE" dirty="0"/>
              <a:t>-</a:t>
            </a:r>
            <a:r>
              <a:rPr lang="el-GR" dirty="0"/>
              <a:t>β</a:t>
            </a:r>
            <a:r>
              <a:rPr lang="de-DE" dirty="0"/>
              <a:t>)</a:t>
            </a:r>
            <a:endParaRPr lang="de-DE" sz="3200" b="1" dirty="0"/>
          </a:p>
        </p:txBody>
      </p:sp>
      <p:sp>
        <p:nvSpPr>
          <p:cNvPr id="3" name="Inhaltsplatzhalter 2"/>
          <p:cNvSpPr>
            <a:spLocks noGrp="1"/>
          </p:cNvSpPr>
          <p:nvPr>
            <p:ph idx="1"/>
          </p:nvPr>
        </p:nvSpPr>
        <p:spPr>
          <a:xfrm>
            <a:off x="335666" y="1844824"/>
            <a:ext cx="8808334" cy="4824536"/>
          </a:xfrm>
        </p:spPr>
        <p:txBody>
          <a:bodyPr>
            <a:noAutofit/>
          </a:bodyPr>
          <a:lstStyle/>
          <a:p>
            <a:pPr marL="0" indent="0">
              <a:buNone/>
            </a:pPr>
            <a:r>
              <a:rPr lang="el-GR" dirty="0"/>
              <a:t>Δ</a:t>
            </a:r>
            <a:r>
              <a:rPr lang="de-DE" dirty="0"/>
              <a:t> </a:t>
            </a:r>
            <a:r>
              <a:rPr lang="de-DE" dirty="0" err="1"/>
              <a:t>IMETscore</a:t>
            </a:r>
            <a:r>
              <a:rPr lang="de-DE" dirty="0"/>
              <a:t>: M</a:t>
            </a:r>
            <a:r>
              <a:rPr lang="de-DE" baseline="-25000" dirty="0"/>
              <a:t>t0-t1</a:t>
            </a:r>
            <a:r>
              <a:rPr lang="de-DE" dirty="0"/>
              <a:t> = 7; SD</a:t>
            </a:r>
            <a:r>
              <a:rPr lang="de-DE" baseline="-25000" dirty="0"/>
              <a:t>t0-t1</a:t>
            </a:r>
            <a:r>
              <a:rPr lang="de-DE" dirty="0"/>
              <a:t> = 20 (Beobachtung aus eigenen Studien)   </a:t>
            </a:r>
          </a:p>
          <a:p>
            <a:pPr marL="0" indent="0">
              <a:buNone/>
            </a:pPr>
            <a:r>
              <a:rPr lang="de-DE" b="1" dirty="0"/>
              <a:t>Annahmen für Intention </a:t>
            </a:r>
            <a:r>
              <a:rPr lang="de-DE" b="1" dirty="0" err="1"/>
              <a:t>to</a:t>
            </a:r>
            <a:r>
              <a:rPr lang="de-DE" b="1" dirty="0"/>
              <a:t> </a:t>
            </a:r>
            <a:r>
              <a:rPr lang="de-DE" b="1" dirty="0" err="1"/>
              <a:t>Treat</a:t>
            </a:r>
            <a:r>
              <a:rPr lang="de-DE" b="1" dirty="0"/>
              <a:t>-Analyse </a:t>
            </a:r>
            <a:r>
              <a:rPr lang="de-DE" dirty="0"/>
              <a:t>(vs.  per </a:t>
            </a:r>
            <a:r>
              <a:rPr lang="de-DE" dirty="0" err="1"/>
              <a:t>protocol</a:t>
            </a:r>
            <a:r>
              <a:rPr lang="de-DE" dirty="0"/>
              <a:t> oder </a:t>
            </a:r>
            <a:r>
              <a:rPr lang="de-DE" dirty="0" err="1"/>
              <a:t>as</a:t>
            </a:r>
            <a:r>
              <a:rPr lang="de-DE" dirty="0"/>
              <a:t> </a:t>
            </a:r>
            <a:r>
              <a:rPr lang="de-DE" dirty="0" err="1"/>
              <a:t>actual</a:t>
            </a:r>
            <a:r>
              <a:rPr lang="de-DE" dirty="0"/>
              <a:t>)</a:t>
            </a:r>
            <a:r>
              <a:rPr lang="de-DE" b="1" dirty="0"/>
              <a:t> </a:t>
            </a:r>
          </a:p>
          <a:p>
            <a:pPr marL="0" indent="0">
              <a:spcBef>
                <a:spcPts val="0"/>
              </a:spcBef>
              <a:buNone/>
            </a:pPr>
            <a:r>
              <a:rPr lang="de-DE" dirty="0"/>
              <a:t>Kritische Differenz (normativ) zwischen IG und KG = 0,5 Effektstärken; </a:t>
            </a:r>
          </a:p>
          <a:p>
            <a:pPr>
              <a:spcBef>
                <a:spcPts val="0"/>
              </a:spcBef>
            </a:pPr>
            <a:r>
              <a:rPr lang="de-DE" dirty="0"/>
              <a:t>(mögliches Szenario: in IG Verbesserung um 10 Punkte, in KG keine Änderung zwischen T0 und T1; </a:t>
            </a:r>
            <a:r>
              <a:rPr lang="el-GR" dirty="0"/>
              <a:t>Δ</a:t>
            </a:r>
            <a:r>
              <a:rPr lang="de-DE" dirty="0"/>
              <a:t> = 10)</a:t>
            </a:r>
          </a:p>
          <a:p>
            <a:pPr marL="0" indent="0">
              <a:spcBef>
                <a:spcPts val="0"/>
              </a:spcBef>
              <a:buNone/>
            </a:pPr>
            <a:r>
              <a:rPr lang="de-DE" dirty="0"/>
              <a:t>Fallzahl N= 64 je Gruppe (Alpha zweiseitig 5 %, Beta 20 %)</a:t>
            </a:r>
          </a:p>
          <a:p>
            <a:pPr marL="0" indent="0">
              <a:buNone/>
            </a:pPr>
            <a:r>
              <a:rPr lang="de-DE" dirty="0"/>
              <a:t>In IG gehen 60 % in Reha, in KG sind 10 % in Reha;</a:t>
            </a:r>
          </a:p>
          <a:p>
            <a:pPr marL="0" indent="0">
              <a:buNone/>
            </a:pPr>
            <a:r>
              <a:rPr lang="de-DE" dirty="0"/>
              <a:t>IG (0,6 x 10 + 0,4 x 0= 6) </a:t>
            </a:r>
            <a:r>
              <a:rPr lang="de-DE" dirty="0" err="1"/>
              <a:t>vs</a:t>
            </a:r>
            <a:r>
              <a:rPr lang="de-DE" dirty="0"/>
              <a:t> KG (0,9 x 0 + 0,1 + 10=1) = Differenz 5 Punkte</a:t>
            </a:r>
          </a:p>
          <a:p>
            <a:pPr marL="0" indent="0">
              <a:buNone/>
            </a:pPr>
            <a:r>
              <a:rPr lang="de-DE" b="1" dirty="0"/>
              <a:t>Fallzahl von N= 298 je Gruppe </a:t>
            </a:r>
            <a:r>
              <a:rPr lang="de-DE" dirty="0"/>
              <a:t>(Alpha 5 %, Beta 20 %)</a:t>
            </a:r>
          </a:p>
        </p:txBody>
      </p:sp>
    </p:spTree>
    <p:extLst>
      <p:ext uri="{BB962C8B-B14F-4D97-AF65-F5344CB8AC3E}">
        <p14:creationId xmlns:p14="http://schemas.microsoft.com/office/powerpoint/2010/main" val="13253923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 name="Rechteck 90"/>
          <p:cNvSpPr/>
          <p:nvPr/>
        </p:nvSpPr>
        <p:spPr>
          <a:xfrm>
            <a:off x="12032" y="80536"/>
            <a:ext cx="9108503" cy="984885"/>
          </a:xfrm>
          <a:prstGeom prst="rect">
            <a:avLst/>
          </a:prstGeom>
          <a:solidFill>
            <a:schemeClr val="bg1"/>
          </a:solidFill>
        </p:spPr>
        <p:txBody>
          <a:bodyPr wrap="square">
            <a:spAutoFit/>
          </a:bodyPr>
          <a:lstStyle/>
          <a:p>
            <a:pPr algn="ctr">
              <a:spcBef>
                <a:spcPts val="600"/>
              </a:spcBef>
              <a:spcAft>
                <a:spcPts val="600"/>
              </a:spcAft>
            </a:pPr>
            <a:r>
              <a:rPr lang="de-DE" altLang="de-DE" sz="2400" b="1" dirty="0"/>
              <a:t>Flussdiagramm der Studie (Stand 17.09.2018 – kurz vor Schluss)</a:t>
            </a:r>
          </a:p>
          <a:p>
            <a:pPr algn="r">
              <a:spcBef>
                <a:spcPts val="600"/>
              </a:spcBef>
              <a:spcAft>
                <a:spcPts val="600"/>
              </a:spcAft>
            </a:pPr>
            <a:endParaRPr lang="de-DE" altLang="de-DE" sz="2400" b="1" dirty="0"/>
          </a:p>
        </p:txBody>
      </p:sp>
      <p:sp>
        <p:nvSpPr>
          <p:cNvPr id="2" name="Textfeld 1"/>
          <p:cNvSpPr txBox="1"/>
          <p:nvPr/>
        </p:nvSpPr>
        <p:spPr>
          <a:xfrm>
            <a:off x="3180447" y="5635369"/>
            <a:ext cx="2260748" cy="646331"/>
          </a:xfrm>
          <a:prstGeom prst="rect">
            <a:avLst/>
          </a:prstGeom>
          <a:noFill/>
        </p:spPr>
        <p:txBody>
          <a:bodyPr wrap="none" rtlCol="0">
            <a:spAutoFit/>
          </a:bodyPr>
          <a:lstStyle/>
          <a:p>
            <a:pPr algn="ctr"/>
            <a:r>
              <a:rPr lang="de-DE" b="1" dirty="0">
                <a:solidFill>
                  <a:srgbClr val="FF0000"/>
                </a:solidFill>
              </a:rPr>
              <a:t>noch erinnert werden</a:t>
            </a:r>
          </a:p>
          <a:p>
            <a:pPr algn="ctr"/>
            <a:r>
              <a:rPr lang="de-DE" b="1" dirty="0">
                <a:solidFill>
                  <a:srgbClr val="FF0000"/>
                </a:solidFill>
              </a:rPr>
              <a:t>in IG 14, in KG 6</a:t>
            </a:r>
          </a:p>
        </p:txBody>
      </p:sp>
      <p:pic>
        <p:nvPicPr>
          <p:cNvPr id="3" name="Grafik 2"/>
          <p:cNvPicPr>
            <a:picLocks noChangeAspect="1"/>
          </p:cNvPicPr>
          <p:nvPr/>
        </p:nvPicPr>
        <p:blipFill>
          <a:blip r:embed="rId2"/>
          <a:stretch>
            <a:fillRect/>
          </a:stretch>
        </p:blipFill>
        <p:spPr>
          <a:xfrm>
            <a:off x="6022" y="675600"/>
            <a:ext cx="9083827" cy="6084335"/>
          </a:xfrm>
          <a:prstGeom prst="rect">
            <a:avLst/>
          </a:prstGeom>
        </p:spPr>
      </p:pic>
    </p:spTree>
    <p:extLst>
      <p:ext uri="{BB962C8B-B14F-4D97-AF65-F5344CB8AC3E}">
        <p14:creationId xmlns:p14="http://schemas.microsoft.com/office/powerpoint/2010/main" val="2685747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383961" y="1743322"/>
            <a:ext cx="8640960" cy="3816424"/>
          </a:xfrm>
        </p:spPr>
        <p:txBody>
          <a:bodyPr>
            <a:normAutofit fontScale="90000"/>
          </a:bodyPr>
          <a:lstStyle/>
          <a:p>
            <a:pPr algn="l">
              <a:spcBef>
                <a:spcPts val="600"/>
              </a:spcBef>
              <a:spcAft>
                <a:spcPts val="600"/>
              </a:spcAft>
            </a:pPr>
            <a:r>
              <a:rPr lang="de-DE" b="1" dirty="0"/>
              <a:t>Mögliche Stolpersteine</a:t>
            </a:r>
            <a:r>
              <a:rPr lang="de-DE" dirty="0"/>
              <a:t>:</a:t>
            </a:r>
            <a:br>
              <a:rPr lang="de-DE" dirty="0"/>
            </a:br>
            <a:br>
              <a:rPr lang="de-DE" b="1" dirty="0"/>
            </a:br>
            <a:r>
              <a:rPr lang="de-DE" b="1" dirty="0"/>
              <a:t>	</a:t>
            </a:r>
            <a:r>
              <a:rPr lang="de-DE" sz="3200" dirty="0"/>
              <a:t>Ziel: 85 % Partizipation an Nachbefragung </a:t>
            </a:r>
            <a:br>
              <a:rPr lang="de-DE" sz="3200" dirty="0"/>
            </a:br>
            <a:r>
              <a:rPr lang="de-DE" sz="3200" dirty="0"/>
              <a:t>	(</a:t>
            </a:r>
            <a:r>
              <a:rPr lang="de-DE" sz="3200"/>
              <a:t>aktuell deutlich &gt; </a:t>
            </a:r>
            <a:r>
              <a:rPr lang="de-DE" sz="3200" dirty="0"/>
              <a:t>70 %)</a:t>
            </a:r>
            <a:br>
              <a:rPr lang="de-DE" sz="3200" dirty="0"/>
            </a:br>
            <a:br>
              <a:rPr lang="de-DE" sz="3200" dirty="0"/>
            </a:br>
            <a:r>
              <a:rPr lang="de-DE" sz="3200" dirty="0"/>
              <a:t>	Ziel: 60 % Reha-Teilnahme in der Interventions-</a:t>
            </a:r>
            <a:br>
              <a:rPr lang="de-DE" sz="3200" dirty="0"/>
            </a:br>
            <a:r>
              <a:rPr lang="de-DE" sz="3200" dirty="0"/>
              <a:t>	gruppe und 10 % in Kontrollgruppe </a:t>
            </a:r>
            <a:br>
              <a:rPr lang="de-DE" sz="3200" dirty="0"/>
            </a:br>
            <a:r>
              <a:rPr lang="de-DE" sz="3200" dirty="0"/>
              <a:t>	</a:t>
            </a:r>
            <a:r>
              <a:rPr lang="de-DE" dirty="0"/>
              <a:t>(</a:t>
            </a:r>
            <a:r>
              <a:rPr lang="de-DE"/>
              <a:t>aktuell &lt; </a:t>
            </a:r>
            <a:r>
              <a:rPr lang="de-DE" dirty="0"/>
              <a:t>60 % / &lt; 10 %)</a:t>
            </a:r>
            <a:br>
              <a:rPr lang="de-DE" sz="3200" dirty="0"/>
            </a:br>
            <a:endParaRPr lang="de-DE" sz="3200" dirty="0"/>
          </a:p>
        </p:txBody>
      </p:sp>
    </p:spTree>
    <p:extLst>
      <p:ext uri="{BB962C8B-B14F-4D97-AF65-F5344CB8AC3E}">
        <p14:creationId xmlns:p14="http://schemas.microsoft.com/office/powerpoint/2010/main" val="13091920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9512" y="116632"/>
            <a:ext cx="8964488" cy="1728192"/>
          </a:xfrm>
          <a:solidFill>
            <a:schemeClr val="bg1"/>
          </a:solidFill>
        </p:spPr>
        <p:txBody>
          <a:bodyPr>
            <a:normAutofit/>
          </a:bodyPr>
          <a:lstStyle/>
          <a:p>
            <a:r>
              <a:rPr lang="de-DE" b="1" dirty="0"/>
              <a:t>Ausschlussgründe </a:t>
            </a:r>
            <a:br>
              <a:rPr lang="de-DE" b="1" dirty="0"/>
            </a:br>
            <a:r>
              <a:rPr lang="de-DE" b="1" dirty="0"/>
              <a:t>in N= 759 Fragebögen</a:t>
            </a:r>
            <a:endParaRPr lang="de-DE" dirty="0"/>
          </a:p>
        </p:txBody>
      </p:sp>
      <p:graphicFrame>
        <p:nvGraphicFramePr>
          <p:cNvPr id="4" name="Inhaltsplatzhalter 3"/>
          <p:cNvGraphicFramePr>
            <a:graphicFrameLocks noGrp="1"/>
          </p:cNvGraphicFramePr>
          <p:nvPr>
            <p:ph idx="1"/>
            <p:extLst/>
          </p:nvPr>
        </p:nvGraphicFramePr>
        <p:xfrm>
          <a:off x="683568" y="1988837"/>
          <a:ext cx="8064896" cy="4193667"/>
        </p:xfrm>
        <a:graphic>
          <a:graphicData uri="http://schemas.openxmlformats.org/drawingml/2006/table">
            <a:tbl>
              <a:tblPr firstRow="1" bandRow="1">
                <a:tableStyleId>{5C22544A-7EE6-4342-B048-85BDC9FD1C3A}</a:tableStyleId>
              </a:tblPr>
              <a:tblGrid>
                <a:gridCol w="6552728">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tblGrid>
              <a:tr h="465963">
                <a:tc>
                  <a:txBody>
                    <a:bodyPr/>
                    <a:lstStyle/>
                    <a:p>
                      <a:endParaRPr lang="de-DE" sz="2300" dirty="0"/>
                    </a:p>
                  </a:txBody>
                  <a:tcPr/>
                </a:tc>
                <a:tc>
                  <a:txBody>
                    <a:bodyPr/>
                    <a:lstStyle/>
                    <a:p>
                      <a:pPr algn="ctr"/>
                      <a:r>
                        <a:rPr lang="de-DE" sz="2300" dirty="0"/>
                        <a:t>N =227</a:t>
                      </a:r>
                    </a:p>
                  </a:txBody>
                  <a:tcPr/>
                </a:tc>
                <a:extLst>
                  <a:ext uri="{0D108BD9-81ED-4DB2-BD59-A6C34878D82A}">
                    <a16:rowId xmlns:a16="http://schemas.microsoft.com/office/drawing/2014/main" val="10000"/>
                  </a:ext>
                </a:extLst>
              </a:tr>
              <a:tr h="465963">
                <a:tc>
                  <a:txBody>
                    <a:bodyPr/>
                    <a:lstStyle/>
                    <a:p>
                      <a:r>
                        <a:rPr lang="de-DE" sz="2300" dirty="0"/>
                        <a:t>Einwilligung zur Teilnahme</a:t>
                      </a:r>
                      <a:r>
                        <a:rPr lang="de-DE" sz="2300" baseline="0" dirty="0"/>
                        <a:t> liegt nicht vor</a:t>
                      </a:r>
                      <a:endParaRPr lang="de-DE" sz="23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DE" sz="2300" b="1" dirty="0"/>
                        <a:t>4</a:t>
                      </a:r>
                    </a:p>
                  </a:txBody>
                  <a:tcPr/>
                </a:tc>
                <a:extLst>
                  <a:ext uri="{0D108BD9-81ED-4DB2-BD59-A6C34878D82A}">
                    <a16:rowId xmlns:a16="http://schemas.microsoft.com/office/drawing/2014/main" val="10001"/>
                  </a:ext>
                </a:extLst>
              </a:tr>
              <a:tr h="465963">
                <a:tc>
                  <a:txBody>
                    <a:bodyPr/>
                    <a:lstStyle/>
                    <a:p>
                      <a:r>
                        <a:rPr lang="de-DE" sz="2300" dirty="0"/>
                        <a:t>Mehr als 50 % fehlende Daten im Fragebogen</a:t>
                      </a:r>
                    </a:p>
                  </a:txBody>
                  <a:tcPr/>
                </a:tc>
                <a:tc>
                  <a:txBody>
                    <a:bodyPr/>
                    <a:lstStyle/>
                    <a:p>
                      <a:pPr algn="ctr"/>
                      <a:r>
                        <a:rPr lang="de-DE" sz="2300" b="1" dirty="0"/>
                        <a:t>2</a:t>
                      </a:r>
                    </a:p>
                  </a:txBody>
                  <a:tcPr/>
                </a:tc>
                <a:extLst>
                  <a:ext uri="{0D108BD9-81ED-4DB2-BD59-A6C34878D82A}">
                    <a16:rowId xmlns:a16="http://schemas.microsoft.com/office/drawing/2014/main" val="10002"/>
                  </a:ext>
                </a:extLst>
              </a:tr>
              <a:tr h="465963">
                <a:tc>
                  <a:txBody>
                    <a:bodyPr/>
                    <a:lstStyle/>
                    <a:p>
                      <a:r>
                        <a:rPr lang="de-DE" sz="2300" dirty="0"/>
                        <a:t>andere Diagnose</a:t>
                      </a:r>
                    </a:p>
                  </a:txBody>
                  <a:tcPr/>
                </a:tc>
                <a:tc>
                  <a:txBody>
                    <a:bodyPr/>
                    <a:lstStyle/>
                    <a:p>
                      <a:pPr algn="ctr"/>
                      <a:r>
                        <a:rPr lang="de-DE" sz="2300" b="1" dirty="0"/>
                        <a:t>2</a:t>
                      </a:r>
                    </a:p>
                  </a:txBody>
                  <a:tcPr/>
                </a:tc>
                <a:extLst>
                  <a:ext uri="{0D108BD9-81ED-4DB2-BD59-A6C34878D82A}">
                    <a16:rowId xmlns:a16="http://schemas.microsoft.com/office/drawing/2014/main" val="10003"/>
                  </a:ext>
                </a:extLst>
              </a:tr>
              <a:tr h="465963">
                <a:tc>
                  <a:txBody>
                    <a:bodyPr/>
                    <a:lstStyle/>
                    <a:p>
                      <a:r>
                        <a:rPr lang="de-DE" sz="2300"/>
                        <a:t>j</a:t>
                      </a:r>
                      <a:r>
                        <a:rPr lang="de-DE" sz="2300" baseline="0"/>
                        <a:t>ünger als 18 J. /älter als 63 J.</a:t>
                      </a:r>
                      <a:endParaRPr lang="de-DE" sz="2300" dirty="0"/>
                    </a:p>
                  </a:txBody>
                  <a:tcPr/>
                </a:tc>
                <a:tc>
                  <a:txBody>
                    <a:bodyPr/>
                    <a:lstStyle/>
                    <a:p>
                      <a:pPr algn="ctr"/>
                      <a:r>
                        <a:rPr lang="de-DE" sz="2300" b="1" dirty="0"/>
                        <a:t>2</a:t>
                      </a:r>
                    </a:p>
                  </a:txBody>
                  <a:tcPr/>
                </a:tc>
                <a:extLst>
                  <a:ext uri="{0D108BD9-81ED-4DB2-BD59-A6C34878D82A}">
                    <a16:rowId xmlns:a16="http://schemas.microsoft.com/office/drawing/2014/main" val="10004"/>
                  </a:ext>
                </a:extLst>
              </a:tr>
              <a:tr h="465963">
                <a:tc>
                  <a:txBody>
                    <a:bodyPr/>
                    <a:lstStyle/>
                    <a:p>
                      <a:r>
                        <a:rPr lang="de-DE" sz="2300"/>
                        <a:t>nicht erwerbstätig </a:t>
                      </a:r>
                      <a:endParaRPr lang="de-DE" sz="2300" dirty="0"/>
                    </a:p>
                  </a:txBody>
                  <a:tcPr/>
                </a:tc>
                <a:tc>
                  <a:txBody>
                    <a:bodyPr/>
                    <a:lstStyle/>
                    <a:p>
                      <a:pPr algn="ctr"/>
                      <a:r>
                        <a:rPr lang="de-DE" sz="2300" b="1" dirty="0"/>
                        <a:t>13</a:t>
                      </a:r>
                    </a:p>
                  </a:txBody>
                  <a:tcPr/>
                </a:tc>
                <a:extLst>
                  <a:ext uri="{0D108BD9-81ED-4DB2-BD59-A6C34878D82A}">
                    <a16:rowId xmlns:a16="http://schemas.microsoft.com/office/drawing/2014/main" val="10005"/>
                  </a:ext>
                </a:extLst>
              </a:tr>
              <a:tr h="465963">
                <a:tc>
                  <a:txBody>
                    <a:bodyPr/>
                    <a:lstStyle/>
                    <a:p>
                      <a:r>
                        <a:rPr lang="de-DE" sz="2300"/>
                        <a:t>kein subjektiver Reha-Bedarf</a:t>
                      </a:r>
                      <a:endParaRPr lang="de-DE" sz="2300" dirty="0"/>
                    </a:p>
                  </a:txBody>
                  <a:tcPr/>
                </a:tc>
                <a:tc>
                  <a:txBody>
                    <a:bodyPr/>
                    <a:lstStyle/>
                    <a:p>
                      <a:pPr algn="ctr"/>
                      <a:r>
                        <a:rPr lang="de-DE" sz="2300" b="1" dirty="0"/>
                        <a:t>159</a:t>
                      </a:r>
                    </a:p>
                  </a:txBody>
                  <a:tcPr/>
                </a:tc>
                <a:extLst>
                  <a:ext uri="{0D108BD9-81ED-4DB2-BD59-A6C34878D82A}">
                    <a16:rowId xmlns:a16="http://schemas.microsoft.com/office/drawing/2014/main" val="10006"/>
                  </a:ext>
                </a:extLst>
              </a:tr>
              <a:tr h="4659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300" b="0"/>
                        <a:t>keine Reha-Teilnahme</a:t>
                      </a:r>
                      <a:r>
                        <a:rPr lang="de-DE" sz="2300" b="0" baseline="0"/>
                        <a:t> in nächsten Monaten möglich</a:t>
                      </a:r>
                      <a:endParaRPr lang="de-DE" sz="2300" b="0" dirty="0"/>
                    </a:p>
                  </a:txBody>
                  <a:tcPr>
                    <a:solidFill>
                      <a:schemeClr val="accent1">
                        <a:lumMod val="20000"/>
                        <a:lumOff val="80000"/>
                      </a:schemeClr>
                    </a:solidFill>
                  </a:tcPr>
                </a:tc>
                <a:tc>
                  <a:txBody>
                    <a:bodyPr/>
                    <a:lstStyle/>
                    <a:p>
                      <a:pPr algn="ctr"/>
                      <a:r>
                        <a:rPr lang="de-DE" sz="2300" b="1" dirty="0"/>
                        <a:t>20</a:t>
                      </a:r>
                    </a:p>
                  </a:txBody>
                  <a:tcPr>
                    <a:solidFill>
                      <a:schemeClr val="accent1">
                        <a:lumMod val="20000"/>
                        <a:lumOff val="80000"/>
                      </a:schemeClr>
                    </a:solidFill>
                  </a:tcPr>
                </a:tc>
                <a:extLst>
                  <a:ext uri="{0D108BD9-81ED-4DB2-BD59-A6C34878D82A}">
                    <a16:rowId xmlns:a16="http://schemas.microsoft.com/office/drawing/2014/main" val="10007"/>
                  </a:ext>
                </a:extLst>
              </a:tr>
              <a:tr h="46596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300" b="0" dirty="0"/>
                        <a:t>Im Assessment kein Problemfeld erkennbar</a:t>
                      </a:r>
                    </a:p>
                  </a:txBody>
                  <a:tcPr/>
                </a:tc>
                <a:tc>
                  <a:txBody>
                    <a:bodyPr/>
                    <a:lstStyle/>
                    <a:p>
                      <a:pPr algn="ctr"/>
                      <a:r>
                        <a:rPr lang="de-DE" sz="2300" b="1" dirty="0"/>
                        <a:t>25</a:t>
                      </a:r>
                    </a:p>
                  </a:txBody>
                  <a:tcP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1170583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800380"/>
            <a:ext cx="9144000" cy="1116452"/>
          </a:xfrm>
          <a:solidFill>
            <a:schemeClr val="bg1"/>
          </a:solidFill>
        </p:spPr>
        <p:txBody>
          <a:bodyPr/>
          <a:lstStyle/>
          <a:p>
            <a:pPr>
              <a:spcBef>
                <a:spcPts val="2400"/>
              </a:spcBef>
            </a:pPr>
            <a:r>
              <a:rPr lang="de-DE" sz="3200" b="1" dirty="0"/>
              <a:t>Welche Versicherten wurden auf Basis des Fragebogens ausgeschlossen? </a:t>
            </a:r>
            <a:endParaRPr lang="de-DE" sz="3600" dirty="0"/>
          </a:p>
        </p:txBody>
      </p:sp>
      <p:graphicFrame>
        <p:nvGraphicFramePr>
          <p:cNvPr id="6" name="Tabelle 5"/>
          <p:cNvGraphicFramePr>
            <a:graphicFrameLocks noGrp="1"/>
          </p:cNvGraphicFramePr>
          <p:nvPr>
            <p:extLst/>
          </p:nvPr>
        </p:nvGraphicFramePr>
        <p:xfrm>
          <a:off x="251522" y="2295867"/>
          <a:ext cx="8784974" cy="3920871"/>
        </p:xfrm>
        <a:graphic>
          <a:graphicData uri="http://schemas.openxmlformats.org/drawingml/2006/table">
            <a:tbl>
              <a:tblPr firstRow="1" firstCol="1" bandRow="1">
                <a:tableStyleId>{B301B821-A1FF-4177-AEE7-76D212191A09}</a:tableStyleId>
              </a:tblPr>
              <a:tblGrid>
                <a:gridCol w="2415868">
                  <a:extLst>
                    <a:ext uri="{9D8B030D-6E8A-4147-A177-3AD203B41FA5}">
                      <a16:colId xmlns:a16="http://schemas.microsoft.com/office/drawing/2014/main" val="20000"/>
                    </a:ext>
                  </a:extLst>
                </a:gridCol>
                <a:gridCol w="3274037">
                  <a:extLst>
                    <a:ext uri="{9D8B030D-6E8A-4147-A177-3AD203B41FA5}">
                      <a16:colId xmlns:a16="http://schemas.microsoft.com/office/drawing/2014/main" val="20001"/>
                    </a:ext>
                  </a:extLst>
                </a:gridCol>
                <a:gridCol w="42663">
                  <a:extLst>
                    <a:ext uri="{9D8B030D-6E8A-4147-A177-3AD203B41FA5}">
                      <a16:colId xmlns:a16="http://schemas.microsoft.com/office/drawing/2014/main" val="20002"/>
                    </a:ext>
                  </a:extLst>
                </a:gridCol>
                <a:gridCol w="1515037">
                  <a:extLst>
                    <a:ext uri="{9D8B030D-6E8A-4147-A177-3AD203B41FA5}">
                      <a16:colId xmlns:a16="http://schemas.microsoft.com/office/drawing/2014/main" val="20003"/>
                    </a:ext>
                  </a:extLst>
                </a:gridCol>
                <a:gridCol w="1537369">
                  <a:extLst>
                    <a:ext uri="{9D8B030D-6E8A-4147-A177-3AD203B41FA5}">
                      <a16:colId xmlns:a16="http://schemas.microsoft.com/office/drawing/2014/main" val="20004"/>
                    </a:ext>
                  </a:extLst>
                </a:gridCol>
              </a:tblGrid>
              <a:tr h="578198">
                <a:tc gridSpan="2">
                  <a:txBody>
                    <a:bodyPr/>
                    <a:lstStyle/>
                    <a:p>
                      <a:pPr>
                        <a:lnSpc>
                          <a:spcPct val="115000"/>
                        </a:lnSpc>
                        <a:spcAft>
                          <a:spcPts val="0"/>
                        </a:spcAft>
                      </a:pPr>
                      <a:r>
                        <a:rPr lang="de-DE" sz="2000" dirty="0">
                          <a:effectLst/>
                        </a:rPr>
                        <a:t>Merkmal</a:t>
                      </a:r>
                      <a:endParaRPr lang="de-DE" sz="2000" dirty="0">
                        <a:effectLst/>
                        <a:latin typeface="+mn-lt"/>
                        <a:ea typeface="Calibri"/>
                        <a:cs typeface="Times New Roman"/>
                      </a:endParaRPr>
                    </a:p>
                  </a:txBody>
                  <a:tcPr marL="8282" marR="8282" marT="0" marB="0" anchor="ctr"/>
                </a:tc>
                <a:tc hMerge="1">
                  <a:txBody>
                    <a:bodyPr/>
                    <a:lstStyle/>
                    <a:p>
                      <a:endParaRPr lang="de-DE"/>
                    </a:p>
                  </a:txBody>
                  <a:tcPr/>
                </a:tc>
                <a:tc gridSpan="2">
                  <a:txBody>
                    <a:bodyPr/>
                    <a:lstStyle/>
                    <a:p>
                      <a:pPr algn="ctr">
                        <a:lnSpc>
                          <a:spcPct val="115000"/>
                        </a:lnSpc>
                        <a:spcAft>
                          <a:spcPts val="0"/>
                        </a:spcAft>
                      </a:pPr>
                      <a:r>
                        <a:rPr lang="de-DE" sz="2000" dirty="0">
                          <a:effectLst/>
                        </a:rPr>
                        <a:t>Einschluss</a:t>
                      </a:r>
                    </a:p>
                    <a:p>
                      <a:pPr algn="ctr">
                        <a:lnSpc>
                          <a:spcPct val="115000"/>
                        </a:lnSpc>
                        <a:spcAft>
                          <a:spcPts val="0"/>
                        </a:spcAft>
                      </a:pPr>
                      <a:r>
                        <a:rPr lang="de-DE" sz="2000" dirty="0">
                          <a:effectLst/>
                          <a:latin typeface="+mn-lt"/>
                          <a:ea typeface="Calibri"/>
                          <a:cs typeface="Times New Roman"/>
                        </a:rPr>
                        <a:t>(N=530)</a:t>
                      </a:r>
                    </a:p>
                  </a:txBody>
                  <a:tcPr marL="8282" marR="8282" marT="0" marB="0" anchor="ctr"/>
                </a:tc>
                <a:tc hMerge="1">
                  <a:txBody>
                    <a:bodyPr/>
                    <a:lstStyle/>
                    <a:p>
                      <a:endParaRPr lang="de-DE"/>
                    </a:p>
                  </a:txBody>
                  <a:tcPr/>
                </a:tc>
                <a:tc>
                  <a:txBody>
                    <a:bodyPr/>
                    <a:lstStyle/>
                    <a:p>
                      <a:pPr algn="ctr">
                        <a:lnSpc>
                          <a:spcPct val="115000"/>
                        </a:lnSpc>
                        <a:spcAft>
                          <a:spcPts val="0"/>
                        </a:spcAft>
                      </a:pPr>
                      <a:r>
                        <a:rPr lang="de-DE" sz="2000" dirty="0">
                          <a:effectLst/>
                        </a:rPr>
                        <a:t>Ausschluss</a:t>
                      </a:r>
                    </a:p>
                    <a:p>
                      <a:pPr algn="ctr">
                        <a:lnSpc>
                          <a:spcPct val="115000"/>
                        </a:lnSpc>
                        <a:spcAft>
                          <a:spcPts val="0"/>
                        </a:spcAft>
                      </a:pPr>
                      <a:r>
                        <a:rPr lang="de-DE" sz="2000" dirty="0">
                          <a:solidFill>
                            <a:schemeClr val="bg1"/>
                          </a:solidFill>
                          <a:effectLst/>
                          <a:latin typeface="+mn-lt"/>
                          <a:ea typeface="Calibri"/>
                          <a:cs typeface="Times New Roman"/>
                        </a:rPr>
                        <a:t>(N=229)</a:t>
                      </a:r>
                    </a:p>
                  </a:txBody>
                  <a:tcPr marL="8282" marR="8282" marT="0" marB="0" anchor="ctr"/>
                </a:tc>
                <a:extLst>
                  <a:ext uri="{0D108BD9-81ED-4DB2-BD59-A6C34878D82A}">
                    <a16:rowId xmlns:a16="http://schemas.microsoft.com/office/drawing/2014/main" val="10000"/>
                  </a:ext>
                </a:extLst>
              </a:tr>
              <a:tr h="235059">
                <a:tc>
                  <a:txBody>
                    <a:bodyPr/>
                    <a:lstStyle/>
                    <a:p>
                      <a:pPr>
                        <a:lnSpc>
                          <a:spcPct val="115000"/>
                        </a:lnSpc>
                        <a:spcAft>
                          <a:spcPts val="0"/>
                        </a:spcAft>
                      </a:pPr>
                      <a:r>
                        <a:rPr lang="de-DE" sz="2000" dirty="0">
                          <a:effectLst/>
                        </a:rPr>
                        <a:t>Geschlecht</a:t>
                      </a:r>
                      <a:endParaRPr lang="de-DE" sz="2000" dirty="0">
                        <a:effectLst/>
                        <a:latin typeface="+mn-lt"/>
                        <a:ea typeface="Calibri"/>
                        <a:cs typeface="Times New Roman"/>
                      </a:endParaRPr>
                    </a:p>
                  </a:txBody>
                  <a:tcPr marL="8282" marR="8282" marT="0" marB="0" anchor="ctr">
                    <a:solidFill>
                      <a:schemeClr val="bg1"/>
                    </a:solidFill>
                  </a:tcPr>
                </a:tc>
                <a:tc>
                  <a:txBody>
                    <a:bodyPr/>
                    <a:lstStyle/>
                    <a:p>
                      <a:pPr>
                        <a:lnSpc>
                          <a:spcPct val="115000"/>
                        </a:lnSpc>
                        <a:spcAft>
                          <a:spcPts val="0"/>
                        </a:spcAft>
                      </a:pPr>
                      <a:r>
                        <a:rPr lang="de-DE" sz="2000" dirty="0">
                          <a:effectLst/>
                        </a:rPr>
                        <a:t>weiblich</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59 %</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54 %</a:t>
                      </a:r>
                    </a:p>
                  </a:txBody>
                  <a:tcPr marL="9525" marR="9525" marT="9525" marB="0" anchor="ctr">
                    <a:solidFill>
                      <a:schemeClr val="bg1"/>
                    </a:solidFill>
                  </a:tcPr>
                </a:tc>
                <a:extLst>
                  <a:ext uri="{0D108BD9-81ED-4DB2-BD59-A6C34878D82A}">
                    <a16:rowId xmlns:a16="http://schemas.microsoft.com/office/drawing/2014/main" val="10001"/>
                  </a:ext>
                </a:extLst>
              </a:tr>
              <a:tr h="296955">
                <a:tc>
                  <a:txBody>
                    <a:bodyPr/>
                    <a:lstStyle/>
                    <a:p>
                      <a:pPr>
                        <a:lnSpc>
                          <a:spcPct val="115000"/>
                        </a:lnSpc>
                        <a:spcAft>
                          <a:spcPts val="0"/>
                        </a:spcAft>
                      </a:pPr>
                      <a:r>
                        <a:rPr lang="de-DE" sz="2000" dirty="0">
                          <a:effectLst/>
                        </a:rPr>
                        <a:t>Alter</a:t>
                      </a:r>
                      <a:endParaRPr lang="de-DE" sz="2000" dirty="0">
                        <a:effectLst/>
                        <a:latin typeface="+mn-lt"/>
                        <a:ea typeface="Calibri"/>
                        <a:cs typeface="Times New Roman"/>
                      </a:endParaRPr>
                    </a:p>
                  </a:txBody>
                  <a:tcPr marL="8282" marR="8282" marT="0" marB="0" anchor="ctr">
                    <a:solidFill>
                      <a:srgbClr val="E9EDF4"/>
                    </a:solidFill>
                  </a:tcPr>
                </a:tc>
                <a:tc>
                  <a:txBody>
                    <a:bodyPr/>
                    <a:lstStyle/>
                    <a:p>
                      <a:pPr>
                        <a:lnSpc>
                          <a:spcPct val="115000"/>
                        </a:lnSpc>
                        <a:spcAft>
                          <a:spcPts val="0"/>
                        </a:spcAft>
                      </a:pPr>
                      <a:r>
                        <a:rPr lang="de-DE" sz="2000" dirty="0">
                          <a:effectLst/>
                        </a:rPr>
                        <a:t>MW (SD)</a:t>
                      </a:r>
                      <a:endParaRPr lang="de-DE" sz="2000" dirty="0">
                        <a:solidFill>
                          <a:schemeClr val="bg1"/>
                        </a:solidFill>
                        <a:effectLst/>
                        <a:latin typeface="+mn-lt"/>
                        <a:ea typeface="Calibri"/>
                        <a:cs typeface="Times New Roman"/>
                      </a:endParaRPr>
                    </a:p>
                  </a:txBody>
                  <a:tcPr marL="8282" marR="8282" marT="0" marB="0" anchor="ctr">
                    <a:solidFill>
                      <a:srgbClr val="E9EDF4"/>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43 (11)</a:t>
                      </a:r>
                    </a:p>
                  </a:txBody>
                  <a:tcPr marL="9525" marR="9525" marT="9525"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43 (12)</a:t>
                      </a:r>
                    </a:p>
                  </a:txBody>
                  <a:tcPr marL="9525" marR="9525" marT="9525" marB="0" anchor="ctr">
                    <a:solidFill>
                      <a:srgbClr val="E9EDF4"/>
                    </a:solidFill>
                  </a:tcPr>
                </a:tc>
                <a:extLst>
                  <a:ext uri="{0D108BD9-81ED-4DB2-BD59-A6C34878D82A}">
                    <a16:rowId xmlns:a16="http://schemas.microsoft.com/office/drawing/2014/main" val="10002"/>
                  </a:ext>
                </a:extLst>
              </a:tr>
              <a:tr h="296955">
                <a:tc>
                  <a:txBody>
                    <a:bodyPr/>
                    <a:lstStyle/>
                    <a:p>
                      <a:pPr>
                        <a:lnSpc>
                          <a:spcPct val="115000"/>
                        </a:lnSpc>
                        <a:spcAft>
                          <a:spcPts val="0"/>
                        </a:spcAft>
                      </a:pPr>
                      <a:r>
                        <a:rPr lang="de-DE" sz="2000" dirty="0">
                          <a:effectLst/>
                        </a:rPr>
                        <a:t>Schulbildung</a:t>
                      </a:r>
                      <a:endParaRPr lang="de-DE" sz="2000" dirty="0">
                        <a:effectLst/>
                        <a:latin typeface="+mn-lt"/>
                        <a:ea typeface="Calibri"/>
                        <a:cs typeface="Times New Roman"/>
                      </a:endParaRPr>
                    </a:p>
                  </a:txBody>
                  <a:tcPr marL="8282" marR="8282" marT="0" marB="0" anchor="ctr">
                    <a:solidFill>
                      <a:schemeClr val="bg1"/>
                    </a:solidFill>
                  </a:tcPr>
                </a:tc>
                <a:tc>
                  <a:txBody>
                    <a:bodyPr/>
                    <a:lstStyle/>
                    <a:p>
                      <a:pPr>
                        <a:lnSpc>
                          <a:spcPct val="115000"/>
                        </a:lnSpc>
                        <a:spcAft>
                          <a:spcPts val="0"/>
                        </a:spcAft>
                      </a:pPr>
                      <a:r>
                        <a:rPr lang="de-DE" sz="2000" dirty="0">
                          <a:effectLst/>
                        </a:rPr>
                        <a:t>Maximal Hauptschule</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12 %</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12 %</a:t>
                      </a:r>
                    </a:p>
                  </a:txBody>
                  <a:tcPr marL="9525" marR="9525" marT="9525" marB="0" anchor="ctr">
                    <a:solidFill>
                      <a:schemeClr val="bg1"/>
                    </a:solidFill>
                  </a:tcPr>
                </a:tc>
                <a:extLst>
                  <a:ext uri="{0D108BD9-81ED-4DB2-BD59-A6C34878D82A}">
                    <a16:rowId xmlns:a16="http://schemas.microsoft.com/office/drawing/2014/main" val="10003"/>
                  </a:ext>
                </a:extLst>
              </a:tr>
              <a:tr h="296955">
                <a:tc>
                  <a:txBody>
                    <a:bodyPr/>
                    <a:lstStyle/>
                    <a:p>
                      <a:pPr>
                        <a:lnSpc>
                          <a:spcPct val="115000"/>
                        </a:lnSpc>
                        <a:spcAft>
                          <a:spcPts val="0"/>
                        </a:spcAft>
                      </a:pPr>
                      <a:r>
                        <a:rPr lang="de-DE" sz="2000" dirty="0">
                          <a:effectLst/>
                        </a:rPr>
                        <a:t>Diagnose</a:t>
                      </a:r>
                      <a:endParaRPr lang="de-DE" sz="2000" dirty="0">
                        <a:effectLst/>
                        <a:latin typeface="+mn-lt"/>
                        <a:ea typeface="Calibri"/>
                        <a:cs typeface="Times New Roman"/>
                      </a:endParaRPr>
                    </a:p>
                  </a:txBody>
                  <a:tcPr marL="8282" marR="8282" marT="0" marB="0" anchor="ctr">
                    <a:solidFill>
                      <a:srgbClr val="E9EDF4"/>
                    </a:solidFill>
                  </a:tcPr>
                </a:tc>
                <a:tc>
                  <a:txBody>
                    <a:bodyPr/>
                    <a:lstStyle/>
                    <a:p>
                      <a:pPr>
                        <a:lnSpc>
                          <a:spcPct val="115000"/>
                        </a:lnSpc>
                        <a:spcAft>
                          <a:spcPts val="0"/>
                        </a:spcAft>
                      </a:pPr>
                      <a:r>
                        <a:rPr lang="de-DE" sz="2000" dirty="0">
                          <a:effectLst/>
                        </a:rPr>
                        <a:t>Morbus Crohn</a:t>
                      </a:r>
                      <a:endParaRPr lang="de-DE" sz="2000" dirty="0">
                        <a:solidFill>
                          <a:schemeClr val="bg1"/>
                        </a:solidFill>
                        <a:effectLst/>
                        <a:latin typeface="+mn-lt"/>
                        <a:ea typeface="Calibri"/>
                        <a:cs typeface="Times New Roman"/>
                      </a:endParaRPr>
                    </a:p>
                  </a:txBody>
                  <a:tcPr marL="8282" marR="8282" marT="0" marB="0" anchor="ctr">
                    <a:solidFill>
                      <a:srgbClr val="E9EDF4"/>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54 %</a:t>
                      </a:r>
                    </a:p>
                  </a:txBody>
                  <a:tcPr marL="9525" marR="9525" marT="9525"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49 %</a:t>
                      </a:r>
                    </a:p>
                  </a:txBody>
                  <a:tcPr marL="9525" marR="9525" marT="9525" marB="0" anchor="ctr">
                    <a:solidFill>
                      <a:srgbClr val="E9EDF4"/>
                    </a:solidFill>
                  </a:tcPr>
                </a:tc>
                <a:extLst>
                  <a:ext uri="{0D108BD9-81ED-4DB2-BD59-A6C34878D82A}">
                    <a16:rowId xmlns:a16="http://schemas.microsoft.com/office/drawing/2014/main" val="10004"/>
                  </a:ext>
                </a:extLst>
              </a:tr>
              <a:tr h="296955">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de-DE" sz="2000" dirty="0">
                          <a:effectLst/>
                        </a:rPr>
                        <a:t>Erkrankungsdauer</a:t>
                      </a:r>
                      <a:endParaRPr lang="de-DE" sz="2000" baseline="30000" dirty="0">
                        <a:effectLst/>
                        <a:latin typeface="+mn-lt"/>
                        <a:ea typeface="Calibri"/>
                        <a:cs typeface="Times New Roman"/>
                      </a:endParaRPr>
                    </a:p>
                  </a:txBody>
                  <a:tcPr marL="8282" marR="8282" marT="0" marB="0" anchor="ctr">
                    <a:solidFill>
                      <a:schemeClr val="bg1"/>
                    </a:solidFill>
                  </a:tcPr>
                </a:tc>
                <a:tc>
                  <a:txBody>
                    <a:bodyPr/>
                    <a:lstStyle/>
                    <a:p>
                      <a:pPr>
                        <a:lnSpc>
                          <a:spcPct val="115000"/>
                        </a:lnSpc>
                        <a:spcAft>
                          <a:spcPts val="0"/>
                        </a:spcAft>
                      </a:pPr>
                      <a:r>
                        <a:rPr lang="de-DE" sz="2000" dirty="0">
                          <a:effectLst/>
                        </a:rPr>
                        <a:t>MW (SD)</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14 (10)</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12 (10)</a:t>
                      </a:r>
                    </a:p>
                  </a:txBody>
                  <a:tcPr marL="9525" marR="9525" marT="9525" marB="0" anchor="ctr">
                    <a:solidFill>
                      <a:schemeClr val="bg1"/>
                    </a:solidFill>
                  </a:tcPr>
                </a:tc>
                <a:extLst>
                  <a:ext uri="{0D108BD9-81ED-4DB2-BD59-A6C34878D82A}">
                    <a16:rowId xmlns:a16="http://schemas.microsoft.com/office/drawing/2014/main" val="10005"/>
                  </a:ext>
                </a:extLst>
              </a:tr>
              <a:tr h="296955">
                <a:tc>
                  <a:txBody>
                    <a:bodyPr/>
                    <a:lstStyle/>
                    <a:p>
                      <a:r>
                        <a:rPr lang="de-DE" sz="2000" kern="1200" dirty="0">
                          <a:effectLst/>
                        </a:rPr>
                        <a:t>Anzahl Problemfelder</a:t>
                      </a:r>
                      <a:r>
                        <a:rPr lang="de-DE" sz="2000" kern="1200" baseline="30000" dirty="0">
                          <a:effectLst/>
                        </a:rPr>
                        <a:t>1</a:t>
                      </a:r>
                      <a:endParaRPr lang="de-DE" sz="2000" b="1" kern="1200" baseline="30000" dirty="0">
                        <a:solidFill>
                          <a:srgbClr val="000000"/>
                        </a:solidFill>
                        <a:effectLst/>
                        <a:latin typeface="+mn-lt"/>
                        <a:ea typeface="Times New Roman"/>
                        <a:cs typeface="Calibri"/>
                      </a:endParaRPr>
                    </a:p>
                  </a:txBody>
                  <a:tcPr marL="8282" marR="8282" marT="0" marB="0" anchor="ctr">
                    <a:solidFill>
                      <a:srgbClr val="E9EDF4"/>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2000" kern="1200" dirty="0">
                          <a:effectLst/>
                        </a:rPr>
                        <a:t>MW (SD)</a:t>
                      </a:r>
                      <a:endParaRPr lang="de-DE" sz="2000" i="1" kern="1200" dirty="0">
                        <a:solidFill>
                          <a:schemeClr val="bg1"/>
                        </a:solidFill>
                        <a:effectLst/>
                        <a:latin typeface="+mn-lt"/>
                        <a:ea typeface="Times New Roman"/>
                        <a:cs typeface="Calibri"/>
                      </a:endParaRPr>
                    </a:p>
                  </a:txBody>
                  <a:tcPr marL="8282" marR="8282" marT="0" marB="0" anchor="ctr">
                    <a:solidFill>
                      <a:srgbClr val="E9EDF4"/>
                    </a:solidFill>
                  </a:tcPr>
                </a:tc>
                <a:tc>
                  <a:txBody>
                    <a:bodyPr/>
                    <a:lstStyle/>
                    <a:p>
                      <a:pPr marL="0" algn="ctr" defTabSz="914400" rtl="0" eaLnBrk="1" latinLnBrk="0" hangingPunct="1">
                        <a:lnSpc>
                          <a:spcPct val="115000"/>
                        </a:lnSpc>
                        <a:spcAft>
                          <a:spcPts val="0"/>
                        </a:spcAft>
                      </a:pPr>
                      <a:endParaRPr lang="de-DE" sz="2000" kern="1200" dirty="0">
                        <a:solidFill>
                          <a:schemeClr val="tx1"/>
                        </a:solidFill>
                        <a:effectLst/>
                        <a:latin typeface="+mn-lt"/>
                        <a:ea typeface="Times New Roman"/>
                        <a:cs typeface="Calibri"/>
                      </a:endParaRPr>
                    </a:p>
                  </a:txBody>
                  <a:tcPr marL="8282" marR="8282" marT="0"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5,3 (3,5)</a:t>
                      </a:r>
                    </a:p>
                  </a:txBody>
                  <a:tcPr marL="9525" marR="9525" marT="9525" marB="0" anchor="ctr">
                    <a:solidFill>
                      <a:srgbClr val="E9EDF4"/>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2,6 (3,0)</a:t>
                      </a:r>
                    </a:p>
                  </a:txBody>
                  <a:tcPr marL="9525" marR="9525" marT="9525" marB="0" anchor="ctr">
                    <a:solidFill>
                      <a:srgbClr val="E9EDF4"/>
                    </a:solidFill>
                  </a:tcPr>
                </a:tc>
                <a:extLst>
                  <a:ext uri="{0D108BD9-81ED-4DB2-BD59-A6C34878D82A}">
                    <a16:rowId xmlns:a16="http://schemas.microsoft.com/office/drawing/2014/main" val="10006"/>
                  </a:ext>
                </a:extLst>
              </a:tr>
              <a:tr h="296955">
                <a:tc rowSpan="3">
                  <a:txBody>
                    <a:bodyPr/>
                    <a:lstStyle/>
                    <a:p>
                      <a:pPr>
                        <a:lnSpc>
                          <a:spcPct val="115000"/>
                        </a:lnSpc>
                        <a:spcAft>
                          <a:spcPts val="0"/>
                        </a:spcAft>
                      </a:pPr>
                      <a:r>
                        <a:rPr lang="de-DE" sz="2000" dirty="0">
                          <a:effectLst/>
                        </a:rPr>
                        <a:t>Krankheitsverlauf in den letzten Jahren</a:t>
                      </a:r>
                      <a:r>
                        <a:rPr lang="de-DE" sz="2000" baseline="30000" dirty="0">
                          <a:effectLst/>
                        </a:rPr>
                        <a:t>2</a:t>
                      </a:r>
                      <a:endParaRPr lang="de-DE" sz="2000" dirty="0">
                        <a:effectLst/>
                        <a:latin typeface="+mn-lt"/>
                        <a:ea typeface="Calibri"/>
                        <a:cs typeface="Times New Roman"/>
                      </a:endParaRPr>
                    </a:p>
                  </a:txBody>
                  <a:tcPr marL="8282" marR="8282" marT="0" marB="0" anchor="ctr">
                    <a:solidFill>
                      <a:schemeClr val="bg1"/>
                    </a:solidFill>
                  </a:tcPr>
                </a:tc>
                <a:tc>
                  <a:txBody>
                    <a:bodyPr/>
                    <a:lstStyle/>
                    <a:p>
                      <a:pPr>
                        <a:lnSpc>
                          <a:spcPct val="100000"/>
                        </a:lnSpc>
                        <a:spcAft>
                          <a:spcPts val="0"/>
                        </a:spcAft>
                      </a:pPr>
                      <a:r>
                        <a:rPr lang="de-DE" sz="2000" dirty="0">
                          <a:effectLst/>
                        </a:rPr>
                        <a:t>Remission</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12 %</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27 %</a:t>
                      </a:r>
                    </a:p>
                  </a:txBody>
                  <a:tcPr marL="9525" marR="9525" marT="9525" marB="0" anchor="ctr">
                    <a:solidFill>
                      <a:schemeClr val="bg1"/>
                    </a:solidFill>
                  </a:tcPr>
                </a:tc>
                <a:extLst>
                  <a:ext uri="{0D108BD9-81ED-4DB2-BD59-A6C34878D82A}">
                    <a16:rowId xmlns:a16="http://schemas.microsoft.com/office/drawing/2014/main" val="10007"/>
                  </a:ext>
                </a:extLst>
              </a:tr>
              <a:tr h="296955">
                <a:tc vMerge="1">
                  <a:txBody>
                    <a:bodyPr/>
                    <a:lstStyle/>
                    <a:p>
                      <a:endParaRPr lang="de-DE"/>
                    </a:p>
                  </a:txBody>
                  <a:tcPr/>
                </a:tc>
                <a:tc>
                  <a:txBody>
                    <a:bodyPr/>
                    <a:lstStyle/>
                    <a:p>
                      <a:pPr>
                        <a:lnSpc>
                          <a:spcPct val="100000"/>
                        </a:lnSpc>
                        <a:spcAft>
                          <a:spcPts val="0"/>
                        </a:spcAft>
                      </a:pPr>
                      <a:r>
                        <a:rPr lang="de-DE" sz="2000" dirty="0">
                          <a:effectLst/>
                        </a:rPr>
                        <a:t>Schub-/Ruhephasen wechseln</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50 %</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51 %</a:t>
                      </a:r>
                    </a:p>
                  </a:txBody>
                  <a:tcPr marL="9525" marR="9525" marT="9525" marB="0" anchor="ctr">
                    <a:solidFill>
                      <a:schemeClr val="bg1"/>
                    </a:solidFill>
                  </a:tcPr>
                </a:tc>
                <a:extLst>
                  <a:ext uri="{0D108BD9-81ED-4DB2-BD59-A6C34878D82A}">
                    <a16:rowId xmlns:a16="http://schemas.microsoft.com/office/drawing/2014/main" val="10008"/>
                  </a:ext>
                </a:extLst>
              </a:tr>
              <a:tr h="296955">
                <a:tc vMerge="1">
                  <a:txBody>
                    <a:bodyPr/>
                    <a:lstStyle/>
                    <a:p>
                      <a:endParaRPr lang="de-DE"/>
                    </a:p>
                  </a:txBody>
                  <a:tcPr/>
                </a:tc>
                <a:tc>
                  <a:txBody>
                    <a:bodyPr/>
                    <a:lstStyle/>
                    <a:p>
                      <a:pPr>
                        <a:lnSpc>
                          <a:spcPct val="100000"/>
                        </a:lnSpc>
                        <a:spcAft>
                          <a:spcPts val="0"/>
                        </a:spcAft>
                      </a:pPr>
                      <a:r>
                        <a:rPr lang="de-DE" sz="2000" dirty="0">
                          <a:effectLst/>
                        </a:rPr>
                        <a:t>Ständig aktiv/ zunehmend </a:t>
                      </a:r>
                      <a:endParaRPr lang="de-DE" sz="2000" dirty="0">
                        <a:solidFill>
                          <a:schemeClr val="bg1"/>
                        </a:solidFill>
                        <a:effectLst/>
                        <a:latin typeface="+mn-lt"/>
                        <a:ea typeface="Calibri"/>
                        <a:cs typeface="Times New Roman"/>
                      </a:endParaRPr>
                    </a:p>
                  </a:txBody>
                  <a:tcPr marL="8282" marR="8282" marT="0" marB="0" anchor="ctr">
                    <a:solidFill>
                      <a:schemeClr val="bg1"/>
                    </a:solidFill>
                  </a:tcPr>
                </a:tc>
                <a:tc>
                  <a:txBody>
                    <a:bodyPr/>
                    <a:lstStyle/>
                    <a:p>
                      <a:pPr algn="ctr">
                        <a:lnSpc>
                          <a:spcPct val="115000"/>
                        </a:lnSpc>
                        <a:spcAft>
                          <a:spcPts val="0"/>
                        </a:spcAft>
                      </a:pPr>
                      <a:endParaRPr lang="de-DE" sz="2000" dirty="0">
                        <a:effectLst/>
                        <a:latin typeface="+mn-lt"/>
                        <a:ea typeface="Calibri"/>
                        <a:cs typeface="Times New Roman"/>
                      </a:endParaRPr>
                    </a:p>
                  </a:txBody>
                  <a:tcPr marL="8282" marR="8282" marT="0"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38 %</a:t>
                      </a:r>
                    </a:p>
                  </a:txBody>
                  <a:tcPr marL="9525" marR="9525" marT="9525" marB="0" anchor="ctr">
                    <a:solidFill>
                      <a:schemeClr val="bg1"/>
                    </a:solidFill>
                  </a:tcPr>
                </a:tc>
                <a:tc>
                  <a:txBody>
                    <a:bodyPr/>
                    <a:lstStyle/>
                    <a:p>
                      <a:pPr marL="0" algn="ctr" defTabSz="914400" rtl="0" eaLnBrk="1" fontAlgn="ctr" latinLnBrk="0" hangingPunct="1">
                        <a:lnSpc>
                          <a:spcPct val="115000"/>
                        </a:lnSpc>
                        <a:spcAft>
                          <a:spcPts val="0"/>
                        </a:spcAft>
                      </a:pPr>
                      <a:r>
                        <a:rPr lang="de-DE" sz="2000" kern="1200" dirty="0">
                          <a:solidFill>
                            <a:schemeClr val="dk1"/>
                          </a:solidFill>
                          <a:effectLst/>
                          <a:latin typeface="+mn-lt"/>
                          <a:ea typeface="+mn-ea"/>
                          <a:cs typeface="+mn-cs"/>
                        </a:rPr>
                        <a:t>21 %</a:t>
                      </a:r>
                    </a:p>
                  </a:txBody>
                  <a:tcPr marL="9525" marR="9525" marT="9525" marB="0" anchor="ctr">
                    <a:solidFill>
                      <a:schemeClr val="bg1"/>
                    </a:solidFill>
                  </a:tcPr>
                </a:tc>
                <a:extLst>
                  <a:ext uri="{0D108BD9-81ED-4DB2-BD59-A6C34878D82A}">
                    <a16:rowId xmlns:a16="http://schemas.microsoft.com/office/drawing/2014/main" val="10009"/>
                  </a:ext>
                </a:extLst>
              </a:tr>
            </a:tbl>
          </a:graphicData>
        </a:graphic>
      </p:graphicFrame>
      <p:sp>
        <p:nvSpPr>
          <p:cNvPr id="3" name="Textfeld 2"/>
          <p:cNvSpPr txBox="1"/>
          <p:nvPr/>
        </p:nvSpPr>
        <p:spPr>
          <a:xfrm>
            <a:off x="6955943" y="1927865"/>
            <a:ext cx="1979712" cy="276999"/>
          </a:xfrm>
          <a:prstGeom prst="rect">
            <a:avLst/>
          </a:prstGeom>
          <a:solidFill>
            <a:schemeClr val="bg1"/>
          </a:solidFill>
        </p:spPr>
        <p:txBody>
          <a:bodyPr wrap="square" tIns="0" bIns="0" rtlCol="0">
            <a:spAutoFit/>
          </a:bodyPr>
          <a:lstStyle/>
          <a:p>
            <a:r>
              <a:rPr lang="de-DE" baseline="30000" dirty="0"/>
              <a:t>1</a:t>
            </a:r>
            <a:r>
              <a:rPr lang="de-DE" dirty="0"/>
              <a:t>p&lt;0,000; </a:t>
            </a:r>
            <a:r>
              <a:rPr lang="de-DE" baseline="30000" dirty="0"/>
              <a:t>2</a:t>
            </a:r>
            <a:r>
              <a:rPr lang="de-DE" dirty="0"/>
              <a:t>p&lt;0,000</a:t>
            </a:r>
          </a:p>
        </p:txBody>
      </p:sp>
    </p:spTree>
    <p:extLst>
      <p:ext uri="{BB962C8B-B14F-4D97-AF65-F5344CB8AC3E}">
        <p14:creationId xmlns:p14="http://schemas.microsoft.com/office/powerpoint/2010/main" val="2100399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5496" y="44624"/>
            <a:ext cx="9036496" cy="1196752"/>
          </a:xfrm>
          <a:solidFill>
            <a:schemeClr val="bg1"/>
          </a:solidFill>
        </p:spPr>
        <p:txBody>
          <a:bodyPr/>
          <a:lstStyle/>
          <a:p>
            <a:pPr>
              <a:lnSpc>
                <a:spcPct val="150000"/>
              </a:lnSpc>
            </a:pPr>
            <a:r>
              <a:rPr lang="de-DE" sz="3600" b="1" dirty="0"/>
              <a:t>Gewünscht: „typische“ Reha-Stichprobe </a:t>
            </a:r>
          </a:p>
        </p:txBody>
      </p:sp>
      <p:graphicFrame>
        <p:nvGraphicFramePr>
          <p:cNvPr id="4" name="Inhaltsplatzhalter 3"/>
          <p:cNvGraphicFramePr>
            <a:graphicFrameLocks noGrp="1"/>
          </p:cNvGraphicFramePr>
          <p:nvPr>
            <p:ph idx="1"/>
            <p:extLst/>
          </p:nvPr>
        </p:nvGraphicFramePr>
        <p:xfrm>
          <a:off x="179514" y="1619873"/>
          <a:ext cx="8856982" cy="4977479"/>
        </p:xfrm>
        <a:graphic>
          <a:graphicData uri="http://schemas.openxmlformats.org/drawingml/2006/table">
            <a:tbl>
              <a:tblPr firstRow="1" bandRow="1">
                <a:tableStyleId>{5C22544A-7EE6-4342-B048-85BDC9FD1C3A}</a:tableStyleId>
              </a:tblPr>
              <a:tblGrid>
                <a:gridCol w="3096344">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gridCol w="1152128">
                  <a:extLst>
                    <a:ext uri="{9D8B030D-6E8A-4147-A177-3AD203B41FA5}">
                      <a16:colId xmlns:a16="http://schemas.microsoft.com/office/drawing/2014/main" val="20004"/>
                    </a:ext>
                  </a:extLst>
                </a:gridCol>
                <a:gridCol w="1152126">
                  <a:extLst>
                    <a:ext uri="{9D8B030D-6E8A-4147-A177-3AD203B41FA5}">
                      <a16:colId xmlns:a16="http://schemas.microsoft.com/office/drawing/2014/main" val="20005"/>
                    </a:ext>
                  </a:extLst>
                </a:gridCol>
              </a:tblGrid>
              <a:tr h="997450">
                <a:tc>
                  <a:txBody>
                    <a:bodyPr/>
                    <a:lstStyle/>
                    <a:p>
                      <a:r>
                        <a:rPr lang="de-DE" sz="2200" dirty="0"/>
                        <a:t>Merkmal</a:t>
                      </a:r>
                    </a:p>
                  </a:txBody>
                  <a:tcPr anchor="ctr"/>
                </a:tc>
                <a:tc>
                  <a:txBody>
                    <a:bodyPr/>
                    <a:lstStyle/>
                    <a:p>
                      <a:pPr algn="ctr"/>
                      <a:r>
                        <a:rPr lang="de-DE" sz="2200" dirty="0" err="1"/>
                        <a:t>CEDreha</a:t>
                      </a:r>
                      <a:r>
                        <a:rPr lang="de-DE" sz="2200" dirty="0"/>
                        <a:t> N=250</a:t>
                      </a:r>
                    </a:p>
                  </a:txBody>
                  <a:tcPr anchor="ctr"/>
                </a:tc>
                <a:tc>
                  <a:txBody>
                    <a:bodyPr/>
                    <a:lstStyle/>
                    <a:p>
                      <a:pPr algn="ctr"/>
                      <a:r>
                        <a:rPr lang="de-DE" sz="2200" dirty="0">
                          <a:solidFill>
                            <a:schemeClr val="bg1"/>
                          </a:solidFill>
                        </a:rPr>
                        <a:t>PACED</a:t>
                      </a:r>
                    </a:p>
                    <a:p>
                      <a:pPr algn="ctr"/>
                      <a:r>
                        <a:rPr lang="de-DE" sz="2200" dirty="0">
                          <a:solidFill>
                            <a:schemeClr val="bg1"/>
                          </a:solidFill>
                        </a:rPr>
                        <a:t>N=540</a:t>
                      </a:r>
                    </a:p>
                  </a:txBody>
                  <a:tcPr anchor="ctr"/>
                </a:tc>
                <a:tc>
                  <a:txBody>
                    <a:bodyPr/>
                    <a:lstStyle/>
                    <a:p>
                      <a:pPr algn="ctr"/>
                      <a:r>
                        <a:rPr lang="de-DE" sz="2200" dirty="0">
                          <a:solidFill>
                            <a:schemeClr val="bg1"/>
                          </a:solidFill>
                        </a:rPr>
                        <a:t>MERCED N=530</a:t>
                      </a:r>
                    </a:p>
                  </a:txBody>
                  <a:tcPr anchor="ctr">
                    <a:lnB w="12700" cap="flat" cmpd="sng" algn="ctr">
                      <a:solidFill>
                        <a:schemeClr val="tx1"/>
                      </a:solidFill>
                      <a:prstDash val="solid"/>
                      <a:round/>
                      <a:headEnd type="none" w="med" len="med"/>
                      <a:tailEnd type="none" w="med" len="med"/>
                    </a:lnB>
                  </a:tcPr>
                </a:tc>
                <a:tc>
                  <a:txBody>
                    <a:bodyPr/>
                    <a:lstStyle/>
                    <a:p>
                      <a:pPr algn="ctr"/>
                      <a:r>
                        <a:rPr lang="de-DE" sz="2200" dirty="0" err="1"/>
                        <a:t>CEDnetz</a:t>
                      </a:r>
                      <a:r>
                        <a:rPr lang="de-DE" sz="2200" dirty="0"/>
                        <a:t> N=349</a:t>
                      </a:r>
                    </a:p>
                  </a:txBody>
                  <a:tcPr anchor="ctr"/>
                </a:tc>
                <a:tc>
                  <a:txBody>
                    <a:bodyPr/>
                    <a:lstStyle/>
                    <a:p>
                      <a:pPr algn="ctr"/>
                      <a:r>
                        <a:rPr lang="de-DE" sz="2200" dirty="0"/>
                        <a:t>PROCED</a:t>
                      </a:r>
                    </a:p>
                    <a:p>
                      <a:pPr algn="ctr"/>
                      <a:r>
                        <a:rPr lang="de-DE" sz="2200" dirty="0"/>
                        <a:t>N=514</a:t>
                      </a:r>
                    </a:p>
                  </a:txBody>
                  <a:tcPr anchor="ctr"/>
                </a:tc>
                <a:extLst>
                  <a:ext uri="{0D108BD9-81ED-4DB2-BD59-A6C34878D82A}">
                    <a16:rowId xmlns:a16="http://schemas.microsoft.com/office/drawing/2014/main" val="10000"/>
                  </a:ext>
                </a:extLst>
              </a:tr>
              <a:tr h="1568726">
                <a:tc>
                  <a:txBody>
                    <a:bodyPr/>
                    <a:lstStyle/>
                    <a:p>
                      <a:r>
                        <a:rPr lang="de-DE" sz="2200" b="1" dirty="0"/>
                        <a:t>Krankheitsverlauf:</a:t>
                      </a:r>
                    </a:p>
                    <a:p>
                      <a:pPr algn="r"/>
                      <a:r>
                        <a:rPr lang="de-DE" sz="2000" b="1" dirty="0"/>
                        <a:t>in Remission</a:t>
                      </a:r>
                    </a:p>
                    <a:p>
                      <a:pPr algn="r"/>
                      <a:r>
                        <a:rPr lang="de-DE" sz="2000" b="1" dirty="0"/>
                        <a:t>Wechsel Schub/Ruhe</a:t>
                      </a:r>
                    </a:p>
                    <a:p>
                      <a:pPr algn="r"/>
                      <a:r>
                        <a:rPr lang="de-DE" sz="2000" b="1" dirty="0"/>
                        <a:t>Ständig/zunehmend  aktiv</a:t>
                      </a:r>
                    </a:p>
                  </a:txBody>
                  <a:tcPr anchor="b"/>
                </a:tc>
                <a:tc>
                  <a:txBody>
                    <a:bodyPr/>
                    <a:lstStyle/>
                    <a:p>
                      <a:pPr algn="ctr"/>
                      <a:endParaRPr lang="de-DE" sz="2200" b="1" dirty="0"/>
                    </a:p>
                    <a:p>
                      <a:pPr algn="ctr"/>
                      <a:r>
                        <a:rPr lang="de-DE" sz="2200" b="1" dirty="0"/>
                        <a:t>20 %</a:t>
                      </a:r>
                    </a:p>
                    <a:p>
                      <a:pPr algn="ctr"/>
                      <a:r>
                        <a:rPr lang="de-DE" sz="2200" b="1" dirty="0"/>
                        <a:t>42 %</a:t>
                      </a:r>
                    </a:p>
                    <a:p>
                      <a:pPr algn="ctr"/>
                      <a:r>
                        <a:rPr lang="de-DE" sz="2200" b="1" dirty="0"/>
                        <a:t>38 %</a:t>
                      </a:r>
                    </a:p>
                  </a:txBody>
                  <a:tcPr anchor="ctr"/>
                </a:tc>
                <a:tc>
                  <a:txBody>
                    <a:bodyPr/>
                    <a:lstStyle/>
                    <a:p>
                      <a:pPr algn="ctr"/>
                      <a:endParaRPr lang="de-DE" sz="2200" b="1" dirty="0">
                        <a:solidFill>
                          <a:schemeClr val="tx1"/>
                        </a:solidFill>
                      </a:endParaRPr>
                    </a:p>
                    <a:p>
                      <a:pPr algn="ctr"/>
                      <a:r>
                        <a:rPr lang="de-DE" sz="2200" b="1" dirty="0">
                          <a:solidFill>
                            <a:schemeClr val="tx1"/>
                          </a:solidFill>
                        </a:rPr>
                        <a:t>11 %</a:t>
                      </a:r>
                    </a:p>
                    <a:p>
                      <a:pPr algn="ctr"/>
                      <a:r>
                        <a:rPr lang="de-DE" sz="2200" b="1" dirty="0">
                          <a:solidFill>
                            <a:schemeClr val="tx1"/>
                          </a:solidFill>
                        </a:rPr>
                        <a:t>49 %</a:t>
                      </a:r>
                    </a:p>
                    <a:p>
                      <a:pPr algn="ctr"/>
                      <a:r>
                        <a:rPr lang="de-DE" sz="2200" b="1" dirty="0">
                          <a:solidFill>
                            <a:schemeClr val="tx1"/>
                          </a:solidFill>
                        </a:rPr>
                        <a:t>38 %</a:t>
                      </a:r>
                    </a:p>
                  </a:txBody>
                  <a:tcPr anchor="ctr">
                    <a:lnR w="12700" cap="flat" cmpd="sng" algn="ctr">
                      <a:solidFill>
                        <a:schemeClr val="tx1"/>
                      </a:solidFill>
                      <a:prstDash val="solid"/>
                      <a:round/>
                      <a:headEnd type="none" w="med" len="med"/>
                      <a:tailEnd type="none" w="med" len="med"/>
                    </a:lnR>
                  </a:tcPr>
                </a:tc>
                <a:tc>
                  <a:txBody>
                    <a:bodyPr/>
                    <a:lstStyle/>
                    <a:p>
                      <a:pPr algn="ctr"/>
                      <a:endParaRPr lang="de-DE" sz="2200" b="1" dirty="0"/>
                    </a:p>
                    <a:p>
                      <a:pPr algn="ctr"/>
                      <a:r>
                        <a:rPr lang="de-DE" sz="2200" b="1" dirty="0">
                          <a:solidFill>
                            <a:srgbClr val="C00000"/>
                          </a:solidFill>
                        </a:rPr>
                        <a:t>11 %</a:t>
                      </a:r>
                    </a:p>
                    <a:p>
                      <a:pPr algn="ctr"/>
                      <a:r>
                        <a:rPr lang="de-DE" sz="2200" b="1" dirty="0">
                          <a:solidFill>
                            <a:srgbClr val="C00000"/>
                          </a:solidFill>
                        </a:rPr>
                        <a:t>51 %</a:t>
                      </a:r>
                    </a:p>
                    <a:p>
                      <a:pPr algn="ctr"/>
                      <a:r>
                        <a:rPr lang="de-DE" sz="2200" b="1" dirty="0">
                          <a:solidFill>
                            <a:srgbClr val="C00000"/>
                          </a:solidFill>
                        </a:rPr>
                        <a:t>39 %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de-DE" sz="2200" b="1" dirty="0"/>
                    </a:p>
                    <a:p>
                      <a:pPr algn="ctr"/>
                      <a:r>
                        <a:rPr lang="de-DE" sz="2200" b="1" dirty="0"/>
                        <a:t>39 %</a:t>
                      </a:r>
                    </a:p>
                    <a:p>
                      <a:pPr algn="ctr"/>
                      <a:r>
                        <a:rPr lang="de-DE" sz="2200" b="1" dirty="0"/>
                        <a:t>39 %</a:t>
                      </a:r>
                    </a:p>
                    <a:p>
                      <a:pPr algn="ctr"/>
                      <a:r>
                        <a:rPr lang="de-DE" sz="2200" b="1" dirty="0"/>
                        <a:t>22 %</a:t>
                      </a:r>
                    </a:p>
                  </a:txBody>
                  <a:tcPr anchor="ctr">
                    <a:lnL w="12700" cap="flat" cmpd="sng" algn="ctr">
                      <a:solidFill>
                        <a:schemeClr val="tx1"/>
                      </a:solidFill>
                      <a:prstDash val="solid"/>
                      <a:round/>
                      <a:headEnd type="none" w="med" len="med"/>
                      <a:tailEnd type="none" w="med" len="med"/>
                    </a:lnL>
                  </a:tcPr>
                </a:tc>
                <a:tc>
                  <a:txBody>
                    <a:bodyPr/>
                    <a:lstStyle/>
                    <a:p>
                      <a:pPr algn="ctr"/>
                      <a:endParaRPr lang="de-DE" sz="2200" b="1" dirty="0"/>
                    </a:p>
                    <a:p>
                      <a:pPr algn="ctr"/>
                      <a:r>
                        <a:rPr lang="de-DE" sz="2200" b="1" dirty="0"/>
                        <a:t>30 %</a:t>
                      </a:r>
                    </a:p>
                    <a:p>
                      <a:pPr algn="ctr"/>
                      <a:r>
                        <a:rPr lang="de-DE" sz="2200" b="1" dirty="0"/>
                        <a:t>46 %</a:t>
                      </a:r>
                    </a:p>
                    <a:p>
                      <a:pPr algn="ctr"/>
                      <a:r>
                        <a:rPr lang="de-DE" sz="2200" b="1" dirty="0"/>
                        <a:t>24 %</a:t>
                      </a:r>
                    </a:p>
                  </a:txBody>
                  <a:tcPr anchor="ctr"/>
                </a:tc>
                <a:extLst>
                  <a:ext uri="{0D108BD9-81ED-4DB2-BD59-A6C34878D82A}">
                    <a16:rowId xmlns:a16="http://schemas.microsoft.com/office/drawing/2014/main" val="10001"/>
                  </a:ext>
                </a:extLst>
              </a:tr>
              <a:tr h="834429">
                <a:tc>
                  <a:txBody>
                    <a:bodyPr/>
                    <a:lstStyle/>
                    <a:p>
                      <a:r>
                        <a:rPr lang="de-DE" sz="2200" b="1" dirty="0"/>
                        <a:t>Gefährdete</a:t>
                      </a:r>
                      <a:r>
                        <a:rPr lang="de-DE" sz="2200" b="1" baseline="0" dirty="0"/>
                        <a:t> Teilhabe Arbeitsleben (SPE </a:t>
                      </a:r>
                      <a:r>
                        <a:rPr lang="de-DE" sz="2200" b="1" u="sng" baseline="0" dirty="0"/>
                        <a:t>&gt;</a:t>
                      </a:r>
                      <a:r>
                        <a:rPr lang="de-DE" sz="2200" b="1" baseline="0" dirty="0"/>
                        <a:t> 2)</a:t>
                      </a:r>
                      <a:endParaRPr lang="de-DE" sz="2200" b="1" dirty="0"/>
                    </a:p>
                  </a:txBody>
                  <a:tcPr anchor="ctr"/>
                </a:tc>
                <a:tc>
                  <a:txBody>
                    <a:bodyPr/>
                    <a:lstStyle/>
                    <a:p>
                      <a:pPr algn="ctr"/>
                      <a:r>
                        <a:rPr lang="de-DE" sz="2200" b="1" dirty="0"/>
                        <a:t>55 %</a:t>
                      </a:r>
                    </a:p>
                  </a:txBody>
                  <a:tcPr anchor="ctr"/>
                </a:tc>
                <a:tc>
                  <a:txBody>
                    <a:bodyPr/>
                    <a:lstStyle/>
                    <a:p>
                      <a:pPr algn="ctr"/>
                      <a:r>
                        <a:rPr lang="de-DE" sz="2200" b="1" dirty="0">
                          <a:solidFill>
                            <a:schemeClr val="tx1"/>
                          </a:solidFill>
                        </a:rPr>
                        <a:t>-</a:t>
                      </a:r>
                    </a:p>
                  </a:txBody>
                  <a:tcPr anchor="ctr">
                    <a:lnR w="12700" cap="flat" cmpd="sng" algn="ctr">
                      <a:solidFill>
                        <a:schemeClr val="tx1"/>
                      </a:solidFill>
                      <a:prstDash val="solid"/>
                      <a:round/>
                      <a:headEnd type="none" w="med" len="med"/>
                      <a:tailEnd type="none" w="med" len="med"/>
                    </a:lnR>
                  </a:tcPr>
                </a:tc>
                <a:tc>
                  <a:txBody>
                    <a:bodyPr/>
                    <a:lstStyle/>
                    <a:p>
                      <a:pPr algn="ctr"/>
                      <a:r>
                        <a:rPr lang="de-DE" sz="2200" b="1" dirty="0">
                          <a:solidFill>
                            <a:srgbClr val="C00000"/>
                          </a:solidFill>
                        </a:rPr>
                        <a:t>51 %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de-DE" sz="2200" b="1" dirty="0"/>
                        <a:t>22 %</a:t>
                      </a:r>
                    </a:p>
                  </a:txBody>
                  <a:tcPr anchor="ctr">
                    <a:lnL w="12700" cap="flat" cmpd="sng" algn="ctr">
                      <a:solidFill>
                        <a:schemeClr val="tx1"/>
                      </a:solidFill>
                      <a:prstDash val="solid"/>
                      <a:round/>
                      <a:headEnd type="none" w="med" len="med"/>
                      <a:tailEnd type="none" w="med" len="med"/>
                    </a:lnL>
                  </a:tcPr>
                </a:tc>
                <a:tc>
                  <a:txBody>
                    <a:bodyPr/>
                    <a:lstStyle/>
                    <a:p>
                      <a:pPr algn="ctr"/>
                      <a:r>
                        <a:rPr lang="de-DE" sz="2200" b="1" dirty="0"/>
                        <a:t>22 %</a:t>
                      </a:r>
                    </a:p>
                  </a:txBody>
                  <a:tcPr anchor="ctr"/>
                </a:tc>
                <a:extLst>
                  <a:ext uri="{0D108BD9-81ED-4DB2-BD59-A6C34878D82A}">
                    <a16:rowId xmlns:a16="http://schemas.microsoft.com/office/drawing/2014/main" val="10002"/>
                  </a:ext>
                </a:extLst>
              </a:tr>
              <a:tr h="788437">
                <a:tc>
                  <a:txBody>
                    <a:bodyPr/>
                    <a:lstStyle/>
                    <a:p>
                      <a:r>
                        <a:rPr lang="de-DE" sz="2200" b="1" dirty="0"/>
                        <a:t>erlebte</a:t>
                      </a:r>
                      <a:r>
                        <a:rPr lang="de-DE" sz="2200" b="1" baseline="0" dirty="0"/>
                        <a:t> </a:t>
                      </a:r>
                      <a:r>
                        <a:rPr lang="de-DE" sz="2200" b="1" dirty="0"/>
                        <a:t>Informiertheit</a:t>
                      </a:r>
                    </a:p>
                    <a:p>
                      <a:r>
                        <a:rPr lang="de-DE" sz="2200" b="1" dirty="0"/>
                        <a:t>(0-10)</a:t>
                      </a:r>
                    </a:p>
                  </a:txBody>
                  <a:tcPr anchor="ctr"/>
                </a:tc>
                <a:tc>
                  <a:txBody>
                    <a:bodyPr/>
                    <a:lstStyle/>
                    <a:p>
                      <a:pPr algn="ctr"/>
                      <a:r>
                        <a:rPr lang="de-DE" sz="2200" b="1" dirty="0"/>
                        <a:t>6,6</a:t>
                      </a:r>
                    </a:p>
                  </a:txBody>
                  <a:tcPr anchor="ctr"/>
                </a:tc>
                <a:tc>
                  <a:txBody>
                    <a:bodyPr/>
                    <a:lstStyle/>
                    <a:p>
                      <a:pPr algn="ctr"/>
                      <a:r>
                        <a:rPr lang="de-DE" sz="2200" b="1" dirty="0">
                          <a:solidFill>
                            <a:schemeClr val="tx1"/>
                          </a:solidFill>
                        </a:rPr>
                        <a:t>-</a:t>
                      </a:r>
                    </a:p>
                  </a:txBody>
                  <a:tcPr anchor="ctr">
                    <a:lnR w="12700" cap="flat" cmpd="sng" algn="ctr">
                      <a:solidFill>
                        <a:schemeClr val="tx1"/>
                      </a:solidFill>
                      <a:prstDash val="solid"/>
                      <a:round/>
                      <a:headEnd type="none" w="med" len="med"/>
                      <a:tailEnd type="none" w="med" len="med"/>
                    </a:lnR>
                  </a:tcPr>
                </a:tc>
                <a:tc>
                  <a:txBody>
                    <a:bodyPr/>
                    <a:lstStyle/>
                    <a:p>
                      <a:pPr algn="ctr"/>
                      <a:r>
                        <a:rPr lang="de-DE" sz="2200" b="1" dirty="0">
                          <a:solidFill>
                            <a:srgbClr val="C00000"/>
                          </a:solidFill>
                        </a:rPr>
                        <a:t>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de-DE" sz="2200" b="1" dirty="0"/>
                        <a:t>8,1</a:t>
                      </a:r>
                    </a:p>
                  </a:txBody>
                  <a:tcPr anchor="ctr">
                    <a:lnL w="12700" cap="flat" cmpd="sng" algn="ctr">
                      <a:solidFill>
                        <a:schemeClr val="tx1"/>
                      </a:solidFill>
                      <a:prstDash val="solid"/>
                      <a:round/>
                      <a:headEnd type="none" w="med" len="med"/>
                      <a:tailEnd type="none" w="med" len="med"/>
                    </a:lnL>
                  </a:tcPr>
                </a:tc>
                <a:tc>
                  <a:txBody>
                    <a:bodyPr/>
                    <a:lstStyle/>
                    <a:p>
                      <a:pPr algn="ctr"/>
                      <a:r>
                        <a:rPr lang="de-DE" sz="2200" b="1" dirty="0"/>
                        <a:t>7,1</a:t>
                      </a:r>
                    </a:p>
                  </a:txBody>
                  <a:tcPr anchor="ctr"/>
                </a:tc>
                <a:extLst>
                  <a:ext uri="{0D108BD9-81ED-4DB2-BD59-A6C34878D82A}">
                    <a16:rowId xmlns:a16="http://schemas.microsoft.com/office/drawing/2014/main" val="10003"/>
                  </a:ext>
                </a:extLst>
              </a:tr>
              <a:tr h="788437">
                <a:tc>
                  <a:txBody>
                    <a:bodyPr/>
                    <a:lstStyle/>
                    <a:p>
                      <a:r>
                        <a:rPr lang="de-DE" sz="2200" b="1" dirty="0"/>
                        <a:t>Anzahl aktiver Problemfelder</a:t>
                      </a:r>
                    </a:p>
                  </a:txBody>
                  <a:tcPr anchor="ctr"/>
                </a:tc>
                <a:tc>
                  <a:txBody>
                    <a:bodyPr/>
                    <a:lstStyle/>
                    <a:p>
                      <a:pPr algn="ctr"/>
                      <a:r>
                        <a:rPr lang="de-DE" sz="2200" b="1" dirty="0"/>
                        <a:t>5,1</a:t>
                      </a:r>
                    </a:p>
                  </a:txBody>
                  <a:tcPr anchor="ctr"/>
                </a:tc>
                <a:tc>
                  <a:txBody>
                    <a:bodyPr/>
                    <a:lstStyle/>
                    <a:p>
                      <a:pPr algn="ctr"/>
                      <a:r>
                        <a:rPr lang="de-DE" sz="2200" b="1" dirty="0">
                          <a:solidFill>
                            <a:schemeClr val="tx1"/>
                          </a:solidFill>
                        </a:rPr>
                        <a:t>-</a:t>
                      </a:r>
                    </a:p>
                  </a:txBody>
                  <a:tcPr anchor="ctr">
                    <a:lnR w="12700" cap="flat" cmpd="sng" algn="ctr">
                      <a:solidFill>
                        <a:schemeClr val="tx1"/>
                      </a:solidFill>
                      <a:prstDash val="solid"/>
                      <a:round/>
                      <a:headEnd type="none" w="med" len="med"/>
                      <a:tailEnd type="none" w="med" len="med"/>
                    </a:lnR>
                  </a:tcPr>
                </a:tc>
                <a:tc>
                  <a:txBody>
                    <a:bodyPr/>
                    <a:lstStyle/>
                    <a:p>
                      <a:pPr algn="ctr"/>
                      <a:r>
                        <a:rPr lang="de-DE" sz="2200" b="1" dirty="0">
                          <a:solidFill>
                            <a:srgbClr val="C00000"/>
                          </a:solidFill>
                        </a:rPr>
                        <a:t>5,1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de-DE" sz="2200" b="1" dirty="0"/>
                        <a:t>2,7</a:t>
                      </a:r>
                    </a:p>
                  </a:txBody>
                  <a:tcPr anchor="ctr">
                    <a:lnL w="12700" cap="flat" cmpd="sng" algn="ctr">
                      <a:solidFill>
                        <a:schemeClr val="tx1"/>
                      </a:solidFill>
                      <a:prstDash val="solid"/>
                      <a:round/>
                      <a:headEnd type="none" w="med" len="med"/>
                      <a:tailEnd type="none" w="med" len="med"/>
                    </a:lnL>
                  </a:tcPr>
                </a:tc>
                <a:tc>
                  <a:txBody>
                    <a:bodyPr/>
                    <a:lstStyle/>
                    <a:p>
                      <a:pPr algn="ctr"/>
                      <a:r>
                        <a:rPr lang="de-DE" sz="2200" b="1" dirty="0"/>
                        <a:t>2,9</a:t>
                      </a:r>
                    </a:p>
                  </a:txBody>
                  <a:tcPr anchor="ctr"/>
                </a:tc>
                <a:extLst>
                  <a:ext uri="{0D108BD9-81ED-4DB2-BD59-A6C34878D82A}">
                    <a16:rowId xmlns:a16="http://schemas.microsoft.com/office/drawing/2014/main" val="10004"/>
                  </a:ext>
                </a:extLst>
              </a:tr>
            </a:tbl>
          </a:graphicData>
        </a:graphic>
      </p:graphicFrame>
      <p:sp>
        <p:nvSpPr>
          <p:cNvPr id="5" name="Textfeld 4"/>
          <p:cNvSpPr txBox="1"/>
          <p:nvPr/>
        </p:nvSpPr>
        <p:spPr>
          <a:xfrm>
            <a:off x="3563890" y="1043444"/>
            <a:ext cx="1599669" cy="369332"/>
          </a:xfrm>
          <a:prstGeom prst="rect">
            <a:avLst/>
          </a:prstGeom>
          <a:noFill/>
        </p:spPr>
        <p:txBody>
          <a:bodyPr wrap="none" rtlCol="0">
            <a:spAutoFit/>
          </a:bodyPr>
          <a:lstStyle/>
          <a:p>
            <a:r>
              <a:rPr lang="de-DE" dirty="0"/>
              <a:t>Rehabilitanden</a:t>
            </a:r>
          </a:p>
        </p:txBody>
      </p:sp>
      <p:sp>
        <p:nvSpPr>
          <p:cNvPr id="6" name="Textfeld 5"/>
          <p:cNvSpPr txBox="1"/>
          <p:nvPr/>
        </p:nvSpPr>
        <p:spPr>
          <a:xfrm>
            <a:off x="6797871" y="1043444"/>
            <a:ext cx="2166619" cy="369332"/>
          </a:xfrm>
          <a:prstGeom prst="rect">
            <a:avLst/>
          </a:prstGeom>
          <a:noFill/>
        </p:spPr>
        <p:txBody>
          <a:bodyPr wrap="none" rtlCol="0">
            <a:spAutoFit/>
          </a:bodyPr>
          <a:lstStyle/>
          <a:p>
            <a:r>
              <a:rPr lang="de-DE" dirty="0"/>
              <a:t>Nicht-Rehabilitanden</a:t>
            </a:r>
          </a:p>
        </p:txBody>
      </p:sp>
      <p:sp>
        <p:nvSpPr>
          <p:cNvPr id="7" name="Geschweifte Klammer links 6"/>
          <p:cNvSpPr/>
          <p:nvPr/>
        </p:nvSpPr>
        <p:spPr>
          <a:xfrm rot="5400000">
            <a:off x="4242510" y="363210"/>
            <a:ext cx="298943" cy="2232248"/>
          </a:xfrm>
          <a:prstGeom prst="leftBrace">
            <a:avLst>
              <a:gd name="adj1" fmla="val 67609"/>
              <a:gd name="adj2" fmla="val 5080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8" name="Geschweifte Klammer links 7"/>
          <p:cNvSpPr/>
          <p:nvPr/>
        </p:nvSpPr>
        <p:spPr>
          <a:xfrm rot="5400000">
            <a:off x="7698895" y="363210"/>
            <a:ext cx="298943" cy="2232248"/>
          </a:xfrm>
          <a:prstGeom prst="leftBrace">
            <a:avLst>
              <a:gd name="adj1" fmla="val 67609"/>
              <a:gd name="adj2" fmla="val 50802"/>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398446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a:xfrm>
            <a:off x="760413" y="1219200"/>
            <a:ext cx="7772400" cy="5413093"/>
          </a:xfrm>
        </p:spPr>
        <p:txBody>
          <a:bodyPr>
            <a:normAutofit fontScale="90000"/>
          </a:bodyPr>
          <a:lstStyle/>
          <a:p>
            <a:br>
              <a:rPr lang="de-DE" altLang="de-DE" dirty="0"/>
            </a:br>
            <a:r>
              <a:rPr lang="de-DE" altLang="de-DE" sz="4000" dirty="0"/>
              <a:t>„Medizinische Rehabilitation ist </a:t>
            </a:r>
            <a:br>
              <a:rPr lang="de-DE" altLang="de-DE" sz="4000" dirty="0"/>
            </a:br>
            <a:r>
              <a:rPr lang="de-DE" altLang="de-DE" sz="4000" dirty="0"/>
              <a:t>wirksam</a:t>
            </a:r>
            <a:br>
              <a:rPr lang="de-DE" altLang="de-DE" sz="4000" dirty="0"/>
            </a:br>
            <a:r>
              <a:rPr lang="de-DE" altLang="de-DE" sz="4000" dirty="0"/>
              <a:t>und rechnet sich.“</a:t>
            </a:r>
            <a:br>
              <a:rPr lang="de-DE" altLang="de-DE" sz="4000" dirty="0"/>
            </a:br>
            <a:br>
              <a:rPr lang="de-DE" altLang="de-DE" dirty="0"/>
            </a:br>
            <a:r>
              <a:rPr lang="de-DE" altLang="de-DE" sz="2000" dirty="0"/>
              <a:t>Deutsche Rentenversicherung Bund: Forschung in der Rehabilitation. </a:t>
            </a:r>
            <a:br>
              <a:rPr lang="de-DE" altLang="de-DE" sz="2000" dirty="0"/>
            </a:br>
            <a:r>
              <a:rPr lang="de-DE" altLang="de-DE" sz="2000" dirty="0"/>
              <a:t>Berlin 2009, S. 9</a:t>
            </a:r>
            <a:br>
              <a:rPr lang="de-DE" altLang="de-DE" sz="2000" dirty="0"/>
            </a:br>
            <a:br>
              <a:rPr lang="de-DE" altLang="de-DE" sz="2000" dirty="0"/>
            </a:br>
            <a:br>
              <a:rPr lang="de-DE" altLang="de-DE" sz="2000" dirty="0"/>
            </a:br>
            <a:r>
              <a:rPr lang="de-DE" altLang="de-DE" sz="4000" i="1" dirty="0">
                <a:solidFill>
                  <a:srgbClr val="FF0000"/>
                </a:solidFill>
              </a:rPr>
              <a:t>„</a:t>
            </a:r>
            <a:r>
              <a:rPr lang="de-DE" altLang="de-DE" sz="4000" i="1" dirty="0" err="1">
                <a:solidFill>
                  <a:srgbClr val="FF0000"/>
                </a:solidFill>
              </a:rPr>
              <a:t>What‘s</a:t>
            </a:r>
            <a:r>
              <a:rPr lang="de-DE" altLang="de-DE" sz="4000" i="1" dirty="0">
                <a:solidFill>
                  <a:srgbClr val="FF0000"/>
                </a:solidFill>
              </a:rPr>
              <a:t> </a:t>
            </a:r>
            <a:r>
              <a:rPr lang="de-DE" altLang="de-DE" sz="4000" i="1" dirty="0" err="1">
                <a:solidFill>
                  <a:srgbClr val="FF0000"/>
                </a:solidFill>
              </a:rPr>
              <a:t>your</a:t>
            </a:r>
            <a:r>
              <a:rPr lang="de-DE" altLang="de-DE" sz="4000" i="1" dirty="0">
                <a:solidFill>
                  <a:srgbClr val="FF0000"/>
                </a:solidFill>
              </a:rPr>
              <a:t> </a:t>
            </a:r>
            <a:r>
              <a:rPr lang="de-DE" altLang="de-DE" sz="4000" i="1" dirty="0" err="1">
                <a:solidFill>
                  <a:srgbClr val="FF0000"/>
                </a:solidFill>
              </a:rPr>
              <a:t>evidence</a:t>
            </a:r>
            <a:r>
              <a:rPr lang="de-DE" altLang="de-DE" sz="4000" i="1" dirty="0">
                <a:solidFill>
                  <a:srgbClr val="FF0000"/>
                </a:solidFill>
              </a:rPr>
              <a:t>?“</a:t>
            </a:r>
            <a:br>
              <a:rPr lang="de-DE" altLang="de-DE" sz="4000" i="1" dirty="0">
                <a:solidFill>
                  <a:srgbClr val="FF0000"/>
                </a:solidFill>
              </a:rPr>
            </a:br>
            <a:br>
              <a:rPr lang="de-DE" altLang="de-DE" sz="1100" i="1" dirty="0">
                <a:solidFill>
                  <a:srgbClr val="FF0000"/>
                </a:solidFill>
              </a:rPr>
            </a:br>
            <a:r>
              <a:rPr lang="de-DE" altLang="de-DE" sz="3100" b="0" dirty="0">
                <a:solidFill>
                  <a:srgbClr val="FF0000"/>
                </a:solidFill>
              </a:rPr>
              <a:t>(als Beginn eines Diskurses, Sprachspiels)</a:t>
            </a:r>
            <a:br>
              <a:rPr lang="de-DE" altLang="de-DE" sz="1800" b="0" dirty="0"/>
            </a:br>
            <a:endParaRPr lang="de-DE" altLang="de-DE" sz="2200" b="0" dirty="0"/>
          </a:p>
        </p:txBody>
      </p:sp>
    </p:spTree>
    <p:extLst>
      <p:ext uri="{BB962C8B-B14F-4D97-AF65-F5344CB8AC3E}">
        <p14:creationId xmlns:p14="http://schemas.microsoft.com/office/powerpoint/2010/main" val="11533633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el 1"/>
          <p:cNvSpPr>
            <a:spLocks noGrp="1"/>
          </p:cNvSpPr>
          <p:nvPr>
            <p:ph type="title"/>
          </p:nvPr>
        </p:nvSpPr>
        <p:spPr>
          <a:xfrm>
            <a:off x="685800" y="994912"/>
            <a:ext cx="7772400" cy="914400"/>
          </a:xfrm>
        </p:spPr>
        <p:txBody>
          <a:bodyPr/>
          <a:lstStyle/>
          <a:p>
            <a:r>
              <a:rPr lang="de-DE" altLang="de-DE" b="1" dirty="0"/>
              <a:t>Evidenz und ihre moralische Implikation</a:t>
            </a:r>
          </a:p>
        </p:txBody>
      </p:sp>
      <p:sp>
        <p:nvSpPr>
          <p:cNvPr id="3" name="Textplatzhalter 2"/>
          <p:cNvSpPr>
            <a:spLocks noGrp="1"/>
          </p:cNvSpPr>
          <p:nvPr>
            <p:ph type="body" sz="quarter" idx="10"/>
          </p:nvPr>
        </p:nvSpPr>
        <p:spPr>
          <a:xfrm>
            <a:off x="550068" y="2004627"/>
            <a:ext cx="8043863" cy="4853374"/>
          </a:xfrm>
        </p:spPr>
        <p:txBody>
          <a:bodyPr>
            <a:normAutofit/>
          </a:bodyPr>
          <a:lstStyle/>
          <a:p>
            <a:pPr marL="0" indent="0">
              <a:buFont typeface="Wingdings" panose="05000000000000000000" pitchFamily="2" charset="2"/>
              <a:buNone/>
              <a:defRPr/>
            </a:pPr>
            <a:r>
              <a:rPr lang="de-DE" sz="2200" dirty="0"/>
              <a:t>„Wir haben niemals und in gar keiner Weise die moralische Pflicht, einem Kranken ein Mittel zu verabreichen, bei dem noch nicht mit genügender Wahrscheinlichkeit glaubhaft gemacht ist, </a:t>
            </a:r>
            <a:r>
              <a:rPr lang="de-DE" sz="2200" dirty="0" err="1"/>
              <a:t>daß</a:t>
            </a:r>
            <a:r>
              <a:rPr lang="de-DE" sz="2200" dirty="0"/>
              <a:t> es wirklich in der erstrebten und angegebenen Richtung heilend wirkt. Dabei bleibt die Frage offen, ob das Mittel wirksam ist oder nicht. Solange ein Mittel einer exakten Prüfung noch nicht standgehalten hat, besitzt es keine anderen Ansprüche an unser therapeutisches Handeln als beliebige andere Substanzen oder Methoden …  die Beweislast muss unbedingt dem aufgebürdet werden, der einem Mittel eine besondere, noch nicht bewiesene Eigenschaft zuschreibt. </a:t>
            </a:r>
            <a:r>
              <a:rPr lang="de-DE" sz="2200" i="1" dirty="0"/>
              <a:t>Nur der positive</a:t>
            </a:r>
            <a:r>
              <a:rPr lang="de-DE" sz="2200" dirty="0"/>
              <a:t> (ab 2.1947: </a:t>
            </a:r>
            <a:r>
              <a:rPr lang="de-DE" sz="2200" i="1" dirty="0"/>
              <a:t>positive klinische</a:t>
            </a:r>
            <a:r>
              <a:rPr lang="de-DE" sz="2200" dirty="0"/>
              <a:t>) </a:t>
            </a:r>
            <a:r>
              <a:rPr lang="de-DE" sz="2200" i="1" dirty="0"/>
              <a:t>Beweis verpflichtet zur therapeutischen Anwendung.</a:t>
            </a:r>
            <a:r>
              <a:rPr lang="de-DE" sz="2200" dirty="0"/>
              <a:t>“ </a:t>
            </a:r>
          </a:p>
          <a:p>
            <a:pPr marL="0" indent="0" algn="r">
              <a:buFont typeface="Wingdings" panose="05000000000000000000" pitchFamily="2" charset="2"/>
              <a:buNone/>
              <a:defRPr/>
            </a:pPr>
            <a:r>
              <a:rPr lang="de-DE" sz="2000" dirty="0"/>
              <a:t>(Martini Methodenlehre 1932:12)</a:t>
            </a:r>
          </a:p>
          <a:p>
            <a:pPr>
              <a:defRPr/>
            </a:pPr>
            <a:endParaRPr lang="de-DE" sz="2000" dirty="0"/>
          </a:p>
        </p:txBody>
      </p:sp>
    </p:spTree>
    <p:extLst>
      <p:ext uri="{BB962C8B-B14F-4D97-AF65-F5344CB8AC3E}">
        <p14:creationId xmlns:p14="http://schemas.microsoft.com/office/powerpoint/2010/main" val="1648867711"/>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3600" b="1" dirty="0"/>
              <a:t>Treffen des Patientenbeirates </a:t>
            </a:r>
            <a:br>
              <a:rPr lang="de-DE" sz="3600" b="1" dirty="0"/>
            </a:br>
            <a:r>
              <a:rPr lang="de-DE" sz="3600" b="1" dirty="0"/>
              <a:t>der MERCED – Studie</a:t>
            </a:r>
          </a:p>
        </p:txBody>
      </p:sp>
      <p:sp>
        <p:nvSpPr>
          <p:cNvPr id="3" name="Untertitel 2"/>
          <p:cNvSpPr>
            <a:spLocks noGrp="1"/>
          </p:cNvSpPr>
          <p:nvPr>
            <p:ph type="subTitle" idx="1"/>
          </p:nvPr>
        </p:nvSpPr>
        <p:spPr>
          <a:xfrm>
            <a:off x="611560" y="4077072"/>
            <a:ext cx="7848872" cy="1561728"/>
          </a:xfrm>
        </p:spPr>
        <p:txBody>
          <a:bodyPr>
            <a:noAutofit/>
          </a:bodyPr>
          <a:lstStyle/>
          <a:p>
            <a:r>
              <a:rPr lang="de-DE" sz="6600" b="1" dirty="0">
                <a:solidFill>
                  <a:schemeClr val="bg1">
                    <a:lumMod val="50000"/>
                  </a:schemeClr>
                </a:solidFill>
              </a:rPr>
              <a:t>Herzlich willkommen!</a:t>
            </a:r>
          </a:p>
        </p:txBody>
      </p:sp>
      <p:sp>
        <p:nvSpPr>
          <p:cNvPr id="4" name="Rectangle 6"/>
          <p:cNvSpPr>
            <a:spLocks noChangeArrowheads="1"/>
          </p:cNvSpPr>
          <p:nvPr/>
        </p:nvSpPr>
        <p:spPr bwMode="auto">
          <a:xfrm flipV="1">
            <a:off x="104775" y="5949950"/>
            <a:ext cx="8934450" cy="71438"/>
          </a:xfrm>
          <a:prstGeom prst="rect">
            <a:avLst/>
          </a:prstGeom>
          <a:solidFill>
            <a:srgbClr val="DAD9D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har char="•"/>
              <a:defRPr sz="3200">
                <a:solidFill>
                  <a:schemeClr val="tx1"/>
                </a:solidFill>
                <a:latin typeface="Myriad Pro" pitchFamily="34" charset="0"/>
              </a:defRPr>
            </a:lvl1pPr>
            <a:lvl2pPr marL="742950" indent="-285750" eaLnBrk="0" hangingPunct="0">
              <a:spcBef>
                <a:spcPct val="20000"/>
              </a:spcBef>
              <a:buChar char="–"/>
              <a:defRPr sz="2800">
                <a:solidFill>
                  <a:schemeClr val="tx1"/>
                </a:solidFill>
                <a:latin typeface="Myriad Pro" pitchFamily="34" charset="0"/>
              </a:defRPr>
            </a:lvl2pPr>
            <a:lvl3pPr marL="1143000" indent="-228600" eaLnBrk="0" hangingPunct="0">
              <a:spcBef>
                <a:spcPct val="20000"/>
              </a:spcBef>
              <a:buChar char="•"/>
              <a:defRPr sz="2400">
                <a:solidFill>
                  <a:schemeClr val="tx1"/>
                </a:solidFill>
                <a:latin typeface="Myriad Pro" pitchFamily="34" charset="0"/>
              </a:defRPr>
            </a:lvl3pPr>
            <a:lvl4pPr marL="1600200" indent="-228600" eaLnBrk="0" hangingPunct="0">
              <a:spcBef>
                <a:spcPct val="20000"/>
              </a:spcBef>
              <a:buChar char="–"/>
              <a:defRPr sz="2000">
                <a:solidFill>
                  <a:schemeClr val="tx1"/>
                </a:solidFill>
                <a:latin typeface="Myriad Pro" pitchFamily="34" charset="0"/>
              </a:defRPr>
            </a:lvl4pPr>
            <a:lvl5pPr marL="2057400" indent="-228600" eaLnBrk="0" hangingPunct="0">
              <a:spcBef>
                <a:spcPct val="20000"/>
              </a:spcBef>
              <a:buChar char="»"/>
              <a:defRPr sz="2000">
                <a:solidFill>
                  <a:schemeClr val="tx1"/>
                </a:solidFill>
                <a:latin typeface="Myriad Pro" pitchFamily="34" charset="0"/>
              </a:defRPr>
            </a:lvl5pPr>
            <a:lvl6pPr marL="2514600" indent="-228600" eaLnBrk="0" fontAlgn="base" hangingPunct="0">
              <a:spcBef>
                <a:spcPct val="20000"/>
              </a:spcBef>
              <a:spcAft>
                <a:spcPct val="0"/>
              </a:spcAft>
              <a:buChar char="»"/>
              <a:defRPr sz="2000">
                <a:solidFill>
                  <a:schemeClr val="tx1"/>
                </a:solidFill>
                <a:latin typeface="Myriad Pro" pitchFamily="34" charset="0"/>
              </a:defRPr>
            </a:lvl6pPr>
            <a:lvl7pPr marL="2971800" indent="-228600" eaLnBrk="0" fontAlgn="base" hangingPunct="0">
              <a:spcBef>
                <a:spcPct val="20000"/>
              </a:spcBef>
              <a:spcAft>
                <a:spcPct val="0"/>
              </a:spcAft>
              <a:buChar char="»"/>
              <a:defRPr sz="2000">
                <a:solidFill>
                  <a:schemeClr val="tx1"/>
                </a:solidFill>
                <a:latin typeface="Myriad Pro" pitchFamily="34" charset="0"/>
              </a:defRPr>
            </a:lvl7pPr>
            <a:lvl8pPr marL="3429000" indent="-228600" eaLnBrk="0" fontAlgn="base" hangingPunct="0">
              <a:spcBef>
                <a:spcPct val="20000"/>
              </a:spcBef>
              <a:spcAft>
                <a:spcPct val="0"/>
              </a:spcAft>
              <a:buChar char="»"/>
              <a:defRPr sz="2000">
                <a:solidFill>
                  <a:schemeClr val="tx1"/>
                </a:solidFill>
                <a:latin typeface="Myriad Pro" pitchFamily="34" charset="0"/>
              </a:defRPr>
            </a:lvl8pPr>
            <a:lvl9pPr marL="3886200" indent="-228600" eaLnBrk="0" fontAlgn="base" hangingPunct="0">
              <a:spcBef>
                <a:spcPct val="20000"/>
              </a:spcBef>
              <a:spcAft>
                <a:spcPct val="0"/>
              </a:spcAft>
              <a:buChar char="»"/>
              <a:defRPr sz="2000">
                <a:solidFill>
                  <a:schemeClr val="tx1"/>
                </a:solidFill>
                <a:latin typeface="Myriad Pro" pitchFamily="34" charset="0"/>
              </a:defRPr>
            </a:lvl9pPr>
          </a:lstStyle>
          <a:p>
            <a:pPr eaLnBrk="1" hangingPunct="1">
              <a:spcBef>
                <a:spcPct val="0"/>
              </a:spcBef>
              <a:buFontTx/>
              <a:buNone/>
            </a:pPr>
            <a:endParaRPr lang="de-DE" altLang="de-DE" sz="1800"/>
          </a:p>
        </p:txBody>
      </p:sp>
      <p:sp>
        <p:nvSpPr>
          <p:cNvPr id="5" name="Textfeld 1"/>
          <p:cNvSpPr txBox="1">
            <a:spLocks noChangeArrowheads="1"/>
          </p:cNvSpPr>
          <p:nvPr/>
        </p:nvSpPr>
        <p:spPr bwMode="auto">
          <a:xfrm>
            <a:off x="3121137" y="6092825"/>
            <a:ext cx="2571538"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Myriad Pro" pitchFamily="34" charset="0"/>
              </a:defRPr>
            </a:lvl1pPr>
            <a:lvl2pPr marL="742950" indent="-285750" eaLnBrk="0" hangingPunct="0">
              <a:spcBef>
                <a:spcPct val="20000"/>
              </a:spcBef>
              <a:buChar char="–"/>
              <a:defRPr sz="2800">
                <a:solidFill>
                  <a:schemeClr val="tx1"/>
                </a:solidFill>
                <a:latin typeface="Myriad Pro" pitchFamily="34" charset="0"/>
              </a:defRPr>
            </a:lvl2pPr>
            <a:lvl3pPr marL="1143000" indent="-228600" eaLnBrk="0" hangingPunct="0">
              <a:spcBef>
                <a:spcPct val="20000"/>
              </a:spcBef>
              <a:buChar char="•"/>
              <a:defRPr sz="2400">
                <a:solidFill>
                  <a:schemeClr val="tx1"/>
                </a:solidFill>
                <a:latin typeface="Myriad Pro" pitchFamily="34" charset="0"/>
              </a:defRPr>
            </a:lvl3pPr>
            <a:lvl4pPr marL="1600200" indent="-228600" eaLnBrk="0" hangingPunct="0">
              <a:spcBef>
                <a:spcPct val="20000"/>
              </a:spcBef>
              <a:buChar char="–"/>
              <a:defRPr sz="2000">
                <a:solidFill>
                  <a:schemeClr val="tx1"/>
                </a:solidFill>
                <a:latin typeface="Myriad Pro" pitchFamily="34" charset="0"/>
              </a:defRPr>
            </a:lvl4pPr>
            <a:lvl5pPr marL="2057400" indent="-228600" eaLnBrk="0" hangingPunct="0">
              <a:spcBef>
                <a:spcPct val="20000"/>
              </a:spcBef>
              <a:buChar char="»"/>
              <a:defRPr sz="2000">
                <a:solidFill>
                  <a:schemeClr val="tx1"/>
                </a:solidFill>
                <a:latin typeface="Myriad Pro" pitchFamily="34" charset="0"/>
              </a:defRPr>
            </a:lvl5pPr>
            <a:lvl6pPr marL="2514600" indent="-228600" eaLnBrk="0" fontAlgn="base" hangingPunct="0">
              <a:spcBef>
                <a:spcPct val="20000"/>
              </a:spcBef>
              <a:spcAft>
                <a:spcPct val="0"/>
              </a:spcAft>
              <a:buChar char="»"/>
              <a:defRPr sz="2000">
                <a:solidFill>
                  <a:schemeClr val="tx1"/>
                </a:solidFill>
                <a:latin typeface="Myriad Pro" pitchFamily="34" charset="0"/>
              </a:defRPr>
            </a:lvl6pPr>
            <a:lvl7pPr marL="2971800" indent="-228600" eaLnBrk="0" fontAlgn="base" hangingPunct="0">
              <a:spcBef>
                <a:spcPct val="20000"/>
              </a:spcBef>
              <a:spcAft>
                <a:spcPct val="0"/>
              </a:spcAft>
              <a:buChar char="»"/>
              <a:defRPr sz="2000">
                <a:solidFill>
                  <a:schemeClr val="tx1"/>
                </a:solidFill>
                <a:latin typeface="Myriad Pro" pitchFamily="34" charset="0"/>
              </a:defRPr>
            </a:lvl7pPr>
            <a:lvl8pPr marL="3429000" indent="-228600" eaLnBrk="0" fontAlgn="base" hangingPunct="0">
              <a:spcBef>
                <a:spcPct val="20000"/>
              </a:spcBef>
              <a:spcAft>
                <a:spcPct val="0"/>
              </a:spcAft>
              <a:buChar char="»"/>
              <a:defRPr sz="2000">
                <a:solidFill>
                  <a:schemeClr val="tx1"/>
                </a:solidFill>
                <a:latin typeface="Myriad Pro" pitchFamily="34" charset="0"/>
              </a:defRPr>
            </a:lvl8pPr>
            <a:lvl9pPr marL="3886200" indent="-228600" eaLnBrk="0" fontAlgn="base" hangingPunct="0">
              <a:spcBef>
                <a:spcPct val="20000"/>
              </a:spcBef>
              <a:spcAft>
                <a:spcPct val="0"/>
              </a:spcAft>
              <a:buChar char="»"/>
              <a:defRPr sz="2000">
                <a:solidFill>
                  <a:schemeClr val="tx1"/>
                </a:solidFill>
                <a:latin typeface="Myriad Pro" pitchFamily="34" charset="0"/>
              </a:defRPr>
            </a:lvl9pPr>
          </a:lstStyle>
          <a:p>
            <a:pPr algn="ctr" eaLnBrk="1" hangingPunct="1">
              <a:spcBef>
                <a:spcPct val="0"/>
              </a:spcBef>
              <a:buFontTx/>
              <a:buNone/>
            </a:pPr>
            <a:r>
              <a:rPr lang="de-DE" altLang="de-DE" sz="1400" dirty="0"/>
              <a:t>12. November 2016 in Lübeck</a:t>
            </a:r>
          </a:p>
        </p:txBody>
      </p:sp>
    </p:spTree>
    <p:extLst>
      <p:ext uri="{BB962C8B-B14F-4D97-AF65-F5344CB8AC3E}">
        <p14:creationId xmlns:p14="http://schemas.microsoft.com/office/powerpoint/2010/main" val="547250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205880"/>
            <a:ext cx="8229600" cy="854968"/>
          </a:xfrm>
        </p:spPr>
        <p:txBody>
          <a:bodyPr anchor="ctr"/>
          <a:lstStyle/>
          <a:p>
            <a:r>
              <a:rPr lang="de-DE" dirty="0"/>
              <a:t>Herausforderung Partizipative Forschung (1)</a:t>
            </a:r>
          </a:p>
        </p:txBody>
      </p:sp>
      <p:pic>
        <p:nvPicPr>
          <p:cNvPr id="5" name="Grafik 4"/>
          <p:cNvPicPr>
            <a:picLocks noChangeAspect="1"/>
          </p:cNvPicPr>
          <p:nvPr/>
        </p:nvPicPr>
        <p:blipFill>
          <a:blip r:embed="rId2"/>
          <a:stretch>
            <a:fillRect/>
          </a:stretch>
        </p:blipFill>
        <p:spPr>
          <a:xfrm>
            <a:off x="899592" y="2060848"/>
            <a:ext cx="7272808" cy="4064043"/>
          </a:xfrm>
          <a:prstGeom prst="rect">
            <a:avLst/>
          </a:prstGeom>
        </p:spPr>
      </p:pic>
      <p:pic>
        <p:nvPicPr>
          <p:cNvPr id="6" name="Grafik 5"/>
          <p:cNvPicPr>
            <a:picLocks noChangeAspect="1"/>
          </p:cNvPicPr>
          <p:nvPr/>
        </p:nvPicPr>
        <p:blipFill>
          <a:blip r:embed="rId3"/>
          <a:stretch>
            <a:fillRect/>
          </a:stretch>
        </p:blipFill>
        <p:spPr>
          <a:xfrm>
            <a:off x="427511" y="2060848"/>
            <a:ext cx="4072481" cy="1841152"/>
          </a:xfrm>
          <a:prstGeom prst="rect">
            <a:avLst/>
          </a:prstGeom>
        </p:spPr>
      </p:pic>
      <p:sp>
        <p:nvSpPr>
          <p:cNvPr id="3" name="Textfeld 2"/>
          <p:cNvSpPr txBox="1"/>
          <p:nvPr/>
        </p:nvSpPr>
        <p:spPr>
          <a:xfrm>
            <a:off x="2279859" y="6165304"/>
            <a:ext cx="4448847" cy="461665"/>
          </a:xfrm>
          <a:prstGeom prst="rect">
            <a:avLst/>
          </a:prstGeom>
          <a:noFill/>
        </p:spPr>
        <p:txBody>
          <a:bodyPr wrap="none" rtlCol="0">
            <a:spAutoFit/>
          </a:bodyPr>
          <a:lstStyle/>
          <a:p>
            <a:pPr algn="ctr"/>
            <a:r>
              <a:rPr lang="de-DE" sz="2400" b="1" dirty="0">
                <a:solidFill>
                  <a:schemeClr val="tx2">
                    <a:lumMod val="50000"/>
                  </a:schemeClr>
                </a:solidFill>
              </a:rPr>
              <a:t>Stufen der Patientenpartizipation</a:t>
            </a:r>
          </a:p>
        </p:txBody>
      </p:sp>
      <p:sp>
        <p:nvSpPr>
          <p:cNvPr id="4" name="Pfeil nach rechts 3"/>
          <p:cNvSpPr/>
          <p:nvPr/>
        </p:nvSpPr>
        <p:spPr>
          <a:xfrm flipV="1">
            <a:off x="1956116" y="4166890"/>
            <a:ext cx="613458" cy="266217"/>
          </a:xfrm>
          <a:prstGeom prst="rightArrow">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034285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chor="ctr"/>
          <a:lstStyle/>
          <a:p>
            <a:r>
              <a:rPr lang="de-DE" dirty="0"/>
              <a:t>Herausforderung Partizipative Forschung (2)</a:t>
            </a:r>
          </a:p>
        </p:txBody>
      </p:sp>
      <p:sp>
        <p:nvSpPr>
          <p:cNvPr id="3" name="Inhaltsplatzhalter 2"/>
          <p:cNvSpPr>
            <a:spLocks noGrp="1"/>
          </p:cNvSpPr>
          <p:nvPr>
            <p:ph idx="1"/>
          </p:nvPr>
        </p:nvSpPr>
        <p:spPr/>
        <p:txBody>
          <a:bodyPr>
            <a:normAutofit/>
          </a:bodyPr>
          <a:lstStyle/>
          <a:p>
            <a:pPr marL="0" indent="0" algn="ctr">
              <a:buNone/>
            </a:pPr>
            <a:r>
              <a:rPr lang="de-DE" b="1" dirty="0"/>
              <a:t>Gegenstände der Beratung und Abstimmung in und mit dem Patientenbeirat</a:t>
            </a:r>
          </a:p>
          <a:p>
            <a:endParaRPr lang="de-DE" dirty="0"/>
          </a:p>
          <a:p>
            <a:r>
              <a:rPr lang="de-DE" dirty="0"/>
              <a:t>Flyer zur Einladung zur Studienteilnahme</a:t>
            </a:r>
          </a:p>
          <a:p>
            <a:r>
              <a:rPr lang="de-DE" dirty="0"/>
              <a:t>Aufklärungsmaterialien, Einwilligungserklärung</a:t>
            </a:r>
          </a:p>
          <a:p>
            <a:r>
              <a:rPr lang="de-DE" dirty="0"/>
              <a:t>Beratung zur medizinischen Rehabilitation</a:t>
            </a:r>
          </a:p>
          <a:p>
            <a:r>
              <a:rPr lang="de-DE" dirty="0"/>
              <a:t>Weitere Nutzenparameter</a:t>
            </a:r>
          </a:p>
          <a:p>
            <a:r>
              <a:rPr lang="de-DE" dirty="0"/>
              <a:t>Verständlichkeit und Akzeptanz der beiden Fragebögen</a:t>
            </a:r>
          </a:p>
          <a:p>
            <a:r>
              <a:rPr lang="de-DE" dirty="0"/>
              <a:t>Interpretation und Kommunikation der Studienergebnisse</a:t>
            </a:r>
          </a:p>
        </p:txBody>
      </p:sp>
    </p:spTree>
    <p:extLst>
      <p:ext uri="{BB962C8B-B14F-4D97-AF65-F5344CB8AC3E}">
        <p14:creationId xmlns:p14="http://schemas.microsoft.com/office/powerpoint/2010/main" val="32977715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body" idx="1"/>
          </p:nvPr>
        </p:nvSpPr>
        <p:spPr>
          <a:xfrm>
            <a:off x="506413" y="1793875"/>
            <a:ext cx="8382000" cy="4895850"/>
          </a:xfrm>
        </p:spPr>
        <p:txBody>
          <a:bodyPr>
            <a:normAutofit fontScale="92500" lnSpcReduction="10000"/>
          </a:bodyPr>
          <a:lstStyle/>
          <a:p>
            <a:r>
              <a:rPr lang="de-DE" altLang="de-DE" sz="2200" dirty="0"/>
              <a:t>Artifizielle Studienbedingungen ("</a:t>
            </a:r>
            <a:r>
              <a:rPr lang="de-DE" altLang="de-DE" sz="2200" dirty="0" err="1"/>
              <a:t>efficacy</a:t>
            </a:r>
            <a:r>
              <a:rPr lang="de-DE" altLang="de-DE" sz="2200" dirty="0"/>
              <a:t>")</a:t>
            </a:r>
          </a:p>
          <a:p>
            <a:r>
              <a:rPr lang="de-DE" altLang="de-DE" sz="2200" dirty="0"/>
              <a:t>enges Patienten- und Einrichtungsspektrum</a:t>
            </a:r>
          </a:p>
          <a:p>
            <a:r>
              <a:rPr lang="de-DE" altLang="de-DE" sz="2200" dirty="0"/>
              <a:t>Kleine Stichproben</a:t>
            </a:r>
          </a:p>
          <a:p>
            <a:r>
              <a:rPr lang="de-DE" altLang="de-DE" sz="2200" dirty="0"/>
              <a:t>Zeitlich begrenzte Nachbeobachtung</a:t>
            </a:r>
          </a:p>
          <a:p>
            <a:r>
              <a:rPr lang="de-DE" altLang="de-DE" sz="2200" dirty="0"/>
              <a:t>Nebenwirkungen systematisch unterschätzt</a:t>
            </a:r>
          </a:p>
          <a:p>
            <a:r>
              <a:rPr lang="de-DE" altLang="de-DE" sz="2200" dirty="0"/>
              <a:t>Oft </a:t>
            </a:r>
            <a:r>
              <a:rPr lang="de-DE" altLang="de-DE" sz="2200" dirty="0" err="1"/>
              <a:t>Surrogatparameter</a:t>
            </a:r>
            <a:r>
              <a:rPr lang="de-DE" altLang="de-DE" sz="2200" dirty="0"/>
              <a:t> statt klinisch relevanter Endpunkte</a:t>
            </a:r>
          </a:p>
          <a:p>
            <a:r>
              <a:rPr lang="de-DE" altLang="de-DE" sz="2200" dirty="0"/>
              <a:t>Patientenpräferenzen selten berücksichtigt</a:t>
            </a:r>
          </a:p>
          <a:p>
            <a:r>
              <a:rPr lang="de-DE" altLang="de-DE" sz="2200" dirty="0"/>
              <a:t>Wirksamkeit - nicht Nutzen und Netto-Nutzen </a:t>
            </a:r>
          </a:p>
          <a:p>
            <a:r>
              <a:rPr lang="de-DE" altLang="de-DE" sz="2200" dirty="0"/>
              <a:t>Interessenskonflikte: selektive Darstellung und Publikation </a:t>
            </a:r>
          </a:p>
          <a:p>
            <a:r>
              <a:rPr lang="de-DE" altLang="de-DE" sz="2200" dirty="0"/>
              <a:t>Einzelinterventionen statt Komplextherapien (in IG und KG)</a:t>
            </a:r>
          </a:p>
          <a:p>
            <a:r>
              <a:rPr lang="de-DE" altLang="de-DE" sz="2200" dirty="0"/>
              <a:t>Selten Wirtschaftlichkeitsprüfung (K-N/E/NW-A)</a:t>
            </a:r>
          </a:p>
          <a:p>
            <a:r>
              <a:rPr lang="de-DE" altLang="de-DE" sz="2200" dirty="0"/>
              <a:t>Stochastische Wirksamkeit, keine Testung mechanistischer Hypothesen</a:t>
            </a:r>
          </a:p>
        </p:txBody>
      </p:sp>
      <p:sp>
        <p:nvSpPr>
          <p:cNvPr id="201731" name="Text Box 3"/>
          <p:cNvSpPr txBox="1">
            <a:spLocks noChangeArrowheads="1"/>
          </p:cNvSpPr>
          <p:nvPr/>
        </p:nvSpPr>
        <p:spPr bwMode="auto">
          <a:xfrm>
            <a:off x="838200" y="762000"/>
            <a:ext cx="7696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endParaRPr kumimoji="1" lang="de-DE" altLang="de-DE" sz="4000"/>
          </a:p>
        </p:txBody>
      </p:sp>
      <p:sp>
        <p:nvSpPr>
          <p:cNvPr id="37892" name="Rectangle 4"/>
          <p:cNvSpPr>
            <a:spLocks noGrp="1" noChangeArrowheads="1"/>
          </p:cNvSpPr>
          <p:nvPr>
            <p:ph type="title"/>
          </p:nvPr>
        </p:nvSpPr>
        <p:spPr>
          <a:xfrm>
            <a:off x="725577" y="764174"/>
            <a:ext cx="7772400" cy="854075"/>
          </a:xfrm>
        </p:spPr>
        <p:txBody>
          <a:bodyPr/>
          <a:lstStyle/>
          <a:p>
            <a:r>
              <a:rPr lang="de-DE" altLang="de-DE" dirty="0"/>
              <a:t>Grenzen und Schwächen von RCTs</a:t>
            </a:r>
            <a:endParaRPr lang="de-DE" altLang="de-DE" sz="2400" dirty="0"/>
          </a:p>
        </p:txBody>
      </p:sp>
    </p:spTree>
    <p:extLst>
      <p:ext uri="{BB962C8B-B14F-4D97-AF65-F5344CB8AC3E}">
        <p14:creationId xmlns:p14="http://schemas.microsoft.com/office/powerpoint/2010/main" val="22067249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iterate type="wd">
                                    <p:tmAbs val="300"/>
                                  </p:iterate>
                                  <p:childTnLst>
                                    <p:set>
                                      <p:cBhvr>
                                        <p:cTn id="6" dur="1" fill="hold">
                                          <p:stCondLst>
                                            <p:cond delay="299"/>
                                          </p:stCondLst>
                                        </p:cTn>
                                        <p:tgtEl>
                                          <p:spTgt spid="2017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1"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el 1"/>
          <p:cNvSpPr>
            <a:spLocks noGrp="1"/>
          </p:cNvSpPr>
          <p:nvPr>
            <p:ph type="title"/>
          </p:nvPr>
        </p:nvSpPr>
        <p:spPr>
          <a:xfrm>
            <a:off x="457200" y="864190"/>
            <a:ext cx="8229600" cy="1143000"/>
          </a:xfrm>
        </p:spPr>
        <p:txBody>
          <a:bodyPr/>
          <a:lstStyle/>
          <a:p>
            <a:r>
              <a:rPr lang="de-DE" altLang="de-DE" b="1" dirty="0"/>
              <a:t>SVR Gesundheit: Gutachten 2014</a:t>
            </a:r>
          </a:p>
        </p:txBody>
      </p:sp>
      <p:sp>
        <p:nvSpPr>
          <p:cNvPr id="2" name="Rechteck 1"/>
          <p:cNvSpPr/>
          <p:nvPr/>
        </p:nvSpPr>
        <p:spPr>
          <a:xfrm>
            <a:off x="685800" y="2039938"/>
            <a:ext cx="7918450" cy="3816429"/>
          </a:xfrm>
          <a:prstGeom prst="rect">
            <a:avLst/>
          </a:prstGeom>
        </p:spPr>
        <p:txBody>
          <a:bodyPr>
            <a:spAutoFit/>
          </a:bodyPr>
          <a:lstStyle/>
          <a:p>
            <a:pPr>
              <a:defRPr/>
            </a:pPr>
            <a:r>
              <a:rPr lang="de-DE" sz="2200" dirty="0">
                <a:solidFill>
                  <a:schemeClr val="tx2">
                    <a:lumMod val="50000"/>
                  </a:schemeClr>
                </a:solidFill>
              </a:rPr>
              <a:t>407. </a:t>
            </a:r>
            <a:r>
              <a:rPr lang="de-DE" sz="2200" dirty="0">
                <a:solidFill>
                  <a:srgbClr val="FF0000"/>
                </a:solidFill>
              </a:rPr>
              <a:t>Die mangelnde Evidenzbasierung ist aus Sicht des Rates das Kernproblem des gesamten Rehabilitationssektors. </a:t>
            </a:r>
            <a:r>
              <a:rPr lang="de-DE" sz="2200" dirty="0">
                <a:solidFill>
                  <a:schemeClr val="tx2">
                    <a:lumMod val="50000"/>
                  </a:schemeClr>
                </a:solidFill>
              </a:rPr>
              <a:t>Dies gilt in besonderem Maße für die Frage nach der „absoluten Wirksamkeit“ der bestehenden Rehabilitationsmaßnahmen. … </a:t>
            </a:r>
          </a:p>
          <a:p>
            <a:pPr>
              <a:defRPr/>
            </a:pPr>
            <a:r>
              <a:rPr lang="de-DE" sz="2200" dirty="0">
                <a:solidFill>
                  <a:schemeClr val="tx2">
                    <a:lumMod val="50000"/>
                  </a:schemeClr>
                </a:solidFill>
              </a:rPr>
              <a:t>Auch viele der anderen hier thematisierten Felder werden hiervon mindestens tangiert: So sind Fragen nach einer Anhebung des Reha-Deckels, die vermutete Vorteilhaftigkeit der geriatrischen Reha, die Ausweitung ambulanter oder mobiler Versorgungskonzepte genau wie Fragen eines veränderten (ergebnisorientierten) Vergütungssystems </a:t>
            </a:r>
            <a:r>
              <a:rPr lang="de-DE" sz="2200" dirty="0">
                <a:solidFill>
                  <a:srgbClr val="FF0000"/>
                </a:solidFill>
              </a:rPr>
              <a:t>nicht ohne wissenschaftlich erbrachte Belege </a:t>
            </a:r>
            <a:r>
              <a:rPr lang="de-DE" sz="2200" dirty="0">
                <a:solidFill>
                  <a:schemeClr val="tx2">
                    <a:lumMod val="50000"/>
                  </a:schemeClr>
                </a:solidFill>
              </a:rPr>
              <a:t>zu beurteilen.</a:t>
            </a:r>
          </a:p>
        </p:txBody>
      </p:sp>
    </p:spTree>
    <p:extLst>
      <p:ext uri="{BB962C8B-B14F-4D97-AF65-F5344CB8AC3E}">
        <p14:creationId xmlns:p14="http://schemas.microsoft.com/office/powerpoint/2010/main" val="137976497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a:xfrm>
            <a:off x="795338" y="882650"/>
            <a:ext cx="7772400" cy="914400"/>
          </a:xfrm>
        </p:spPr>
        <p:txBody>
          <a:bodyPr/>
          <a:lstStyle/>
          <a:p>
            <a:r>
              <a:rPr lang="de-DE" altLang="de-DE" b="1" dirty="0"/>
              <a:t>Paul Martini  </a:t>
            </a:r>
            <a:r>
              <a:rPr lang="de-DE" altLang="de-DE" sz="2400" b="1" dirty="0"/>
              <a:t>[1889 – 1964]  </a:t>
            </a:r>
            <a:r>
              <a:rPr lang="de-DE" altLang="de-DE" b="1" dirty="0"/>
              <a:t>schon 1934</a:t>
            </a:r>
          </a:p>
        </p:txBody>
      </p:sp>
      <p:sp>
        <p:nvSpPr>
          <p:cNvPr id="43011" name="Rectangle 3"/>
          <p:cNvSpPr>
            <a:spLocks noGrp="1" noChangeArrowheads="1"/>
          </p:cNvSpPr>
          <p:nvPr>
            <p:ph type="body" idx="4294967295"/>
          </p:nvPr>
        </p:nvSpPr>
        <p:spPr>
          <a:xfrm>
            <a:off x="3496236" y="1794342"/>
            <a:ext cx="5513294" cy="4824412"/>
          </a:xfrm>
        </p:spPr>
        <p:txBody>
          <a:bodyPr>
            <a:normAutofit/>
          </a:bodyPr>
          <a:lstStyle/>
          <a:p>
            <a:pPr>
              <a:buFont typeface="Wingdings" panose="05000000000000000000" pitchFamily="2" charset="2"/>
              <a:buNone/>
            </a:pPr>
            <a:r>
              <a:rPr lang="de-DE" altLang="de-DE" sz="2300" dirty="0"/>
              <a:t>	„Maßgebend für die Güte einer Heilweise kann selbstverständlich nie der Weg sein, auf dem man zu ihr gekommen ist, sondern ganz allein sein Wert, so wie er sich am Kranken erprobt. Dieser Wert kann nicht im Laboratorium festgestellt werden, sondern nur in der Klinik … und zwar nur mit Hilfe einer fachkundigen und methodisch richtigen Untersuchung. Jede Therapie, die auf diese Weise bewiesen worden ist, ist eine vernunftgemäße = rationelle Therapie“</a:t>
            </a:r>
          </a:p>
          <a:p>
            <a:pPr>
              <a:buFont typeface="Wingdings" panose="05000000000000000000" pitchFamily="2" charset="2"/>
              <a:buNone/>
            </a:pPr>
            <a:r>
              <a:rPr lang="de-DE" altLang="de-DE" sz="2300" dirty="0"/>
              <a:t>	(MMW 1934; 81:1416)	</a:t>
            </a:r>
          </a:p>
        </p:txBody>
      </p:sp>
      <p:pic>
        <p:nvPicPr>
          <p:cNvPr id="43012" name="Picture 4" descr="989152(1)martinim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303" y="2201583"/>
            <a:ext cx="2801938" cy="3998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211812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1123047"/>
            <a:ext cx="8229600" cy="1143000"/>
          </a:xfrm>
        </p:spPr>
        <p:txBody>
          <a:bodyPr>
            <a:normAutofit/>
          </a:bodyPr>
          <a:lstStyle/>
          <a:p>
            <a:r>
              <a:rPr lang="de-DE" dirty="0"/>
              <a:t>Was gäbe „persuasive, </a:t>
            </a:r>
            <a:r>
              <a:rPr lang="de-DE" dirty="0" err="1"/>
              <a:t>convincing</a:t>
            </a:r>
            <a:r>
              <a:rPr lang="de-DE" dirty="0"/>
              <a:t> </a:t>
            </a:r>
            <a:r>
              <a:rPr lang="de-DE" dirty="0" err="1"/>
              <a:t>evidence</a:t>
            </a:r>
            <a:r>
              <a:rPr lang="de-DE" dirty="0"/>
              <a:t>“?</a:t>
            </a:r>
            <a:endParaRPr lang="de-DE" sz="3600" i="1" dirty="0"/>
          </a:p>
        </p:txBody>
      </p:sp>
      <p:sp>
        <p:nvSpPr>
          <p:cNvPr id="3" name="Inhaltsplatzhalter 2"/>
          <p:cNvSpPr>
            <a:spLocks noGrp="1"/>
          </p:cNvSpPr>
          <p:nvPr>
            <p:ph idx="1"/>
          </p:nvPr>
        </p:nvSpPr>
        <p:spPr>
          <a:xfrm>
            <a:off x="467544" y="2185022"/>
            <a:ext cx="8507288" cy="4339401"/>
          </a:xfrm>
        </p:spPr>
        <p:txBody>
          <a:bodyPr>
            <a:normAutofit/>
          </a:bodyPr>
          <a:lstStyle/>
          <a:p>
            <a:pPr marL="342900" indent="-342900">
              <a:buFont typeface="Arial" panose="020B0604020202020204" pitchFamily="34" charset="0"/>
              <a:buChar char="•"/>
            </a:pPr>
            <a:r>
              <a:rPr lang="de-DE" sz="2400" dirty="0">
                <a:solidFill>
                  <a:schemeClr val="accent1">
                    <a:lumMod val="50000"/>
                  </a:schemeClr>
                </a:solidFill>
              </a:rPr>
              <a:t>Zeugnisse der Patienten-Rehabilitanden?</a:t>
            </a:r>
          </a:p>
          <a:p>
            <a:pPr marL="342900" indent="-342900">
              <a:buFont typeface="Arial" panose="020B0604020202020204" pitchFamily="34" charset="0"/>
              <a:buChar char="•"/>
            </a:pPr>
            <a:r>
              <a:rPr lang="de-DE" dirty="0">
                <a:solidFill>
                  <a:schemeClr val="accent1">
                    <a:lumMod val="50000"/>
                  </a:schemeClr>
                </a:solidFill>
              </a:rPr>
              <a:t>Zeugnisse der </a:t>
            </a:r>
            <a:r>
              <a:rPr lang="de-DE" dirty="0" err="1">
                <a:solidFill>
                  <a:schemeClr val="accent1">
                    <a:lumMod val="50000"/>
                  </a:schemeClr>
                </a:solidFill>
              </a:rPr>
              <a:t>Rehakliniker</a:t>
            </a:r>
            <a:r>
              <a:rPr lang="de-DE" dirty="0">
                <a:solidFill>
                  <a:schemeClr val="accent1">
                    <a:lumMod val="50000"/>
                  </a:schemeClr>
                </a:solidFill>
              </a:rPr>
              <a:t>?</a:t>
            </a:r>
          </a:p>
          <a:p>
            <a:pPr marL="342900" indent="-342900">
              <a:buFont typeface="Arial" panose="020B0604020202020204" pitchFamily="34" charset="0"/>
              <a:buChar char="•"/>
            </a:pPr>
            <a:r>
              <a:rPr lang="de-DE" sz="2400" dirty="0">
                <a:solidFill>
                  <a:schemeClr val="accent1">
                    <a:lumMod val="50000"/>
                  </a:schemeClr>
                </a:solidFill>
              </a:rPr>
              <a:t>Zeugnisse der Haus- und Fachärzte?</a:t>
            </a:r>
          </a:p>
          <a:p>
            <a:pPr marL="342900" indent="-342900">
              <a:buFont typeface="Arial" panose="020B0604020202020204" pitchFamily="34" charset="0"/>
              <a:buChar char="•"/>
            </a:pPr>
            <a:r>
              <a:rPr lang="de-DE" dirty="0">
                <a:solidFill>
                  <a:schemeClr val="accent1">
                    <a:lumMod val="50000"/>
                  </a:schemeClr>
                </a:solidFill>
              </a:rPr>
              <a:t>Ex-Post-Befragungen („subjektiver Erfolg“, direkte </a:t>
            </a:r>
            <a:r>
              <a:rPr lang="de-DE" dirty="0" err="1">
                <a:solidFill>
                  <a:schemeClr val="accent1">
                    <a:lumMod val="50000"/>
                  </a:schemeClr>
                </a:solidFill>
              </a:rPr>
              <a:t>VÄMessung</a:t>
            </a:r>
            <a:r>
              <a:rPr lang="de-DE" dirty="0">
                <a:solidFill>
                  <a:schemeClr val="accent1">
                    <a:lumMod val="50000"/>
                  </a:schemeClr>
                </a:solidFill>
              </a:rPr>
              <a:t>)?</a:t>
            </a:r>
          </a:p>
          <a:p>
            <a:pPr marL="342900" indent="-342900">
              <a:buFont typeface="Arial" panose="020B0604020202020204" pitchFamily="34" charset="0"/>
              <a:buChar char="•"/>
            </a:pPr>
            <a:r>
              <a:rPr lang="de-DE" sz="2400" dirty="0">
                <a:solidFill>
                  <a:schemeClr val="accent1">
                    <a:lumMod val="50000"/>
                  </a:schemeClr>
                </a:solidFill>
              </a:rPr>
              <a:t>Prä-Post-Befragungen/Untersuchungen (indirekte </a:t>
            </a:r>
            <a:r>
              <a:rPr lang="de-DE" sz="2400" dirty="0" err="1">
                <a:solidFill>
                  <a:schemeClr val="accent1">
                    <a:lumMod val="50000"/>
                  </a:schemeClr>
                </a:solidFill>
              </a:rPr>
              <a:t>VÄMessung</a:t>
            </a:r>
            <a:r>
              <a:rPr lang="de-DE" sz="2400" dirty="0">
                <a:solidFill>
                  <a:schemeClr val="accent1">
                    <a:lumMod val="50000"/>
                  </a:schemeClr>
                </a:solidFill>
              </a:rPr>
              <a:t>)?</a:t>
            </a:r>
          </a:p>
          <a:p>
            <a:pPr marL="342900" indent="-342900">
              <a:buFont typeface="Arial" panose="020B0604020202020204" pitchFamily="34" charset="0"/>
              <a:buChar char="•"/>
            </a:pPr>
            <a:r>
              <a:rPr lang="de-DE" dirty="0">
                <a:solidFill>
                  <a:schemeClr val="accent1">
                    <a:lumMod val="50000"/>
                  </a:schemeClr>
                </a:solidFill>
              </a:rPr>
              <a:t>Vergleiche mit internationalen RCTs?</a:t>
            </a:r>
          </a:p>
          <a:p>
            <a:pPr marL="342900" indent="-342900">
              <a:buFont typeface="Arial" panose="020B0604020202020204" pitchFamily="34" charset="0"/>
              <a:buChar char="•"/>
            </a:pPr>
            <a:r>
              <a:rPr lang="de-DE" sz="2400" dirty="0">
                <a:solidFill>
                  <a:schemeClr val="accent1">
                    <a:lumMod val="50000"/>
                  </a:schemeClr>
                </a:solidFill>
              </a:rPr>
              <a:t>Kombination für sich evidenzbasierter Leistungen?</a:t>
            </a:r>
          </a:p>
          <a:p>
            <a:pPr marL="342900" indent="-342900">
              <a:buFont typeface="Arial" panose="020B0604020202020204" pitchFamily="34" charset="0"/>
              <a:buChar char="•"/>
            </a:pPr>
            <a:r>
              <a:rPr lang="de-DE" dirty="0">
                <a:solidFill>
                  <a:schemeClr val="accent1">
                    <a:lumMod val="50000"/>
                  </a:schemeClr>
                </a:solidFill>
              </a:rPr>
              <a:t>Sequentielle o. parallele Kontrollgruppenstudien?</a:t>
            </a:r>
          </a:p>
          <a:p>
            <a:pPr marL="342900" indent="-342900">
              <a:buFont typeface="Arial" panose="020B0604020202020204" pitchFamily="34" charset="0"/>
              <a:buChar char="•"/>
            </a:pPr>
            <a:r>
              <a:rPr lang="de-DE" sz="2400" dirty="0">
                <a:solidFill>
                  <a:schemeClr val="accent1">
                    <a:lumMod val="50000"/>
                  </a:schemeClr>
                </a:solidFill>
              </a:rPr>
              <a:t>Randomisierte kontrollierte Studien?</a:t>
            </a:r>
          </a:p>
          <a:p>
            <a:pPr marL="342900" indent="-342900">
              <a:buFont typeface="Arial" panose="020B0604020202020204" pitchFamily="34" charset="0"/>
              <a:buChar char="•"/>
            </a:pPr>
            <a:endParaRPr lang="de-DE" sz="2400" dirty="0">
              <a:solidFill>
                <a:schemeClr val="accent1">
                  <a:lumMod val="50000"/>
                </a:schemeClr>
              </a:solidFill>
            </a:endParaRPr>
          </a:p>
          <a:p>
            <a:pPr marL="342900" indent="-342900">
              <a:buFont typeface="Arial" panose="020B0604020202020204" pitchFamily="34" charset="0"/>
              <a:buChar char="•"/>
            </a:pPr>
            <a:endParaRPr lang="de-DE" sz="2400" dirty="0">
              <a:solidFill>
                <a:schemeClr val="accent1">
                  <a:lumMod val="50000"/>
                </a:schemeClr>
              </a:solidFill>
            </a:endParaRPr>
          </a:p>
          <a:p>
            <a:pPr marL="342900" indent="-342900">
              <a:buFont typeface="Arial" panose="020B0604020202020204" pitchFamily="34" charset="0"/>
              <a:buChar char="•"/>
            </a:pPr>
            <a:endParaRPr lang="de-DE" sz="2400" dirty="0">
              <a:solidFill>
                <a:schemeClr val="accent1">
                  <a:lumMod val="50000"/>
                </a:schemeClr>
              </a:solidFill>
            </a:endParaRPr>
          </a:p>
        </p:txBody>
      </p:sp>
    </p:spTree>
    <p:extLst>
      <p:ext uri="{BB962C8B-B14F-4D97-AF65-F5344CB8AC3E}">
        <p14:creationId xmlns:p14="http://schemas.microsoft.com/office/powerpoint/2010/main" val="65572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19113" y="1062038"/>
            <a:ext cx="8229600" cy="1143000"/>
          </a:xfrm>
        </p:spPr>
        <p:txBody>
          <a:bodyPr/>
          <a:lstStyle/>
          <a:p>
            <a:r>
              <a:rPr lang="de-DE" altLang="de-DE" dirty="0"/>
              <a:t>Globaler subjektiver „Erfolg“ der Rehabilitation im langfristigen Rückblick: Schwere RS (A4)</a:t>
            </a:r>
          </a:p>
        </p:txBody>
      </p:sp>
      <p:sp>
        <p:nvSpPr>
          <p:cNvPr id="18435" name="Rectangle 3"/>
          <p:cNvSpPr>
            <a:spLocks noGrp="1" noChangeArrowheads="1"/>
          </p:cNvSpPr>
          <p:nvPr>
            <p:ph type="body" idx="1"/>
          </p:nvPr>
        </p:nvSpPr>
        <p:spPr>
          <a:xfrm>
            <a:off x="519113" y="2320925"/>
            <a:ext cx="8229600" cy="4421188"/>
          </a:xfrm>
        </p:spPr>
        <p:txBody>
          <a:bodyPr/>
          <a:lstStyle/>
          <a:p>
            <a:pPr>
              <a:lnSpc>
                <a:spcPct val="90000"/>
              </a:lnSpc>
              <a:spcBef>
                <a:spcPct val="30000"/>
              </a:spcBef>
              <a:buFont typeface="Wingdings" panose="05000000000000000000" pitchFamily="2" charset="2"/>
              <a:buNone/>
            </a:pPr>
            <a:r>
              <a:rPr lang="de-DE" altLang="de-DE" sz="2000" dirty="0"/>
              <a:t>Haben Sie jemals eine </a:t>
            </a:r>
            <a:r>
              <a:rPr lang="de-DE" altLang="de-DE" sz="2000" dirty="0" err="1"/>
              <a:t>Rehamaßnahme</a:t>
            </a:r>
            <a:r>
              <a:rPr lang="de-DE" altLang="de-DE" sz="2000" dirty="0"/>
              <a:t> gehabt (n = 335)? </a:t>
            </a:r>
          </a:p>
          <a:p>
            <a:pPr>
              <a:lnSpc>
                <a:spcPct val="90000"/>
              </a:lnSpc>
              <a:spcBef>
                <a:spcPct val="30000"/>
              </a:spcBef>
              <a:buFont typeface="Wingdings" panose="05000000000000000000" pitchFamily="2" charset="2"/>
              <a:buNone/>
            </a:pPr>
            <a:r>
              <a:rPr lang="de-DE" altLang="de-DE" sz="2000" dirty="0"/>
              <a:t>	ja 			= 	70 % </a:t>
            </a:r>
          </a:p>
          <a:p>
            <a:pPr>
              <a:lnSpc>
                <a:spcPct val="90000"/>
              </a:lnSpc>
              <a:spcBef>
                <a:spcPct val="30000"/>
              </a:spcBef>
              <a:buFont typeface="Wingdings" panose="05000000000000000000" pitchFamily="2" charset="2"/>
              <a:buNone/>
            </a:pPr>
            <a:endParaRPr lang="de-DE" altLang="de-DE" sz="2000" dirty="0"/>
          </a:p>
          <a:p>
            <a:pPr>
              <a:lnSpc>
                <a:spcPct val="90000"/>
              </a:lnSpc>
              <a:spcBef>
                <a:spcPct val="30000"/>
              </a:spcBef>
              <a:buFont typeface="Wingdings" panose="05000000000000000000" pitchFamily="2" charset="2"/>
              <a:buNone/>
            </a:pPr>
            <a:r>
              <a:rPr lang="de-DE" altLang="de-DE" sz="2000" dirty="0"/>
              <a:t>Und sind Ihre Beschwerden im Hinblick auf die berufliche Leistungsfähigkeit durch die letzte </a:t>
            </a:r>
            <a:r>
              <a:rPr lang="de-DE" altLang="de-DE" sz="2000" dirty="0" err="1"/>
              <a:t>Rehamaßnahme</a:t>
            </a:r>
            <a:r>
              <a:rPr lang="de-DE" altLang="de-DE" sz="2000" dirty="0"/>
              <a:t> beeinflusst worden?</a:t>
            </a:r>
          </a:p>
          <a:p>
            <a:pPr>
              <a:lnSpc>
                <a:spcPct val="90000"/>
              </a:lnSpc>
              <a:spcBef>
                <a:spcPct val="30000"/>
              </a:spcBef>
              <a:buFont typeface="Wingdings" panose="05000000000000000000" pitchFamily="2" charset="2"/>
              <a:buNone/>
            </a:pPr>
            <a:r>
              <a:rPr lang="de-DE" altLang="de-DE" sz="2000" dirty="0"/>
              <a:t>	ja, verbessert 	=	67 % </a:t>
            </a:r>
          </a:p>
          <a:p>
            <a:pPr>
              <a:lnSpc>
                <a:spcPct val="90000"/>
              </a:lnSpc>
              <a:spcBef>
                <a:spcPct val="30000"/>
              </a:spcBef>
              <a:buFont typeface="Wingdings" panose="05000000000000000000" pitchFamily="2" charset="2"/>
              <a:buNone/>
            </a:pPr>
            <a:endParaRPr lang="de-DE" altLang="de-DE" sz="2000" dirty="0"/>
          </a:p>
          <a:p>
            <a:pPr>
              <a:lnSpc>
                <a:spcPct val="90000"/>
              </a:lnSpc>
              <a:spcBef>
                <a:spcPct val="30000"/>
              </a:spcBef>
              <a:buFont typeface="Wingdings" panose="05000000000000000000" pitchFamily="2" charset="2"/>
              <a:buNone/>
            </a:pPr>
            <a:r>
              <a:rPr lang="de-DE" altLang="de-DE" sz="2000" dirty="0"/>
              <a:t>Wenn „verbessert“, wie lange hat die Wirkung der letzten </a:t>
            </a:r>
            <a:r>
              <a:rPr lang="de-DE" altLang="de-DE" sz="2000" dirty="0" err="1"/>
              <a:t>Rehamaßnahme</a:t>
            </a:r>
            <a:r>
              <a:rPr lang="de-DE" altLang="de-DE" sz="2000" dirty="0"/>
              <a:t> angehalten?</a:t>
            </a:r>
          </a:p>
          <a:p>
            <a:pPr>
              <a:lnSpc>
                <a:spcPct val="90000"/>
              </a:lnSpc>
              <a:spcBef>
                <a:spcPct val="30000"/>
              </a:spcBef>
              <a:buFont typeface="Wingdings" panose="05000000000000000000" pitchFamily="2" charset="2"/>
              <a:buNone/>
            </a:pPr>
            <a:r>
              <a:rPr lang="de-DE" altLang="de-DE" sz="2000" dirty="0"/>
              <a:t>	bis zu 4 Wochen 	=	11 % </a:t>
            </a:r>
          </a:p>
          <a:p>
            <a:pPr>
              <a:lnSpc>
                <a:spcPct val="90000"/>
              </a:lnSpc>
              <a:spcBef>
                <a:spcPct val="30000"/>
              </a:spcBef>
              <a:buFont typeface="Wingdings" panose="05000000000000000000" pitchFamily="2" charset="2"/>
              <a:buNone/>
            </a:pPr>
            <a:r>
              <a:rPr lang="de-DE" altLang="de-DE" sz="2000" dirty="0"/>
              <a:t>	über ein Jahr		=	36 %</a:t>
            </a:r>
          </a:p>
        </p:txBody>
      </p:sp>
    </p:spTree>
    <p:extLst>
      <p:ext uri="{BB962C8B-B14F-4D97-AF65-F5344CB8AC3E}">
        <p14:creationId xmlns:p14="http://schemas.microsoft.com/office/powerpoint/2010/main" val="3085187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Rectangle 3"/>
          <p:cNvSpPr>
            <a:spLocks noGrp="1" noChangeArrowheads="1"/>
          </p:cNvSpPr>
          <p:nvPr>
            <p:ph type="body" idx="1"/>
          </p:nvPr>
        </p:nvSpPr>
        <p:spPr>
          <a:xfrm>
            <a:off x="506413" y="1700808"/>
            <a:ext cx="8458200" cy="5112742"/>
          </a:xfrm>
        </p:spPr>
        <p:txBody>
          <a:bodyPr>
            <a:noAutofit/>
          </a:bodyPr>
          <a:lstStyle/>
          <a:p>
            <a:pPr marL="0" indent="0" algn="ctr">
              <a:lnSpc>
                <a:spcPct val="110000"/>
              </a:lnSpc>
              <a:buNone/>
            </a:pPr>
            <a:r>
              <a:rPr lang="de-DE" altLang="de-DE" sz="2800" dirty="0"/>
              <a:t>„The </a:t>
            </a:r>
            <a:r>
              <a:rPr lang="de-DE" altLang="de-DE" sz="2800" dirty="0" err="1"/>
              <a:t>main</a:t>
            </a:r>
            <a:r>
              <a:rPr lang="de-DE" altLang="de-DE" sz="2800" dirty="0"/>
              <a:t> </a:t>
            </a:r>
            <a:r>
              <a:rPr lang="de-DE" altLang="de-DE" sz="2800" dirty="0" err="1"/>
              <a:t>reason</a:t>
            </a:r>
            <a:r>
              <a:rPr lang="de-DE" altLang="de-DE" sz="2800" dirty="0"/>
              <a:t> </a:t>
            </a:r>
            <a:r>
              <a:rPr lang="de-DE" altLang="de-DE" sz="2800" dirty="0" err="1"/>
              <a:t>for</a:t>
            </a:r>
            <a:r>
              <a:rPr lang="de-DE" altLang="de-DE" sz="2800" dirty="0"/>
              <a:t> </a:t>
            </a:r>
            <a:r>
              <a:rPr lang="de-DE" altLang="de-DE" sz="2800" dirty="0" err="1"/>
              <a:t>this</a:t>
            </a:r>
            <a:r>
              <a:rPr lang="de-DE" altLang="de-DE" sz="2800" dirty="0"/>
              <a:t> lack </a:t>
            </a:r>
            <a:r>
              <a:rPr lang="de-DE" altLang="de-DE" sz="2800" dirty="0" err="1"/>
              <a:t>of</a:t>
            </a:r>
            <a:r>
              <a:rPr lang="de-DE" altLang="de-DE" sz="2800" dirty="0"/>
              <a:t> </a:t>
            </a:r>
            <a:r>
              <a:rPr lang="de-DE" altLang="de-DE" sz="2800" dirty="0" err="1"/>
              <a:t>convincing</a:t>
            </a:r>
            <a:r>
              <a:rPr lang="de-DE" altLang="de-DE" sz="2800" dirty="0"/>
              <a:t> </a:t>
            </a:r>
            <a:r>
              <a:rPr lang="de-DE" altLang="de-DE" sz="2800" dirty="0" err="1"/>
              <a:t>evidence</a:t>
            </a:r>
            <a:r>
              <a:rPr lang="de-DE" altLang="de-DE" sz="2800" dirty="0"/>
              <a:t> </a:t>
            </a:r>
            <a:r>
              <a:rPr lang="de-DE" altLang="de-DE" sz="2800" dirty="0" err="1"/>
              <a:t>is</a:t>
            </a:r>
            <a:r>
              <a:rPr lang="de-DE" altLang="de-DE" sz="2800" dirty="0"/>
              <a:t> </a:t>
            </a:r>
            <a:r>
              <a:rPr lang="de-DE" altLang="de-DE" sz="2800" dirty="0" err="1"/>
              <a:t>that</a:t>
            </a:r>
            <a:r>
              <a:rPr lang="de-DE" altLang="de-DE" sz="2800" dirty="0"/>
              <a:t> </a:t>
            </a:r>
            <a:r>
              <a:rPr lang="de-DE" altLang="de-DE" sz="2800" dirty="0" err="1"/>
              <a:t>the</a:t>
            </a:r>
            <a:r>
              <a:rPr lang="de-DE" altLang="de-DE" sz="2800" dirty="0"/>
              <a:t> </a:t>
            </a:r>
            <a:r>
              <a:rPr lang="de-DE" altLang="de-DE" sz="2800" dirty="0" err="1"/>
              <a:t>only</a:t>
            </a:r>
            <a:r>
              <a:rPr lang="de-DE" altLang="de-DE" sz="2800" dirty="0"/>
              <a:t> </a:t>
            </a:r>
            <a:r>
              <a:rPr lang="de-DE" altLang="de-DE" sz="2800" dirty="0" err="1"/>
              <a:t>study</a:t>
            </a:r>
            <a:r>
              <a:rPr lang="de-DE" altLang="de-DE" sz="2800" dirty="0"/>
              <a:t> design </a:t>
            </a:r>
            <a:r>
              <a:rPr lang="de-DE" altLang="de-DE" sz="2800" dirty="0" err="1"/>
              <a:t>capable</a:t>
            </a:r>
            <a:r>
              <a:rPr lang="de-DE" altLang="de-DE" sz="2800" dirty="0"/>
              <a:t> </a:t>
            </a:r>
            <a:r>
              <a:rPr lang="de-DE" altLang="de-DE" sz="2800" dirty="0" err="1"/>
              <a:t>of</a:t>
            </a:r>
            <a:r>
              <a:rPr lang="de-DE" altLang="de-DE" sz="2800" dirty="0"/>
              <a:t> </a:t>
            </a:r>
            <a:r>
              <a:rPr lang="de-DE" altLang="de-DE" sz="2800" dirty="0" err="1"/>
              <a:t>showing</a:t>
            </a:r>
            <a:r>
              <a:rPr lang="de-DE" altLang="de-DE" sz="2800" dirty="0"/>
              <a:t> a </a:t>
            </a:r>
            <a:r>
              <a:rPr lang="de-DE" altLang="de-DE" sz="2800" dirty="0" err="1">
                <a:solidFill>
                  <a:srgbClr val="FF0000"/>
                </a:solidFill>
              </a:rPr>
              <a:t>causal</a:t>
            </a:r>
            <a:r>
              <a:rPr lang="de-DE" altLang="de-DE" sz="2800" dirty="0">
                <a:solidFill>
                  <a:srgbClr val="FF0000"/>
                </a:solidFill>
              </a:rPr>
              <a:t> </a:t>
            </a:r>
            <a:r>
              <a:rPr lang="de-DE" altLang="de-DE" sz="2800" dirty="0" err="1">
                <a:solidFill>
                  <a:srgbClr val="FF0000"/>
                </a:solidFill>
              </a:rPr>
              <a:t>relationship</a:t>
            </a:r>
            <a:r>
              <a:rPr lang="de-DE" altLang="de-DE" sz="2800" dirty="0">
                <a:solidFill>
                  <a:srgbClr val="FF0000"/>
                </a:solidFill>
              </a:rPr>
              <a:t> </a:t>
            </a:r>
            <a:r>
              <a:rPr lang="de-DE" altLang="de-DE" sz="2800" dirty="0" err="1"/>
              <a:t>between</a:t>
            </a:r>
            <a:r>
              <a:rPr lang="de-DE" altLang="de-DE" sz="2800" dirty="0"/>
              <a:t> </a:t>
            </a:r>
            <a:r>
              <a:rPr lang="de-DE" altLang="de-DE" sz="2800" dirty="0" err="1"/>
              <a:t>the</a:t>
            </a:r>
            <a:r>
              <a:rPr lang="de-DE" altLang="de-DE" sz="2800" dirty="0"/>
              <a:t> </a:t>
            </a:r>
            <a:r>
              <a:rPr lang="de-DE" altLang="de-DE" sz="2800" dirty="0" err="1"/>
              <a:t>intervention</a:t>
            </a:r>
            <a:r>
              <a:rPr lang="de-DE" altLang="de-DE" sz="2800" dirty="0"/>
              <a:t> (</a:t>
            </a:r>
            <a:r>
              <a:rPr lang="de-DE" altLang="de-DE" sz="2800" dirty="0" err="1"/>
              <a:t>rehabilitation</a:t>
            </a:r>
            <a:r>
              <a:rPr lang="de-DE" altLang="de-DE" sz="2800" dirty="0"/>
              <a:t>) </a:t>
            </a:r>
            <a:r>
              <a:rPr lang="de-DE" altLang="de-DE" sz="2800" dirty="0" err="1"/>
              <a:t>and</a:t>
            </a:r>
            <a:r>
              <a:rPr lang="de-DE" altLang="de-DE" sz="2800" dirty="0"/>
              <a:t> </a:t>
            </a:r>
            <a:r>
              <a:rPr lang="de-DE" altLang="de-DE" sz="2800" dirty="0" err="1"/>
              <a:t>the</a:t>
            </a:r>
            <a:r>
              <a:rPr lang="de-DE" altLang="de-DE" sz="2800" dirty="0"/>
              <a:t> </a:t>
            </a:r>
            <a:r>
              <a:rPr lang="de-DE" altLang="de-DE" sz="2800" dirty="0" err="1"/>
              <a:t>outcomes</a:t>
            </a:r>
            <a:r>
              <a:rPr lang="de-DE" altLang="de-DE" sz="2800" dirty="0"/>
              <a:t> </a:t>
            </a:r>
            <a:r>
              <a:rPr lang="de-DE" altLang="de-DE" sz="2800" dirty="0" err="1"/>
              <a:t>is</a:t>
            </a:r>
            <a:r>
              <a:rPr lang="de-DE" altLang="de-DE" sz="2800" dirty="0"/>
              <a:t> not </a:t>
            </a:r>
            <a:r>
              <a:rPr lang="de-DE" altLang="de-DE" sz="2800" dirty="0" err="1"/>
              <a:t>feasible</a:t>
            </a:r>
            <a:r>
              <a:rPr lang="de-DE" altLang="de-DE" sz="2800" dirty="0"/>
              <a:t> in </a:t>
            </a:r>
            <a:r>
              <a:rPr lang="de-DE" altLang="de-DE" sz="2800" dirty="0" err="1"/>
              <a:t>methodological</a:t>
            </a:r>
            <a:r>
              <a:rPr lang="de-DE" altLang="de-DE" sz="2800" dirty="0"/>
              <a:t>, </a:t>
            </a:r>
            <a:r>
              <a:rPr lang="de-DE" altLang="de-DE" sz="2800" dirty="0" err="1"/>
              <a:t>ethical</a:t>
            </a:r>
            <a:r>
              <a:rPr lang="de-DE" altLang="de-DE" sz="2800" dirty="0"/>
              <a:t> </a:t>
            </a:r>
            <a:r>
              <a:rPr lang="de-DE" altLang="de-DE" sz="2800" dirty="0" err="1"/>
              <a:t>or</a:t>
            </a:r>
            <a:r>
              <a:rPr lang="de-DE" altLang="de-DE" sz="2800" dirty="0"/>
              <a:t> </a:t>
            </a:r>
            <a:r>
              <a:rPr lang="de-DE" altLang="de-DE" sz="2800" dirty="0" err="1"/>
              <a:t>even</a:t>
            </a:r>
            <a:r>
              <a:rPr lang="de-DE" altLang="de-DE" sz="2800" dirty="0"/>
              <a:t> legal </a:t>
            </a:r>
            <a:r>
              <a:rPr lang="de-DE" altLang="de-DE" sz="2800" dirty="0" err="1"/>
              <a:t>terms</a:t>
            </a:r>
            <a:r>
              <a:rPr lang="de-DE" altLang="de-DE" sz="2800" dirty="0"/>
              <a:t>.“</a:t>
            </a:r>
          </a:p>
          <a:p>
            <a:pPr marL="0" indent="0" algn="ctr">
              <a:lnSpc>
                <a:spcPct val="110000"/>
              </a:lnSpc>
              <a:buNone/>
            </a:pPr>
            <a:r>
              <a:rPr lang="de-DE" altLang="de-DE" sz="2800" dirty="0"/>
              <a:t>(Gerdes 2006)</a:t>
            </a:r>
            <a:r>
              <a:rPr lang="de-DE" altLang="de-DE" sz="2800" b="1" dirty="0">
                <a:solidFill>
                  <a:srgbClr val="FF3300"/>
                </a:solidFill>
              </a:rPr>
              <a:t>  </a:t>
            </a:r>
          </a:p>
          <a:p>
            <a:pPr marL="0" indent="0" algn="ctr">
              <a:lnSpc>
                <a:spcPct val="110000"/>
              </a:lnSpc>
              <a:buNone/>
            </a:pPr>
            <a:r>
              <a:rPr lang="de-DE" altLang="de-DE" sz="2800" b="1" dirty="0">
                <a:solidFill>
                  <a:srgbClr val="FF3300"/>
                </a:solidFill>
              </a:rPr>
              <a:t>                                    </a:t>
            </a:r>
          </a:p>
          <a:p>
            <a:pPr marL="0" indent="0" algn="ctr">
              <a:lnSpc>
                <a:spcPct val="110000"/>
              </a:lnSpc>
              <a:buNone/>
            </a:pPr>
            <a:r>
              <a:rPr lang="de-DE" altLang="de-DE" sz="2800" b="1" dirty="0">
                <a:solidFill>
                  <a:schemeClr val="accent1">
                    <a:lumMod val="50000"/>
                  </a:schemeClr>
                </a:solidFill>
              </a:rPr>
              <a:t>Das mag sein – </a:t>
            </a:r>
          </a:p>
          <a:p>
            <a:pPr marL="0" indent="0" algn="ctr">
              <a:lnSpc>
                <a:spcPct val="110000"/>
              </a:lnSpc>
              <a:buNone/>
            </a:pPr>
            <a:r>
              <a:rPr lang="de-DE" altLang="de-DE" sz="2800" b="1" dirty="0">
                <a:solidFill>
                  <a:schemeClr val="accent1">
                    <a:lumMod val="50000"/>
                  </a:schemeClr>
                </a:solidFill>
              </a:rPr>
              <a:t>	aber es gibt solche Studien dennoch !	</a:t>
            </a:r>
          </a:p>
          <a:p>
            <a:pPr marL="0" indent="0" algn="ctr">
              <a:lnSpc>
                <a:spcPct val="140000"/>
              </a:lnSpc>
              <a:buNone/>
            </a:pPr>
            <a:r>
              <a:rPr lang="de-DE" altLang="de-DE" sz="2800" b="1" dirty="0">
                <a:solidFill>
                  <a:srgbClr val="FF3300"/>
                </a:solidFill>
              </a:rPr>
              <a:t>				</a:t>
            </a:r>
          </a:p>
        </p:txBody>
      </p:sp>
    </p:spTree>
    <p:extLst>
      <p:ext uri="{BB962C8B-B14F-4D97-AF65-F5344CB8AC3E}">
        <p14:creationId xmlns:p14="http://schemas.microsoft.com/office/powerpoint/2010/main" val="3483918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1205880"/>
            <a:ext cx="8229600" cy="926976"/>
          </a:xfrm>
        </p:spPr>
        <p:txBody>
          <a:bodyPr/>
          <a:lstStyle/>
          <a:p>
            <a:pPr>
              <a:lnSpc>
                <a:spcPct val="150000"/>
              </a:lnSpc>
            </a:pPr>
            <a:r>
              <a:rPr lang="de-DE" dirty="0"/>
              <a:t>Eine Sequenz von fünf RCTs </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1893392978"/>
              </p:ext>
            </p:extLst>
          </p:nvPr>
        </p:nvGraphicFramePr>
        <p:xfrm>
          <a:off x="282584" y="2409866"/>
          <a:ext cx="8589640" cy="3251382"/>
        </p:xfrm>
        <a:graphic>
          <a:graphicData uri="http://schemas.openxmlformats.org/drawingml/2006/table">
            <a:tbl>
              <a:tblPr firstRow="1" bandRow="1">
                <a:tableStyleId>{5C22544A-7EE6-4342-B048-85BDC9FD1C3A}</a:tableStyleId>
              </a:tblPr>
              <a:tblGrid>
                <a:gridCol w="1717928">
                  <a:extLst>
                    <a:ext uri="{9D8B030D-6E8A-4147-A177-3AD203B41FA5}">
                      <a16:colId xmlns:a16="http://schemas.microsoft.com/office/drawing/2014/main" val="20000"/>
                    </a:ext>
                  </a:extLst>
                </a:gridCol>
                <a:gridCol w="1717928">
                  <a:extLst>
                    <a:ext uri="{9D8B030D-6E8A-4147-A177-3AD203B41FA5}">
                      <a16:colId xmlns:a16="http://schemas.microsoft.com/office/drawing/2014/main" val="20001"/>
                    </a:ext>
                  </a:extLst>
                </a:gridCol>
                <a:gridCol w="1717928">
                  <a:extLst>
                    <a:ext uri="{9D8B030D-6E8A-4147-A177-3AD203B41FA5}">
                      <a16:colId xmlns:a16="http://schemas.microsoft.com/office/drawing/2014/main" val="20002"/>
                    </a:ext>
                  </a:extLst>
                </a:gridCol>
                <a:gridCol w="1717928">
                  <a:extLst>
                    <a:ext uri="{9D8B030D-6E8A-4147-A177-3AD203B41FA5}">
                      <a16:colId xmlns:a16="http://schemas.microsoft.com/office/drawing/2014/main" val="20003"/>
                    </a:ext>
                  </a:extLst>
                </a:gridCol>
                <a:gridCol w="1717928">
                  <a:extLst>
                    <a:ext uri="{9D8B030D-6E8A-4147-A177-3AD203B41FA5}">
                      <a16:colId xmlns:a16="http://schemas.microsoft.com/office/drawing/2014/main" val="20004"/>
                    </a:ext>
                  </a:extLst>
                </a:gridCol>
              </a:tblGrid>
              <a:tr h="541897">
                <a:tc>
                  <a:txBody>
                    <a:bodyPr/>
                    <a:lstStyle/>
                    <a:p>
                      <a:pPr>
                        <a:lnSpc>
                          <a:spcPct val="150000"/>
                        </a:lnSpc>
                      </a:pPr>
                      <a:r>
                        <a:rPr lang="de-DE" dirty="0"/>
                        <a:t>Studie</a:t>
                      </a:r>
                    </a:p>
                  </a:txBody>
                  <a:tcPr/>
                </a:tc>
                <a:tc>
                  <a:txBody>
                    <a:bodyPr/>
                    <a:lstStyle/>
                    <a:p>
                      <a:pPr>
                        <a:lnSpc>
                          <a:spcPct val="150000"/>
                        </a:lnSpc>
                      </a:pPr>
                      <a:r>
                        <a:rPr lang="de-DE" dirty="0"/>
                        <a:t>Jahr</a:t>
                      </a:r>
                    </a:p>
                  </a:txBody>
                  <a:tcPr/>
                </a:tc>
                <a:tc>
                  <a:txBody>
                    <a:bodyPr/>
                    <a:lstStyle/>
                    <a:p>
                      <a:pPr>
                        <a:lnSpc>
                          <a:spcPct val="150000"/>
                        </a:lnSpc>
                      </a:pPr>
                      <a:r>
                        <a:rPr lang="de-DE" dirty="0"/>
                        <a:t>Indikation</a:t>
                      </a:r>
                    </a:p>
                  </a:txBody>
                  <a:tcPr/>
                </a:tc>
                <a:tc>
                  <a:txBody>
                    <a:bodyPr/>
                    <a:lstStyle/>
                    <a:p>
                      <a:pPr>
                        <a:lnSpc>
                          <a:spcPct val="150000"/>
                        </a:lnSpc>
                      </a:pPr>
                      <a:r>
                        <a:rPr lang="de-DE" dirty="0"/>
                        <a:t>Förderer</a:t>
                      </a:r>
                    </a:p>
                  </a:txBody>
                  <a:tcPr/>
                </a:tc>
                <a:tc>
                  <a:txBody>
                    <a:bodyPr/>
                    <a:lstStyle/>
                    <a:p>
                      <a:pPr>
                        <a:lnSpc>
                          <a:spcPct val="150000"/>
                        </a:lnSpc>
                      </a:pPr>
                      <a:r>
                        <a:rPr lang="de-DE" dirty="0"/>
                        <a:t>Publikation</a:t>
                      </a:r>
                    </a:p>
                  </a:txBody>
                  <a:tcPr/>
                </a:tc>
                <a:extLst>
                  <a:ext uri="{0D108BD9-81ED-4DB2-BD59-A6C34878D82A}">
                    <a16:rowId xmlns:a16="http://schemas.microsoft.com/office/drawing/2014/main" val="10000"/>
                  </a:ext>
                </a:extLst>
              </a:tr>
              <a:tr h="541897">
                <a:tc>
                  <a:txBody>
                    <a:bodyPr/>
                    <a:lstStyle/>
                    <a:p>
                      <a:pPr>
                        <a:lnSpc>
                          <a:spcPct val="150000"/>
                        </a:lnSpc>
                      </a:pPr>
                      <a:r>
                        <a:rPr lang="de-DE" dirty="0"/>
                        <a:t>PETRA</a:t>
                      </a:r>
                    </a:p>
                  </a:txBody>
                  <a:tcPr/>
                </a:tc>
                <a:tc>
                  <a:txBody>
                    <a:bodyPr/>
                    <a:lstStyle/>
                    <a:p>
                      <a:pPr>
                        <a:lnSpc>
                          <a:spcPct val="150000"/>
                        </a:lnSpc>
                      </a:pPr>
                      <a:r>
                        <a:rPr lang="de-DE" dirty="0"/>
                        <a:t>2002 - 2003</a:t>
                      </a:r>
                    </a:p>
                  </a:txBody>
                  <a:tcPr/>
                </a:tc>
                <a:tc>
                  <a:txBody>
                    <a:bodyPr/>
                    <a:lstStyle/>
                    <a:p>
                      <a:pPr>
                        <a:lnSpc>
                          <a:spcPct val="150000"/>
                        </a:lnSpc>
                      </a:pPr>
                      <a:r>
                        <a:rPr lang="de-DE" dirty="0"/>
                        <a:t>Rückenschmerz</a:t>
                      </a:r>
                    </a:p>
                  </a:txBody>
                  <a:tcPr/>
                </a:tc>
                <a:tc>
                  <a:txBody>
                    <a:bodyPr/>
                    <a:lstStyle/>
                    <a:p>
                      <a:pPr>
                        <a:lnSpc>
                          <a:spcPct val="150000"/>
                        </a:lnSpc>
                      </a:pPr>
                      <a:r>
                        <a:rPr lang="de-DE" dirty="0" err="1"/>
                        <a:t>vffr</a:t>
                      </a:r>
                      <a:endParaRPr lang="de-DE" dirty="0"/>
                    </a:p>
                  </a:txBody>
                  <a:tcPr/>
                </a:tc>
                <a:tc>
                  <a:txBody>
                    <a:bodyPr/>
                    <a:lstStyle/>
                    <a:p>
                      <a:pPr>
                        <a:lnSpc>
                          <a:spcPct val="150000"/>
                        </a:lnSpc>
                      </a:pPr>
                      <a:r>
                        <a:rPr lang="de-DE" dirty="0"/>
                        <a:t>Hüppe</a:t>
                      </a:r>
                      <a:r>
                        <a:rPr lang="de-DE" baseline="0" dirty="0"/>
                        <a:t> et al</a:t>
                      </a:r>
                      <a:endParaRPr lang="de-DE" dirty="0"/>
                    </a:p>
                  </a:txBody>
                  <a:tcPr/>
                </a:tc>
                <a:extLst>
                  <a:ext uri="{0D108BD9-81ED-4DB2-BD59-A6C34878D82A}">
                    <a16:rowId xmlns:a16="http://schemas.microsoft.com/office/drawing/2014/main" val="10001"/>
                  </a:ext>
                </a:extLst>
              </a:tr>
              <a:tr h="541897">
                <a:tc>
                  <a:txBody>
                    <a:bodyPr/>
                    <a:lstStyle/>
                    <a:p>
                      <a:pPr>
                        <a:lnSpc>
                          <a:spcPct val="150000"/>
                        </a:lnSpc>
                      </a:pPr>
                      <a:r>
                        <a:rPr lang="de-DE" dirty="0"/>
                        <a:t>VERA</a:t>
                      </a:r>
                    </a:p>
                  </a:txBody>
                  <a:tcPr/>
                </a:tc>
                <a:tc>
                  <a:txBody>
                    <a:bodyPr/>
                    <a:lstStyle/>
                    <a:p>
                      <a:pPr>
                        <a:lnSpc>
                          <a:spcPct val="150000"/>
                        </a:lnSpc>
                      </a:pPr>
                      <a:r>
                        <a:rPr lang="de-DE" dirty="0"/>
                        <a:t>2004 - 2005</a:t>
                      </a:r>
                    </a:p>
                  </a:txBody>
                  <a:tcPr/>
                </a:tc>
                <a:tc>
                  <a:txBody>
                    <a:bodyPr/>
                    <a:lstStyle/>
                    <a:p>
                      <a:pPr>
                        <a:lnSpc>
                          <a:spcPct val="150000"/>
                        </a:lnSpc>
                      </a:pPr>
                      <a:r>
                        <a:rPr lang="de-DE" dirty="0"/>
                        <a:t>RA</a:t>
                      </a:r>
                    </a:p>
                  </a:txBody>
                  <a:tcPr/>
                </a:tc>
                <a:tc>
                  <a:txBody>
                    <a:bodyPr/>
                    <a:lstStyle/>
                    <a:p>
                      <a:pPr>
                        <a:lnSpc>
                          <a:spcPct val="150000"/>
                        </a:lnSpc>
                      </a:pPr>
                      <a:r>
                        <a:rPr lang="de-DE" dirty="0"/>
                        <a:t>BMBF</a:t>
                      </a:r>
                    </a:p>
                  </a:txBody>
                  <a:tcPr/>
                </a:tc>
                <a:tc>
                  <a:txBody>
                    <a:bodyPr/>
                    <a:lstStyle/>
                    <a:p>
                      <a:pPr>
                        <a:lnSpc>
                          <a:spcPct val="150000"/>
                        </a:lnSpc>
                      </a:pPr>
                      <a:r>
                        <a:rPr lang="de-DE" dirty="0" err="1"/>
                        <a:t>Schlademann</a:t>
                      </a:r>
                      <a:r>
                        <a:rPr lang="de-DE" dirty="0"/>
                        <a:t> et</a:t>
                      </a:r>
                    </a:p>
                  </a:txBody>
                  <a:tcPr/>
                </a:tc>
                <a:extLst>
                  <a:ext uri="{0D108BD9-81ED-4DB2-BD59-A6C34878D82A}">
                    <a16:rowId xmlns:a16="http://schemas.microsoft.com/office/drawing/2014/main" val="10002"/>
                  </a:ext>
                </a:extLst>
              </a:tr>
              <a:tr h="541897">
                <a:tc>
                  <a:txBody>
                    <a:bodyPr/>
                    <a:lstStyle/>
                    <a:p>
                      <a:pPr>
                        <a:lnSpc>
                          <a:spcPct val="150000"/>
                        </a:lnSpc>
                      </a:pPr>
                      <a:r>
                        <a:rPr lang="de-DE" dirty="0" err="1"/>
                        <a:t>HaMü</a:t>
                      </a:r>
                      <a:endParaRPr lang="de-DE" dirty="0"/>
                    </a:p>
                  </a:txBody>
                  <a:tcPr/>
                </a:tc>
                <a:tc>
                  <a:txBody>
                    <a:bodyPr/>
                    <a:lstStyle/>
                    <a:p>
                      <a:pPr>
                        <a:lnSpc>
                          <a:spcPct val="150000"/>
                        </a:lnSpc>
                      </a:pPr>
                      <a:r>
                        <a:rPr lang="de-DE" dirty="0"/>
                        <a:t>2006 - 2007</a:t>
                      </a:r>
                    </a:p>
                  </a:txBody>
                  <a:tcPr/>
                </a:tc>
                <a:tc>
                  <a:txBody>
                    <a:bodyPr/>
                    <a:lstStyle/>
                    <a:p>
                      <a:pPr>
                        <a:lnSpc>
                          <a:spcPct val="150000"/>
                        </a:lnSpc>
                      </a:pPr>
                      <a:r>
                        <a:rPr lang="de-DE" dirty="0"/>
                        <a:t>Diabetes II</a:t>
                      </a:r>
                    </a:p>
                  </a:txBody>
                  <a:tcPr/>
                </a:tc>
                <a:tc>
                  <a:txBody>
                    <a:bodyPr/>
                    <a:lstStyle/>
                    <a:p>
                      <a:pPr>
                        <a:lnSpc>
                          <a:spcPct val="150000"/>
                        </a:lnSpc>
                      </a:pPr>
                      <a:r>
                        <a:rPr lang="de-DE" dirty="0"/>
                        <a:t>GKV</a:t>
                      </a:r>
                    </a:p>
                  </a:txBody>
                  <a:tcPr/>
                </a:tc>
                <a:tc>
                  <a:txBody>
                    <a:bodyPr/>
                    <a:lstStyle/>
                    <a:p>
                      <a:pPr>
                        <a:lnSpc>
                          <a:spcPct val="150000"/>
                        </a:lnSpc>
                      </a:pPr>
                      <a:r>
                        <a:rPr lang="de-DE" dirty="0"/>
                        <a:t>Hüppe</a:t>
                      </a:r>
                      <a:r>
                        <a:rPr lang="de-DE" baseline="0" dirty="0"/>
                        <a:t> et al</a:t>
                      </a:r>
                      <a:endParaRPr lang="de-DE" dirty="0"/>
                    </a:p>
                  </a:txBody>
                  <a:tcPr/>
                </a:tc>
                <a:extLst>
                  <a:ext uri="{0D108BD9-81ED-4DB2-BD59-A6C34878D82A}">
                    <a16:rowId xmlns:a16="http://schemas.microsoft.com/office/drawing/2014/main" val="10003"/>
                  </a:ext>
                </a:extLst>
              </a:tr>
              <a:tr h="541897">
                <a:tc>
                  <a:txBody>
                    <a:bodyPr/>
                    <a:lstStyle/>
                    <a:p>
                      <a:pPr>
                        <a:lnSpc>
                          <a:spcPct val="150000"/>
                        </a:lnSpc>
                      </a:pPr>
                      <a:r>
                        <a:rPr lang="de-DE" dirty="0"/>
                        <a:t>PARTID</a:t>
                      </a:r>
                    </a:p>
                  </a:txBody>
                  <a:tcPr/>
                </a:tc>
                <a:tc>
                  <a:txBody>
                    <a:bodyPr/>
                    <a:lstStyle/>
                    <a:p>
                      <a:pPr>
                        <a:lnSpc>
                          <a:spcPct val="150000"/>
                        </a:lnSpc>
                      </a:pPr>
                      <a:r>
                        <a:rPr lang="de-DE" dirty="0"/>
                        <a:t>2009</a:t>
                      </a:r>
                      <a:r>
                        <a:rPr lang="de-DE" baseline="0" dirty="0"/>
                        <a:t> - 2012</a:t>
                      </a:r>
                      <a:endParaRPr lang="de-DE" dirty="0"/>
                    </a:p>
                  </a:txBody>
                  <a:tcPr/>
                </a:tc>
                <a:tc>
                  <a:txBody>
                    <a:bodyPr/>
                    <a:lstStyle/>
                    <a:p>
                      <a:pPr>
                        <a:lnSpc>
                          <a:spcPct val="150000"/>
                        </a:lnSpc>
                      </a:pPr>
                      <a:r>
                        <a:rPr lang="de-DE" dirty="0"/>
                        <a:t>Diabetes II</a:t>
                      </a:r>
                    </a:p>
                  </a:txBody>
                  <a:tcPr/>
                </a:tc>
                <a:tc>
                  <a:txBody>
                    <a:bodyPr/>
                    <a:lstStyle/>
                    <a:p>
                      <a:pPr>
                        <a:lnSpc>
                          <a:spcPct val="150000"/>
                        </a:lnSpc>
                      </a:pPr>
                      <a:r>
                        <a:rPr lang="de-DE" dirty="0" err="1"/>
                        <a:t>refonet</a:t>
                      </a:r>
                      <a:endParaRPr lang="de-DE" dirty="0"/>
                    </a:p>
                  </a:txBody>
                  <a:tcPr/>
                </a:tc>
                <a:tc>
                  <a:txBody>
                    <a:bodyPr/>
                    <a:lstStyle/>
                    <a:p>
                      <a:pPr>
                        <a:lnSpc>
                          <a:spcPct val="150000"/>
                        </a:lnSpc>
                      </a:pPr>
                      <a:r>
                        <a:rPr lang="de-DE" dirty="0"/>
                        <a:t>Mittag et al </a:t>
                      </a:r>
                    </a:p>
                  </a:txBody>
                  <a:tcPr/>
                </a:tc>
                <a:extLst>
                  <a:ext uri="{0D108BD9-81ED-4DB2-BD59-A6C34878D82A}">
                    <a16:rowId xmlns:a16="http://schemas.microsoft.com/office/drawing/2014/main" val="10004"/>
                  </a:ext>
                </a:extLst>
              </a:tr>
              <a:tr h="541897">
                <a:tc>
                  <a:txBody>
                    <a:bodyPr/>
                    <a:lstStyle/>
                    <a:p>
                      <a:pPr>
                        <a:lnSpc>
                          <a:spcPct val="150000"/>
                        </a:lnSpc>
                      </a:pPr>
                      <a:r>
                        <a:rPr lang="de-DE" dirty="0" err="1"/>
                        <a:t>MerCED</a:t>
                      </a:r>
                      <a:endParaRPr lang="de-DE" dirty="0"/>
                    </a:p>
                  </a:txBody>
                  <a:tcPr/>
                </a:tc>
                <a:tc>
                  <a:txBody>
                    <a:bodyPr/>
                    <a:lstStyle/>
                    <a:p>
                      <a:pPr>
                        <a:lnSpc>
                          <a:spcPct val="150000"/>
                        </a:lnSpc>
                      </a:pPr>
                      <a:r>
                        <a:rPr lang="de-DE" dirty="0"/>
                        <a:t>2016</a:t>
                      </a:r>
                      <a:r>
                        <a:rPr lang="de-DE" baseline="0" dirty="0"/>
                        <a:t> - 2019</a:t>
                      </a:r>
                      <a:endParaRPr lang="de-DE" dirty="0"/>
                    </a:p>
                  </a:txBody>
                  <a:tcPr/>
                </a:tc>
                <a:tc>
                  <a:txBody>
                    <a:bodyPr/>
                    <a:lstStyle/>
                    <a:p>
                      <a:pPr>
                        <a:lnSpc>
                          <a:spcPct val="150000"/>
                        </a:lnSpc>
                      </a:pPr>
                      <a:r>
                        <a:rPr lang="de-DE" dirty="0"/>
                        <a:t>CED</a:t>
                      </a:r>
                    </a:p>
                  </a:txBody>
                  <a:tcPr/>
                </a:tc>
                <a:tc>
                  <a:txBody>
                    <a:bodyPr/>
                    <a:lstStyle/>
                    <a:p>
                      <a:pPr>
                        <a:lnSpc>
                          <a:spcPct val="150000"/>
                        </a:lnSpc>
                      </a:pPr>
                      <a:r>
                        <a:rPr lang="de-DE" dirty="0"/>
                        <a:t>DFG</a:t>
                      </a:r>
                    </a:p>
                  </a:txBody>
                  <a:tcPr/>
                </a:tc>
                <a:tc>
                  <a:txBody>
                    <a:bodyPr/>
                    <a:lstStyle/>
                    <a:p>
                      <a:pPr>
                        <a:lnSpc>
                          <a:spcPct val="150000"/>
                        </a:lnSpc>
                      </a:pPr>
                      <a:r>
                        <a:rPr lang="de-DE" dirty="0"/>
                        <a:t>Protokoll</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561969557"/>
      </p:ext>
    </p:extLst>
  </p:cSld>
  <p:clrMapOvr>
    <a:masterClrMapping/>
  </p:clrMapOvr>
</p:sld>
</file>

<file path=ppt/theme/theme1.xml><?xml version="1.0" encoding="utf-8"?>
<a:theme xmlns:a="http://schemas.openxmlformats.org/drawingml/2006/main" name="1_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0</TotalTime>
  <Words>1829</Words>
  <Application>Microsoft Office PowerPoint</Application>
  <PresentationFormat>Bildschirmpräsentation (4:3)</PresentationFormat>
  <Paragraphs>404</Paragraphs>
  <Slides>34</Slides>
  <Notes>3</Notes>
  <HiddenSlides>0</HiddenSlides>
  <MMClips>0</MMClips>
  <ScaleCrop>false</ScaleCrop>
  <HeadingPairs>
    <vt:vector size="8" baseType="variant">
      <vt:variant>
        <vt:lpstr>Verwendete Schriftarten</vt:lpstr>
      </vt:variant>
      <vt:variant>
        <vt:i4>6</vt:i4>
      </vt:variant>
      <vt:variant>
        <vt:lpstr>Design</vt:lpstr>
      </vt:variant>
      <vt:variant>
        <vt:i4>2</vt:i4>
      </vt:variant>
      <vt:variant>
        <vt:lpstr>Eingebettete OLE-Server</vt:lpstr>
      </vt:variant>
      <vt:variant>
        <vt:i4>1</vt:i4>
      </vt:variant>
      <vt:variant>
        <vt:lpstr>Folientitel</vt:lpstr>
      </vt:variant>
      <vt:variant>
        <vt:i4>34</vt:i4>
      </vt:variant>
    </vt:vector>
  </HeadingPairs>
  <TitlesOfParts>
    <vt:vector size="43" baseType="lpstr">
      <vt:lpstr>Arial</vt:lpstr>
      <vt:lpstr>Calibri</vt:lpstr>
      <vt:lpstr>Calibri Light</vt:lpstr>
      <vt:lpstr>Myriad Pro</vt:lpstr>
      <vt:lpstr>Times New Roman</vt:lpstr>
      <vt:lpstr>Wingdings</vt:lpstr>
      <vt:lpstr>1_Larissa</vt:lpstr>
      <vt:lpstr>Benutzerdefiniertes Design</vt:lpstr>
      <vt:lpstr>Dokument</vt:lpstr>
      <vt:lpstr>MERCED – ein pragmatischer und partizipativer RCT zur Prüfung der generellen absoluten Wirksamkeit von medizinischer Rehabilitation bei CED</vt:lpstr>
      <vt:lpstr>MERCED: Daten</vt:lpstr>
      <vt:lpstr> „Medizinische Rehabilitation ist  wirksam und rechnet sich.“  Deutsche Rentenversicherung Bund: Forschung in der Rehabilitation.  Berlin 2009, S. 9   „What‘s your evidence?“  (als Beginn eines Diskurses, Sprachspiels) </vt:lpstr>
      <vt:lpstr>SVR Gesundheit: Gutachten 2014</vt:lpstr>
      <vt:lpstr>Paul Martini  [1889 – 1964]  schon 1934</vt:lpstr>
      <vt:lpstr>Was gäbe „persuasive, convincing evidence“?</vt:lpstr>
      <vt:lpstr>Globaler subjektiver „Erfolg“ der Rehabilitation im langfristigen Rückblick: Schwere RS (A4)</vt:lpstr>
      <vt:lpstr>PowerPoint-Präsentation</vt:lpstr>
      <vt:lpstr>Eine Sequenz von fünf RCTs </vt:lpstr>
      <vt:lpstr>Wirksamkeit (und Nutzen) medizinischer Methoden</vt:lpstr>
      <vt:lpstr>PowerPoint-Präsentation</vt:lpstr>
      <vt:lpstr>Der RCT als “Clincher” (Nancy Cartwright)</vt:lpstr>
      <vt:lpstr>RCTs sind …</vt:lpstr>
      <vt:lpstr>An Outline of Cause-Effect Research: Synopsis (Feinstein 1985, 50)</vt:lpstr>
      <vt:lpstr>Grundprobleme von RCTs in der Reha</vt:lpstr>
      <vt:lpstr>„Generelle absolute“ Wirksamkeit</vt:lpstr>
      <vt:lpstr>MERCED Studiendesign</vt:lpstr>
      <vt:lpstr>Zielgruppe</vt:lpstr>
      <vt:lpstr>PowerPoint-Präsentation</vt:lpstr>
      <vt:lpstr>Intervention</vt:lpstr>
      <vt:lpstr>PowerPoint-Präsentation</vt:lpstr>
      <vt:lpstr>Überblick zum Rekrutierungsverlauf </vt:lpstr>
      <vt:lpstr>Zielgrößen / Outcomes</vt:lpstr>
      <vt:lpstr>Andeutungen zur Fallzahlplanung (Endpunkt-Δ-α-β)</vt:lpstr>
      <vt:lpstr>PowerPoint-Präsentation</vt:lpstr>
      <vt:lpstr>Mögliche Stolpersteine:   Ziel: 85 % Partizipation an Nachbefragung   (aktuell deutlich &gt; 70 %)   Ziel: 60 % Reha-Teilnahme in der Interventions-  gruppe und 10 % in Kontrollgruppe   (aktuell &lt; 60 % / &lt; 10 %) </vt:lpstr>
      <vt:lpstr>Ausschlussgründe  in N= 759 Fragebögen</vt:lpstr>
      <vt:lpstr>Welche Versicherten wurden auf Basis des Fragebogens ausgeschlossen? </vt:lpstr>
      <vt:lpstr>Gewünscht: „typische“ Reha-Stichprobe </vt:lpstr>
      <vt:lpstr>Evidenz und ihre moralische Implikation</vt:lpstr>
      <vt:lpstr>Treffen des Patientenbeirates  der MERCED – Studie</vt:lpstr>
      <vt:lpstr>Herausforderung Partizipative Forschung (1)</vt:lpstr>
      <vt:lpstr>Herausforderung Partizipative Forschung (2)</vt:lpstr>
      <vt:lpstr>Grenzen und Schwächen von RCTs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raspe-h</dc:creator>
  <cp:lastModifiedBy>Henrik</cp:lastModifiedBy>
  <cp:revision>143</cp:revision>
  <dcterms:created xsi:type="dcterms:W3CDTF">2015-11-05T21:22:30Z</dcterms:created>
  <dcterms:modified xsi:type="dcterms:W3CDTF">2018-09-22T10:05:35Z</dcterms:modified>
</cp:coreProperties>
</file>