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11" r:id="rId2"/>
  </p:sldMasterIdLst>
  <p:sldIdLst>
    <p:sldId id="256" r:id="rId3"/>
    <p:sldId id="275" r:id="rId4"/>
    <p:sldId id="274" r:id="rId5"/>
    <p:sldId id="280" r:id="rId6"/>
    <p:sldId id="276" r:id="rId7"/>
    <p:sldId id="278" r:id="rId8"/>
    <p:sldId id="279" r:id="rId9"/>
    <p:sldId id="305" r:id="rId10"/>
    <p:sldId id="281" r:id="rId11"/>
    <p:sldId id="273" r:id="rId12"/>
    <p:sldId id="283" r:id="rId13"/>
    <p:sldId id="301" r:id="rId14"/>
    <p:sldId id="292" r:id="rId15"/>
    <p:sldId id="288" r:id="rId16"/>
    <p:sldId id="293" r:id="rId17"/>
    <p:sldId id="285" r:id="rId18"/>
    <p:sldId id="289" r:id="rId19"/>
    <p:sldId id="304" r:id="rId20"/>
    <p:sldId id="306" r:id="rId21"/>
    <p:sldId id="298" r:id="rId22"/>
    <p:sldId id="299" r:id="rId23"/>
    <p:sldId id="300" r:id="rId24"/>
    <p:sldId id="307" r:id="rId25"/>
    <p:sldId id="282" r:id="rId26"/>
    <p:sldId id="290" r:id="rId27"/>
    <p:sldId id="286" r:id="rId28"/>
    <p:sldId id="303"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4660"/>
  </p:normalViewPr>
  <p:slideViewPr>
    <p:cSldViewPr snapToGrid="0">
      <p:cViewPr varScale="1">
        <p:scale>
          <a:sx n="91" d="100"/>
          <a:sy n="91" d="100"/>
        </p:scale>
        <p:origin x="102" y="480"/>
      </p:cViewPr>
      <p:guideLst/>
    </p:cSldViewPr>
  </p:slideViewPr>
  <p:notesTextViewPr>
    <p:cViewPr>
      <p:scale>
        <a:sx n="1" d="1"/>
        <a:sy n="1" d="1"/>
      </p:scale>
      <p:origin x="0" y="0"/>
    </p:cViewPr>
  </p:notesTextViewPr>
  <p:sorterViewPr>
    <p:cViewPr varScale="1">
      <p:scale>
        <a:sx n="100" d="100"/>
        <a:sy n="100" d="100"/>
      </p:scale>
      <p:origin x="0" y="-45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41314"/>
            <a:ext cx="7772400" cy="1470025"/>
          </a:xfrm>
        </p:spPr>
        <p:txBody>
          <a:bodyPr>
            <a:normAutofit/>
          </a:bodyPr>
          <a:lstStyle>
            <a:lvl1pPr>
              <a:defRPr sz="3200" b="1">
                <a:solidFill>
                  <a:schemeClr val="tx2">
                    <a:lumMod val="50000"/>
                  </a:schemeClr>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2">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264627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0" y="1218456"/>
            <a:ext cx="7772400" cy="914400"/>
          </a:xfrm>
        </p:spPr>
        <p:txBody>
          <a:bodyPr/>
          <a:lstStyle/>
          <a:p>
            <a:r>
              <a:rPr lang="de-DE" dirty="0" smtClean="0"/>
              <a:t>Titelmasterformat durch Klicken bearbeiten</a:t>
            </a:r>
            <a:endParaRPr lang="de-DE" dirty="0"/>
          </a:p>
        </p:txBody>
      </p:sp>
      <p:sp>
        <p:nvSpPr>
          <p:cNvPr id="4" name="Textplatzhalter 3"/>
          <p:cNvSpPr>
            <a:spLocks noGrp="1"/>
          </p:cNvSpPr>
          <p:nvPr>
            <p:ph type="body" sz="quarter" idx="10"/>
          </p:nvPr>
        </p:nvSpPr>
        <p:spPr>
          <a:xfrm>
            <a:off x="705602" y="2442922"/>
            <a:ext cx="7776864" cy="403244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0709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1074738"/>
            <a:ext cx="7772400" cy="9144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2125663"/>
            <a:ext cx="3810000" cy="46164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125663"/>
            <a:ext cx="3810000" cy="46164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0406145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0" y="1218456"/>
            <a:ext cx="7772400" cy="914400"/>
          </a:xfrm>
        </p:spPr>
        <p:txBody>
          <a:bodyPr/>
          <a:lstStyle/>
          <a:p>
            <a:r>
              <a:rPr lang="de-DE" dirty="0" smtClean="0"/>
              <a:t>Titelmasterformat durch Klicken bearbeiten</a:t>
            </a:r>
            <a:endParaRPr lang="de-DE" dirty="0"/>
          </a:p>
        </p:txBody>
      </p:sp>
      <p:sp>
        <p:nvSpPr>
          <p:cNvPr id="4" name="Textplatzhalter 3"/>
          <p:cNvSpPr>
            <a:spLocks noGrp="1"/>
          </p:cNvSpPr>
          <p:nvPr>
            <p:ph type="body" sz="quarter" idx="10"/>
          </p:nvPr>
        </p:nvSpPr>
        <p:spPr>
          <a:xfrm>
            <a:off x="705602" y="2442922"/>
            <a:ext cx="7776864" cy="403244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217681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0288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1954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1382298"/>
          </a:xfrm>
        </p:spPr>
        <p:txBody>
          <a:bodyPr anchor="b">
            <a:normAutofit/>
          </a:bodyPr>
          <a:lstStyle>
            <a:lvl1pPr algn="ctr">
              <a:defRPr sz="3600"/>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143000" y="3684104"/>
            <a:ext cx="6858000" cy="239533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pic>
        <p:nvPicPr>
          <p:cNvPr id="7" name="Grafik 6"/>
          <p:cNvPicPr>
            <a:picLocks noChangeAspect="1"/>
          </p:cNvPicPr>
          <p:nvPr userDrawn="1"/>
        </p:nvPicPr>
        <p:blipFill>
          <a:blip r:embed="rId2"/>
          <a:stretch>
            <a:fillRect/>
          </a:stretch>
        </p:blipFill>
        <p:spPr>
          <a:xfrm>
            <a:off x="351576" y="104790"/>
            <a:ext cx="3060457" cy="658425"/>
          </a:xfrm>
          <a:prstGeom prst="rect">
            <a:avLst/>
          </a:prstGeom>
        </p:spPr>
      </p:pic>
    </p:spTree>
    <p:extLst>
      <p:ext uri="{BB962C8B-B14F-4D97-AF65-F5344CB8AC3E}">
        <p14:creationId xmlns:p14="http://schemas.microsoft.com/office/powerpoint/2010/main" val="3989558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196D805-49D9-4BD2-8B41-FAF6EF2CBF4A}" type="datetimeFigureOut">
              <a:rPr lang="de-DE" smtClean="0"/>
              <a:t>30.10.2018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C37E7A-D385-4BD3-8CFF-87EE521B78CC}" type="slidenum">
              <a:rPr lang="de-DE" smtClean="0"/>
              <a:t>‹Nr.›</a:t>
            </a:fld>
            <a:endParaRPr lang="de-DE"/>
          </a:p>
        </p:txBody>
      </p:sp>
    </p:spTree>
    <p:extLst>
      <p:ext uri="{BB962C8B-B14F-4D97-AF65-F5344CB8AC3E}">
        <p14:creationId xmlns:p14="http://schemas.microsoft.com/office/powerpoint/2010/main" val="846365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196D805-49D9-4BD2-8B41-FAF6EF2CBF4A}" type="datetimeFigureOut">
              <a:rPr lang="de-DE" smtClean="0"/>
              <a:t>30.10.2018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C37E7A-D385-4BD3-8CFF-87EE521B78CC}" type="slidenum">
              <a:rPr lang="de-DE" smtClean="0"/>
              <a:t>‹Nr.›</a:t>
            </a:fld>
            <a:endParaRPr lang="de-DE"/>
          </a:p>
        </p:txBody>
      </p:sp>
    </p:spTree>
    <p:extLst>
      <p:ext uri="{BB962C8B-B14F-4D97-AF65-F5344CB8AC3E}">
        <p14:creationId xmlns:p14="http://schemas.microsoft.com/office/powerpoint/2010/main" val="3540480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196D805-49D9-4BD2-8B41-FAF6EF2CBF4A}" type="datetimeFigureOut">
              <a:rPr lang="de-DE" smtClean="0"/>
              <a:t>30.10.2018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C37E7A-D385-4BD3-8CFF-87EE521B78CC}" type="slidenum">
              <a:rPr lang="de-DE" smtClean="0"/>
              <a:t>‹Nr.›</a:t>
            </a:fld>
            <a:endParaRPr lang="de-DE"/>
          </a:p>
        </p:txBody>
      </p:sp>
    </p:spTree>
    <p:extLst>
      <p:ext uri="{BB962C8B-B14F-4D97-AF65-F5344CB8AC3E}">
        <p14:creationId xmlns:p14="http://schemas.microsoft.com/office/powerpoint/2010/main" val="2677220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196D805-49D9-4BD2-8B41-FAF6EF2CBF4A}" type="datetimeFigureOut">
              <a:rPr lang="de-DE" smtClean="0"/>
              <a:t>30.10.2018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6C37E7A-D385-4BD3-8CFF-87EE521B78CC}" type="slidenum">
              <a:rPr lang="de-DE" smtClean="0"/>
              <a:t>‹Nr.›</a:t>
            </a:fld>
            <a:endParaRPr lang="de-DE"/>
          </a:p>
        </p:txBody>
      </p:sp>
    </p:spTree>
    <p:extLst>
      <p:ext uri="{BB962C8B-B14F-4D97-AF65-F5344CB8AC3E}">
        <p14:creationId xmlns:p14="http://schemas.microsoft.com/office/powerpoint/2010/main" val="428201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98514"/>
            <a:ext cx="8229600" cy="1143000"/>
          </a:xfrm>
        </p:spPr>
        <p:txBody>
          <a:bodyPr>
            <a:normAutofit/>
          </a:bodyPr>
          <a:lstStyle>
            <a:lvl1pPr>
              <a:defRPr sz="3200" b="1">
                <a:solidFill>
                  <a:schemeClr val="tx2">
                    <a:lumMod val="50000"/>
                  </a:schemeClr>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2222500"/>
            <a:ext cx="8229600" cy="4356100"/>
          </a:xfrm>
        </p:spPr>
        <p:txBody>
          <a:bodyPr>
            <a:normAutofit/>
          </a:bodyPr>
          <a:lstStyle>
            <a:lvl1pPr marL="0" indent="0">
              <a:spcBef>
                <a:spcPts val="900"/>
              </a:spcBef>
              <a:buNone/>
              <a:defRPr sz="2400">
                <a:solidFill>
                  <a:schemeClr val="tx2">
                    <a:lumMod val="50000"/>
                  </a:schemeClr>
                </a:solidFill>
              </a:defRPr>
            </a:lvl1pPr>
            <a:lvl3pPr marL="685800" indent="0">
              <a:buNone/>
              <a:defRPr/>
            </a:lvl3pPr>
            <a:lvl5pPr marL="1371600" indent="0">
              <a:buNone/>
              <a:defRPr/>
            </a:lvl5pPr>
          </a:lstStyle>
          <a:p>
            <a:pPr lvl="0"/>
            <a:r>
              <a:rPr lang="de-DE" dirty="0" smtClean="0"/>
              <a:t>Text</a:t>
            </a:r>
          </a:p>
          <a:p>
            <a:pPr lvl="0"/>
            <a:r>
              <a:rPr lang="de-DE" dirty="0" smtClean="0"/>
              <a:t>Text</a:t>
            </a:r>
            <a:endParaRPr lang="de-DE" dirty="0"/>
          </a:p>
        </p:txBody>
      </p:sp>
    </p:spTree>
    <p:extLst>
      <p:ext uri="{BB962C8B-B14F-4D97-AF65-F5344CB8AC3E}">
        <p14:creationId xmlns:p14="http://schemas.microsoft.com/office/powerpoint/2010/main" val="17041982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196D805-49D9-4BD2-8B41-FAF6EF2CBF4A}" type="datetimeFigureOut">
              <a:rPr lang="de-DE" smtClean="0"/>
              <a:t>30.10.2018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6C37E7A-D385-4BD3-8CFF-87EE521B78CC}" type="slidenum">
              <a:rPr lang="de-DE" smtClean="0"/>
              <a:t>‹Nr.›</a:t>
            </a:fld>
            <a:endParaRPr lang="de-DE"/>
          </a:p>
        </p:txBody>
      </p:sp>
    </p:spTree>
    <p:extLst>
      <p:ext uri="{BB962C8B-B14F-4D97-AF65-F5344CB8AC3E}">
        <p14:creationId xmlns:p14="http://schemas.microsoft.com/office/powerpoint/2010/main" val="1785862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196D805-49D9-4BD2-8B41-FAF6EF2CBF4A}" type="datetimeFigureOut">
              <a:rPr lang="de-DE" smtClean="0"/>
              <a:t>30.10.2018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6C37E7A-D385-4BD3-8CFF-87EE521B78CC}" type="slidenum">
              <a:rPr lang="de-DE" smtClean="0"/>
              <a:t>‹Nr.›</a:t>
            </a:fld>
            <a:endParaRPr lang="de-DE"/>
          </a:p>
        </p:txBody>
      </p:sp>
    </p:spTree>
    <p:extLst>
      <p:ext uri="{BB962C8B-B14F-4D97-AF65-F5344CB8AC3E}">
        <p14:creationId xmlns:p14="http://schemas.microsoft.com/office/powerpoint/2010/main" val="2149634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196D805-49D9-4BD2-8B41-FAF6EF2CBF4A}" type="datetimeFigureOut">
              <a:rPr lang="de-DE" smtClean="0"/>
              <a:t>30.10.2018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C37E7A-D385-4BD3-8CFF-87EE521B78CC}" type="slidenum">
              <a:rPr lang="de-DE" smtClean="0"/>
              <a:t>‹Nr.›</a:t>
            </a:fld>
            <a:endParaRPr lang="de-DE"/>
          </a:p>
        </p:txBody>
      </p:sp>
    </p:spTree>
    <p:extLst>
      <p:ext uri="{BB962C8B-B14F-4D97-AF65-F5344CB8AC3E}">
        <p14:creationId xmlns:p14="http://schemas.microsoft.com/office/powerpoint/2010/main" val="1659952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196D805-49D9-4BD2-8B41-FAF6EF2CBF4A}" type="datetimeFigureOut">
              <a:rPr lang="de-DE" smtClean="0"/>
              <a:t>30.10.2018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C37E7A-D385-4BD3-8CFF-87EE521B78CC}" type="slidenum">
              <a:rPr lang="de-DE" smtClean="0"/>
              <a:t>‹Nr.›</a:t>
            </a:fld>
            <a:endParaRPr lang="de-DE"/>
          </a:p>
        </p:txBody>
      </p:sp>
    </p:spTree>
    <p:extLst>
      <p:ext uri="{BB962C8B-B14F-4D97-AF65-F5344CB8AC3E}">
        <p14:creationId xmlns:p14="http://schemas.microsoft.com/office/powerpoint/2010/main" val="1194574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196D805-49D9-4BD2-8B41-FAF6EF2CBF4A}" type="datetimeFigureOut">
              <a:rPr lang="de-DE" smtClean="0"/>
              <a:t>30.10.2018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C37E7A-D385-4BD3-8CFF-87EE521B78CC}" type="slidenum">
              <a:rPr lang="de-DE" smtClean="0"/>
              <a:t>‹Nr.›</a:t>
            </a:fld>
            <a:endParaRPr lang="de-DE"/>
          </a:p>
        </p:txBody>
      </p:sp>
    </p:spTree>
    <p:extLst>
      <p:ext uri="{BB962C8B-B14F-4D97-AF65-F5344CB8AC3E}">
        <p14:creationId xmlns:p14="http://schemas.microsoft.com/office/powerpoint/2010/main" val="2635044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196D805-49D9-4BD2-8B41-FAF6EF2CBF4A}" type="datetimeFigureOut">
              <a:rPr lang="de-DE" smtClean="0"/>
              <a:t>30.10.2018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C37E7A-D385-4BD3-8CFF-87EE521B78CC}" type="slidenum">
              <a:rPr lang="de-DE" smtClean="0"/>
              <a:t>‹Nr.›</a:t>
            </a:fld>
            <a:endParaRPr lang="de-DE"/>
          </a:p>
        </p:txBody>
      </p:sp>
    </p:spTree>
    <p:extLst>
      <p:ext uri="{BB962C8B-B14F-4D97-AF65-F5344CB8AC3E}">
        <p14:creationId xmlns:p14="http://schemas.microsoft.com/office/powerpoint/2010/main" val="133245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2"/>
            <a:ext cx="2133600" cy="365125"/>
          </a:xfrm>
          <a:prstGeom prst="rect">
            <a:avLst/>
          </a:prstGeom>
        </p:spPr>
        <p:txBody>
          <a:bodyPr/>
          <a:lstStyle/>
          <a:p>
            <a:fld id="{1D1A8E05-B20B-44BC-BCFB-07ED91095923}" type="datetimeFigureOut">
              <a:rPr lang="de-DE" smtClean="0"/>
              <a:t>30.10.2018</a:t>
            </a:fld>
            <a:endParaRPr lang="de-DE"/>
          </a:p>
        </p:txBody>
      </p:sp>
      <p:sp>
        <p:nvSpPr>
          <p:cNvPr id="5" name="Fußzeilenplatzhalter 4"/>
          <p:cNvSpPr>
            <a:spLocks noGrp="1"/>
          </p:cNvSpPr>
          <p:nvPr>
            <p:ph type="ftr" sz="quarter" idx="11"/>
          </p:nvPr>
        </p:nvSpPr>
        <p:spPr>
          <a:xfrm>
            <a:off x="3124200" y="6356352"/>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2"/>
            <a:ext cx="2133600" cy="365125"/>
          </a:xfrm>
          <a:prstGeom prst="rect">
            <a:avLst/>
          </a:prstGeom>
        </p:spPr>
        <p:txBody>
          <a:bodyPr/>
          <a:lstStyle/>
          <a:p>
            <a:fld id="{E052759D-F418-4798-8CD7-6D5F51904924}" type="slidenum">
              <a:rPr lang="de-DE" smtClean="0"/>
              <a:t>‹Nr.›</a:t>
            </a:fld>
            <a:endParaRPr lang="de-DE"/>
          </a:p>
        </p:txBody>
      </p:sp>
    </p:spTree>
    <p:extLst>
      <p:ext uri="{BB962C8B-B14F-4D97-AF65-F5344CB8AC3E}">
        <p14:creationId xmlns:p14="http://schemas.microsoft.com/office/powerpoint/2010/main" val="103082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964184"/>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2"/>
            <a:ext cx="2133600" cy="365125"/>
          </a:xfrm>
          <a:prstGeom prst="rect">
            <a:avLst/>
          </a:prstGeom>
        </p:spPr>
        <p:txBody>
          <a:bodyPr/>
          <a:lstStyle/>
          <a:p>
            <a:fld id="{1D1A8E05-B20B-44BC-BCFB-07ED91095923}" type="datetimeFigureOut">
              <a:rPr lang="de-DE" smtClean="0"/>
              <a:t>30.10.2018</a:t>
            </a:fld>
            <a:endParaRPr lang="de-DE"/>
          </a:p>
        </p:txBody>
      </p:sp>
      <p:sp>
        <p:nvSpPr>
          <p:cNvPr id="6" name="Fußzeilenplatzhalter 5"/>
          <p:cNvSpPr>
            <a:spLocks noGrp="1"/>
          </p:cNvSpPr>
          <p:nvPr>
            <p:ph type="ftr" sz="quarter" idx="11"/>
          </p:nvPr>
        </p:nvSpPr>
        <p:spPr>
          <a:xfrm>
            <a:off x="3124200" y="6356352"/>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2"/>
            <a:ext cx="2133600" cy="365125"/>
          </a:xfrm>
          <a:prstGeom prst="rect">
            <a:avLst/>
          </a:prstGeom>
        </p:spPr>
        <p:txBody>
          <a:bodyPr/>
          <a:lstStyle/>
          <a:p>
            <a:fld id="{E052759D-F418-4798-8CD7-6D5F51904924}" type="slidenum">
              <a:rPr lang="de-DE" smtClean="0"/>
              <a:t>‹Nr.›</a:t>
            </a:fld>
            <a:endParaRPr lang="de-DE"/>
          </a:p>
        </p:txBody>
      </p:sp>
    </p:spTree>
    <p:extLst>
      <p:ext uri="{BB962C8B-B14F-4D97-AF65-F5344CB8AC3E}">
        <p14:creationId xmlns:p14="http://schemas.microsoft.com/office/powerpoint/2010/main" val="330709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919215"/>
            <a:ext cx="8229600" cy="1143000"/>
          </a:xfrm>
        </p:spPr>
        <p:txBody>
          <a:bodyPr>
            <a:normAutofit/>
          </a:bodyPr>
          <a:lstStyle>
            <a:lvl1pPr>
              <a:defRPr sz="3000"/>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457200" y="6356352"/>
            <a:ext cx="2133600" cy="365125"/>
          </a:xfrm>
          <a:prstGeom prst="rect">
            <a:avLst/>
          </a:prstGeom>
        </p:spPr>
        <p:txBody>
          <a:bodyPr/>
          <a:lstStyle/>
          <a:p>
            <a:fld id="{1D1A8E05-B20B-44BC-BCFB-07ED91095923}" type="datetimeFigureOut">
              <a:rPr lang="de-DE" smtClean="0"/>
              <a:t>30.10.2018</a:t>
            </a:fld>
            <a:endParaRPr lang="de-DE"/>
          </a:p>
        </p:txBody>
      </p:sp>
      <p:sp>
        <p:nvSpPr>
          <p:cNvPr id="4" name="Fußzeilenplatzhalter 3"/>
          <p:cNvSpPr>
            <a:spLocks noGrp="1"/>
          </p:cNvSpPr>
          <p:nvPr>
            <p:ph type="ftr" sz="quarter" idx="11"/>
          </p:nvPr>
        </p:nvSpPr>
        <p:spPr>
          <a:xfrm>
            <a:off x="3124200" y="6356352"/>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2"/>
            <a:ext cx="2133600" cy="365125"/>
          </a:xfrm>
          <a:prstGeom prst="rect">
            <a:avLst/>
          </a:prstGeom>
        </p:spPr>
        <p:txBody>
          <a:bodyPr/>
          <a:lstStyle/>
          <a:p>
            <a:fld id="{E052759D-F418-4798-8CD7-6D5F51904924}" type="slidenum">
              <a:rPr lang="de-DE" smtClean="0"/>
              <a:t>‹Nr.›</a:t>
            </a:fld>
            <a:endParaRPr lang="de-DE"/>
          </a:p>
        </p:txBody>
      </p:sp>
    </p:spTree>
    <p:extLst>
      <p:ext uri="{BB962C8B-B14F-4D97-AF65-F5344CB8AC3E}">
        <p14:creationId xmlns:p14="http://schemas.microsoft.com/office/powerpoint/2010/main" val="223718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5" name="Datumsplatzhalter 4"/>
          <p:cNvSpPr>
            <a:spLocks noGrp="1"/>
          </p:cNvSpPr>
          <p:nvPr>
            <p:ph type="dt" sz="half" idx="10"/>
          </p:nvPr>
        </p:nvSpPr>
        <p:spPr>
          <a:xfrm>
            <a:off x="457200" y="6356352"/>
            <a:ext cx="2133600" cy="365125"/>
          </a:xfrm>
          <a:prstGeom prst="rect">
            <a:avLst/>
          </a:prstGeom>
        </p:spPr>
        <p:txBody>
          <a:bodyPr/>
          <a:lstStyle/>
          <a:p>
            <a:fld id="{1D1A8E05-B20B-44BC-BCFB-07ED91095923}" type="datetimeFigureOut">
              <a:rPr lang="de-DE" smtClean="0"/>
              <a:t>30.10.2018</a:t>
            </a:fld>
            <a:endParaRPr lang="de-DE"/>
          </a:p>
        </p:txBody>
      </p:sp>
      <p:sp>
        <p:nvSpPr>
          <p:cNvPr id="6" name="Fußzeilenplatzhalter 5"/>
          <p:cNvSpPr>
            <a:spLocks noGrp="1"/>
          </p:cNvSpPr>
          <p:nvPr>
            <p:ph type="ftr" sz="quarter" idx="11"/>
          </p:nvPr>
        </p:nvSpPr>
        <p:spPr>
          <a:xfrm>
            <a:off x="3124200" y="6356352"/>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2"/>
            <a:ext cx="2133600" cy="365125"/>
          </a:xfrm>
          <a:prstGeom prst="rect">
            <a:avLst/>
          </a:prstGeom>
        </p:spPr>
        <p:txBody>
          <a:bodyPr/>
          <a:lstStyle/>
          <a:p>
            <a:fld id="{E052759D-F418-4798-8CD7-6D5F51904924}" type="slidenum">
              <a:rPr lang="de-DE" smtClean="0"/>
              <a:t>‹Nr.›</a:t>
            </a:fld>
            <a:endParaRPr lang="de-DE"/>
          </a:p>
        </p:txBody>
      </p:sp>
    </p:spTree>
    <p:extLst>
      <p:ext uri="{BB962C8B-B14F-4D97-AF65-F5344CB8AC3E}">
        <p14:creationId xmlns:p14="http://schemas.microsoft.com/office/powerpoint/2010/main" val="2763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5" name="Datumsplatzhalter 4"/>
          <p:cNvSpPr>
            <a:spLocks noGrp="1"/>
          </p:cNvSpPr>
          <p:nvPr>
            <p:ph type="dt" sz="half" idx="10"/>
          </p:nvPr>
        </p:nvSpPr>
        <p:spPr>
          <a:xfrm>
            <a:off x="457200" y="6356352"/>
            <a:ext cx="2133600" cy="365125"/>
          </a:xfrm>
          <a:prstGeom prst="rect">
            <a:avLst/>
          </a:prstGeom>
        </p:spPr>
        <p:txBody>
          <a:bodyPr/>
          <a:lstStyle/>
          <a:p>
            <a:fld id="{1D1A8E05-B20B-44BC-BCFB-07ED91095923}" type="datetimeFigureOut">
              <a:rPr lang="de-DE" smtClean="0"/>
              <a:t>30.10.2018</a:t>
            </a:fld>
            <a:endParaRPr lang="de-DE"/>
          </a:p>
        </p:txBody>
      </p:sp>
      <p:sp>
        <p:nvSpPr>
          <p:cNvPr id="6" name="Fußzeilenplatzhalter 5"/>
          <p:cNvSpPr>
            <a:spLocks noGrp="1"/>
          </p:cNvSpPr>
          <p:nvPr>
            <p:ph type="ftr" sz="quarter" idx="11"/>
          </p:nvPr>
        </p:nvSpPr>
        <p:spPr>
          <a:xfrm>
            <a:off x="3124200" y="6356352"/>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2"/>
            <a:ext cx="2133600" cy="365125"/>
          </a:xfrm>
          <a:prstGeom prst="rect">
            <a:avLst/>
          </a:prstGeom>
        </p:spPr>
        <p:txBody>
          <a:bodyPr/>
          <a:lstStyle/>
          <a:p>
            <a:fld id="{E052759D-F418-4798-8CD7-6D5F51904924}" type="slidenum">
              <a:rPr lang="de-DE" smtClean="0"/>
              <a:t>‹Nr.›</a:t>
            </a:fld>
            <a:endParaRPr lang="de-DE"/>
          </a:p>
        </p:txBody>
      </p:sp>
    </p:spTree>
    <p:extLst>
      <p:ext uri="{BB962C8B-B14F-4D97-AF65-F5344CB8AC3E}">
        <p14:creationId xmlns:p14="http://schemas.microsoft.com/office/powerpoint/2010/main" val="274382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2"/>
            <a:ext cx="2133600" cy="365125"/>
          </a:xfrm>
          <a:prstGeom prst="rect">
            <a:avLst/>
          </a:prstGeom>
        </p:spPr>
        <p:txBody>
          <a:bodyPr/>
          <a:lstStyle/>
          <a:p>
            <a:fld id="{1D1A8E05-B20B-44BC-BCFB-07ED91095923}" type="datetimeFigureOut">
              <a:rPr lang="de-DE" smtClean="0"/>
              <a:t>30.10.2018</a:t>
            </a:fld>
            <a:endParaRPr lang="de-DE"/>
          </a:p>
        </p:txBody>
      </p:sp>
      <p:sp>
        <p:nvSpPr>
          <p:cNvPr id="5" name="Fußzeilenplatzhalter 4"/>
          <p:cNvSpPr>
            <a:spLocks noGrp="1"/>
          </p:cNvSpPr>
          <p:nvPr>
            <p:ph type="ftr" sz="quarter" idx="11"/>
          </p:nvPr>
        </p:nvSpPr>
        <p:spPr>
          <a:xfrm>
            <a:off x="3124200" y="6356352"/>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2"/>
            <a:ext cx="2133600" cy="365125"/>
          </a:xfrm>
          <a:prstGeom prst="rect">
            <a:avLst/>
          </a:prstGeom>
        </p:spPr>
        <p:txBody>
          <a:bodyPr/>
          <a:lstStyle/>
          <a:p>
            <a:fld id="{E052759D-F418-4798-8CD7-6D5F51904924}" type="slidenum">
              <a:rPr lang="de-DE" smtClean="0"/>
              <a:t>‹Nr.›</a:t>
            </a:fld>
            <a:endParaRPr lang="de-DE"/>
          </a:p>
        </p:txBody>
      </p:sp>
    </p:spTree>
    <p:extLst>
      <p:ext uri="{BB962C8B-B14F-4D97-AF65-F5344CB8AC3E}">
        <p14:creationId xmlns:p14="http://schemas.microsoft.com/office/powerpoint/2010/main" val="186419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0" y="1218456"/>
            <a:ext cx="7772400" cy="914400"/>
          </a:xfrm>
        </p:spPr>
        <p:txBody>
          <a:bodyPr/>
          <a:lstStyle/>
          <a:p>
            <a:r>
              <a:rPr lang="de-DE" dirty="0" smtClean="0"/>
              <a:t>Titelmasterformat durch Klicken bearbeiten</a:t>
            </a:r>
            <a:endParaRPr lang="de-DE" dirty="0"/>
          </a:p>
        </p:txBody>
      </p:sp>
      <p:sp>
        <p:nvSpPr>
          <p:cNvPr id="4" name="Textplatzhalter 3"/>
          <p:cNvSpPr>
            <a:spLocks noGrp="1"/>
          </p:cNvSpPr>
          <p:nvPr>
            <p:ph type="body" sz="quarter" idx="10"/>
          </p:nvPr>
        </p:nvSpPr>
        <p:spPr>
          <a:xfrm>
            <a:off x="705602" y="2442922"/>
            <a:ext cx="7776864" cy="403244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4786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Bild 1" descr="WWU_Logo1_1c_100%schwarz"/>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1520" y="188640"/>
            <a:ext cx="3056890" cy="656590"/>
          </a:xfrm>
          <a:prstGeom prst="rect">
            <a:avLst/>
          </a:prstGeom>
          <a:noFill/>
        </p:spPr>
      </p:pic>
      <p:pic>
        <p:nvPicPr>
          <p:cNvPr id="4" name="Grafik 3"/>
          <p:cNvPicPr>
            <a:picLocks noChangeAspect="1"/>
          </p:cNvPicPr>
          <p:nvPr userDrawn="1"/>
        </p:nvPicPr>
        <p:blipFill>
          <a:blip r:embed="rId17"/>
          <a:stretch>
            <a:fillRect/>
          </a:stretch>
        </p:blipFill>
        <p:spPr>
          <a:xfrm>
            <a:off x="6707463" y="121337"/>
            <a:ext cx="2143125" cy="704850"/>
          </a:xfrm>
          <a:prstGeom prst="rect">
            <a:avLst/>
          </a:prstGeom>
        </p:spPr>
      </p:pic>
    </p:spTree>
    <p:extLst>
      <p:ext uri="{BB962C8B-B14F-4D97-AF65-F5344CB8AC3E}">
        <p14:creationId xmlns:p14="http://schemas.microsoft.com/office/powerpoint/2010/main" val="25666526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2" r:id="rId5"/>
    <p:sldLayoutId id="2147483694" r:id="rId6"/>
    <p:sldLayoutId id="2147483695" r:id="rId7"/>
    <p:sldLayoutId id="2147483697" r:id="rId8"/>
    <p:sldLayoutId id="2147483700" r:id="rId9"/>
    <p:sldLayoutId id="2147483707" r:id="rId10"/>
    <p:sldLayoutId id="2147483723" r:id="rId11"/>
    <p:sldLayoutId id="2147483725" r:id="rId12"/>
    <p:sldLayoutId id="2147483726" r:id="rId13"/>
    <p:sldLayoutId id="2147483727" r:id="rId14"/>
  </p:sldLayoutIdLst>
  <p:txStyles>
    <p:titleStyle>
      <a:lvl1pPr algn="ctr" defTabSz="685800" rtl="0" eaLnBrk="1" latinLnBrk="0" hangingPunct="1">
        <a:spcBef>
          <a:spcPct val="0"/>
        </a:spcBef>
        <a:buNone/>
        <a:defRPr sz="3200" kern="1200">
          <a:solidFill>
            <a:schemeClr val="tx2">
              <a:lumMod val="50000"/>
            </a:schemeClr>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2">
              <a:lumMod val="50000"/>
            </a:schemeClr>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2">
              <a:lumMod val="50000"/>
            </a:schemeClr>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6D805-49D9-4BD2-8B41-FAF6EF2CBF4A}" type="datetimeFigureOut">
              <a:rPr lang="de-DE" smtClean="0"/>
              <a:t>30.10.2018</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37E7A-D385-4BD3-8CFF-87EE521B78CC}" type="slidenum">
              <a:rPr lang="de-DE" smtClean="0"/>
              <a:t>‹Nr.›</a:t>
            </a:fld>
            <a:endParaRPr lang="de-DE"/>
          </a:p>
        </p:txBody>
      </p:sp>
    </p:spTree>
    <p:extLst>
      <p:ext uri="{BB962C8B-B14F-4D97-AF65-F5344CB8AC3E}">
        <p14:creationId xmlns:p14="http://schemas.microsoft.com/office/powerpoint/2010/main" val="3727413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45893"/>
            <a:ext cx="7772400" cy="1811696"/>
          </a:xfrm>
        </p:spPr>
        <p:txBody>
          <a:bodyPr>
            <a:normAutofit/>
          </a:bodyPr>
          <a:lstStyle/>
          <a:p>
            <a:r>
              <a:rPr lang="de-DE" dirty="0" smtClean="0"/>
              <a:t>(</a:t>
            </a:r>
            <a:r>
              <a:rPr lang="de-DE" dirty="0" err="1" smtClean="0"/>
              <a:t>Be</a:t>
            </a:r>
            <a:r>
              <a:rPr lang="de-DE" dirty="0" smtClean="0"/>
              <a:t>)Handeln, Forschen und Wissenschaft 	[in] der klinischen Medizin</a:t>
            </a:r>
            <a:endParaRPr lang="de-DE" dirty="0"/>
          </a:p>
        </p:txBody>
      </p:sp>
      <p:sp>
        <p:nvSpPr>
          <p:cNvPr id="3" name="Untertitel 2"/>
          <p:cNvSpPr>
            <a:spLocks noGrp="1"/>
          </p:cNvSpPr>
          <p:nvPr>
            <p:ph type="subTitle" idx="1"/>
          </p:nvPr>
        </p:nvSpPr>
        <p:spPr>
          <a:xfrm>
            <a:off x="1371600" y="3748795"/>
            <a:ext cx="6400800" cy="2660469"/>
          </a:xfrm>
        </p:spPr>
        <p:txBody>
          <a:bodyPr>
            <a:normAutofit lnSpcReduction="10000"/>
          </a:bodyPr>
          <a:lstStyle/>
          <a:p>
            <a:r>
              <a:rPr lang="de-DE" dirty="0" smtClean="0"/>
              <a:t>Heiner Raspe</a:t>
            </a:r>
          </a:p>
          <a:p>
            <a:r>
              <a:rPr lang="de-DE" sz="2000" dirty="0" smtClean="0"/>
              <a:t>Institut für Ethik, Geschichte und Theorie der Medizin der WWU Münster</a:t>
            </a:r>
            <a:endParaRPr lang="de-DE" sz="2000" dirty="0"/>
          </a:p>
          <a:p>
            <a:endParaRPr lang="de-DE" sz="1400" dirty="0" smtClean="0"/>
          </a:p>
          <a:p>
            <a:r>
              <a:rPr lang="de-DE" dirty="0" smtClean="0"/>
              <a:t>Zentrum für Wissenschaftstheorie </a:t>
            </a:r>
          </a:p>
          <a:p>
            <a:r>
              <a:rPr lang="de-DE" dirty="0" smtClean="0"/>
              <a:t>Ringvorlesung Praxis &amp; Wissenschaft (1)</a:t>
            </a:r>
          </a:p>
          <a:p>
            <a:r>
              <a:rPr lang="de-DE" dirty="0" smtClean="0"/>
              <a:t>25. Oktober 2018</a:t>
            </a:r>
          </a:p>
        </p:txBody>
      </p:sp>
    </p:spTree>
    <p:extLst>
      <p:ext uri="{BB962C8B-B14F-4D97-AF65-F5344CB8AC3E}">
        <p14:creationId xmlns:p14="http://schemas.microsoft.com/office/powerpoint/2010/main" val="1323537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907182" y="168659"/>
            <a:ext cx="5347056" cy="6549286"/>
          </a:xfrm>
          <a:prstGeom prst="rect">
            <a:avLst/>
          </a:prstGeom>
          <a:ln w="28575">
            <a:solidFill>
              <a:schemeClr val="tx2">
                <a:lumMod val="50000"/>
              </a:schemeClr>
            </a:solidFill>
          </a:ln>
        </p:spPr>
      </p:pic>
    </p:spTree>
    <p:extLst>
      <p:ext uri="{BB962C8B-B14F-4D97-AF65-F5344CB8AC3E}">
        <p14:creationId xmlns:p14="http://schemas.microsoft.com/office/powerpoint/2010/main" val="473382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795338" y="882650"/>
            <a:ext cx="7772400" cy="914400"/>
          </a:xfrm>
        </p:spPr>
        <p:txBody>
          <a:bodyPr/>
          <a:lstStyle/>
          <a:p>
            <a:r>
              <a:rPr lang="de-DE" altLang="de-DE" b="1" dirty="0" smtClean="0"/>
              <a:t>Paul Martini  </a:t>
            </a:r>
            <a:r>
              <a:rPr lang="de-DE" altLang="de-DE" sz="2400" b="1" dirty="0" smtClean="0"/>
              <a:t>[1889 – 1964]  </a:t>
            </a:r>
            <a:r>
              <a:rPr lang="de-DE" altLang="de-DE" b="1" dirty="0" smtClean="0"/>
              <a:t>1934</a:t>
            </a:r>
          </a:p>
        </p:txBody>
      </p:sp>
      <p:sp>
        <p:nvSpPr>
          <p:cNvPr id="43011" name="Rectangle 3"/>
          <p:cNvSpPr>
            <a:spLocks noGrp="1" noChangeArrowheads="1"/>
          </p:cNvSpPr>
          <p:nvPr>
            <p:ph type="body" idx="4294967295"/>
          </p:nvPr>
        </p:nvSpPr>
        <p:spPr>
          <a:xfrm>
            <a:off x="3496236" y="1794342"/>
            <a:ext cx="5513294" cy="4824412"/>
          </a:xfrm>
        </p:spPr>
        <p:txBody>
          <a:bodyPr>
            <a:normAutofit/>
          </a:bodyPr>
          <a:lstStyle/>
          <a:p>
            <a:pPr>
              <a:buFont typeface="Wingdings" panose="05000000000000000000" pitchFamily="2" charset="2"/>
              <a:buNone/>
            </a:pPr>
            <a:r>
              <a:rPr lang="de-DE" altLang="de-DE" sz="2300" dirty="0" smtClean="0"/>
              <a:t>	„Maßgebend für die Güte einer Heilweise kann selbstverständlich nie der Weg sein, auf dem man zu ihr gekommen ist, sondern ganz allein sein Wert, so wie er sich am Kranken erprobt. Dieser Wert kann nicht im Laboratorium festgestellt werden, sondern nur in der Klinik … und zwar nur mit Hilfe einer fachkundigen und methodisch richtigen Untersuchung. Jede Therapie, die auf diese Weise bewiesen worden ist, ist eine vernunftgemäße = rationelle Therapie“</a:t>
            </a:r>
          </a:p>
          <a:p>
            <a:pPr>
              <a:buFont typeface="Wingdings" panose="05000000000000000000" pitchFamily="2" charset="2"/>
              <a:buNone/>
            </a:pPr>
            <a:r>
              <a:rPr lang="de-DE" altLang="de-DE" sz="2300" dirty="0" smtClean="0"/>
              <a:t>	(MMW 1934; 81:1416)	</a:t>
            </a:r>
          </a:p>
        </p:txBody>
      </p:sp>
      <p:pic>
        <p:nvPicPr>
          <p:cNvPr id="43012" name="Picture 4" descr="989152(1)martini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03" y="2201583"/>
            <a:ext cx="2801938"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149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Eine therapeutische Empfehlung</a:t>
            </a:r>
            <a:endParaRPr lang="de-DE" dirty="0"/>
          </a:p>
        </p:txBody>
      </p:sp>
      <p:sp>
        <p:nvSpPr>
          <p:cNvPr id="3" name="Textplatzhalter 2"/>
          <p:cNvSpPr>
            <a:spLocks noGrp="1"/>
          </p:cNvSpPr>
          <p:nvPr>
            <p:ph type="body" sz="quarter" idx="10"/>
          </p:nvPr>
        </p:nvSpPr>
        <p:spPr>
          <a:xfrm>
            <a:off x="685800" y="1990075"/>
            <a:ext cx="7776864" cy="4454267"/>
          </a:xfrm>
        </p:spPr>
        <p:txBody>
          <a:bodyPr>
            <a:normAutofit/>
          </a:bodyPr>
          <a:lstStyle/>
          <a:p>
            <a:pPr marL="0" indent="0" algn="ctr">
              <a:buNone/>
            </a:pPr>
            <a:endParaRPr lang="de-DE" dirty="0"/>
          </a:p>
          <a:p>
            <a:pPr marL="0" indent="0" algn="ctr">
              <a:buNone/>
            </a:pPr>
            <a:r>
              <a:rPr lang="de-DE" dirty="0"/>
              <a:t>„</a:t>
            </a:r>
            <a:r>
              <a:rPr lang="de-DE" dirty="0" smtClean="0"/>
              <a:t>Gegen </a:t>
            </a:r>
            <a:r>
              <a:rPr lang="de-DE" dirty="0"/>
              <a:t>Ihre RA empfehle ich Ihnen ein Medikament, das Sie nur einmal in der Woche als Tablette einnehmen müssten. Die Substanz heißt </a:t>
            </a:r>
            <a:r>
              <a:rPr lang="de-DE" dirty="0" err="1"/>
              <a:t>Methotrexat</a:t>
            </a:r>
            <a:r>
              <a:rPr lang="de-DE" dirty="0"/>
              <a:t>, kurz MTX. Es bietet die Chance, wirksam und rasch und mit vergleichsweise geringen Nebenwirkungen zu einem Abklingen Ihrer Beschwerden und zur Besserung Ihrer Behinderungen zu führen und besonders auch Gelenkzerstörungen vorzubeugen</a:t>
            </a:r>
            <a:r>
              <a:rPr lang="de-DE" dirty="0" smtClean="0"/>
              <a:t>.“</a:t>
            </a:r>
          </a:p>
          <a:p>
            <a:pPr marL="0" indent="0" algn="ctr">
              <a:buNone/>
            </a:pPr>
            <a:endParaRPr lang="de-DE" dirty="0" smtClean="0"/>
          </a:p>
          <a:p>
            <a:pPr marL="0" indent="0" algn="ctr">
              <a:buNone/>
            </a:pPr>
            <a:r>
              <a:rPr lang="de-DE" dirty="0" smtClean="0">
                <a:solidFill>
                  <a:srgbClr val="FF0000"/>
                </a:solidFill>
              </a:rPr>
              <a:t>„</a:t>
            </a:r>
            <a:r>
              <a:rPr lang="de-DE" dirty="0" err="1">
                <a:solidFill>
                  <a:srgbClr val="FF0000"/>
                </a:solidFill>
              </a:rPr>
              <a:t>What’s</a:t>
            </a:r>
            <a:r>
              <a:rPr lang="de-DE" dirty="0">
                <a:solidFill>
                  <a:srgbClr val="FF0000"/>
                </a:solidFill>
              </a:rPr>
              <a:t> </a:t>
            </a:r>
            <a:r>
              <a:rPr lang="de-DE" dirty="0" err="1">
                <a:solidFill>
                  <a:srgbClr val="FF0000"/>
                </a:solidFill>
              </a:rPr>
              <a:t>your</a:t>
            </a:r>
            <a:r>
              <a:rPr lang="de-DE" dirty="0">
                <a:solidFill>
                  <a:srgbClr val="FF0000"/>
                </a:solidFill>
              </a:rPr>
              <a:t> </a:t>
            </a:r>
            <a:r>
              <a:rPr lang="de-DE" dirty="0" err="1">
                <a:solidFill>
                  <a:srgbClr val="FF0000"/>
                </a:solidFill>
              </a:rPr>
              <a:t>evidence</a:t>
            </a:r>
            <a:r>
              <a:rPr lang="de-DE" dirty="0">
                <a:solidFill>
                  <a:srgbClr val="FF0000"/>
                </a:solidFill>
              </a:rPr>
              <a:t>?“ </a:t>
            </a:r>
            <a:endParaRPr lang="de-DE" dirty="0" smtClean="0">
              <a:solidFill>
                <a:srgbClr val="FF0000"/>
              </a:solidFill>
            </a:endParaRPr>
          </a:p>
          <a:p>
            <a:pPr marL="0" indent="0" algn="ctr">
              <a:buNone/>
            </a:pPr>
            <a:r>
              <a:rPr lang="de-DE" dirty="0" smtClean="0"/>
              <a:t>„</a:t>
            </a:r>
            <a:r>
              <a:rPr lang="de-DE" dirty="0"/>
              <a:t>Können Sie diese Behauptungen belegen, beweisen?“ </a:t>
            </a:r>
          </a:p>
        </p:txBody>
      </p:sp>
    </p:spTree>
    <p:extLst>
      <p:ext uri="{BB962C8B-B14F-4D97-AF65-F5344CB8AC3E}">
        <p14:creationId xmlns:p14="http://schemas.microsoft.com/office/powerpoint/2010/main" val="14616665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Antwort der Ärztin</a:t>
            </a:r>
            <a:endParaRPr lang="de-DE" dirty="0"/>
          </a:p>
        </p:txBody>
      </p:sp>
      <p:sp>
        <p:nvSpPr>
          <p:cNvPr id="3" name="Textplatzhalter 2"/>
          <p:cNvSpPr>
            <a:spLocks noGrp="1"/>
          </p:cNvSpPr>
          <p:nvPr>
            <p:ph type="body" sz="quarter" idx="10"/>
          </p:nvPr>
        </p:nvSpPr>
        <p:spPr>
          <a:xfrm>
            <a:off x="705602" y="2307771"/>
            <a:ext cx="7776864" cy="4415245"/>
          </a:xfrm>
        </p:spPr>
        <p:txBody>
          <a:bodyPr>
            <a:normAutofit fontScale="85000" lnSpcReduction="10000"/>
          </a:bodyPr>
          <a:lstStyle/>
          <a:p>
            <a:pPr marL="0" indent="0">
              <a:buNone/>
            </a:pPr>
            <a:r>
              <a:rPr lang="de-DE" sz="2600" dirty="0"/>
              <a:t>„Hier zeige ich Ihnen die aktuelle Leitlinie meiner Fachgesellschaft. Sie enthält auch ein Kapitel mit Patienteninformationen. Sie gibt uns beiden eine starke Empfehlung zugunsten von MTX. </a:t>
            </a:r>
          </a:p>
          <a:p>
            <a:pPr marL="0" indent="0">
              <a:buNone/>
            </a:pPr>
            <a:r>
              <a:rPr lang="de-DE" dirty="0" smtClean="0">
                <a:solidFill>
                  <a:schemeClr val="bg1">
                    <a:lumMod val="65000"/>
                  </a:schemeClr>
                </a:solidFill>
              </a:rPr>
              <a:t>Dabei </a:t>
            </a:r>
            <a:r>
              <a:rPr lang="de-DE" dirty="0">
                <a:solidFill>
                  <a:schemeClr val="bg1">
                    <a:lumMod val="65000"/>
                  </a:schemeClr>
                </a:solidFill>
              </a:rPr>
              <a:t>stützt sie sich auf eine größere Zahl internationaler Studien, die im Einzelnen referiert werden. </a:t>
            </a:r>
            <a:endParaRPr lang="de-DE" dirty="0" smtClean="0">
              <a:solidFill>
                <a:schemeClr val="bg1">
                  <a:lumMod val="65000"/>
                </a:schemeClr>
              </a:solidFill>
            </a:endParaRPr>
          </a:p>
          <a:p>
            <a:pPr marL="0" indent="0">
              <a:buNone/>
            </a:pPr>
            <a:r>
              <a:rPr lang="de-DE" dirty="0" smtClean="0">
                <a:solidFill>
                  <a:schemeClr val="bg1">
                    <a:lumMod val="65000"/>
                  </a:schemeClr>
                </a:solidFill>
              </a:rPr>
              <a:t>Aufgrund </a:t>
            </a:r>
            <a:r>
              <a:rPr lang="de-DE" dirty="0">
                <a:solidFill>
                  <a:schemeClr val="bg1">
                    <a:lumMod val="65000"/>
                  </a:schemeClr>
                </a:solidFill>
              </a:rPr>
              <a:t>der überlegenen Ergebnisse wird MTX heute weltweit von Rheumatologen empfohlen. </a:t>
            </a:r>
            <a:endParaRPr lang="de-DE" dirty="0" smtClean="0">
              <a:solidFill>
                <a:schemeClr val="bg1">
                  <a:lumMod val="65000"/>
                </a:schemeClr>
              </a:solidFill>
            </a:endParaRPr>
          </a:p>
          <a:p>
            <a:pPr marL="0" indent="0">
              <a:buNone/>
            </a:pPr>
            <a:r>
              <a:rPr lang="de-DE" dirty="0" smtClean="0">
                <a:solidFill>
                  <a:schemeClr val="bg1">
                    <a:lumMod val="65000"/>
                  </a:schemeClr>
                </a:solidFill>
              </a:rPr>
              <a:t>Ich </a:t>
            </a:r>
            <a:r>
              <a:rPr lang="de-DE" dirty="0">
                <a:solidFill>
                  <a:schemeClr val="bg1">
                    <a:lumMod val="65000"/>
                  </a:schemeClr>
                </a:solidFill>
              </a:rPr>
              <a:t>selbst war vor Jahren an einer der frühen Studien aktiv beteiligt und nutze es seither. </a:t>
            </a:r>
            <a:endParaRPr lang="de-DE" dirty="0" smtClean="0">
              <a:solidFill>
                <a:schemeClr val="bg1">
                  <a:lumMod val="65000"/>
                </a:schemeClr>
              </a:solidFill>
            </a:endParaRPr>
          </a:p>
          <a:p>
            <a:pPr marL="0" indent="0">
              <a:buNone/>
            </a:pPr>
            <a:r>
              <a:rPr lang="de-DE" dirty="0" smtClean="0">
                <a:solidFill>
                  <a:schemeClr val="bg1">
                    <a:lumMod val="65000"/>
                  </a:schemeClr>
                </a:solidFill>
              </a:rPr>
              <a:t>Mit </a:t>
            </a:r>
            <a:r>
              <a:rPr lang="de-DE" dirty="0">
                <a:solidFill>
                  <a:schemeClr val="bg1">
                    <a:lumMod val="65000"/>
                  </a:schemeClr>
                </a:solidFill>
              </a:rPr>
              <a:t>MTX habe ich, haben meine Patienten – von wenigen Ausnahmen abgesehen – gute Erfahrungen gemacht. Bei bedenklichen Nebenwirkungen haben wir MTX rasch abgesetzt oder es bei unzureichender Wirkung frühzeitig mit anderen Medikamenten kombiniert.“</a:t>
            </a:r>
          </a:p>
          <a:p>
            <a:pPr marL="0" indent="0">
              <a:buNone/>
            </a:pPr>
            <a:endParaRPr lang="de-DE" dirty="0"/>
          </a:p>
        </p:txBody>
      </p:sp>
    </p:spTree>
    <p:extLst>
      <p:ext uri="{BB962C8B-B14F-4D97-AF65-F5344CB8AC3E}">
        <p14:creationId xmlns:p14="http://schemas.microsoft.com/office/powerpoint/2010/main" val="1503825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898458" y="178430"/>
            <a:ext cx="4589430" cy="6506038"/>
          </a:xfrm>
          <a:prstGeom prst="rect">
            <a:avLst/>
          </a:prstGeom>
        </p:spPr>
      </p:pic>
      <p:sp>
        <p:nvSpPr>
          <p:cNvPr id="5" name="Textfeld 4"/>
          <p:cNvSpPr txBox="1"/>
          <p:nvPr/>
        </p:nvSpPr>
        <p:spPr>
          <a:xfrm>
            <a:off x="3849203" y="5852177"/>
            <a:ext cx="522504" cy="276999"/>
          </a:xfrm>
          <a:prstGeom prst="rect">
            <a:avLst/>
          </a:prstGeom>
          <a:solidFill>
            <a:schemeClr val="bg1"/>
          </a:solidFill>
        </p:spPr>
        <p:txBody>
          <a:bodyPr wrap="square" rtlCol="0">
            <a:spAutoFit/>
          </a:bodyPr>
          <a:lstStyle/>
          <a:p>
            <a:r>
              <a:rPr lang="de-DE" sz="1200" dirty="0" smtClean="0"/>
              <a:t>2011</a:t>
            </a:r>
            <a:endParaRPr lang="de-DE" sz="1200" dirty="0"/>
          </a:p>
        </p:txBody>
      </p:sp>
      <p:sp>
        <p:nvSpPr>
          <p:cNvPr id="7" name="Textfeld 6"/>
          <p:cNvSpPr txBox="1"/>
          <p:nvPr/>
        </p:nvSpPr>
        <p:spPr>
          <a:xfrm>
            <a:off x="1158248" y="4127867"/>
            <a:ext cx="7274748" cy="1415772"/>
          </a:xfrm>
          <a:prstGeom prst="rect">
            <a:avLst/>
          </a:prstGeom>
          <a:solidFill>
            <a:schemeClr val="bg1"/>
          </a:solidFill>
          <a:ln>
            <a:solidFill>
              <a:srgbClr val="FF0000"/>
            </a:solidFill>
          </a:ln>
        </p:spPr>
        <p:txBody>
          <a:bodyPr wrap="none" rtlCol="0">
            <a:spAutoFit/>
          </a:bodyPr>
          <a:lstStyle/>
          <a:p>
            <a:r>
              <a:rPr lang="de-DE" b="1" dirty="0" smtClean="0"/>
              <a:t>„Setzen Sie </a:t>
            </a:r>
            <a:r>
              <a:rPr lang="de-DE" b="1" dirty="0" err="1" smtClean="0"/>
              <a:t>Methotrexat</a:t>
            </a:r>
            <a:r>
              <a:rPr lang="de-DE" b="1" dirty="0" smtClean="0"/>
              <a:t> als Mittel der ersten Wahl als Monotherapie oder</a:t>
            </a:r>
          </a:p>
          <a:p>
            <a:r>
              <a:rPr lang="de-DE" b="1" dirty="0" smtClean="0"/>
              <a:t>als Kombinationspartner bei der Behandlung mit klassischen DMARD ein.“</a:t>
            </a:r>
          </a:p>
          <a:p>
            <a:endParaRPr lang="de-DE" sz="1600" dirty="0"/>
          </a:p>
          <a:p>
            <a:pPr algn="r"/>
            <a:r>
              <a:rPr lang="de-DE" sz="1600" dirty="0" smtClean="0"/>
              <a:t>  =  Dieser Empfehlung „liegen Studien mit großer Ergebnissicherheit zugrunde,</a:t>
            </a:r>
          </a:p>
          <a:p>
            <a:pPr algn="r"/>
            <a:r>
              <a:rPr lang="de-DE" sz="1600" dirty="0"/>
              <a:t>d</a:t>
            </a:r>
            <a:r>
              <a:rPr lang="de-DE" sz="1600" dirty="0" smtClean="0"/>
              <a:t>ie einen eindeutigen Nutzen gegenüber Risiko“ belegt.</a:t>
            </a:r>
            <a:endParaRPr lang="de-DE" sz="1600" dirty="0"/>
          </a:p>
        </p:txBody>
      </p:sp>
      <p:sp>
        <p:nvSpPr>
          <p:cNvPr id="8" name="Pfeil nach unten 7"/>
          <p:cNvSpPr/>
          <p:nvPr/>
        </p:nvSpPr>
        <p:spPr>
          <a:xfrm rot="10800000">
            <a:off x="1680741" y="4981299"/>
            <a:ext cx="69668" cy="226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p:cNvSpPr/>
          <p:nvPr/>
        </p:nvSpPr>
        <p:spPr>
          <a:xfrm rot="10800000">
            <a:off x="1785240" y="4981299"/>
            <a:ext cx="69668" cy="226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8620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61098"/>
            <a:ext cx="7772400" cy="914400"/>
          </a:xfrm>
        </p:spPr>
        <p:txBody>
          <a:bodyPr/>
          <a:lstStyle/>
          <a:p>
            <a:r>
              <a:rPr lang="de-DE" dirty="0" smtClean="0"/>
              <a:t>Die Antwort der Ärztin</a:t>
            </a:r>
            <a:endParaRPr lang="de-DE" dirty="0"/>
          </a:p>
        </p:txBody>
      </p:sp>
      <p:sp>
        <p:nvSpPr>
          <p:cNvPr id="3" name="Textplatzhalter 2"/>
          <p:cNvSpPr>
            <a:spLocks noGrp="1"/>
          </p:cNvSpPr>
          <p:nvPr>
            <p:ph type="body" sz="quarter" idx="10"/>
          </p:nvPr>
        </p:nvSpPr>
        <p:spPr>
          <a:xfrm>
            <a:off x="705601" y="1654629"/>
            <a:ext cx="8055221" cy="5068387"/>
          </a:xfrm>
        </p:spPr>
        <p:txBody>
          <a:bodyPr>
            <a:normAutofit lnSpcReduction="10000"/>
          </a:bodyPr>
          <a:lstStyle/>
          <a:p>
            <a:pPr marL="0" indent="0">
              <a:buNone/>
            </a:pPr>
            <a:r>
              <a:rPr lang="de-DE" sz="2200" dirty="0">
                <a:solidFill>
                  <a:schemeClr val="bg1">
                    <a:lumMod val="65000"/>
                  </a:schemeClr>
                </a:solidFill>
              </a:rPr>
              <a:t>„Hier zeige ich Ihnen die aktuelle Leitlinie meiner Fachgesellschaft. Sie enthält auch ein Kapitel mit Patienteninformationen. Sie gibt uns beiden eine starke Empfehlung zugunsten von MTX. </a:t>
            </a:r>
          </a:p>
          <a:p>
            <a:pPr marL="0" indent="0">
              <a:buNone/>
            </a:pPr>
            <a:r>
              <a:rPr lang="de-DE" dirty="0" smtClean="0"/>
              <a:t>Dabei </a:t>
            </a:r>
            <a:r>
              <a:rPr lang="de-DE" dirty="0"/>
              <a:t>stützt </a:t>
            </a:r>
            <a:r>
              <a:rPr lang="de-DE" dirty="0" smtClean="0"/>
              <a:t>sich die Leitlinie auf </a:t>
            </a:r>
            <a:r>
              <a:rPr lang="de-DE" dirty="0"/>
              <a:t>eine größere Zahl internationaler Studien, die im Einzelnen referiert werden. </a:t>
            </a:r>
            <a:endParaRPr lang="de-DE" dirty="0" smtClean="0"/>
          </a:p>
          <a:p>
            <a:pPr marL="0" indent="0">
              <a:buNone/>
            </a:pPr>
            <a:r>
              <a:rPr lang="de-DE" dirty="0" smtClean="0"/>
              <a:t>Aufgrund </a:t>
            </a:r>
            <a:r>
              <a:rPr lang="de-DE" dirty="0"/>
              <a:t>der überlegenen Ergebnisse wird MTX heute weltweit von Rheumatologen empfohlen. </a:t>
            </a:r>
            <a:endParaRPr lang="de-DE" dirty="0" smtClean="0"/>
          </a:p>
          <a:p>
            <a:pPr marL="0" indent="0">
              <a:buNone/>
            </a:pPr>
            <a:r>
              <a:rPr lang="de-DE" dirty="0" smtClean="0"/>
              <a:t>Ich </a:t>
            </a:r>
            <a:r>
              <a:rPr lang="de-DE" dirty="0"/>
              <a:t>selbst war vor Jahren an einer der frühen Studien aktiv beteiligt und nutze es seither. </a:t>
            </a:r>
            <a:endParaRPr lang="de-DE" dirty="0" smtClean="0"/>
          </a:p>
          <a:p>
            <a:pPr marL="0" indent="0">
              <a:buNone/>
            </a:pPr>
            <a:r>
              <a:rPr lang="de-DE" dirty="0" smtClean="0"/>
              <a:t>Mit </a:t>
            </a:r>
            <a:r>
              <a:rPr lang="de-DE" dirty="0"/>
              <a:t>MTX habe ich, haben meine Patienten – von wenigen Ausnahmen abgesehen – gute Erfahrungen gemacht. Bei bedenklichen Nebenwirkungen haben wir MTX rasch abgesetzt oder es bei unzureichender Wirkung frühzeitig mit anderen Medikamenten kombiniert</a:t>
            </a:r>
            <a:r>
              <a:rPr lang="de-DE" dirty="0" smtClean="0"/>
              <a:t>.“</a:t>
            </a:r>
            <a:endParaRPr lang="de-DE" dirty="0"/>
          </a:p>
        </p:txBody>
      </p:sp>
    </p:spTree>
    <p:extLst>
      <p:ext uri="{BB962C8B-B14F-4D97-AF65-F5344CB8AC3E}">
        <p14:creationId xmlns:p14="http://schemas.microsoft.com/office/powerpoint/2010/main" val="391729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Line 4"/>
          <p:cNvSpPr>
            <a:spLocks noChangeShapeType="1"/>
          </p:cNvSpPr>
          <p:nvPr/>
        </p:nvSpPr>
        <p:spPr bwMode="auto">
          <a:xfrm>
            <a:off x="8820150" y="3014663"/>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5653" name="Text Box 5"/>
          <p:cNvSpPr txBox="1">
            <a:spLocks noChangeArrowheads="1"/>
          </p:cNvSpPr>
          <p:nvPr/>
        </p:nvSpPr>
        <p:spPr bwMode="auto">
          <a:xfrm>
            <a:off x="125450" y="1690138"/>
            <a:ext cx="88876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altLang="de-DE" sz="3200" b="1" dirty="0">
                <a:solidFill>
                  <a:schemeClr val="tx2">
                    <a:lumMod val="50000"/>
                  </a:schemeClr>
                </a:solidFill>
              </a:rPr>
              <a:t>Struktur einer randomisierten kontrollierten Studie</a:t>
            </a:r>
            <a:endParaRPr lang="de-DE" altLang="de-DE" sz="3200" b="1" dirty="0">
              <a:solidFill>
                <a:schemeClr val="tx2">
                  <a:lumMod val="50000"/>
                </a:schemeClr>
              </a:solidFill>
              <a:latin typeface="Times New Roman" panose="02020603050405020304" pitchFamily="18" charset="0"/>
            </a:endParaRPr>
          </a:p>
        </p:txBody>
      </p:sp>
      <p:sp>
        <p:nvSpPr>
          <p:cNvPr id="155654" name="Text Box 6"/>
          <p:cNvSpPr txBox="1">
            <a:spLocks noChangeArrowheads="1"/>
          </p:cNvSpPr>
          <p:nvPr/>
        </p:nvSpPr>
        <p:spPr bwMode="auto">
          <a:xfrm>
            <a:off x="3249838" y="5857692"/>
            <a:ext cx="55371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altLang="de-DE" b="1" dirty="0">
                <a:solidFill>
                  <a:schemeClr val="tx2">
                    <a:lumMod val="50000"/>
                  </a:schemeClr>
                </a:solidFill>
              </a:rPr>
              <a:t>Zum Wirksamkeitsnachweis (fast immer) unverzichtbar !</a:t>
            </a:r>
          </a:p>
        </p:txBody>
      </p:sp>
      <p:sp>
        <p:nvSpPr>
          <p:cNvPr id="2" name="Rectangle 10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92"/>
          <p:cNvSpPr>
            <a:spLocks noChangeArrowheads="1"/>
          </p:cNvSpPr>
          <p:nvPr/>
        </p:nvSpPr>
        <p:spPr bwMode="auto">
          <a:xfrm>
            <a:off x="1547343" y="765580"/>
            <a:ext cx="561279" cy="46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86"/>
          <p:cNvSpPr>
            <a:spLocks noChangeArrowheads="1"/>
          </p:cNvSpPr>
          <p:nvPr/>
        </p:nvSpPr>
        <p:spPr bwMode="auto">
          <a:xfrm>
            <a:off x="3494040" y="599272"/>
            <a:ext cx="714297" cy="33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18" name="Group 80"/>
          <p:cNvGrpSpPr>
            <a:grpSpLocks/>
          </p:cNvGrpSpPr>
          <p:nvPr/>
        </p:nvGrpSpPr>
        <p:grpSpPr bwMode="auto">
          <a:xfrm>
            <a:off x="3187368" y="172078"/>
            <a:ext cx="1311767" cy="1656728"/>
            <a:chOff x="4780" y="31"/>
            <a:chExt cx="2066" cy="2610"/>
          </a:xfrm>
        </p:grpSpPr>
        <p:sp>
          <p:nvSpPr>
            <p:cNvPr id="43" name="Rectangle 84"/>
            <p:cNvSpPr>
              <a:spLocks noChangeArrowheads="1"/>
            </p:cNvSpPr>
            <p:nvPr/>
          </p:nvSpPr>
          <p:spPr bwMode="auto">
            <a:xfrm>
              <a:off x="4780" y="31"/>
              <a:ext cx="2066"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Rectangle 82"/>
            <p:cNvSpPr>
              <a:spLocks noChangeArrowheads="1"/>
            </p:cNvSpPr>
            <p:nvPr/>
          </p:nvSpPr>
          <p:spPr bwMode="auto">
            <a:xfrm>
              <a:off x="4868" y="2218"/>
              <a:ext cx="192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2" name="Rectangle 76"/>
          <p:cNvSpPr>
            <a:spLocks noChangeArrowheads="1"/>
          </p:cNvSpPr>
          <p:nvPr/>
        </p:nvSpPr>
        <p:spPr bwMode="auto">
          <a:xfrm>
            <a:off x="5174066" y="206990"/>
            <a:ext cx="366990" cy="26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68"/>
          <p:cNvSpPr>
            <a:spLocks noChangeArrowheads="1"/>
          </p:cNvSpPr>
          <p:nvPr/>
        </p:nvSpPr>
        <p:spPr bwMode="auto">
          <a:xfrm>
            <a:off x="5170257" y="1065187"/>
            <a:ext cx="366990" cy="26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66"/>
          <p:cNvSpPr>
            <a:spLocks noChangeArrowheads="1"/>
          </p:cNvSpPr>
          <p:nvPr/>
        </p:nvSpPr>
        <p:spPr bwMode="auto">
          <a:xfrm>
            <a:off x="5161368" y="1495556"/>
            <a:ext cx="746678" cy="26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Rectangle 64"/>
          <p:cNvSpPr>
            <a:spLocks noChangeArrowheads="1"/>
          </p:cNvSpPr>
          <p:nvPr/>
        </p:nvSpPr>
        <p:spPr bwMode="auto">
          <a:xfrm>
            <a:off x="1605121" y="154939"/>
            <a:ext cx="1303513" cy="2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155697" name="Gruppieren 155696"/>
          <p:cNvGrpSpPr/>
          <p:nvPr/>
        </p:nvGrpSpPr>
        <p:grpSpPr>
          <a:xfrm>
            <a:off x="340565" y="2894695"/>
            <a:ext cx="8672514" cy="2597151"/>
            <a:chOff x="340565" y="2894695"/>
            <a:chExt cx="8672514" cy="2597151"/>
          </a:xfrm>
        </p:grpSpPr>
        <p:sp>
          <p:nvSpPr>
            <p:cNvPr id="52" name="Rectangle 120"/>
            <p:cNvSpPr>
              <a:spLocks noChangeArrowheads="1"/>
            </p:cNvSpPr>
            <p:nvPr/>
          </p:nvSpPr>
          <p:spPr bwMode="auto">
            <a:xfrm>
              <a:off x="8847979" y="5185458"/>
              <a:ext cx="165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53" name="Rectangle 121"/>
            <p:cNvSpPr>
              <a:spLocks noChangeArrowheads="1"/>
            </p:cNvSpPr>
            <p:nvPr/>
          </p:nvSpPr>
          <p:spPr bwMode="auto">
            <a:xfrm>
              <a:off x="340565" y="2894695"/>
              <a:ext cx="8482014" cy="2482850"/>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nvGrpSpPr>
            <p:cNvPr id="54" name="Group 124"/>
            <p:cNvGrpSpPr>
              <a:grpSpLocks/>
            </p:cNvGrpSpPr>
            <p:nvPr/>
          </p:nvGrpSpPr>
          <p:grpSpPr bwMode="auto">
            <a:xfrm>
              <a:off x="372315" y="2986770"/>
              <a:ext cx="2471738" cy="2273300"/>
              <a:chOff x="253" y="1733"/>
              <a:chExt cx="1557" cy="1432"/>
            </a:xfrm>
          </p:grpSpPr>
          <p:sp>
            <p:nvSpPr>
              <p:cNvPr id="155684" name="Oval 122"/>
              <p:cNvSpPr>
                <a:spLocks noChangeArrowheads="1"/>
              </p:cNvSpPr>
              <p:nvPr/>
            </p:nvSpPr>
            <p:spPr bwMode="auto">
              <a:xfrm>
                <a:off x="253" y="1733"/>
                <a:ext cx="1557" cy="1432"/>
              </a:xfrm>
              <a:prstGeom prst="ellipse">
                <a:avLst/>
              </a:prstGeom>
              <a:solidFill>
                <a:srgbClr val="DDDD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5685" name="Oval 123"/>
              <p:cNvSpPr>
                <a:spLocks noChangeArrowheads="1"/>
              </p:cNvSpPr>
              <p:nvPr/>
            </p:nvSpPr>
            <p:spPr bwMode="auto">
              <a:xfrm>
                <a:off x="253" y="1733"/>
                <a:ext cx="1557" cy="1432"/>
              </a:xfrm>
              <a:prstGeom prst="ellipse">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55" name="Rectangle 125"/>
            <p:cNvSpPr>
              <a:spLocks noChangeArrowheads="1"/>
            </p:cNvSpPr>
            <p:nvPr/>
          </p:nvSpPr>
          <p:spPr bwMode="auto">
            <a:xfrm>
              <a:off x="542178" y="3548745"/>
              <a:ext cx="1065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Patienten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56" name="Rectangle 126"/>
            <p:cNvSpPr>
              <a:spLocks noChangeArrowheads="1"/>
            </p:cNvSpPr>
            <p:nvPr/>
          </p:nvSpPr>
          <p:spPr bwMode="auto">
            <a:xfrm>
              <a:off x="1483565" y="3548745"/>
              <a:ext cx="176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57" name="Rectangle 127"/>
            <p:cNvSpPr>
              <a:spLocks noChangeArrowheads="1"/>
            </p:cNvSpPr>
            <p:nvPr/>
          </p:nvSpPr>
          <p:spPr bwMode="auto">
            <a:xfrm>
              <a:off x="1555003" y="3563033"/>
              <a:ext cx="1555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58" name="Rectangle 128"/>
            <p:cNvSpPr>
              <a:spLocks noChangeArrowheads="1"/>
            </p:cNvSpPr>
            <p:nvPr/>
          </p:nvSpPr>
          <p:spPr bwMode="auto">
            <a:xfrm>
              <a:off x="431053" y="3839258"/>
              <a:ext cx="11541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population</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59" name="Rectangle 129"/>
            <p:cNvSpPr>
              <a:spLocks noChangeArrowheads="1"/>
            </p:cNvSpPr>
            <p:nvPr/>
          </p:nvSpPr>
          <p:spPr bwMode="auto">
            <a:xfrm>
              <a:off x="1456578" y="3853545"/>
              <a:ext cx="1555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60" name="Rectangle 130"/>
            <p:cNvSpPr>
              <a:spLocks noChangeArrowheads="1"/>
            </p:cNvSpPr>
            <p:nvPr/>
          </p:nvSpPr>
          <p:spPr bwMode="auto">
            <a:xfrm>
              <a:off x="446928" y="4132945"/>
              <a:ext cx="1090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mit der Er</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61" name="Rectangle 131"/>
            <p:cNvSpPr>
              <a:spLocks noChangeArrowheads="1"/>
            </p:cNvSpPr>
            <p:nvPr/>
          </p:nvSpPr>
          <p:spPr bwMode="auto">
            <a:xfrm>
              <a:off x="1410540" y="4132945"/>
              <a:ext cx="176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62" name="Rectangle 132"/>
            <p:cNvSpPr>
              <a:spLocks noChangeArrowheads="1"/>
            </p:cNvSpPr>
            <p:nvPr/>
          </p:nvSpPr>
          <p:spPr bwMode="auto">
            <a:xfrm>
              <a:off x="1483565" y="4147233"/>
              <a:ext cx="1555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63" name="Rectangle 133"/>
            <p:cNvSpPr>
              <a:spLocks noChangeArrowheads="1"/>
            </p:cNvSpPr>
            <p:nvPr/>
          </p:nvSpPr>
          <p:spPr bwMode="auto">
            <a:xfrm>
              <a:off x="558053" y="4425045"/>
              <a:ext cx="10398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krankung</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55648" name="Rectangle 134"/>
            <p:cNvSpPr>
              <a:spLocks noChangeArrowheads="1"/>
            </p:cNvSpPr>
            <p:nvPr/>
          </p:nvSpPr>
          <p:spPr bwMode="auto">
            <a:xfrm>
              <a:off x="1470865" y="4439333"/>
              <a:ext cx="1555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grpSp>
          <p:nvGrpSpPr>
            <p:cNvPr id="155649" name="Group 137"/>
            <p:cNvGrpSpPr>
              <a:grpSpLocks/>
            </p:cNvGrpSpPr>
            <p:nvPr/>
          </p:nvGrpSpPr>
          <p:grpSpPr bwMode="auto">
            <a:xfrm>
              <a:off x="1567703" y="3472545"/>
              <a:ext cx="1296988" cy="1300163"/>
              <a:chOff x="1006" y="2039"/>
              <a:chExt cx="817" cy="819"/>
            </a:xfrm>
          </p:grpSpPr>
          <p:sp>
            <p:nvSpPr>
              <p:cNvPr id="155682" name="Oval 135"/>
              <p:cNvSpPr>
                <a:spLocks noChangeArrowheads="1"/>
              </p:cNvSpPr>
              <p:nvPr/>
            </p:nvSpPr>
            <p:spPr bwMode="auto">
              <a:xfrm>
                <a:off x="1006" y="2039"/>
                <a:ext cx="817" cy="819"/>
              </a:xfrm>
              <a:prstGeom prst="ellipse">
                <a:avLst/>
              </a:prstGeom>
              <a:solidFill>
                <a:srgbClr val="00CC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5683" name="Oval 136"/>
              <p:cNvSpPr>
                <a:spLocks noChangeArrowheads="1"/>
              </p:cNvSpPr>
              <p:nvPr/>
            </p:nvSpPr>
            <p:spPr bwMode="auto">
              <a:xfrm>
                <a:off x="1006" y="2039"/>
                <a:ext cx="817" cy="819"/>
              </a:xfrm>
              <a:prstGeom prst="ellipse">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55655" name="Rectangle 138"/>
            <p:cNvSpPr>
              <a:spLocks noChangeArrowheads="1"/>
            </p:cNvSpPr>
            <p:nvPr/>
          </p:nvSpPr>
          <p:spPr bwMode="auto">
            <a:xfrm>
              <a:off x="1894728" y="3769090"/>
              <a:ext cx="62356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900" b="0" i="0" u="none" strike="noStrike" cap="none" normalizeH="0" baseline="0" dirty="0" smtClean="0">
                  <a:ln>
                    <a:noFill/>
                  </a:ln>
                  <a:solidFill>
                    <a:srgbClr val="000000"/>
                  </a:solidFill>
                  <a:effectLst/>
                  <a:latin typeface="Arial" panose="020B0604020202020204" pitchFamily="34" charset="0"/>
                </a:rPr>
                <a:t>Stich-</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55657" name="Rectangle 140"/>
            <p:cNvSpPr>
              <a:spLocks noChangeArrowheads="1"/>
            </p:cNvSpPr>
            <p:nvPr/>
          </p:nvSpPr>
          <p:spPr bwMode="auto">
            <a:xfrm>
              <a:off x="2547190" y="3893233"/>
              <a:ext cx="165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55658" name="Rectangle 141"/>
            <p:cNvSpPr>
              <a:spLocks noChangeArrowheads="1"/>
            </p:cNvSpPr>
            <p:nvPr/>
          </p:nvSpPr>
          <p:spPr bwMode="auto">
            <a:xfrm>
              <a:off x="1862978" y="4164695"/>
              <a:ext cx="7191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900" b="0" i="0" u="none" strike="noStrike" cap="none" normalizeH="0" baseline="0" dirty="0" smtClean="0">
                  <a:ln>
                    <a:noFill/>
                  </a:ln>
                  <a:solidFill>
                    <a:srgbClr val="000000"/>
                  </a:solidFill>
                  <a:effectLst/>
                  <a:latin typeface="Arial" panose="020B0604020202020204" pitchFamily="34" charset="0"/>
                </a:rPr>
                <a:t>probe</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55659" name="Rectangle 142"/>
            <p:cNvSpPr>
              <a:spLocks noChangeArrowheads="1"/>
            </p:cNvSpPr>
            <p:nvPr/>
          </p:nvSpPr>
          <p:spPr bwMode="auto">
            <a:xfrm>
              <a:off x="2563065" y="4182158"/>
              <a:ext cx="165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Arial" panose="020B0604020202020204" pitchFamily="34" charset="0"/>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55660" name="Rectangle 143"/>
            <p:cNvSpPr>
              <a:spLocks noChangeArrowheads="1"/>
            </p:cNvSpPr>
            <p:nvPr/>
          </p:nvSpPr>
          <p:spPr bwMode="auto">
            <a:xfrm>
              <a:off x="5417460" y="3727180"/>
              <a:ext cx="8720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600" b="1" i="0" u="none" strike="noStrike" cap="none" normalizeH="0" baseline="0" dirty="0" smtClean="0">
                  <a:ln>
                    <a:noFill/>
                  </a:ln>
                  <a:solidFill>
                    <a:srgbClr val="000000"/>
                  </a:solidFill>
                  <a:effectLst/>
                  <a:latin typeface="Arial" panose="020B0604020202020204" pitchFamily="34" charset="0"/>
                </a:rPr>
                <a:t>Z e i 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55661" name="Rectangle 144"/>
            <p:cNvSpPr>
              <a:spLocks noChangeArrowheads="1"/>
            </p:cNvSpPr>
            <p:nvPr/>
          </p:nvSpPr>
          <p:spPr bwMode="auto">
            <a:xfrm>
              <a:off x="6201616" y="3815445"/>
              <a:ext cx="165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grpSp>
          <p:nvGrpSpPr>
            <p:cNvPr id="155662" name="Group 164"/>
            <p:cNvGrpSpPr>
              <a:grpSpLocks/>
            </p:cNvGrpSpPr>
            <p:nvPr/>
          </p:nvGrpSpPr>
          <p:grpSpPr bwMode="auto">
            <a:xfrm>
              <a:off x="2993277" y="2961370"/>
              <a:ext cx="5818188" cy="2395538"/>
              <a:chOff x="1904" y="1717"/>
              <a:chExt cx="3665" cy="1509"/>
            </a:xfrm>
          </p:grpSpPr>
          <p:sp>
            <p:nvSpPr>
              <p:cNvPr id="155663" name="Rectangle 145"/>
              <p:cNvSpPr>
                <a:spLocks noChangeArrowheads="1"/>
              </p:cNvSpPr>
              <p:nvPr/>
            </p:nvSpPr>
            <p:spPr bwMode="auto">
              <a:xfrm>
                <a:off x="3096" y="1765"/>
                <a:ext cx="113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900" b="0" i="0" u="none" strike="noStrike" cap="none" normalizeH="0" baseline="0" dirty="0" smtClean="0">
                    <a:ln>
                      <a:noFill/>
                    </a:ln>
                    <a:solidFill>
                      <a:srgbClr val="000000"/>
                    </a:solidFill>
                    <a:effectLst/>
                    <a:latin typeface="Arial" panose="020B0604020202020204" pitchFamily="34" charset="0"/>
                  </a:rPr>
                  <a:t>Therapiegruppe</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55664" name="Rectangle 146"/>
              <p:cNvSpPr>
                <a:spLocks noChangeArrowheads="1"/>
              </p:cNvSpPr>
              <p:nvPr/>
            </p:nvSpPr>
            <p:spPr bwMode="auto">
              <a:xfrm>
                <a:off x="4166" y="1756"/>
                <a:ext cx="1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55665" name="Rectangle 147"/>
              <p:cNvSpPr>
                <a:spLocks noChangeArrowheads="1"/>
              </p:cNvSpPr>
              <p:nvPr/>
            </p:nvSpPr>
            <p:spPr bwMode="auto">
              <a:xfrm>
                <a:off x="3176" y="3022"/>
                <a:ext cx="105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900" b="0" i="0" u="none" strike="noStrike" cap="none" normalizeH="0" baseline="0" dirty="0" smtClean="0">
                    <a:ln>
                      <a:noFill/>
                    </a:ln>
                    <a:solidFill>
                      <a:srgbClr val="000000"/>
                    </a:solidFill>
                    <a:effectLst/>
                    <a:latin typeface="Arial" panose="020B0604020202020204" pitchFamily="34" charset="0"/>
                  </a:rPr>
                  <a:t>Kontrollgruppe</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55666" name="Rectangle 148"/>
              <p:cNvSpPr>
                <a:spLocks noChangeArrowheads="1"/>
              </p:cNvSpPr>
              <p:nvPr/>
            </p:nvSpPr>
            <p:spPr bwMode="auto">
              <a:xfrm>
                <a:off x="4132" y="3033"/>
                <a:ext cx="1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55667" name="Line 149"/>
              <p:cNvSpPr>
                <a:spLocks noChangeShapeType="1"/>
              </p:cNvSpPr>
              <p:nvPr/>
            </p:nvSpPr>
            <p:spPr bwMode="auto">
              <a:xfrm>
                <a:off x="1904" y="2039"/>
                <a:ext cx="2685" cy="1"/>
              </a:xfrm>
              <a:prstGeom prst="line">
                <a:avLst/>
              </a:prstGeom>
              <a:ln>
                <a:headEnd/>
                <a:tailEn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de-DE"/>
              </a:p>
            </p:txBody>
          </p:sp>
          <p:sp>
            <p:nvSpPr>
              <p:cNvPr id="155668" name="Rectangle 150"/>
              <p:cNvSpPr>
                <a:spLocks noChangeArrowheads="1"/>
              </p:cNvSpPr>
              <p:nvPr/>
            </p:nvSpPr>
            <p:spPr bwMode="auto">
              <a:xfrm>
                <a:off x="4848" y="1717"/>
                <a:ext cx="27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900" b="0" i="0" u="none" strike="noStrike" cap="none" normalizeH="0" baseline="0" dirty="0" smtClean="0">
                    <a:ln>
                      <a:noFill/>
                    </a:ln>
                    <a:solidFill>
                      <a:srgbClr val="000000"/>
                    </a:solidFill>
                    <a:effectLst/>
                    <a:latin typeface="Arial" panose="020B0604020202020204" pitchFamily="34" charset="0"/>
                  </a:rPr>
                  <a:t>gut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55669" name="Rectangle 151"/>
              <p:cNvSpPr>
                <a:spLocks noChangeArrowheads="1"/>
              </p:cNvSpPr>
              <p:nvPr/>
            </p:nvSpPr>
            <p:spPr bwMode="auto">
              <a:xfrm>
                <a:off x="5129" y="1788"/>
                <a:ext cx="1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55670" name="Rectangle 152"/>
              <p:cNvSpPr>
                <a:spLocks noChangeArrowheads="1"/>
              </p:cNvSpPr>
              <p:nvPr/>
            </p:nvSpPr>
            <p:spPr bwMode="auto">
              <a:xfrm>
                <a:off x="4845" y="2115"/>
                <a:ext cx="62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900" b="0" i="0" u="none" strike="noStrike" cap="none" normalizeH="0" baseline="0" dirty="0" smtClean="0">
                    <a:ln>
                      <a:noFill/>
                    </a:ln>
                    <a:solidFill>
                      <a:srgbClr val="000000"/>
                    </a:solidFill>
                    <a:effectLst/>
                    <a:latin typeface="Arial" panose="020B0604020202020204" pitchFamily="34" charset="0"/>
                  </a:rPr>
                  <a:t>schlecht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55671" name="Rectangle 153"/>
              <p:cNvSpPr>
                <a:spLocks noChangeArrowheads="1"/>
              </p:cNvSpPr>
              <p:nvPr/>
            </p:nvSpPr>
            <p:spPr bwMode="auto">
              <a:xfrm>
                <a:off x="5465" y="2186"/>
                <a:ext cx="1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55672" name="Rectangle 154"/>
              <p:cNvSpPr>
                <a:spLocks noChangeArrowheads="1"/>
              </p:cNvSpPr>
              <p:nvPr/>
            </p:nvSpPr>
            <p:spPr bwMode="auto">
              <a:xfrm>
                <a:off x="4860" y="2636"/>
                <a:ext cx="27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900" b="0" i="0" u="none" strike="noStrike" cap="none" normalizeH="0" baseline="0" dirty="0" smtClean="0">
                    <a:ln>
                      <a:noFill/>
                    </a:ln>
                    <a:solidFill>
                      <a:srgbClr val="000000"/>
                    </a:solidFill>
                    <a:effectLst/>
                    <a:latin typeface="Arial" panose="020B0604020202020204" pitchFamily="34" charset="0"/>
                  </a:rPr>
                  <a:t>gut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55673" name="Rectangle 155"/>
              <p:cNvSpPr>
                <a:spLocks noChangeArrowheads="1"/>
              </p:cNvSpPr>
              <p:nvPr/>
            </p:nvSpPr>
            <p:spPr bwMode="auto">
              <a:xfrm>
                <a:off x="5127" y="2577"/>
                <a:ext cx="1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55674" name="Rectangle 156"/>
              <p:cNvSpPr>
                <a:spLocks noChangeArrowheads="1"/>
              </p:cNvSpPr>
              <p:nvPr/>
            </p:nvSpPr>
            <p:spPr bwMode="auto">
              <a:xfrm>
                <a:off x="4857" y="2999"/>
                <a:ext cx="62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900" b="0" i="0" u="none" strike="noStrike" cap="none" normalizeH="0" baseline="0" dirty="0" smtClean="0">
                    <a:ln>
                      <a:noFill/>
                    </a:ln>
                    <a:solidFill>
                      <a:srgbClr val="000000"/>
                    </a:solidFill>
                    <a:effectLst/>
                    <a:latin typeface="Arial" panose="020B0604020202020204" pitchFamily="34" charset="0"/>
                  </a:rPr>
                  <a:t>schlecht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55675" name="Rectangle 157"/>
              <p:cNvSpPr>
                <a:spLocks noChangeArrowheads="1"/>
              </p:cNvSpPr>
              <p:nvPr/>
            </p:nvSpPr>
            <p:spPr bwMode="auto">
              <a:xfrm>
                <a:off x="5462" y="2975"/>
                <a:ext cx="1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55676" name="Rectangle 158"/>
              <p:cNvSpPr>
                <a:spLocks noChangeArrowheads="1"/>
              </p:cNvSpPr>
              <p:nvPr/>
            </p:nvSpPr>
            <p:spPr bwMode="auto">
              <a:xfrm>
                <a:off x="1932" y="2381"/>
                <a:ext cx="101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1" u="none" strike="noStrike" cap="none" normalizeH="0" baseline="0" dirty="0" smtClean="0">
                    <a:ln>
                      <a:noFill/>
                    </a:ln>
                    <a:solidFill>
                      <a:srgbClr val="000000"/>
                    </a:solidFill>
                    <a:effectLst/>
                    <a:latin typeface="Arial" panose="020B0604020202020204" pitchFamily="34" charset="0"/>
                  </a:rPr>
                  <a:t>Randomisierung</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155681" name="Rectangle 163"/>
              <p:cNvSpPr>
                <a:spLocks noChangeArrowheads="1"/>
              </p:cNvSpPr>
              <p:nvPr/>
            </p:nvSpPr>
            <p:spPr bwMode="auto">
              <a:xfrm>
                <a:off x="2873" y="2383"/>
                <a:ext cx="9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anose="020B0604020202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grpSp>
      </p:grpSp>
      <p:cxnSp>
        <p:nvCxnSpPr>
          <p:cNvPr id="155687" name="Gerade Verbindung mit Pfeil 155686"/>
          <p:cNvCxnSpPr/>
          <p:nvPr/>
        </p:nvCxnSpPr>
        <p:spPr>
          <a:xfrm>
            <a:off x="5006340" y="4157663"/>
            <a:ext cx="1699260" cy="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55689" name="Gerade Verbindung mit Pfeil 155688"/>
          <p:cNvCxnSpPr/>
          <p:nvPr/>
        </p:nvCxnSpPr>
        <p:spPr>
          <a:xfrm flipV="1">
            <a:off x="3679078" y="3321415"/>
            <a:ext cx="1013460" cy="5460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7" name="Gerade Verbindung mit Pfeil 106"/>
          <p:cNvCxnSpPr/>
          <p:nvPr/>
        </p:nvCxnSpPr>
        <p:spPr>
          <a:xfrm>
            <a:off x="3708492" y="4512041"/>
            <a:ext cx="1037385" cy="6537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0" name="Line 149"/>
          <p:cNvSpPr>
            <a:spLocks noChangeShapeType="1"/>
          </p:cNvSpPr>
          <p:nvPr/>
        </p:nvSpPr>
        <p:spPr bwMode="auto">
          <a:xfrm>
            <a:off x="2985657" y="4928918"/>
            <a:ext cx="4262438" cy="1588"/>
          </a:xfrm>
          <a:prstGeom prst="line">
            <a:avLst/>
          </a:prstGeom>
          <a:ln>
            <a:headEnd/>
            <a:tailEn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de-DE"/>
          </a:p>
        </p:txBody>
      </p:sp>
      <p:sp>
        <p:nvSpPr>
          <p:cNvPr id="155692" name="Bogen 155691"/>
          <p:cNvSpPr/>
          <p:nvPr/>
        </p:nvSpPr>
        <p:spPr>
          <a:xfrm rot="13463166">
            <a:off x="7255715" y="300990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2" name="Bogen 111"/>
          <p:cNvSpPr/>
          <p:nvPr/>
        </p:nvSpPr>
        <p:spPr>
          <a:xfrm rot="13463166">
            <a:off x="7255715" y="4465320"/>
            <a:ext cx="914400" cy="914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cxnSp>
        <p:nvCxnSpPr>
          <p:cNvPr id="155696" name="Gerader Verbinder 155695"/>
          <p:cNvCxnSpPr>
            <a:endCxn id="155682" idx="6"/>
          </p:cNvCxnSpPr>
          <p:nvPr/>
        </p:nvCxnSpPr>
        <p:spPr>
          <a:xfrm flipV="1">
            <a:off x="1567703" y="4122627"/>
            <a:ext cx="1296988" cy="1031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24036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694509" y="1649460"/>
            <a:ext cx="7772400" cy="914400"/>
          </a:xfrm>
        </p:spPr>
        <p:txBody>
          <a:bodyPr/>
          <a:lstStyle/>
          <a:p>
            <a:r>
              <a:rPr lang="en-GB" altLang="de-DE" dirty="0" smtClean="0"/>
              <a:t>Die </a:t>
            </a:r>
            <a:r>
              <a:rPr lang="en-GB" altLang="de-DE" dirty="0" err="1" smtClean="0"/>
              <a:t>pragmatische</a:t>
            </a:r>
            <a:r>
              <a:rPr lang="en-GB" altLang="de-DE" dirty="0" smtClean="0"/>
              <a:t> </a:t>
            </a:r>
            <a:r>
              <a:rPr lang="en-GB" altLang="de-DE" dirty="0" err="1" smtClean="0"/>
              <a:t>Wendung</a:t>
            </a:r>
            <a:r>
              <a:rPr lang="en-GB" altLang="de-DE" dirty="0" smtClean="0"/>
              <a:t> der </a:t>
            </a:r>
            <a:r>
              <a:rPr lang="en-GB" altLang="de-DE" dirty="0" err="1" smtClean="0"/>
              <a:t>EbM</a:t>
            </a:r>
            <a:endParaRPr lang="en-GB" altLang="de-DE" dirty="0" smtClean="0"/>
          </a:p>
        </p:txBody>
      </p:sp>
      <p:sp>
        <p:nvSpPr>
          <p:cNvPr id="12291" name="Textplatzhalter 2"/>
          <p:cNvSpPr>
            <a:spLocks noGrp="1"/>
          </p:cNvSpPr>
          <p:nvPr>
            <p:ph type="body" sz="quarter" idx="10"/>
          </p:nvPr>
        </p:nvSpPr>
        <p:spPr>
          <a:xfrm>
            <a:off x="576352" y="2020388"/>
            <a:ext cx="8137525" cy="3866606"/>
          </a:xfrm>
        </p:spPr>
        <p:txBody>
          <a:bodyPr>
            <a:normAutofit/>
          </a:bodyPr>
          <a:lstStyle/>
          <a:p>
            <a:pPr algn="ctr">
              <a:buFont typeface="Wingdings" panose="05000000000000000000" pitchFamily="2" charset="2"/>
              <a:buNone/>
            </a:pPr>
            <a:endParaRPr lang="en-GB" altLang="de-DE" dirty="0" smtClean="0"/>
          </a:p>
          <a:p>
            <a:pPr algn="ctr">
              <a:buFont typeface="Wingdings" panose="05000000000000000000" pitchFamily="2" charset="2"/>
              <a:buNone/>
            </a:pPr>
            <a:endParaRPr lang="en-GB" altLang="de-DE" dirty="0"/>
          </a:p>
          <a:p>
            <a:pPr algn="ctr">
              <a:buFont typeface="Wingdings" panose="05000000000000000000" pitchFamily="2" charset="2"/>
              <a:buNone/>
            </a:pPr>
            <a:r>
              <a:rPr lang="en-GB" altLang="de-DE" dirty="0" smtClean="0"/>
              <a:t>______________________________________________</a:t>
            </a:r>
          </a:p>
          <a:p>
            <a:pPr algn="ctr">
              <a:buFont typeface="Wingdings" panose="05000000000000000000" pitchFamily="2" charset="2"/>
              <a:buNone/>
            </a:pPr>
            <a:endParaRPr lang="en-GB" altLang="de-DE" dirty="0" smtClean="0"/>
          </a:p>
          <a:p>
            <a:pPr algn="ctr">
              <a:buFont typeface="Wingdings" panose="05000000000000000000" pitchFamily="2" charset="2"/>
              <a:buNone/>
            </a:pPr>
            <a:r>
              <a:rPr lang="en-GB" altLang="de-DE" sz="2600" i="1" dirty="0" smtClean="0"/>
              <a:t>“It’s all very well in practice, but will it work in theory?”</a:t>
            </a:r>
          </a:p>
          <a:p>
            <a:pPr algn="r">
              <a:buFont typeface="Wingdings" panose="05000000000000000000" pitchFamily="2" charset="2"/>
              <a:buNone/>
            </a:pPr>
            <a:r>
              <a:rPr lang="en-GB" altLang="de-DE" sz="2000" dirty="0" smtClean="0"/>
              <a:t>- </a:t>
            </a:r>
            <a:r>
              <a:rPr lang="en-GB" altLang="de-DE" sz="2000" dirty="0" err="1" smtClean="0"/>
              <a:t>Anonymus</a:t>
            </a:r>
            <a:endParaRPr lang="en-GB" altLang="de-DE" sz="2000" dirty="0" smtClean="0"/>
          </a:p>
          <a:p>
            <a:pPr algn="ctr">
              <a:buFont typeface="Wingdings" panose="05000000000000000000" pitchFamily="2" charset="2"/>
              <a:buNone/>
            </a:pPr>
            <a:r>
              <a:rPr lang="en-GB" altLang="de-DE" dirty="0" smtClean="0"/>
              <a:t>______________________________________________</a:t>
            </a:r>
          </a:p>
          <a:p>
            <a:pPr algn="r">
              <a:buFont typeface="Wingdings" panose="05000000000000000000" pitchFamily="2" charset="2"/>
              <a:buNone/>
            </a:pPr>
            <a:endParaRPr lang="en-GB" altLang="de-DE" sz="1200" dirty="0"/>
          </a:p>
          <a:p>
            <a:pPr algn="r">
              <a:buFont typeface="Wingdings" panose="05000000000000000000" pitchFamily="2" charset="2"/>
              <a:buNone/>
            </a:pPr>
            <a:r>
              <a:rPr lang="en-GB" altLang="de-DE" sz="2000" dirty="0" smtClean="0"/>
              <a:t>Chalmers 1995:1317</a:t>
            </a:r>
          </a:p>
          <a:p>
            <a:pPr algn="ctr">
              <a:buFont typeface="Wingdings" panose="05000000000000000000" pitchFamily="2" charset="2"/>
              <a:buNone/>
            </a:pPr>
            <a:endParaRPr lang="en-GB" altLang="de-DE" dirty="0" smtClean="0"/>
          </a:p>
        </p:txBody>
      </p:sp>
    </p:spTree>
    <p:extLst>
      <p:ext uri="{BB962C8B-B14F-4D97-AF65-F5344CB8AC3E}">
        <p14:creationId xmlns:p14="http://schemas.microsoft.com/office/powerpoint/2010/main" val="6180289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89505"/>
            <a:ext cx="8229600" cy="751612"/>
          </a:xfrm>
        </p:spPr>
        <p:txBody>
          <a:bodyPr/>
          <a:lstStyle/>
          <a:p>
            <a:r>
              <a:rPr lang="de-DE" dirty="0" smtClean="0"/>
              <a:t>Mein Programm</a:t>
            </a:r>
            <a:endParaRPr lang="de-DE" dirty="0"/>
          </a:p>
        </p:txBody>
      </p:sp>
      <p:sp>
        <p:nvSpPr>
          <p:cNvPr id="3" name="Inhaltsplatzhalter 2"/>
          <p:cNvSpPr>
            <a:spLocks noGrp="1"/>
          </p:cNvSpPr>
          <p:nvPr>
            <p:ph idx="1"/>
          </p:nvPr>
        </p:nvSpPr>
        <p:spPr>
          <a:xfrm>
            <a:off x="457200" y="1524001"/>
            <a:ext cx="8503920" cy="5216434"/>
          </a:xfrm>
        </p:spPr>
        <p:txBody>
          <a:bodyPr>
            <a:normAutofit fontScale="92500" lnSpcReduction="10000"/>
          </a:bodyPr>
          <a:lstStyle/>
          <a:p>
            <a:pPr marL="457200" indent="-457200">
              <a:buFont typeface="+mj-lt"/>
              <a:buAutoNum type="arabicPeriod"/>
            </a:pPr>
            <a:r>
              <a:rPr lang="de-DE" dirty="0" smtClean="0"/>
              <a:t>Einleitung, Heinrich v. Kleist 1808, eine </a:t>
            </a:r>
            <a:r>
              <a:rPr lang="de-DE" dirty="0" err="1" smtClean="0"/>
              <a:t>kliné</a:t>
            </a:r>
            <a:r>
              <a:rPr lang="de-DE" dirty="0" smtClean="0"/>
              <a:t> aus dem 6. Jhdt.</a:t>
            </a:r>
            <a:endParaRPr lang="de-DE" dirty="0"/>
          </a:p>
          <a:p>
            <a:pPr marL="457200" indent="-457200">
              <a:buAutoNum type="arabicPeriod" startAt="2"/>
            </a:pPr>
            <a:r>
              <a:rPr lang="de-DE" dirty="0" smtClean="0"/>
              <a:t>Handeln und Wissen in der Klinik</a:t>
            </a:r>
          </a:p>
          <a:p>
            <a:r>
              <a:rPr lang="de-DE" dirty="0"/>
              <a:t>	</a:t>
            </a:r>
            <a:r>
              <a:rPr lang="de-DE" dirty="0" smtClean="0"/>
              <a:t>2.1 Eine rheumatologische Konsultation</a:t>
            </a:r>
          </a:p>
          <a:p>
            <a:r>
              <a:rPr lang="de-DE" dirty="0"/>
              <a:t>	</a:t>
            </a:r>
            <a:r>
              <a:rPr lang="de-DE" dirty="0" smtClean="0"/>
              <a:t>2.2 Das klinische Handlungsprogramm</a:t>
            </a:r>
          </a:p>
          <a:p>
            <a:r>
              <a:rPr lang="de-DE" dirty="0"/>
              <a:t>	</a:t>
            </a:r>
            <a:r>
              <a:rPr lang="de-DE" dirty="0" smtClean="0"/>
              <a:t>2.3 Was Kliniker wissen (sollten)</a:t>
            </a:r>
          </a:p>
          <a:p>
            <a:r>
              <a:rPr lang="de-DE" dirty="0" smtClean="0"/>
              <a:t>3.    Forschen schafft Wissen</a:t>
            </a:r>
          </a:p>
          <a:p>
            <a:r>
              <a:rPr lang="de-DE" dirty="0" smtClean="0"/>
              <a:t>	3.1  Nosologie und Nosographie</a:t>
            </a:r>
          </a:p>
          <a:p>
            <a:r>
              <a:rPr lang="de-DE" dirty="0" smtClean="0"/>
              <a:t>	3.2  Biologisch-naturwissenschaftliche Grundlagen</a:t>
            </a:r>
          </a:p>
          <a:p>
            <a:r>
              <a:rPr lang="de-DE" dirty="0" smtClean="0"/>
              <a:t>	3.3  Evidenz-basierte Behandlung</a:t>
            </a:r>
          </a:p>
          <a:p>
            <a:r>
              <a:rPr lang="de-DE" b="1" dirty="0" smtClean="0"/>
              <a:t>4.    Behandeln &amp; Forschen (in uno actu)</a:t>
            </a:r>
          </a:p>
          <a:p>
            <a:pPr marL="457200" indent="-457200">
              <a:buAutoNum type="arabicPeriod" startAt="5"/>
            </a:pPr>
            <a:r>
              <a:rPr lang="de-DE" dirty="0" smtClean="0"/>
              <a:t>Patient und Arzt</a:t>
            </a:r>
          </a:p>
          <a:p>
            <a:pPr marL="457200" indent="-457200">
              <a:buAutoNum type="arabicPeriod" startAt="5"/>
            </a:pPr>
            <a:r>
              <a:rPr lang="de-DE" dirty="0" smtClean="0"/>
              <a:t>Zusammenfassung</a:t>
            </a:r>
            <a:endParaRPr lang="de-DE" dirty="0"/>
          </a:p>
        </p:txBody>
      </p:sp>
    </p:spTree>
    <p:extLst>
      <p:ext uri="{BB962C8B-B14F-4D97-AF65-F5344CB8AC3E}">
        <p14:creationId xmlns:p14="http://schemas.microsoft.com/office/powerpoint/2010/main" val="3093979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89505"/>
            <a:ext cx="8229600" cy="751612"/>
          </a:xfrm>
        </p:spPr>
        <p:txBody>
          <a:bodyPr/>
          <a:lstStyle/>
          <a:p>
            <a:r>
              <a:rPr lang="de-DE" dirty="0" smtClean="0"/>
              <a:t>Mein Programm</a:t>
            </a:r>
            <a:endParaRPr lang="de-DE" dirty="0"/>
          </a:p>
        </p:txBody>
      </p:sp>
      <p:sp>
        <p:nvSpPr>
          <p:cNvPr id="3" name="Inhaltsplatzhalter 2"/>
          <p:cNvSpPr>
            <a:spLocks noGrp="1"/>
          </p:cNvSpPr>
          <p:nvPr>
            <p:ph idx="1"/>
          </p:nvPr>
        </p:nvSpPr>
        <p:spPr>
          <a:xfrm>
            <a:off x="457200" y="1524001"/>
            <a:ext cx="8503920" cy="5216434"/>
          </a:xfrm>
        </p:spPr>
        <p:txBody>
          <a:bodyPr>
            <a:normAutofit fontScale="92500" lnSpcReduction="10000"/>
          </a:bodyPr>
          <a:lstStyle/>
          <a:p>
            <a:pPr marL="457200" indent="-457200">
              <a:buFont typeface="+mj-lt"/>
              <a:buAutoNum type="arabicPeriod"/>
            </a:pPr>
            <a:r>
              <a:rPr lang="de-DE" dirty="0" smtClean="0"/>
              <a:t>Einleitung, Heinrich v. Kleist 1808, eine </a:t>
            </a:r>
            <a:r>
              <a:rPr lang="de-DE" dirty="0" err="1" smtClean="0"/>
              <a:t>kliné</a:t>
            </a:r>
            <a:r>
              <a:rPr lang="de-DE" dirty="0" smtClean="0"/>
              <a:t> aus dem 6. Jhdt.</a:t>
            </a:r>
            <a:endParaRPr lang="de-DE" dirty="0"/>
          </a:p>
          <a:p>
            <a:pPr marL="457200" indent="-457200">
              <a:buAutoNum type="arabicPeriod" startAt="2"/>
            </a:pPr>
            <a:r>
              <a:rPr lang="de-DE" dirty="0" smtClean="0"/>
              <a:t>Handeln und Wissen in der Klinik</a:t>
            </a:r>
          </a:p>
          <a:p>
            <a:r>
              <a:rPr lang="de-DE" dirty="0"/>
              <a:t>	</a:t>
            </a:r>
            <a:r>
              <a:rPr lang="de-DE" dirty="0" smtClean="0"/>
              <a:t>2.1 Eine </a:t>
            </a:r>
            <a:r>
              <a:rPr lang="de-DE" smtClean="0"/>
              <a:t>rheumatologische Konsultation</a:t>
            </a:r>
            <a:endParaRPr lang="de-DE" dirty="0" smtClean="0"/>
          </a:p>
          <a:p>
            <a:r>
              <a:rPr lang="de-DE" dirty="0"/>
              <a:t>	</a:t>
            </a:r>
            <a:r>
              <a:rPr lang="de-DE" dirty="0" smtClean="0"/>
              <a:t>2.2 Das klinische Handlungsprogramm</a:t>
            </a:r>
          </a:p>
          <a:p>
            <a:r>
              <a:rPr lang="de-DE" dirty="0"/>
              <a:t>	</a:t>
            </a:r>
            <a:r>
              <a:rPr lang="de-DE" dirty="0" smtClean="0"/>
              <a:t>2.3 Was Kliniker wissen (sollten)</a:t>
            </a:r>
          </a:p>
          <a:p>
            <a:r>
              <a:rPr lang="de-DE" dirty="0" smtClean="0"/>
              <a:t>3.    Forschen schafft Wissen</a:t>
            </a:r>
          </a:p>
          <a:p>
            <a:r>
              <a:rPr lang="de-DE" dirty="0" smtClean="0"/>
              <a:t>	3.1  Nosologie und Nosographie</a:t>
            </a:r>
          </a:p>
          <a:p>
            <a:r>
              <a:rPr lang="de-DE" dirty="0" smtClean="0"/>
              <a:t>	3.2  Biologisch-naturwissenschaftliche Grundlagen</a:t>
            </a:r>
          </a:p>
          <a:p>
            <a:r>
              <a:rPr lang="de-DE" dirty="0" smtClean="0"/>
              <a:t>	3.3  Evidenz-basierte Behandlung</a:t>
            </a:r>
          </a:p>
          <a:p>
            <a:r>
              <a:rPr lang="de-DE" dirty="0" smtClean="0"/>
              <a:t>4.    Behandeln &amp; Forschen (in uno actu)</a:t>
            </a:r>
          </a:p>
          <a:p>
            <a:pPr marL="457200" indent="-457200">
              <a:buAutoNum type="arabicPeriod" startAt="5"/>
            </a:pPr>
            <a:r>
              <a:rPr lang="de-DE" b="1" dirty="0" smtClean="0"/>
              <a:t>Patient und Arzt</a:t>
            </a:r>
          </a:p>
          <a:p>
            <a:pPr marL="457200" indent="-457200">
              <a:buAutoNum type="arabicPeriod" startAt="5"/>
            </a:pPr>
            <a:r>
              <a:rPr lang="de-DE" dirty="0" smtClean="0"/>
              <a:t>Zusammenfassung</a:t>
            </a:r>
            <a:endParaRPr lang="de-DE" dirty="0"/>
          </a:p>
        </p:txBody>
      </p:sp>
    </p:spTree>
    <p:extLst>
      <p:ext uri="{BB962C8B-B14F-4D97-AF65-F5344CB8AC3E}">
        <p14:creationId xmlns:p14="http://schemas.microsoft.com/office/powerpoint/2010/main" val="3347885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68137"/>
            <a:ext cx="8229600" cy="4610463"/>
          </a:xfrm>
        </p:spPr>
        <p:txBody>
          <a:bodyPr>
            <a:normAutofit/>
          </a:bodyPr>
          <a:lstStyle/>
          <a:p>
            <a:r>
              <a:rPr lang="de-DE" dirty="0" smtClean="0"/>
              <a:t>„Er fing, da sein Gefühl ihm sagte, </a:t>
            </a:r>
            <a:r>
              <a:rPr lang="de-DE" dirty="0" err="1" smtClean="0"/>
              <a:t>daß</a:t>
            </a:r>
            <a:r>
              <a:rPr lang="de-DE" dirty="0" smtClean="0"/>
              <a:t> ihm von allen Seiten, </a:t>
            </a:r>
            <a:r>
              <a:rPr lang="de-DE" dirty="0" smtClean="0">
                <a:solidFill>
                  <a:srgbClr val="FF0000"/>
                </a:solidFill>
              </a:rPr>
              <a:t>um der gebrechlichen Einrichtung der Welt willen</a:t>
            </a:r>
            <a:r>
              <a:rPr lang="de-DE" dirty="0" smtClean="0"/>
              <a:t>, verziehen </a:t>
            </a:r>
            <a:r>
              <a:rPr lang="de-DE" dirty="0" err="1" smtClean="0"/>
              <a:t>sey</a:t>
            </a:r>
            <a:r>
              <a:rPr lang="de-DE" dirty="0" smtClean="0"/>
              <a:t>, seine Bewerbung um die Gräfin, seine Gemahlin, von neuem an, erhielt, im Verlauf eines Jahres, ein zweites Jawort von ihr, und auch eine zweite Hochzeit ward gefeiert, froher, als die erste, nach deren </a:t>
            </a:r>
            <a:r>
              <a:rPr lang="de-DE" dirty="0" err="1" smtClean="0"/>
              <a:t>Abschluß</a:t>
            </a:r>
            <a:r>
              <a:rPr lang="de-DE" dirty="0" smtClean="0"/>
              <a:t> die ganze Familie nach V… hinauszog. Ein ganze Reihe von jungen Russen folgte jetzt noch dem ersten; …“</a:t>
            </a:r>
          </a:p>
          <a:p>
            <a:endParaRPr lang="de-DE" dirty="0"/>
          </a:p>
          <a:p>
            <a:pPr algn="r"/>
            <a:r>
              <a:rPr lang="de-DE" sz="2000" dirty="0" smtClean="0"/>
              <a:t>Heinrich von Kleist (1808): Die Marquise von O…. Mit Filmbildern von Eric Rohmer. München (Schirmer/Mosel) 2011, S. 130/132</a:t>
            </a:r>
            <a:endParaRPr lang="de-DE" sz="2000" dirty="0"/>
          </a:p>
        </p:txBody>
      </p:sp>
    </p:spTree>
    <p:extLst>
      <p:ext uri="{BB962C8B-B14F-4D97-AF65-F5344CB8AC3E}">
        <p14:creationId xmlns:p14="http://schemas.microsoft.com/office/powerpoint/2010/main" val="697541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50764"/>
            <a:ext cx="8229600" cy="1143000"/>
          </a:xfrm>
        </p:spPr>
        <p:txBody>
          <a:bodyPr/>
          <a:lstStyle/>
          <a:p>
            <a:r>
              <a:rPr lang="de-DE" dirty="0" smtClean="0"/>
              <a:t>Die Patientin</a:t>
            </a:r>
            <a:endParaRPr lang="de-DE" dirty="0"/>
          </a:p>
        </p:txBody>
      </p:sp>
      <p:sp>
        <p:nvSpPr>
          <p:cNvPr id="3" name="Inhaltsplatzhalter 2"/>
          <p:cNvSpPr>
            <a:spLocks noGrp="1"/>
          </p:cNvSpPr>
          <p:nvPr>
            <p:ph idx="1"/>
          </p:nvPr>
        </p:nvSpPr>
        <p:spPr/>
        <p:txBody>
          <a:bodyPr>
            <a:normAutofit fontScale="92500" lnSpcReduction="10000"/>
          </a:bodyPr>
          <a:lstStyle/>
          <a:p>
            <a:pPr algn="ctr"/>
            <a:r>
              <a:rPr lang="de-DE" dirty="0" smtClean="0"/>
              <a:t>„</a:t>
            </a:r>
            <a:r>
              <a:rPr lang="de-DE" dirty="0"/>
              <a:t>Mein Hausarzt hat mich an Sie überwiesen. </a:t>
            </a:r>
            <a:endParaRPr lang="de-DE" dirty="0" smtClean="0"/>
          </a:p>
          <a:p>
            <a:pPr algn="ctr"/>
            <a:r>
              <a:rPr lang="de-DE" dirty="0" smtClean="0"/>
              <a:t>Wir </a:t>
            </a:r>
            <a:r>
              <a:rPr lang="de-DE" dirty="0"/>
              <a:t>wissen nicht mehr weiter. </a:t>
            </a:r>
            <a:endParaRPr lang="de-DE" dirty="0" smtClean="0"/>
          </a:p>
          <a:p>
            <a:pPr algn="ctr"/>
            <a:r>
              <a:rPr lang="de-DE" dirty="0" smtClean="0"/>
              <a:t>Was </a:t>
            </a:r>
            <a:r>
              <a:rPr lang="de-DE" dirty="0"/>
              <a:t>ist das, woher kommen die Schmerzen und Schwellungen? </a:t>
            </a:r>
            <a:endParaRPr lang="de-DE" dirty="0" smtClean="0"/>
          </a:p>
          <a:p>
            <a:pPr algn="ctr"/>
            <a:r>
              <a:rPr lang="de-DE" dirty="0" smtClean="0"/>
              <a:t>Sie </a:t>
            </a:r>
            <a:r>
              <a:rPr lang="de-DE" dirty="0"/>
              <a:t>halten jetzt schon mehr als 10 Wochen an. </a:t>
            </a:r>
            <a:endParaRPr lang="de-DE" dirty="0" smtClean="0"/>
          </a:p>
          <a:p>
            <a:pPr algn="ctr"/>
            <a:r>
              <a:rPr lang="de-DE" dirty="0" smtClean="0"/>
              <a:t>Bisher </a:t>
            </a:r>
            <a:r>
              <a:rPr lang="de-DE" dirty="0"/>
              <a:t>hat nur Cortison geholfen. </a:t>
            </a:r>
            <a:endParaRPr lang="de-DE" dirty="0" smtClean="0"/>
          </a:p>
          <a:p>
            <a:pPr algn="ctr"/>
            <a:r>
              <a:rPr lang="de-DE" dirty="0" smtClean="0"/>
              <a:t>Im </a:t>
            </a:r>
            <a:r>
              <a:rPr lang="de-DE" dirty="0"/>
              <a:t>Haushalt fällt mir vieles aus der Hand; </a:t>
            </a:r>
            <a:r>
              <a:rPr lang="de-DE" dirty="0" smtClean="0"/>
              <a:t>unser Jüngstes </a:t>
            </a:r>
            <a:r>
              <a:rPr lang="de-DE" dirty="0"/>
              <a:t>kann ich kaum noch anziehen; und im Büro an meinem PC erst … </a:t>
            </a:r>
            <a:endParaRPr lang="de-DE" dirty="0" smtClean="0"/>
          </a:p>
          <a:p>
            <a:pPr algn="ctr"/>
            <a:r>
              <a:rPr lang="de-DE" dirty="0" smtClean="0"/>
              <a:t>Was </a:t>
            </a:r>
            <a:r>
              <a:rPr lang="de-DE" dirty="0"/>
              <a:t>wird daraus werden? </a:t>
            </a:r>
            <a:endParaRPr lang="de-DE" dirty="0" smtClean="0"/>
          </a:p>
          <a:p>
            <a:pPr algn="ctr"/>
            <a:r>
              <a:rPr lang="de-DE" dirty="0" smtClean="0"/>
              <a:t>Ich </a:t>
            </a:r>
            <a:r>
              <a:rPr lang="de-DE" dirty="0"/>
              <a:t>mach‘ mir Sorgen, früher war ich immer fröhlich und optimistisch! Aber jetzt … </a:t>
            </a:r>
            <a:endParaRPr lang="de-DE" dirty="0" smtClean="0"/>
          </a:p>
          <a:p>
            <a:pPr algn="ctr"/>
            <a:r>
              <a:rPr lang="de-DE" dirty="0" smtClean="0"/>
              <a:t>Können </a:t>
            </a:r>
            <a:r>
              <a:rPr lang="de-DE"/>
              <a:t>Sie </a:t>
            </a:r>
            <a:r>
              <a:rPr lang="de-DE" smtClean="0"/>
              <a:t>helfen</a:t>
            </a:r>
            <a:r>
              <a:rPr lang="de-DE" dirty="0"/>
              <a:t>?“</a:t>
            </a:r>
          </a:p>
          <a:p>
            <a:endParaRPr lang="de-DE" dirty="0"/>
          </a:p>
        </p:txBody>
      </p:sp>
    </p:spTree>
    <p:extLst>
      <p:ext uri="{BB962C8B-B14F-4D97-AF65-F5344CB8AC3E}">
        <p14:creationId xmlns:p14="http://schemas.microsoft.com/office/powerpoint/2010/main" val="1262274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3056714" y="1828804"/>
            <a:ext cx="5843450" cy="4925244"/>
          </a:xfrm>
        </p:spPr>
        <p:txBody>
          <a:bodyPr>
            <a:normAutofit/>
          </a:bodyPr>
          <a:lstStyle/>
          <a:p>
            <a:pPr marL="0" indent="0">
              <a:buNone/>
            </a:pPr>
            <a:endParaRPr lang="de-DE" dirty="0" smtClean="0"/>
          </a:p>
          <a:p>
            <a:pPr marL="0" indent="0">
              <a:buNone/>
            </a:pPr>
            <a:r>
              <a:rPr lang="de-DE" dirty="0" smtClean="0"/>
              <a:t>„Der hier unternommene Versuch einer patientenzentrierten Medizin verfolgt ein einfacheres Ziel (im Vergleich zu v. Weizsäcker, HR): Die klinische Annäherung durch die am Krankenbett und im Arztzimmer zu belegende These, </a:t>
            </a:r>
            <a:r>
              <a:rPr lang="de-DE" dirty="0" err="1" smtClean="0"/>
              <a:t>daß</a:t>
            </a:r>
            <a:r>
              <a:rPr lang="de-DE" dirty="0" smtClean="0"/>
              <a:t> jede Krankheit mit zahlreichen menschlichen Problemen verbunden ist, deren Beachtung oder Nichtbeachtung auf das Krankheitsbild zurückwirkt.“</a:t>
            </a:r>
          </a:p>
          <a:p>
            <a:pPr marL="0" indent="0" algn="r">
              <a:buNone/>
            </a:pPr>
            <a:r>
              <a:rPr lang="de-DE" sz="1800" dirty="0" smtClean="0"/>
              <a:t>Stuttgart (Thieme) 1971, S. VI</a:t>
            </a:r>
          </a:p>
          <a:p>
            <a:pPr marL="0" indent="0">
              <a:buNone/>
            </a:pPr>
            <a:endParaRPr lang="de-DE" dirty="0"/>
          </a:p>
        </p:txBody>
      </p:sp>
      <p:pic>
        <p:nvPicPr>
          <p:cNvPr id="4" name="Grafik 3"/>
          <p:cNvPicPr>
            <a:picLocks noChangeAspect="1"/>
          </p:cNvPicPr>
          <p:nvPr/>
        </p:nvPicPr>
        <p:blipFill>
          <a:blip r:embed="rId2"/>
          <a:stretch>
            <a:fillRect/>
          </a:stretch>
        </p:blipFill>
        <p:spPr>
          <a:xfrm>
            <a:off x="437935" y="1280869"/>
            <a:ext cx="2328874" cy="3529890"/>
          </a:xfrm>
          <a:prstGeom prst="rect">
            <a:avLst/>
          </a:prstGeom>
        </p:spPr>
      </p:pic>
    </p:spTree>
    <p:extLst>
      <p:ext uri="{BB962C8B-B14F-4D97-AF65-F5344CB8AC3E}">
        <p14:creationId xmlns:p14="http://schemas.microsoft.com/office/powerpoint/2010/main" val="351983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915870" y="127342"/>
            <a:ext cx="4406539" cy="6665354"/>
          </a:xfrm>
          <a:prstGeom prst="rect">
            <a:avLst/>
          </a:prstGeom>
        </p:spPr>
      </p:pic>
      <p:sp>
        <p:nvSpPr>
          <p:cNvPr id="5" name="Textfeld 4"/>
          <p:cNvSpPr txBox="1"/>
          <p:nvPr/>
        </p:nvSpPr>
        <p:spPr>
          <a:xfrm>
            <a:off x="5283945" y="4728028"/>
            <a:ext cx="2078069" cy="369332"/>
          </a:xfrm>
          <a:prstGeom prst="rect">
            <a:avLst/>
          </a:prstGeom>
          <a:solidFill>
            <a:schemeClr val="bg1"/>
          </a:solidFill>
          <a:ln>
            <a:solidFill>
              <a:schemeClr val="tx1"/>
            </a:solidFill>
          </a:ln>
        </p:spPr>
        <p:txBody>
          <a:bodyPr wrap="none" rtlCol="0">
            <a:spAutoFit/>
          </a:bodyPr>
          <a:lstStyle/>
          <a:p>
            <a:pPr algn="ctr"/>
            <a:r>
              <a:rPr lang="de-DE" dirty="0" smtClean="0"/>
              <a:t>Oxford (OUP) 2006 </a:t>
            </a:r>
            <a:endParaRPr lang="de-DE" dirty="0"/>
          </a:p>
        </p:txBody>
      </p:sp>
    </p:spTree>
    <p:extLst>
      <p:ext uri="{BB962C8B-B14F-4D97-AF65-F5344CB8AC3E}">
        <p14:creationId xmlns:p14="http://schemas.microsoft.com/office/powerpoint/2010/main" val="322408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Schlussthesen</a:t>
            </a:r>
            <a:endParaRPr lang="de-DE" dirty="0"/>
          </a:p>
        </p:txBody>
      </p:sp>
      <p:sp>
        <p:nvSpPr>
          <p:cNvPr id="3" name="Textplatzhalter 2"/>
          <p:cNvSpPr>
            <a:spLocks noGrp="1"/>
          </p:cNvSpPr>
          <p:nvPr>
            <p:ph type="body" sz="quarter" idx="10"/>
          </p:nvPr>
        </p:nvSpPr>
        <p:spPr/>
        <p:txBody>
          <a:bodyPr>
            <a:normAutofit/>
          </a:bodyPr>
          <a:lstStyle/>
          <a:p>
            <a:r>
              <a:rPr lang="de-DE" sz="2000" dirty="0" smtClean="0"/>
              <a:t>Die klinische Medizin („Klinik“) ist eine Wissenschaft.</a:t>
            </a:r>
          </a:p>
          <a:p>
            <a:r>
              <a:rPr lang="de-DE" sz="2000" dirty="0" smtClean="0"/>
              <a:t>Sie ist keine „theoretische“ und keine „angewandte“ Wissenschaft.</a:t>
            </a:r>
          </a:p>
          <a:p>
            <a:r>
              <a:rPr lang="de-DE" sz="2000" dirty="0" smtClean="0"/>
              <a:t>Sie ist eine praktische Wissenschaft – besonderer Art.</a:t>
            </a:r>
          </a:p>
          <a:p>
            <a:r>
              <a:rPr lang="de-DE" sz="2000" dirty="0" smtClean="0"/>
              <a:t>Sie ist eine </a:t>
            </a:r>
            <a:r>
              <a:rPr lang="de-DE" sz="2000" b="1" dirty="0" smtClean="0"/>
              <a:t>Handlungswissenschaft</a:t>
            </a:r>
            <a:r>
              <a:rPr lang="de-DE" sz="2000" dirty="0" smtClean="0"/>
              <a:t> mit einem besonderen Gegenüber, einer besonderen Aufgabe und Handlungslogik, besonderen Zielen, Mitteln, Wissensbeständen, Forschungsmethoden und Bezugswissenschaften.</a:t>
            </a:r>
          </a:p>
          <a:p>
            <a:r>
              <a:rPr lang="de-DE" sz="2000" dirty="0" smtClean="0"/>
              <a:t>Klinisches Forschen beinhaltet meist klinisches Behandeln. Klinisches Behandeln kann Forschen beinhalten. </a:t>
            </a:r>
          </a:p>
          <a:p>
            <a:r>
              <a:rPr lang="de-DE" sz="2000" dirty="0" smtClean="0"/>
              <a:t>Die klinische Medizin scheint mir Gemeinsamkeiten mit ähnlich verfassten, aber anders beauftragten Wissenschaften zu haben. </a:t>
            </a:r>
            <a:endParaRPr lang="de-DE" sz="2000" dirty="0"/>
          </a:p>
        </p:txBody>
      </p:sp>
    </p:spTree>
    <p:extLst>
      <p:ext uri="{BB962C8B-B14F-4D97-AF65-F5344CB8AC3E}">
        <p14:creationId xmlns:p14="http://schemas.microsoft.com/office/powerpoint/2010/main" val="183100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881051" y="40466"/>
            <a:ext cx="5425440" cy="6777068"/>
          </a:xfrm>
          <a:prstGeom prst="rect">
            <a:avLst/>
          </a:prstGeom>
        </p:spPr>
      </p:pic>
    </p:spTree>
    <p:extLst>
      <p:ext uri="{BB962C8B-B14F-4D97-AF65-F5344CB8AC3E}">
        <p14:creationId xmlns:p14="http://schemas.microsoft.com/office/powerpoint/2010/main" val="1076706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948487"/>
            <a:ext cx="7772400" cy="914400"/>
          </a:xfrm>
        </p:spPr>
        <p:txBody>
          <a:bodyPr/>
          <a:lstStyle/>
          <a:p>
            <a:r>
              <a:rPr lang="de-DE" dirty="0" smtClean="0"/>
              <a:t>Viktor von Weizsäcker zu Paul Martini</a:t>
            </a:r>
            <a:endParaRPr lang="de-DE" dirty="0"/>
          </a:p>
        </p:txBody>
      </p:sp>
      <p:sp>
        <p:nvSpPr>
          <p:cNvPr id="3" name="Textplatzhalter 2"/>
          <p:cNvSpPr>
            <a:spLocks noGrp="1"/>
          </p:cNvSpPr>
          <p:nvPr>
            <p:ph type="body" sz="quarter" idx="10"/>
          </p:nvPr>
        </p:nvSpPr>
        <p:spPr>
          <a:xfrm>
            <a:off x="681336" y="1976098"/>
            <a:ext cx="7776864" cy="4342514"/>
          </a:xfrm>
        </p:spPr>
        <p:txBody>
          <a:bodyPr>
            <a:normAutofit lnSpcReduction="10000"/>
          </a:bodyPr>
          <a:lstStyle/>
          <a:p>
            <a:pPr marL="0" indent="0">
              <a:buNone/>
            </a:pPr>
            <a:r>
              <a:rPr lang="de-DE" dirty="0"/>
              <a:t>„Meine Abneigung gegen Statistik in der Medizin ist immer geblieben, und es </a:t>
            </a:r>
            <a:r>
              <a:rPr lang="de-DE" dirty="0" err="1"/>
              <a:t>verdroß</a:t>
            </a:r>
            <a:r>
              <a:rPr lang="de-DE" dirty="0"/>
              <a:t> mich, </a:t>
            </a:r>
            <a:r>
              <a:rPr lang="de-DE" dirty="0" err="1"/>
              <a:t>daß</a:t>
            </a:r>
            <a:r>
              <a:rPr lang="de-DE" dirty="0"/>
              <a:t> z.B. Martini (1953), …, gerade mit seinem Verlangen, Therapie durch Statistik zu prüfen, vielfach Gehör fand. Daran ist doch nur richtig, </a:t>
            </a:r>
            <a:r>
              <a:rPr lang="de-DE" dirty="0" err="1"/>
              <a:t>daß</a:t>
            </a:r>
            <a:r>
              <a:rPr lang="de-DE" dirty="0"/>
              <a:t> man die kritiklose Anpreisung von Heilerfolgen bekämpfte; aber Statistik als die beste und womöglich einzige Form der Kritik anzupreisen, dies war doch bereits ein Anzeichen beginnender Öde im Denken und </a:t>
            </a:r>
            <a:r>
              <a:rPr lang="de-DE" dirty="0" err="1"/>
              <a:t>mußte</a:t>
            </a:r>
            <a:r>
              <a:rPr lang="de-DE" dirty="0"/>
              <a:t> als </a:t>
            </a:r>
            <a:r>
              <a:rPr lang="de-DE" dirty="0" err="1" smtClean="0"/>
              <a:t>Schrittmacherei</a:t>
            </a:r>
            <a:r>
              <a:rPr lang="de-DE" dirty="0" smtClean="0"/>
              <a:t> der </a:t>
            </a:r>
            <a:r>
              <a:rPr lang="de-DE" dirty="0"/>
              <a:t>Zahlenbarbarei wirken. Wenn die Seele im Urteil fehlt, flüchtet man sich ins Rechnen.“ </a:t>
            </a:r>
          </a:p>
          <a:p>
            <a:pPr marL="0" indent="0" algn="r">
              <a:buNone/>
            </a:pPr>
            <a:endParaRPr lang="de-DE" sz="1900" dirty="0" smtClean="0"/>
          </a:p>
          <a:p>
            <a:pPr marL="0" indent="0" algn="r">
              <a:buNone/>
            </a:pPr>
            <a:r>
              <a:rPr lang="de-DE" sz="1900" dirty="0"/>
              <a:t>v</a:t>
            </a:r>
            <a:r>
              <a:rPr lang="de-DE" sz="1900" dirty="0" smtClean="0"/>
              <a:t>. </a:t>
            </a:r>
            <a:r>
              <a:rPr lang="de-DE" sz="1900" dirty="0"/>
              <a:t>Weizsäcker V: Natur und Geist. In: </a:t>
            </a:r>
            <a:r>
              <a:rPr lang="de-DE" sz="1900" dirty="0" err="1"/>
              <a:t>Ders</a:t>
            </a:r>
            <a:r>
              <a:rPr lang="de-DE" sz="1900" dirty="0"/>
              <a:t>.: Gesammelte Schriften. Band 1. Frankfurt (Suhrkamp) 1986:11-190, hier S.125 (geschrieben 1944)</a:t>
            </a:r>
          </a:p>
          <a:p>
            <a:pPr marL="0" indent="0">
              <a:buNone/>
            </a:pPr>
            <a:endParaRPr lang="de-DE" dirty="0"/>
          </a:p>
        </p:txBody>
      </p:sp>
    </p:spTree>
    <p:extLst>
      <p:ext uri="{BB962C8B-B14F-4D97-AF65-F5344CB8AC3E}">
        <p14:creationId xmlns:p14="http://schemas.microsoft.com/office/powerpoint/2010/main" val="246193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„Evidenz“ – eine weite Definition</a:t>
            </a:r>
            <a:endParaRPr lang="de-DE" dirty="0"/>
          </a:p>
        </p:txBody>
      </p:sp>
      <p:sp>
        <p:nvSpPr>
          <p:cNvPr id="3" name="Inhaltsplatzhalter 2"/>
          <p:cNvSpPr>
            <a:spLocks noGrp="1"/>
          </p:cNvSpPr>
          <p:nvPr>
            <p:ph idx="1"/>
          </p:nvPr>
        </p:nvSpPr>
        <p:spPr/>
        <p:txBody>
          <a:bodyPr>
            <a:normAutofit/>
          </a:bodyPr>
          <a:lstStyle/>
          <a:p>
            <a:pPr>
              <a:spcAft>
                <a:spcPts val="600"/>
              </a:spcAft>
            </a:pPr>
            <a:r>
              <a:rPr lang="de-DE" altLang="de-DE" dirty="0" smtClean="0"/>
              <a:t>„</a:t>
            </a:r>
            <a:r>
              <a:rPr lang="de-DE" altLang="de-DE" dirty="0" err="1" smtClean="0"/>
              <a:t>Evidence</a:t>
            </a:r>
            <a:r>
              <a:rPr lang="de-DE" altLang="de-DE" dirty="0" smtClean="0"/>
              <a:t> </a:t>
            </a:r>
            <a:r>
              <a:rPr lang="de-DE" altLang="de-DE" dirty="0" err="1"/>
              <a:t>is</a:t>
            </a:r>
            <a:r>
              <a:rPr lang="de-DE" altLang="de-DE" dirty="0"/>
              <a:t> </a:t>
            </a:r>
            <a:r>
              <a:rPr lang="de-DE" altLang="de-DE" dirty="0" err="1"/>
              <a:t>generally</a:t>
            </a:r>
            <a:r>
              <a:rPr lang="de-DE" altLang="de-DE" dirty="0"/>
              <a:t> </a:t>
            </a:r>
            <a:r>
              <a:rPr lang="de-DE" altLang="de-DE" dirty="0" err="1"/>
              <a:t>considered</a:t>
            </a:r>
            <a:r>
              <a:rPr lang="de-DE" altLang="de-DE" dirty="0"/>
              <a:t> </a:t>
            </a:r>
            <a:r>
              <a:rPr lang="de-DE" altLang="de-DE" dirty="0" err="1"/>
              <a:t>to</a:t>
            </a:r>
            <a:r>
              <a:rPr lang="de-DE" altLang="de-DE" dirty="0"/>
              <a:t> </a:t>
            </a:r>
            <a:r>
              <a:rPr lang="de-DE" altLang="de-DE" dirty="0" err="1"/>
              <a:t>be</a:t>
            </a:r>
            <a:r>
              <a:rPr lang="de-DE" altLang="de-DE" dirty="0"/>
              <a:t> </a:t>
            </a:r>
            <a:r>
              <a:rPr lang="de-DE" altLang="de-DE" b="1" dirty="0" err="1"/>
              <a:t>information</a:t>
            </a:r>
            <a:r>
              <a:rPr lang="de-DE" altLang="de-DE" dirty="0"/>
              <a:t> </a:t>
            </a:r>
            <a:r>
              <a:rPr lang="de-DE" altLang="de-DE" dirty="0" err="1"/>
              <a:t>from</a:t>
            </a:r>
            <a:r>
              <a:rPr lang="de-DE" altLang="de-DE" dirty="0"/>
              <a:t> </a:t>
            </a:r>
            <a:r>
              <a:rPr lang="de-DE" altLang="de-DE" dirty="0" err="1"/>
              <a:t>clinical</a:t>
            </a:r>
            <a:r>
              <a:rPr lang="de-DE" altLang="de-DE" dirty="0"/>
              <a:t> </a:t>
            </a:r>
            <a:r>
              <a:rPr lang="de-DE" altLang="de-DE" b="1" dirty="0" err="1"/>
              <a:t>experience</a:t>
            </a:r>
            <a:r>
              <a:rPr lang="de-DE" altLang="de-DE" dirty="0"/>
              <a:t> </a:t>
            </a:r>
            <a:r>
              <a:rPr lang="de-DE" altLang="de-DE" dirty="0" err="1"/>
              <a:t>that</a:t>
            </a:r>
            <a:r>
              <a:rPr lang="de-DE" altLang="de-DE" dirty="0"/>
              <a:t> </a:t>
            </a:r>
            <a:r>
              <a:rPr lang="de-DE" altLang="de-DE" dirty="0" err="1"/>
              <a:t>has</a:t>
            </a:r>
            <a:r>
              <a:rPr lang="de-DE" altLang="de-DE" dirty="0"/>
              <a:t> </a:t>
            </a:r>
            <a:r>
              <a:rPr lang="de-DE" altLang="de-DE" dirty="0" err="1"/>
              <a:t>met</a:t>
            </a:r>
            <a:r>
              <a:rPr lang="de-DE" altLang="de-DE" dirty="0"/>
              <a:t> </a:t>
            </a:r>
            <a:r>
              <a:rPr lang="de-DE" altLang="de-DE" dirty="0" err="1"/>
              <a:t>some</a:t>
            </a:r>
            <a:r>
              <a:rPr lang="de-DE" altLang="de-DE" dirty="0"/>
              <a:t> </a:t>
            </a:r>
            <a:r>
              <a:rPr lang="de-DE" altLang="de-DE" dirty="0" err="1"/>
              <a:t>established</a:t>
            </a:r>
            <a:r>
              <a:rPr lang="de-DE" altLang="de-DE" dirty="0"/>
              <a:t> </a:t>
            </a:r>
            <a:r>
              <a:rPr lang="de-DE" altLang="de-DE" b="1" dirty="0" err="1"/>
              <a:t>test</a:t>
            </a:r>
            <a:r>
              <a:rPr lang="de-DE" altLang="de-DE" dirty="0"/>
              <a:t> </a:t>
            </a:r>
            <a:r>
              <a:rPr lang="de-DE" altLang="de-DE" b="1" dirty="0" err="1"/>
              <a:t>of</a:t>
            </a:r>
            <a:r>
              <a:rPr lang="de-DE" altLang="de-DE" b="1" dirty="0"/>
              <a:t> </a:t>
            </a:r>
            <a:r>
              <a:rPr lang="de-DE" altLang="de-DE" b="1" dirty="0" err="1"/>
              <a:t>validity</a:t>
            </a:r>
            <a:r>
              <a:rPr lang="de-DE" altLang="de-DE" dirty="0"/>
              <a:t>, </a:t>
            </a:r>
            <a:r>
              <a:rPr lang="de-DE" altLang="de-DE" dirty="0" err="1" smtClean="0"/>
              <a:t>and</a:t>
            </a:r>
            <a:r>
              <a:rPr lang="de-DE" altLang="de-DE" dirty="0" smtClean="0"/>
              <a:t> </a:t>
            </a:r>
            <a:r>
              <a:rPr lang="de-DE" altLang="de-DE" dirty="0" err="1"/>
              <a:t>the</a:t>
            </a:r>
            <a:r>
              <a:rPr lang="de-DE" altLang="de-DE" dirty="0"/>
              <a:t> </a:t>
            </a:r>
            <a:r>
              <a:rPr lang="de-DE" altLang="de-DE" dirty="0" err="1"/>
              <a:t>appropriate</a:t>
            </a:r>
            <a:r>
              <a:rPr lang="de-DE" altLang="de-DE" dirty="0"/>
              <a:t> </a:t>
            </a:r>
            <a:r>
              <a:rPr lang="de-DE" altLang="de-DE" dirty="0" err="1"/>
              <a:t>standard</a:t>
            </a:r>
            <a:r>
              <a:rPr lang="de-DE" altLang="de-DE" dirty="0"/>
              <a:t> </a:t>
            </a:r>
            <a:r>
              <a:rPr lang="de-DE" altLang="de-DE" dirty="0" err="1"/>
              <a:t>is</a:t>
            </a:r>
            <a:r>
              <a:rPr lang="de-DE" altLang="de-DE" dirty="0"/>
              <a:t> </a:t>
            </a:r>
            <a:r>
              <a:rPr lang="de-DE" altLang="de-DE" dirty="0" err="1"/>
              <a:t>determined</a:t>
            </a:r>
            <a:r>
              <a:rPr lang="de-DE" altLang="de-DE" dirty="0"/>
              <a:t> </a:t>
            </a:r>
            <a:r>
              <a:rPr lang="de-DE" altLang="de-DE" dirty="0" err="1"/>
              <a:t>according</a:t>
            </a:r>
            <a:r>
              <a:rPr lang="de-DE" altLang="de-DE" dirty="0"/>
              <a:t> </a:t>
            </a:r>
            <a:r>
              <a:rPr lang="de-DE" altLang="de-DE" dirty="0" err="1"/>
              <a:t>to</a:t>
            </a:r>
            <a:r>
              <a:rPr lang="de-DE" altLang="de-DE" dirty="0"/>
              <a:t> </a:t>
            </a:r>
            <a:r>
              <a:rPr lang="de-DE" altLang="de-DE" dirty="0" err="1"/>
              <a:t>the</a:t>
            </a:r>
            <a:r>
              <a:rPr lang="de-DE" altLang="de-DE" dirty="0"/>
              <a:t> </a:t>
            </a:r>
            <a:r>
              <a:rPr lang="de-DE" altLang="de-DE" dirty="0" err="1"/>
              <a:t>requirements</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intervention</a:t>
            </a:r>
            <a:r>
              <a:rPr lang="de-DE" altLang="de-DE" dirty="0"/>
              <a:t> </a:t>
            </a:r>
            <a:r>
              <a:rPr lang="de-DE" altLang="de-DE" dirty="0" err="1"/>
              <a:t>and</a:t>
            </a:r>
            <a:r>
              <a:rPr lang="de-DE" altLang="de-DE" dirty="0"/>
              <a:t> </a:t>
            </a:r>
            <a:r>
              <a:rPr lang="de-DE" altLang="de-DE" dirty="0" err="1"/>
              <a:t>clinical</a:t>
            </a:r>
            <a:r>
              <a:rPr lang="de-DE" altLang="de-DE" dirty="0"/>
              <a:t> </a:t>
            </a:r>
            <a:r>
              <a:rPr lang="de-DE" altLang="de-DE" dirty="0" err="1"/>
              <a:t>circumstance</a:t>
            </a:r>
            <a:r>
              <a:rPr lang="de-DE" altLang="de-DE" dirty="0" smtClean="0"/>
              <a:t>.“</a:t>
            </a:r>
          </a:p>
          <a:p>
            <a:pPr>
              <a:spcAft>
                <a:spcPts val="600"/>
              </a:spcAft>
            </a:pPr>
            <a:endParaRPr lang="de-DE" altLang="de-DE" dirty="0"/>
          </a:p>
          <a:p>
            <a:pPr>
              <a:spcAft>
                <a:spcPts val="600"/>
              </a:spcAft>
            </a:pPr>
            <a:r>
              <a:rPr lang="de-DE" altLang="de-DE" dirty="0" smtClean="0"/>
              <a:t>„</a:t>
            </a:r>
            <a:r>
              <a:rPr lang="de-DE" altLang="de-DE" dirty="0"/>
              <a:t> </a:t>
            </a:r>
            <a:r>
              <a:rPr lang="de-DE" altLang="de-DE" dirty="0" smtClean="0"/>
              <a:t>… Evidenz wird im allgemeinen betrachtet als aus klinischer Erfahrung gewonnene Information, die einen eingeführten </a:t>
            </a:r>
            <a:r>
              <a:rPr lang="de-DE" altLang="de-DE" dirty="0" err="1" smtClean="0"/>
              <a:t>Validitätstest</a:t>
            </a:r>
            <a:r>
              <a:rPr lang="de-DE" altLang="de-DE" dirty="0" smtClean="0"/>
              <a:t> bestanden hat …“</a:t>
            </a:r>
          </a:p>
          <a:p>
            <a:pPr>
              <a:spcAft>
                <a:spcPts val="600"/>
              </a:spcAft>
            </a:pPr>
            <a:r>
              <a:rPr lang="de-DE" altLang="de-DE" dirty="0" smtClean="0"/>
              <a:t>Klinische Erfahrung           Information           Test 	       Evidenz</a:t>
            </a:r>
            <a:endParaRPr lang="de-DE" dirty="0"/>
          </a:p>
        </p:txBody>
      </p:sp>
      <p:sp>
        <p:nvSpPr>
          <p:cNvPr id="5" name="Pfeil nach rechts 4"/>
          <p:cNvSpPr/>
          <p:nvPr/>
        </p:nvSpPr>
        <p:spPr>
          <a:xfrm>
            <a:off x="3083439" y="5834747"/>
            <a:ext cx="449580" cy="25908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p:cNvSpPr/>
          <p:nvPr/>
        </p:nvSpPr>
        <p:spPr>
          <a:xfrm>
            <a:off x="5287795" y="5843451"/>
            <a:ext cx="449580" cy="25908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p:cNvSpPr/>
          <p:nvPr/>
        </p:nvSpPr>
        <p:spPr>
          <a:xfrm>
            <a:off x="6554896" y="5839090"/>
            <a:ext cx="449580" cy="25908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6305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Science </a:t>
            </a:r>
            <a:r>
              <a:rPr lang="de-DE" dirty="0" err="1" smtClean="0"/>
              <a:t>Literacy</a:t>
            </a:r>
            <a:endParaRPr lang="de-DE" dirty="0"/>
          </a:p>
        </p:txBody>
      </p:sp>
      <p:sp>
        <p:nvSpPr>
          <p:cNvPr id="3" name="Inhaltsplatzhalter 2"/>
          <p:cNvSpPr>
            <a:spLocks noGrp="1"/>
          </p:cNvSpPr>
          <p:nvPr>
            <p:ph idx="1"/>
          </p:nvPr>
        </p:nvSpPr>
        <p:spPr/>
        <p:txBody>
          <a:bodyPr/>
          <a:lstStyle/>
          <a:p>
            <a:r>
              <a:rPr lang="de-DE" dirty="0" smtClean="0"/>
              <a:t>Mit 3 Komponenten:</a:t>
            </a:r>
          </a:p>
          <a:p>
            <a:endParaRPr lang="de-DE" sz="1600" dirty="0"/>
          </a:p>
          <a:p>
            <a:pPr marL="457200" indent="-457200">
              <a:buFont typeface="+mj-lt"/>
              <a:buAutoNum type="arabicPeriod"/>
            </a:pPr>
            <a:r>
              <a:rPr lang="de-DE" dirty="0" err="1" smtClean="0"/>
              <a:t>Explain</a:t>
            </a:r>
            <a:r>
              <a:rPr lang="de-DE" dirty="0" smtClean="0"/>
              <a:t> </a:t>
            </a:r>
            <a:r>
              <a:rPr lang="de-DE" dirty="0" err="1" smtClean="0"/>
              <a:t>phenomena</a:t>
            </a:r>
            <a:r>
              <a:rPr lang="de-DE" dirty="0" smtClean="0"/>
              <a:t> </a:t>
            </a:r>
            <a:r>
              <a:rPr lang="de-DE" dirty="0" err="1" smtClean="0"/>
              <a:t>scientifically</a:t>
            </a:r>
            <a:endParaRPr lang="de-DE" dirty="0" smtClean="0"/>
          </a:p>
          <a:p>
            <a:pPr marL="457200" indent="-457200">
              <a:buFont typeface="+mj-lt"/>
              <a:buAutoNum type="arabicPeriod"/>
            </a:pPr>
            <a:r>
              <a:rPr lang="de-DE" dirty="0" err="1" smtClean="0"/>
              <a:t>Evaluate</a:t>
            </a:r>
            <a:r>
              <a:rPr lang="de-DE" dirty="0" smtClean="0"/>
              <a:t> </a:t>
            </a:r>
            <a:r>
              <a:rPr lang="de-DE" dirty="0" err="1" smtClean="0"/>
              <a:t>and</a:t>
            </a:r>
            <a:r>
              <a:rPr lang="de-DE" dirty="0" smtClean="0"/>
              <a:t> design </a:t>
            </a:r>
            <a:r>
              <a:rPr lang="de-DE" dirty="0" err="1" smtClean="0"/>
              <a:t>scientific</a:t>
            </a:r>
            <a:r>
              <a:rPr lang="de-DE" dirty="0" smtClean="0"/>
              <a:t> </a:t>
            </a:r>
            <a:r>
              <a:rPr lang="de-DE" dirty="0" err="1" smtClean="0"/>
              <a:t>enquiry</a:t>
            </a:r>
            <a:endParaRPr lang="de-DE" dirty="0" smtClean="0"/>
          </a:p>
          <a:p>
            <a:pPr marL="457200" indent="-457200">
              <a:buFont typeface="+mj-lt"/>
              <a:buAutoNum type="arabicPeriod"/>
            </a:pPr>
            <a:r>
              <a:rPr lang="de-DE" dirty="0" smtClean="0"/>
              <a:t>Interpret </a:t>
            </a:r>
            <a:r>
              <a:rPr lang="de-DE" dirty="0" err="1" smtClean="0"/>
              <a:t>data</a:t>
            </a:r>
            <a:r>
              <a:rPr lang="de-DE" dirty="0" smtClean="0"/>
              <a:t> </a:t>
            </a:r>
            <a:r>
              <a:rPr lang="de-DE" dirty="0" err="1" smtClean="0"/>
              <a:t>and</a:t>
            </a:r>
            <a:r>
              <a:rPr lang="de-DE" dirty="0" smtClean="0"/>
              <a:t> </a:t>
            </a:r>
            <a:r>
              <a:rPr lang="de-DE" dirty="0" err="1" smtClean="0"/>
              <a:t>evidence</a:t>
            </a:r>
            <a:r>
              <a:rPr lang="de-DE" dirty="0" smtClean="0"/>
              <a:t> </a:t>
            </a:r>
            <a:r>
              <a:rPr lang="de-DE" dirty="0" err="1" smtClean="0"/>
              <a:t>scientifically</a:t>
            </a:r>
            <a:endParaRPr lang="de-DE" dirty="0" smtClean="0"/>
          </a:p>
          <a:p>
            <a:pPr marL="457200" indent="-457200">
              <a:buFont typeface="+mj-lt"/>
              <a:buAutoNum type="arabicPeriod"/>
            </a:pPr>
            <a:endParaRPr lang="de-DE" dirty="0"/>
          </a:p>
          <a:p>
            <a:pPr algn="r"/>
            <a:endParaRPr lang="de-DE" sz="1800" dirty="0" smtClean="0"/>
          </a:p>
          <a:p>
            <a:pPr algn="r"/>
            <a:r>
              <a:rPr lang="de-DE" sz="1800" dirty="0" smtClean="0"/>
              <a:t>Snow CE, </a:t>
            </a:r>
            <a:r>
              <a:rPr lang="de-DE" sz="1800" dirty="0" err="1" smtClean="0"/>
              <a:t>Dibner</a:t>
            </a:r>
            <a:r>
              <a:rPr lang="de-DE" sz="1800" dirty="0" smtClean="0"/>
              <a:t> KA (</a:t>
            </a:r>
            <a:r>
              <a:rPr lang="de-DE" sz="1800" dirty="0" err="1" smtClean="0"/>
              <a:t>eds</a:t>
            </a:r>
            <a:r>
              <a:rPr lang="de-DE" sz="1800" dirty="0" smtClean="0"/>
              <a:t>.): Science </a:t>
            </a:r>
            <a:r>
              <a:rPr lang="de-DE" sz="1800" dirty="0" err="1" smtClean="0"/>
              <a:t>literacy</a:t>
            </a:r>
            <a:r>
              <a:rPr lang="de-DE" sz="1800" dirty="0" smtClean="0"/>
              <a:t>. </a:t>
            </a:r>
            <a:r>
              <a:rPr lang="de-DE" sz="1800" dirty="0" err="1" smtClean="0"/>
              <a:t>Concepts</a:t>
            </a:r>
            <a:r>
              <a:rPr lang="de-DE" sz="1800" dirty="0" smtClean="0"/>
              <a:t>, </a:t>
            </a:r>
            <a:r>
              <a:rPr lang="de-DE" sz="1800" dirty="0" err="1" smtClean="0"/>
              <a:t>contexts</a:t>
            </a:r>
            <a:r>
              <a:rPr lang="de-DE" sz="1800" dirty="0" smtClean="0"/>
              <a:t>, </a:t>
            </a:r>
            <a:r>
              <a:rPr lang="de-DE" sz="1800" dirty="0" err="1" smtClean="0"/>
              <a:t>and</a:t>
            </a:r>
            <a:r>
              <a:rPr lang="de-DE" sz="1800" dirty="0" smtClean="0"/>
              <a:t> </a:t>
            </a:r>
            <a:r>
              <a:rPr lang="de-DE" sz="1800" dirty="0" err="1" smtClean="0"/>
              <a:t>consequences</a:t>
            </a:r>
            <a:r>
              <a:rPr lang="de-DE" sz="1800" dirty="0" smtClean="0"/>
              <a:t>. Washington (National </a:t>
            </a:r>
            <a:r>
              <a:rPr lang="de-DE" sz="1800" dirty="0" err="1" smtClean="0"/>
              <a:t>Academies</a:t>
            </a:r>
            <a:r>
              <a:rPr lang="de-DE" sz="1800" dirty="0" smtClean="0"/>
              <a:t> Press) 2016, hier S. 29</a:t>
            </a:r>
          </a:p>
        </p:txBody>
      </p:sp>
    </p:spTree>
    <p:extLst>
      <p:ext uri="{BB962C8B-B14F-4D97-AF65-F5344CB8AC3E}">
        <p14:creationId xmlns:p14="http://schemas.microsoft.com/office/powerpoint/2010/main" val="1617361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269967" y="44775"/>
            <a:ext cx="8621485" cy="6747912"/>
          </a:xfrm>
          <a:prstGeom prst="rect">
            <a:avLst/>
          </a:prstGeom>
        </p:spPr>
      </p:pic>
      <p:sp>
        <p:nvSpPr>
          <p:cNvPr id="5" name="Titel 1"/>
          <p:cNvSpPr txBox="1">
            <a:spLocks/>
          </p:cNvSpPr>
          <p:nvPr/>
        </p:nvSpPr>
        <p:spPr>
          <a:xfrm>
            <a:off x="5220814" y="4777132"/>
            <a:ext cx="3714206" cy="326111"/>
          </a:xfrm>
          <a:prstGeom prst="rect">
            <a:avLst/>
          </a:prstGeom>
          <a:solidFill>
            <a:schemeClr val="bg1"/>
          </a:solidFill>
          <a:ln>
            <a:solidFill>
              <a:schemeClr val="tx2">
                <a:lumMod val="50000"/>
              </a:schemeClr>
            </a:solidFill>
          </a:ln>
        </p:spPr>
        <p:txBody>
          <a:bodyPr vert="horz" lIns="91440" tIns="45720" rIns="91440" bIns="45720" rtlCol="0" anchor="ctr">
            <a:noAutofit/>
          </a:bodyPr>
          <a:lstStyle>
            <a:lvl1pPr algn="ctr" defTabSz="685800" rtl="0" eaLnBrk="1" latinLnBrk="0" hangingPunct="1">
              <a:spcBef>
                <a:spcPct val="0"/>
              </a:spcBef>
              <a:buNone/>
              <a:defRPr sz="3000" kern="1200">
                <a:solidFill>
                  <a:schemeClr val="tx2">
                    <a:lumMod val="50000"/>
                  </a:schemeClr>
                </a:solidFill>
                <a:latin typeface="+mj-lt"/>
                <a:ea typeface="+mj-ea"/>
                <a:cs typeface="+mj-cs"/>
              </a:defRPr>
            </a:lvl1pPr>
          </a:lstStyle>
          <a:p>
            <a:r>
              <a:rPr lang="de-DE" sz="1800" dirty="0" smtClean="0"/>
              <a:t>Ravenna, S. </a:t>
            </a:r>
            <a:r>
              <a:rPr lang="de-DE" sz="1800" dirty="0" err="1" smtClean="0"/>
              <a:t>Appolinare</a:t>
            </a:r>
            <a:r>
              <a:rPr lang="de-DE" sz="1800" dirty="0" smtClean="0"/>
              <a:t> </a:t>
            </a:r>
            <a:r>
              <a:rPr lang="de-DE" sz="1800" dirty="0" err="1" smtClean="0"/>
              <a:t>Nuovo</a:t>
            </a:r>
            <a:r>
              <a:rPr lang="de-DE" sz="1800" dirty="0" smtClean="0"/>
              <a:t>, 6. </a:t>
            </a:r>
            <a:r>
              <a:rPr lang="de-DE" sz="1800" dirty="0" err="1" smtClean="0"/>
              <a:t>Jhdt</a:t>
            </a:r>
            <a:r>
              <a:rPr lang="de-DE" sz="1800" dirty="0" smtClean="0"/>
              <a:t> </a:t>
            </a:r>
            <a:endParaRPr lang="de-DE" sz="1800" dirty="0"/>
          </a:p>
        </p:txBody>
      </p:sp>
    </p:spTree>
    <p:extLst>
      <p:ext uri="{BB962C8B-B14F-4D97-AF65-F5344CB8AC3E}">
        <p14:creationId xmlns:p14="http://schemas.microsoft.com/office/powerpoint/2010/main" val="3607286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89505"/>
            <a:ext cx="8229600" cy="751612"/>
          </a:xfrm>
        </p:spPr>
        <p:txBody>
          <a:bodyPr/>
          <a:lstStyle/>
          <a:p>
            <a:r>
              <a:rPr lang="de-DE" dirty="0" smtClean="0"/>
              <a:t>Mein Programm</a:t>
            </a:r>
            <a:endParaRPr lang="de-DE" dirty="0"/>
          </a:p>
        </p:txBody>
      </p:sp>
      <p:sp>
        <p:nvSpPr>
          <p:cNvPr id="3" name="Inhaltsplatzhalter 2"/>
          <p:cNvSpPr>
            <a:spLocks noGrp="1"/>
          </p:cNvSpPr>
          <p:nvPr>
            <p:ph idx="1"/>
          </p:nvPr>
        </p:nvSpPr>
        <p:spPr>
          <a:xfrm>
            <a:off x="457200" y="1524001"/>
            <a:ext cx="8503920" cy="5216434"/>
          </a:xfrm>
        </p:spPr>
        <p:txBody>
          <a:bodyPr>
            <a:normAutofit fontScale="92500" lnSpcReduction="10000"/>
          </a:bodyPr>
          <a:lstStyle/>
          <a:p>
            <a:pPr marL="457200" indent="-457200">
              <a:buFont typeface="+mj-lt"/>
              <a:buAutoNum type="arabicPeriod"/>
            </a:pPr>
            <a:r>
              <a:rPr lang="de-DE" dirty="0" smtClean="0"/>
              <a:t>Einleitung, Heinrich v. Kleist 1808, eine </a:t>
            </a:r>
            <a:r>
              <a:rPr lang="de-DE" dirty="0" err="1" smtClean="0"/>
              <a:t>kliné</a:t>
            </a:r>
            <a:r>
              <a:rPr lang="de-DE" dirty="0" smtClean="0"/>
              <a:t> aus dem 6. Jhdt.</a:t>
            </a:r>
            <a:endParaRPr lang="de-DE" dirty="0"/>
          </a:p>
          <a:p>
            <a:pPr marL="457200" indent="-457200">
              <a:buAutoNum type="arabicPeriod" startAt="2"/>
            </a:pPr>
            <a:r>
              <a:rPr lang="de-DE" b="1" dirty="0" smtClean="0"/>
              <a:t>Handeln und Wissen in der Klinik</a:t>
            </a:r>
          </a:p>
          <a:p>
            <a:r>
              <a:rPr lang="de-DE" dirty="0"/>
              <a:t>	</a:t>
            </a:r>
            <a:r>
              <a:rPr lang="de-DE" dirty="0" smtClean="0"/>
              <a:t>2.1 Eine rheumatologische Konsultation</a:t>
            </a:r>
          </a:p>
          <a:p>
            <a:r>
              <a:rPr lang="de-DE" dirty="0"/>
              <a:t>	</a:t>
            </a:r>
            <a:r>
              <a:rPr lang="de-DE" dirty="0" smtClean="0"/>
              <a:t>2.2 Das klinische Handlungsprogramm</a:t>
            </a:r>
          </a:p>
          <a:p>
            <a:r>
              <a:rPr lang="de-DE" dirty="0"/>
              <a:t>	</a:t>
            </a:r>
            <a:r>
              <a:rPr lang="de-DE" dirty="0" smtClean="0"/>
              <a:t>2.3 Was Kliniker wissen (sollten)</a:t>
            </a:r>
          </a:p>
          <a:p>
            <a:r>
              <a:rPr lang="de-DE" dirty="0" smtClean="0"/>
              <a:t>3.    Forschen schafft Wissen</a:t>
            </a:r>
          </a:p>
          <a:p>
            <a:r>
              <a:rPr lang="de-DE" dirty="0" smtClean="0"/>
              <a:t>	3.1  Nosologie und Nosographie</a:t>
            </a:r>
          </a:p>
          <a:p>
            <a:r>
              <a:rPr lang="de-DE" dirty="0" smtClean="0"/>
              <a:t>	3.2  Biologisch-naturwissenschaftliche Grundlagen</a:t>
            </a:r>
          </a:p>
          <a:p>
            <a:r>
              <a:rPr lang="de-DE" dirty="0" smtClean="0"/>
              <a:t>	3.3  Evidenz-basierte Behandlung</a:t>
            </a:r>
          </a:p>
          <a:p>
            <a:r>
              <a:rPr lang="de-DE" dirty="0" smtClean="0"/>
              <a:t>4.    Behandeln &amp; Forschen (in uno actu)</a:t>
            </a:r>
          </a:p>
          <a:p>
            <a:pPr marL="457200" indent="-457200">
              <a:buAutoNum type="arabicPeriod" startAt="5"/>
            </a:pPr>
            <a:r>
              <a:rPr lang="de-DE" dirty="0" smtClean="0"/>
              <a:t>Patient und Arzt</a:t>
            </a:r>
          </a:p>
          <a:p>
            <a:pPr marL="457200" indent="-457200">
              <a:buAutoNum type="arabicPeriod" startAt="5"/>
            </a:pPr>
            <a:r>
              <a:rPr lang="de-DE" dirty="0" smtClean="0"/>
              <a:t>Zusammenfassung</a:t>
            </a:r>
            <a:endParaRPr lang="de-DE" dirty="0"/>
          </a:p>
        </p:txBody>
      </p:sp>
    </p:spTree>
    <p:extLst>
      <p:ext uri="{BB962C8B-B14F-4D97-AF65-F5344CB8AC3E}">
        <p14:creationId xmlns:p14="http://schemas.microsoft.com/office/powerpoint/2010/main" val="1330373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701676"/>
            <a:ext cx="7772400" cy="914400"/>
          </a:xfrm>
        </p:spPr>
        <p:txBody>
          <a:bodyPr/>
          <a:lstStyle/>
          <a:p>
            <a:r>
              <a:rPr lang="de-DE" altLang="de-DE" dirty="0" smtClean="0"/>
              <a:t>Ein exemplarischer Fall</a:t>
            </a:r>
          </a:p>
        </p:txBody>
      </p:sp>
      <p:graphicFrame>
        <p:nvGraphicFramePr>
          <p:cNvPr id="1026" name="Object 2"/>
          <p:cNvGraphicFramePr>
            <a:graphicFrameLocks noGrp="1" noChangeAspect="1"/>
          </p:cNvGraphicFramePr>
          <p:nvPr>
            <p:ph sz="half" idx="2"/>
            <p:extLst/>
          </p:nvPr>
        </p:nvGraphicFramePr>
        <p:xfrm>
          <a:off x="2874860" y="1616076"/>
          <a:ext cx="3394280" cy="4838513"/>
        </p:xfrm>
        <a:graphic>
          <a:graphicData uri="http://schemas.openxmlformats.org/presentationml/2006/ole">
            <mc:AlternateContent xmlns:mc="http://schemas.openxmlformats.org/markup-compatibility/2006">
              <mc:Choice xmlns:v="urn:schemas-microsoft-com:vml" Requires="v">
                <p:oleObj spid="_x0000_s1096" name="Photo Editor-Foto" r:id="rId3" imgW="9619048" imgH="13714286" progId="MSPhotoEd.3">
                  <p:embed/>
                </p:oleObj>
              </mc:Choice>
              <mc:Fallback>
                <p:oleObj name="Photo Editor-Foto" r:id="rId3" imgW="9619048" imgH="13714286" progId="MSPhotoEd.3">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860" y="1616076"/>
                        <a:ext cx="3394280" cy="48385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845818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a:xfrm>
            <a:off x="760413" y="714103"/>
            <a:ext cx="7772400" cy="1252810"/>
          </a:xfrm>
        </p:spPr>
        <p:txBody>
          <a:bodyPr/>
          <a:lstStyle/>
          <a:p>
            <a:pPr eaLnBrk="1" hangingPunct="1">
              <a:defRPr/>
            </a:pPr>
            <a:r>
              <a:rPr lang="de-DE" altLang="de-DE" b="1" dirty="0" smtClean="0">
                <a:solidFill>
                  <a:schemeClr val="tx2">
                    <a:lumMod val="50000"/>
                  </a:schemeClr>
                </a:solidFill>
              </a:rPr>
              <a:t>Das klinische Handlungsprogramm</a:t>
            </a:r>
            <a:endParaRPr lang="de-DE" altLang="de-DE" dirty="0" smtClean="0">
              <a:solidFill>
                <a:schemeClr val="tx2">
                  <a:lumMod val="50000"/>
                </a:schemeClr>
              </a:solidFill>
            </a:endParaRPr>
          </a:p>
        </p:txBody>
      </p:sp>
      <p:sp>
        <p:nvSpPr>
          <p:cNvPr id="4" name="Pfeil nach unten 3"/>
          <p:cNvSpPr/>
          <p:nvPr/>
        </p:nvSpPr>
        <p:spPr bwMode="auto">
          <a:xfrm>
            <a:off x="4211638" y="2205038"/>
            <a:ext cx="720725" cy="4032250"/>
          </a:xfrm>
          <a:prstGeom prst="downArrow">
            <a:avLst/>
          </a:prstGeom>
          <a:solidFill>
            <a:schemeClr val="accent1">
              <a:lumMod val="20000"/>
              <a:lumOff val="80000"/>
            </a:schemeClr>
          </a:solidFill>
          <a:ln w="9525" cap="flat" cmpd="sng" algn="ctr">
            <a:solidFill>
              <a:schemeClr val="accent5">
                <a:lumMod val="75000"/>
              </a:schemeClr>
            </a:solidFill>
            <a:prstDash val="solid"/>
            <a:round/>
            <a:headEnd type="none" w="med" len="med"/>
            <a:tailEnd type="none" w="med" len="med"/>
          </a:ln>
          <a:effectLst/>
        </p:spPr>
        <p:txBody>
          <a:bodyPr/>
          <a:lstStyle/>
          <a:p>
            <a:pPr>
              <a:defRPr/>
            </a:pPr>
            <a:endParaRPr lang="de-DE" sz="2400">
              <a:latin typeface="Arial" charset="0"/>
            </a:endParaRPr>
          </a:p>
        </p:txBody>
      </p:sp>
      <p:sp>
        <p:nvSpPr>
          <p:cNvPr id="6" name="Textplatzhalter 2"/>
          <p:cNvSpPr txBox="1">
            <a:spLocks/>
          </p:cNvSpPr>
          <p:nvPr/>
        </p:nvSpPr>
        <p:spPr bwMode="auto">
          <a:xfrm>
            <a:off x="695325" y="1989138"/>
            <a:ext cx="77771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2400">
                <a:solidFill>
                  <a:srgbClr val="000066"/>
                </a:solidFill>
                <a:latin typeface="+mn-lt"/>
                <a:ea typeface="+mn-ea"/>
                <a:cs typeface="+mn-cs"/>
                <a:sym typeface="Wingdings 3" panose="05040102010807070707" pitchFamily="18" charset="2"/>
              </a:defRPr>
            </a:lvl1pPr>
            <a:lvl2pPr marL="742950" indent="-285750" algn="l" rtl="0" eaLnBrk="0" fontAlgn="base" hangingPunct="0">
              <a:spcBef>
                <a:spcPct val="20000"/>
              </a:spcBef>
              <a:spcAft>
                <a:spcPct val="0"/>
              </a:spcAft>
              <a:buFont typeface="Wingdings" panose="05000000000000000000" pitchFamily="2" charset="2"/>
              <a:buChar char="§"/>
              <a:defRPr sz="2400">
                <a:solidFill>
                  <a:srgbClr val="000066"/>
                </a:solidFill>
                <a:latin typeface="+mn-lt"/>
                <a:sym typeface="Webdings" panose="05030102010509060703" pitchFamily="18" charset="2"/>
              </a:defRPr>
            </a:lvl2pPr>
            <a:lvl3pPr marL="1143000"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mn-lt"/>
                <a:sym typeface="Webdings" panose="05030102010509060703" pitchFamily="18" charset="2"/>
              </a:defRPr>
            </a:lvl3pPr>
            <a:lvl4pPr marL="1600200"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mn-lt"/>
                <a:sym typeface="Webdings" panose="05030102010509060703" pitchFamily="18" charset="2"/>
              </a:defRPr>
            </a:lvl4pPr>
            <a:lvl5pPr marL="2057400"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mn-lt"/>
                <a:sym typeface="Webdings" panose="05030102010509060703" pitchFamily="18" charset="2"/>
              </a:defRPr>
            </a:lvl5pPr>
            <a:lvl6pPr marL="2514600" indent="-228600" algn="l" rtl="0" fontAlgn="base">
              <a:spcBef>
                <a:spcPct val="20000"/>
              </a:spcBef>
              <a:spcAft>
                <a:spcPct val="0"/>
              </a:spcAft>
              <a:buFont typeface="Wingdings" pitchFamily="2" charset="2"/>
              <a:buChar char="§"/>
              <a:defRPr sz="2400">
                <a:solidFill>
                  <a:srgbClr val="000066"/>
                </a:solidFill>
                <a:latin typeface="+mn-lt"/>
                <a:sym typeface="Webdings" pitchFamily="18" charset="2"/>
              </a:defRPr>
            </a:lvl6pPr>
            <a:lvl7pPr marL="2971800" indent="-228600" algn="l" rtl="0" fontAlgn="base">
              <a:spcBef>
                <a:spcPct val="20000"/>
              </a:spcBef>
              <a:spcAft>
                <a:spcPct val="0"/>
              </a:spcAft>
              <a:buFont typeface="Wingdings" pitchFamily="2" charset="2"/>
              <a:buChar char="§"/>
              <a:defRPr sz="2400">
                <a:solidFill>
                  <a:srgbClr val="000066"/>
                </a:solidFill>
                <a:latin typeface="+mn-lt"/>
                <a:sym typeface="Webdings" pitchFamily="18" charset="2"/>
              </a:defRPr>
            </a:lvl7pPr>
            <a:lvl8pPr marL="3429000" indent="-228600" algn="l" rtl="0" fontAlgn="base">
              <a:spcBef>
                <a:spcPct val="20000"/>
              </a:spcBef>
              <a:spcAft>
                <a:spcPct val="0"/>
              </a:spcAft>
              <a:buFont typeface="Wingdings" pitchFamily="2" charset="2"/>
              <a:buChar char="§"/>
              <a:defRPr sz="2400">
                <a:solidFill>
                  <a:srgbClr val="000066"/>
                </a:solidFill>
                <a:latin typeface="+mn-lt"/>
                <a:sym typeface="Webdings" pitchFamily="18" charset="2"/>
              </a:defRPr>
            </a:lvl8pPr>
            <a:lvl9pPr marL="3886200" indent="-228600" algn="l" rtl="0" fontAlgn="base">
              <a:spcBef>
                <a:spcPct val="20000"/>
              </a:spcBef>
              <a:spcAft>
                <a:spcPct val="0"/>
              </a:spcAft>
              <a:buFont typeface="Wingdings" pitchFamily="2" charset="2"/>
              <a:buChar char="§"/>
              <a:defRPr sz="2400">
                <a:solidFill>
                  <a:srgbClr val="000066"/>
                </a:solidFill>
                <a:latin typeface="+mn-lt"/>
                <a:sym typeface="Webdings" pitchFamily="18" charset="2"/>
              </a:defRPr>
            </a:lvl9pPr>
          </a:lstStyle>
          <a:p>
            <a:pPr marL="0" indent="0" algn="ctr">
              <a:buFont typeface="Wingdings" panose="05000000000000000000" pitchFamily="2" charset="2"/>
              <a:buNone/>
              <a:defRPr/>
            </a:pPr>
            <a:r>
              <a:rPr lang="de-DE" kern="0" dirty="0" smtClean="0">
                <a:solidFill>
                  <a:schemeClr val="tx2">
                    <a:lumMod val="50000"/>
                  </a:schemeClr>
                </a:solidFill>
              </a:rPr>
              <a:t>Begrüßung, erste Beobachtung</a:t>
            </a:r>
          </a:p>
          <a:p>
            <a:pPr marL="0" indent="0" algn="ctr">
              <a:buFont typeface="Wingdings" panose="05000000000000000000" pitchFamily="2" charset="2"/>
              <a:buNone/>
              <a:defRPr/>
            </a:pPr>
            <a:r>
              <a:rPr lang="de-DE" kern="0" dirty="0" smtClean="0">
                <a:solidFill>
                  <a:schemeClr val="tx2">
                    <a:lumMod val="50000"/>
                  </a:schemeClr>
                </a:solidFill>
              </a:rPr>
              <a:t>Anamnese (offene Frage, Fokussierung, Pflichtfragen)</a:t>
            </a:r>
          </a:p>
          <a:p>
            <a:pPr marL="0" indent="0" algn="ctr">
              <a:buFont typeface="Wingdings" panose="05000000000000000000" pitchFamily="2" charset="2"/>
              <a:buNone/>
              <a:defRPr/>
            </a:pPr>
            <a:r>
              <a:rPr lang="de-DE" kern="0" dirty="0" smtClean="0">
                <a:solidFill>
                  <a:schemeClr val="tx2">
                    <a:lumMod val="50000"/>
                  </a:schemeClr>
                </a:solidFill>
              </a:rPr>
              <a:t>Körperliche Untersuchung</a:t>
            </a:r>
          </a:p>
          <a:p>
            <a:pPr marL="0" indent="0" algn="ctr">
              <a:buFont typeface="Wingdings" panose="05000000000000000000" pitchFamily="2" charset="2"/>
              <a:buNone/>
              <a:defRPr/>
            </a:pPr>
            <a:r>
              <a:rPr lang="de-DE" kern="0" dirty="0" smtClean="0">
                <a:solidFill>
                  <a:schemeClr val="tx2">
                    <a:lumMod val="50000"/>
                  </a:schemeClr>
                </a:solidFill>
              </a:rPr>
              <a:t>Weitere Diagnostik (Labor, Bildgebung, Assessments)</a:t>
            </a:r>
          </a:p>
          <a:p>
            <a:pPr marL="0" indent="0" algn="ctr">
              <a:buFont typeface="Wingdings" panose="05000000000000000000" pitchFamily="2" charset="2"/>
              <a:buNone/>
              <a:defRPr/>
            </a:pPr>
            <a:r>
              <a:rPr lang="de-DE" kern="0" dirty="0" smtClean="0">
                <a:solidFill>
                  <a:schemeClr val="tx2">
                    <a:lumMod val="50000"/>
                  </a:schemeClr>
                </a:solidFill>
              </a:rPr>
              <a:t>Umfassende Diagnose</a:t>
            </a:r>
          </a:p>
          <a:p>
            <a:pPr marL="0" indent="0" algn="ctr">
              <a:buFont typeface="Wingdings" panose="05000000000000000000" pitchFamily="2" charset="2"/>
              <a:buNone/>
              <a:defRPr/>
            </a:pPr>
            <a:r>
              <a:rPr lang="de-DE" kern="0" dirty="0" smtClean="0">
                <a:solidFill>
                  <a:schemeClr val="tx2">
                    <a:lumMod val="50000"/>
                  </a:schemeClr>
                </a:solidFill>
              </a:rPr>
              <a:t>Prognose (</a:t>
            </a:r>
            <a:r>
              <a:rPr lang="de-DE" kern="0" dirty="0" err="1" smtClean="0">
                <a:solidFill>
                  <a:schemeClr val="tx2">
                    <a:lumMod val="50000"/>
                  </a:schemeClr>
                </a:solidFill>
              </a:rPr>
              <a:t>quoad</a:t>
            </a:r>
            <a:r>
              <a:rPr lang="de-DE" kern="0" dirty="0" smtClean="0">
                <a:solidFill>
                  <a:schemeClr val="tx2">
                    <a:lumMod val="50000"/>
                  </a:schemeClr>
                </a:solidFill>
              </a:rPr>
              <a:t> ?)</a:t>
            </a:r>
          </a:p>
          <a:p>
            <a:pPr marL="0" indent="0" algn="ctr">
              <a:buFont typeface="Wingdings" panose="05000000000000000000" pitchFamily="2" charset="2"/>
              <a:buNone/>
              <a:defRPr/>
            </a:pPr>
            <a:r>
              <a:rPr lang="de-DE" kern="0" dirty="0" smtClean="0">
                <a:solidFill>
                  <a:schemeClr val="tx2">
                    <a:lumMod val="50000"/>
                  </a:schemeClr>
                </a:solidFill>
              </a:rPr>
              <a:t>Gemeinsame Problemdefinition, Strategieentscheidung</a:t>
            </a:r>
          </a:p>
          <a:p>
            <a:pPr marL="0" indent="0" algn="ctr">
              <a:buFont typeface="Wingdings" panose="05000000000000000000" pitchFamily="2" charset="2"/>
              <a:buNone/>
              <a:defRPr/>
            </a:pPr>
            <a:r>
              <a:rPr lang="de-DE" kern="0" dirty="0" smtClean="0">
                <a:solidFill>
                  <a:schemeClr val="tx2">
                    <a:lumMod val="50000"/>
                  </a:schemeClr>
                </a:solidFill>
              </a:rPr>
              <a:t>Therapeutische Interventionen</a:t>
            </a:r>
          </a:p>
          <a:p>
            <a:pPr marL="0" indent="0" algn="ctr">
              <a:buFont typeface="Wingdings" panose="05000000000000000000" pitchFamily="2" charset="2"/>
              <a:buNone/>
              <a:defRPr/>
            </a:pPr>
            <a:r>
              <a:rPr lang="de-DE" kern="0" dirty="0" smtClean="0">
                <a:solidFill>
                  <a:schemeClr val="tx2">
                    <a:lumMod val="50000"/>
                  </a:schemeClr>
                </a:solidFill>
              </a:rPr>
              <a:t>Verlaufsbeobachtung</a:t>
            </a:r>
          </a:p>
          <a:p>
            <a:pPr marL="0" indent="0" algn="ctr">
              <a:buFont typeface="Wingdings" panose="05000000000000000000" pitchFamily="2" charset="2"/>
              <a:buNone/>
              <a:defRPr/>
            </a:pPr>
            <a:r>
              <a:rPr lang="de-DE" kern="0" dirty="0" smtClean="0">
                <a:solidFill>
                  <a:schemeClr val="tx2">
                    <a:lumMod val="50000"/>
                  </a:schemeClr>
                </a:solidFill>
              </a:rPr>
              <a:t>Epikrise</a:t>
            </a:r>
          </a:p>
          <a:p>
            <a:pPr marL="0" indent="0" algn="ctr">
              <a:buFont typeface="Wingdings" panose="05000000000000000000" pitchFamily="2" charset="2"/>
              <a:buNone/>
              <a:defRPr/>
            </a:pPr>
            <a:endParaRPr lang="de-DE" kern="0" dirty="0">
              <a:solidFill>
                <a:schemeClr val="tx2">
                  <a:lumMod val="50000"/>
                </a:schemeClr>
              </a:solidFill>
            </a:endParaRPr>
          </a:p>
        </p:txBody>
      </p:sp>
      <p:sp>
        <p:nvSpPr>
          <p:cNvPr id="2" name="Nach oben gebogener Pfeil 1"/>
          <p:cNvSpPr/>
          <p:nvPr/>
        </p:nvSpPr>
        <p:spPr bwMode="auto">
          <a:xfrm>
            <a:off x="8022597" y="5157788"/>
            <a:ext cx="849312" cy="731837"/>
          </a:xfrm>
          <a:prstGeom prst="bentUp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de-DE" sz="2400">
              <a:latin typeface="Arial" charset="0"/>
            </a:endParaRPr>
          </a:p>
        </p:txBody>
      </p:sp>
      <p:sp>
        <p:nvSpPr>
          <p:cNvPr id="7" name="Nach oben gebogener Pfeil 6"/>
          <p:cNvSpPr/>
          <p:nvPr/>
        </p:nvSpPr>
        <p:spPr bwMode="auto">
          <a:xfrm rot="16200000">
            <a:off x="8002467" y="2152918"/>
            <a:ext cx="849312" cy="731837"/>
          </a:xfrm>
          <a:prstGeom prst="bentUp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de-DE" sz="2400">
              <a:latin typeface="Arial" charset="0"/>
            </a:endParaRPr>
          </a:p>
        </p:txBody>
      </p:sp>
    </p:spTree>
    <p:extLst>
      <p:ext uri="{BB962C8B-B14F-4D97-AF65-F5344CB8AC3E}">
        <p14:creationId xmlns:p14="http://schemas.microsoft.com/office/powerpoint/2010/main" val="21958430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843982"/>
            <a:ext cx="7772400" cy="914400"/>
          </a:xfrm>
        </p:spPr>
        <p:txBody>
          <a:bodyPr/>
          <a:lstStyle/>
          <a:p>
            <a:r>
              <a:rPr lang="de-DE" dirty="0" smtClean="0"/>
              <a:t>Wissensbestände der klinischen Medizin</a:t>
            </a:r>
            <a:endParaRPr lang="de-DE" dirty="0"/>
          </a:p>
        </p:txBody>
      </p:sp>
      <p:sp>
        <p:nvSpPr>
          <p:cNvPr id="3" name="Textplatzhalter 2"/>
          <p:cNvSpPr>
            <a:spLocks noGrp="1"/>
          </p:cNvSpPr>
          <p:nvPr>
            <p:ph type="body" sz="quarter" idx="10"/>
          </p:nvPr>
        </p:nvSpPr>
        <p:spPr>
          <a:xfrm>
            <a:off x="705602" y="1968137"/>
            <a:ext cx="7776864" cy="4889863"/>
          </a:xfrm>
        </p:spPr>
        <p:txBody>
          <a:bodyPr>
            <a:normAutofit fontScale="92500"/>
          </a:bodyPr>
          <a:lstStyle/>
          <a:p>
            <a:r>
              <a:rPr lang="de-DE" dirty="0" err="1" smtClean="0"/>
              <a:t>nosologisches</a:t>
            </a:r>
            <a:r>
              <a:rPr lang="de-DE" dirty="0"/>
              <a:t> </a:t>
            </a:r>
            <a:r>
              <a:rPr lang="de-DE" dirty="0" smtClean="0"/>
              <a:t>und </a:t>
            </a:r>
            <a:r>
              <a:rPr lang="de-DE" dirty="0" err="1" smtClean="0"/>
              <a:t>nosographisches</a:t>
            </a:r>
            <a:r>
              <a:rPr lang="de-DE" dirty="0" smtClean="0"/>
              <a:t> Wissen</a:t>
            </a:r>
          </a:p>
          <a:p>
            <a:r>
              <a:rPr lang="de-DE" dirty="0" err="1" smtClean="0"/>
              <a:t>ätiopathogenetisches</a:t>
            </a:r>
            <a:r>
              <a:rPr lang="de-DE" dirty="0" smtClean="0"/>
              <a:t> Wissen, biomedizinische Modelle</a:t>
            </a:r>
          </a:p>
          <a:p>
            <a:r>
              <a:rPr lang="de-DE" dirty="0" smtClean="0"/>
              <a:t>(differential)diagnostisches Wissen</a:t>
            </a:r>
          </a:p>
          <a:p>
            <a:r>
              <a:rPr lang="de-DE" dirty="0" smtClean="0"/>
              <a:t>prognostisches Wissen</a:t>
            </a:r>
          </a:p>
          <a:p>
            <a:r>
              <a:rPr lang="de-DE" dirty="0" smtClean="0"/>
              <a:t>Normwissen</a:t>
            </a:r>
          </a:p>
          <a:p>
            <a:r>
              <a:rPr lang="de-DE" dirty="0" smtClean="0"/>
              <a:t>Therapeutisches Wissen</a:t>
            </a:r>
          </a:p>
          <a:p>
            <a:r>
              <a:rPr lang="de-DE" dirty="0" smtClean="0"/>
              <a:t>Methodologisches (v.a. klinisch-epidemiologisches) Wissen</a:t>
            </a:r>
          </a:p>
          <a:p>
            <a:r>
              <a:rPr lang="de-DE" dirty="0" smtClean="0"/>
              <a:t>Risiko- und Qualitätswissen </a:t>
            </a:r>
          </a:p>
          <a:p>
            <a:r>
              <a:rPr lang="de-DE" dirty="0" smtClean="0"/>
              <a:t>Gesundheitsökonomisches Wissen</a:t>
            </a:r>
          </a:p>
          <a:p>
            <a:r>
              <a:rPr lang="de-DE" dirty="0" smtClean="0"/>
              <a:t>Wissen um Prinzipien und Strukturen des Gesundheitswesens</a:t>
            </a:r>
          </a:p>
          <a:p>
            <a:pPr marL="0" indent="0" algn="r">
              <a:buNone/>
            </a:pPr>
            <a:endParaRPr lang="de-DE" b="1" i="1" dirty="0" smtClean="0"/>
          </a:p>
          <a:p>
            <a:pPr marL="0" indent="0" algn="r">
              <a:buNone/>
            </a:pPr>
            <a:r>
              <a:rPr lang="de-DE" b="1" i="1" dirty="0" smtClean="0"/>
              <a:t>+   </a:t>
            </a:r>
            <a:r>
              <a:rPr lang="de-DE" b="1" i="1" dirty="0" smtClean="0">
                <a:solidFill>
                  <a:srgbClr val="FF0000"/>
                </a:solidFill>
              </a:rPr>
              <a:t>Erfahrungswissen</a:t>
            </a:r>
            <a:endParaRPr lang="de-DE" dirty="0">
              <a:solidFill>
                <a:srgbClr val="FF0000"/>
              </a:solidFill>
            </a:endParaRPr>
          </a:p>
        </p:txBody>
      </p:sp>
    </p:spTree>
    <p:extLst>
      <p:ext uri="{BB962C8B-B14F-4D97-AF65-F5344CB8AC3E}">
        <p14:creationId xmlns:p14="http://schemas.microsoft.com/office/powerpoint/2010/main" val="40349968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89505"/>
            <a:ext cx="8229600" cy="751612"/>
          </a:xfrm>
        </p:spPr>
        <p:txBody>
          <a:bodyPr/>
          <a:lstStyle/>
          <a:p>
            <a:r>
              <a:rPr lang="de-DE" dirty="0" smtClean="0"/>
              <a:t>Mein Programm</a:t>
            </a:r>
            <a:endParaRPr lang="de-DE" dirty="0"/>
          </a:p>
        </p:txBody>
      </p:sp>
      <p:sp>
        <p:nvSpPr>
          <p:cNvPr id="3" name="Inhaltsplatzhalter 2"/>
          <p:cNvSpPr>
            <a:spLocks noGrp="1"/>
          </p:cNvSpPr>
          <p:nvPr>
            <p:ph idx="1"/>
          </p:nvPr>
        </p:nvSpPr>
        <p:spPr>
          <a:xfrm>
            <a:off x="457200" y="1524001"/>
            <a:ext cx="8503920" cy="5216434"/>
          </a:xfrm>
        </p:spPr>
        <p:txBody>
          <a:bodyPr>
            <a:normAutofit fontScale="92500" lnSpcReduction="10000"/>
          </a:bodyPr>
          <a:lstStyle/>
          <a:p>
            <a:pPr marL="457200" indent="-457200">
              <a:buFont typeface="+mj-lt"/>
              <a:buAutoNum type="arabicPeriod"/>
            </a:pPr>
            <a:r>
              <a:rPr lang="de-DE" dirty="0" smtClean="0"/>
              <a:t>Einleitung, Heinrich v. Kleist 1808, eine </a:t>
            </a:r>
            <a:r>
              <a:rPr lang="de-DE" dirty="0" err="1" smtClean="0"/>
              <a:t>kliné</a:t>
            </a:r>
            <a:r>
              <a:rPr lang="de-DE" dirty="0" smtClean="0"/>
              <a:t> aus dem 6. Jhdt.</a:t>
            </a:r>
            <a:endParaRPr lang="de-DE" dirty="0"/>
          </a:p>
          <a:p>
            <a:pPr marL="457200" indent="-457200">
              <a:buAutoNum type="arabicPeriod" startAt="2"/>
            </a:pPr>
            <a:r>
              <a:rPr lang="de-DE" dirty="0" smtClean="0"/>
              <a:t>Handeln und Wissen in der Klinik</a:t>
            </a:r>
          </a:p>
          <a:p>
            <a:r>
              <a:rPr lang="de-DE" dirty="0"/>
              <a:t>	</a:t>
            </a:r>
            <a:r>
              <a:rPr lang="de-DE" dirty="0" smtClean="0"/>
              <a:t>2.1 Eine rheumatologische Konsultation</a:t>
            </a:r>
          </a:p>
          <a:p>
            <a:r>
              <a:rPr lang="de-DE" dirty="0"/>
              <a:t>	</a:t>
            </a:r>
            <a:r>
              <a:rPr lang="de-DE" dirty="0" smtClean="0"/>
              <a:t>2.2 Das klinische Handlungsprogramm</a:t>
            </a:r>
          </a:p>
          <a:p>
            <a:r>
              <a:rPr lang="de-DE" dirty="0"/>
              <a:t>	</a:t>
            </a:r>
            <a:r>
              <a:rPr lang="de-DE" dirty="0" smtClean="0"/>
              <a:t>2.3 Was Kliniker wissen (sollten)</a:t>
            </a:r>
          </a:p>
          <a:p>
            <a:r>
              <a:rPr lang="de-DE" b="1" dirty="0" smtClean="0"/>
              <a:t>3.    Forschen schafft Wissen</a:t>
            </a:r>
          </a:p>
          <a:p>
            <a:r>
              <a:rPr lang="de-DE" dirty="0" smtClean="0"/>
              <a:t>	3.1  Nosologie und Nosographie</a:t>
            </a:r>
          </a:p>
          <a:p>
            <a:r>
              <a:rPr lang="de-DE" dirty="0" smtClean="0"/>
              <a:t>	3.2  Biologisch-naturwissenschaftliche Grundlagen</a:t>
            </a:r>
          </a:p>
          <a:p>
            <a:r>
              <a:rPr lang="de-DE" dirty="0" smtClean="0"/>
              <a:t>	3.3  Evidenz-basierte Behandlung</a:t>
            </a:r>
          </a:p>
          <a:p>
            <a:r>
              <a:rPr lang="de-DE" dirty="0" smtClean="0"/>
              <a:t>4.    Behandeln &amp; Forschen (in uno actu)</a:t>
            </a:r>
          </a:p>
          <a:p>
            <a:pPr marL="457200" indent="-457200">
              <a:buAutoNum type="arabicPeriod" startAt="5"/>
            </a:pPr>
            <a:r>
              <a:rPr lang="de-DE" dirty="0" smtClean="0"/>
              <a:t>Patient und Arzt</a:t>
            </a:r>
          </a:p>
          <a:p>
            <a:pPr marL="457200" indent="-457200">
              <a:buAutoNum type="arabicPeriod" startAt="5"/>
            </a:pPr>
            <a:r>
              <a:rPr lang="de-DE" dirty="0" smtClean="0"/>
              <a:t>Zusammenfassung</a:t>
            </a:r>
            <a:endParaRPr lang="de-DE" dirty="0"/>
          </a:p>
        </p:txBody>
      </p:sp>
    </p:spTree>
    <p:extLst>
      <p:ext uri="{BB962C8B-B14F-4D97-AF65-F5344CB8AC3E}">
        <p14:creationId xmlns:p14="http://schemas.microsoft.com/office/powerpoint/2010/main" val="2310296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1767840" y="131150"/>
            <a:ext cx="4820371" cy="6726850"/>
          </a:xfrm>
          <a:prstGeom prst="rect">
            <a:avLst/>
          </a:prstGeom>
        </p:spPr>
      </p:pic>
    </p:spTree>
    <p:extLst>
      <p:ext uri="{BB962C8B-B14F-4D97-AF65-F5344CB8AC3E}">
        <p14:creationId xmlns:p14="http://schemas.microsoft.com/office/powerpoint/2010/main" val="395285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1290</Words>
  <Application>Microsoft Office PowerPoint</Application>
  <PresentationFormat>Bildschirmpräsentation (4:3)</PresentationFormat>
  <Paragraphs>197</Paragraphs>
  <Slides>27</Slides>
  <Notes>0</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27</vt:i4>
      </vt:variant>
    </vt:vector>
  </HeadingPairs>
  <TitlesOfParts>
    <vt:vector size="36" baseType="lpstr">
      <vt:lpstr>Arial</vt:lpstr>
      <vt:lpstr>Calibri</vt:lpstr>
      <vt:lpstr>Calibri Light</vt:lpstr>
      <vt:lpstr>Times New Roman</vt:lpstr>
      <vt:lpstr>Wingdings</vt:lpstr>
      <vt:lpstr>Wingdings 3</vt:lpstr>
      <vt:lpstr>1_Larissa</vt:lpstr>
      <vt:lpstr>Benutzerdefiniertes Design</vt:lpstr>
      <vt:lpstr>Photo Editor-Foto</vt:lpstr>
      <vt:lpstr>(Be)Handeln, Forschen und Wissenschaft  [in] der klinischen Medizin</vt:lpstr>
      <vt:lpstr>PowerPoint-Präsentation</vt:lpstr>
      <vt:lpstr>PowerPoint-Präsentation</vt:lpstr>
      <vt:lpstr>Mein Programm</vt:lpstr>
      <vt:lpstr>Ein exemplarischer Fall</vt:lpstr>
      <vt:lpstr>Das klinische Handlungsprogramm</vt:lpstr>
      <vt:lpstr>Wissensbestände der klinischen Medizin</vt:lpstr>
      <vt:lpstr>Mein Programm</vt:lpstr>
      <vt:lpstr>PowerPoint-Präsentation</vt:lpstr>
      <vt:lpstr>PowerPoint-Präsentation</vt:lpstr>
      <vt:lpstr>Paul Martini  [1889 – 1964]  1934</vt:lpstr>
      <vt:lpstr>Eine therapeutische Empfehlung</vt:lpstr>
      <vt:lpstr>Die Antwort der Ärztin</vt:lpstr>
      <vt:lpstr>PowerPoint-Präsentation</vt:lpstr>
      <vt:lpstr>Die Antwort der Ärztin</vt:lpstr>
      <vt:lpstr>PowerPoint-Präsentation</vt:lpstr>
      <vt:lpstr>Die pragmatische Wendung der EbM</vt:lpstr>
      <vt:lpstr>Mein Programm</vt:lpstr>
      <vt:lpstr>Mein Programm</vt:lpstr>
      <vt:lpstr>Die Patientin</vt:lpstr>
      <vt:lpstr>PowerPoint-Präsentation</vt:lpstr>
      <vt:lpstr>PowerPoint-Präsentation</vt:lpstr>
      <vt:lpstr>Schlussthesen</vt:lpstr>
      <vt:lpstr>PowerPoint-Präsentation</vt:lpstr>
      <vt:lpstr>Viktor von Weizsäcker zu Paul Martini</vt:lpstr>
      <vt:lpstr>„Evidenz“ – eine weite Definition</vt:lpstr>
      <vt:lpstr>Science Literacy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raspe-h</dc:creator>
  <cp:lastModifiedBy>Herr Henrik Rose</cp:lastModifiedBy>
  <cp:revision>201</cp:revision>
  <dcterms:created xsi:type="dcterms:W3CDTF">2015-11-05T21:22:30Z</dcterms:created>
  <dcterms:modified xsi:type="dcterms:W3CDTF">2018-10-30T17:26:22Z</dcterms:modified>
</cp:coreProperties>
</file>