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6"/>
  </p:notesMasterIdLst>
  <p:sldIdLst>
    <p:sldId id="256" r:id="rId2"/>
    <p:sldId id="257" r:id="rId3"/>
    <p:sldId id="333" r:id="rId4"/>
    <p:sldId id="334" r:id="rId5"/>
    <p:sldId id="273" r:id="rId6"/>
    <p:sldId id="348" r:id="rId7"/>
    <p:sldId id="349" r:id="rId8"/>
    <p:sldId id="352" r:id="rId9"/>
    <p:sldId id="353" r:id="rId10"/>
    <p:sldId id="338" r:id="rId11"/>
    <p:sldId id="263" r:id="rId12"/>
    <p:sldId id="262" r:id="rId13"/>
    <p:sldId id="337" r:id="rId14"/>
    <p:sldId id="341" r:id="rId15"/>
    <p:sldId id="342" r:id="rId16"/>
    <p:sldId id="343" r:id="rId17"/>
    <p:sldId id="339" r:id="rId18"/>
    <p:sldId id="340" r:id="rId19"/>
    <p:sldId id="335" r:id="rId20"/>
    <p:sldId id="354" r:id="rId21"/>
    <p:sldId id="355" r:id="rId22"/>
    <p:sldId id="356" r:id="rId23"/>
    <p:sldId id="269" r:id="rId24"/>
    <p:sldId id="270" r:id="rId25"/>
    <p:sldId id="271" r:id="rId26"/>
    <p:sldId id="358" r:id="rId27"/>
    <p:sldId id="361" r:id="rId28"/>
    <p:sldId id="362" r:id="rId29"/>
    <p:sldId id="363" r:id="rId30"/>
    <p:sldId id="364" r:id="rId31"/>
    <p:sldId id="365" r:id="rId32"/>
    <p:sldId id="367" r:id="rId33"/>
    <p:sldId id="278" r:id="rId34"/>
    <p:sldId id="366" r:id="rId35"/>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a Konken" initials="KK" lastIdx="1" clrIdx="0">
    <p:extLst>
      <p:ext uri="{19B8F6BF-5375-455C-9EA6-DF929625EA0E}">
        <p15:presenceInfo xmlns:p15="http://schemas.microsoft.com/office/powerpoint/2012/main" userId="S-1-5-21-3403835635-2418943236-2747363903-32721" providerId="AD"/>
      </p:ext>
    </p:extLst>
  </p:cmAuthor>
  <p:cmAuthor id="2" name="Henk Erik Meier" initials="HEM" lastIdx="6" clrIdx="1">
    <p:extLst>
      <p:ext uri="{19B8F6BF-5375-455C-9EA6-DF929625EA0E}">
        <p15:presenceInfo xmlns:p15="http://schemas.microsoft.com/office/powerpoint/2012/main" userId="S-1-5-21-3403835635-2418943236-2747363903-4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0AD"/>
    <a:srgbClr val="CFC6C4"/>
    <a:srgbClr val="D96149"/>
    <a:srgbClr val="B1C800"/>
    <a:srgbClr val="CCCC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4660"/>
  </p:normalViewPr>
  <p:slideViewPr>
    <p:cSldViewPr>
      <p:cViewPr varScale="1">
        <p:scale>
          <a:sx n="121" d="100"/>
          <a:sy n="121" d="100"/>
        </p:scale>
        <p:origin x="12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cs typeface="Arial" pitchFamily="34" charset="0"/>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cs typeface="Arial" pitchFamily="34" charset="0"/>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cs typeface="Arial" pitchFamily="34" charset="0"/>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565BC77F-1C0A-4651-9529-AC0FA64A165A}" type="slidenum">
              <a:rPr lang="de-DE" altLang="de-DE"/>
              <a:pPr/>
              <a:t>‹Nr.›</a:t>
            </a:fld>
            <a:endParaRPr lang="de-DE" altLang="de-DE"/>
          </a:p>
        </p:txBody>
      </p:sp>
    </p:spTree>
    <p:extLst>
      <p:ext uri="{BB962C8B-B14F-4D97-AF65-F5344CB8AC3E}">
        <p14:creationId xmlns:p14="http://schemas.microsoft.com/office/powerpoint/2010/main" val="3547518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5BC77F-1C0A-4651-9529-AC0FA64A165A}" type="slidenum">
              <a:rPr lang="de-DE" altLang="de-DE" smtClean="0"/>
              <a:pPr/>
              <a:t>19</a:t>
            </a:fld>
            <a:endParaRPr lang="de-DE" altLang="de-DE"/>
          </a:p>
        </p:txBody>
      </p:sp>
    </p:spTree>
    <p:extLst>
      <p:ext uri="{BB962C8B-B14F-4D97-AF65-F5344CB8AC3E}">
        <p14:creationId xmlns:p14="http://schemas.microsoft.com/office/powerpoint/2010/main" val="672663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3" name="Picture 2" descr="PP_Hintergrund_0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ctrTitle"/>
          </p:nvPr>
        </p:nvSpPr>
        <p:spPr>
          <a:xfrm>
            <a:off x="244476" y="1556792"/>
            <a:ext cx="7881938" cy="3729596"/>
          </a:xfrm>
        </p:spPr>
        <p:txBody>
          <a:bodyPr anchor="t"/>
          <a:lstStyle>
            <a:lvl1pPr>
              <a:defRPr sz="3000">
                <a:latin typeface="Verdana"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53424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Rectangle 5"/>
          <p:cNvSpPr>
            <a:spLocks noGrp="1" noChangeArrowheads="1"/>
          </p:cNvSpPr>
          <p:nvPr>
            <p:ph type="sldNum" sz="quarter" idx="10"/>
          </p:nvPr>
        </p:nvSpPr>
        <p:spPr>
          <a:ln/>
        </p:spPr>
        <p:txBody>
          <a:bodyPr/>
          <a:lstStyle>
            <a:lvl1pPr>
              <a:defRPr>
                <a:latin typeface="+mj-lt"/>
              </a:defRPr>
            </a:lvl1pPr>
          </a:lstStyle>
          <a:p>
            <a:fld id="{342253FA-00E2-46C0-8C4C-8BDE007E514E}" type="slidenum">
              <a:rPr lang="de-DE" altLang="de-DE" smtClean="0"/>
              <a:pPr/>
              <a:t>‹Nr.›</a:t>
            </a:fld>
            <a:endParaRPr lang="de-DE" altLang="de-DE" dirty="0"/>
          </a:p>
        </p:txBody>
      </p:sp>
      <p:sp>
        <p:nvSpPr>
          <p:cNvPr id="5" name="Rectangle 6"/>
          <p:cNvSpPr>
            <a:spLocks noGrp="1" noChangeArrowheads="1"/>
          </p:cNvSpPr>
          <p:nvPr>
            <p:ph type="ftr" sz="quarter" idx="11"/>
          </p:nvPr>
        </p:nvSpPr>
        <p:spPr>
          <a:xfrm>
            <a:off x="4094164" y="654052"/>
            <a:ext cx="4124325" cy="315913"/>
          </a:xfrm>
          <a:prstGeom prst="rect">
            <a:avLst/>
          </a:prstGeom>
          <a:ln/>
        </p:spPr>
        <p:txBody>
          <a:bodyPr/>
          <a:lstStyle>
            <a:lvl1pPr>
              <a:defRPr>
                <a:latin typeface="+mj-lt"/>
              </a:defRPr>
            </a:lvl1pPr>
          </a:lstStyle>
          <a:p>
            <a:pPr>
              <a:defRPr/>
            </a:pPr>
            <a:r>
              <a:rPr lang="de-DE" smtClean="0"/>
              <a:t>Neugestaltung der Internetseiten des IfS</a:t>
            </a:r>
            <a:endParaRPr lang="de-DE" dirty="0"/>
          </a:p>
        </p:txBody>
      </p:sp>
      <p:sp>
        <p:nvSpPr>
          <p:cNvPr id="6" name="Rectangle 7"/>
          <p:cNvSpPr>
            <a:spLocks noGrp="1" noChangeArrowheads="1"/>
          </p:cNvSpPr>
          <p:nvPr>
            <p:ph type="dt" sz="half" idx="12"/>
          </p:nvPr>
        </p:nvSpPr>
        <p:spPr>
          <a:xfrm>
            <a:off x="2911475" y="6538913"/>
            <a:ext cx="2133600" cy="215900"/>
          </a:xfrm>
          <a:prstGeom prst="rect">
            <a:avLst/>
          </a:prstGeom>
          <a:ln/>
        </p:spPr>
        <p:txBody>
          <a:bodyPr/>
          <a:lstStyle>
            <a:lvl1pPr>
              <a:defRPr/>
            </a:lvl1pPr>
          </a:lstStyle>
          <a:p>
            <a:pPr>
              <a:defRPr/>
            </a:pPr>
            <a:r>
              <a:rPr lang="de-DE" dirty="0" smtClean="0"/>
              <a:t>18.08.2016</a:t>
            </a:r>
            <a:endParaRPr lang="de-DE" dirty="0"/>
          </a:p>
        </p:txBody>
      </p:sp>
    </p:spTree>
    <p:extLst>
      <p:ext uri="{BB962C8B-B14F-4D97-AF65-F5344CB8AC3E}">
        <p14:creationId xmlns:p14="http://schemas.microsoft.com/office/powerpoint/2010/main" val="61239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204789" y="1931988"/>
            <a:ext cx="3921125" cy="3783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278313" y="1931988"/>
            <a:ext cx="3922712" cy="3783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5"/>
          <p:cNvSpPr>
            <a:spLocks noGrp="1" noChangeArrowheads="1"/>
          </p:cNvSpPr>
          <p:nvPr>
            <p:ph type="sldNum" sz="quarter" idx="10"/>
          </p:nvPr>
        </p:nvSpPr>
        <p:spPr>
          <a:ln/>
        </p:spPr>
        <p:txBody>
          <a:bodyPr/>
          <a:lstStyle>
            <a:lvl1pPr>
              <a:defRPr>
                <a:latin typeface="+mj-lt"/>
              </a:defRPr>
            </a:lvl1pPr>
          </a:lstStyle>
          <a:p>
            <a:fld id="{4D1D2C08-043C-4973-911B-3C68D5E5DB7D}" type="slidenum">
              <a:rPr lang="de-DE" altLang="de-DE" smtClean="0"/>
              <a:pPr/>
              <a:t>‹Nr.›</a:t>
            </a:fld>
            <a:endParaRPr lang="de-DE" altLang="de-DE"/>
          </a:p>
        </p:txBody>
      </p:sp>
      <p:sp>
        <p:nvSpPr>
          <p:cNvPr id="6" name="Rectangle 6"/>
          <p:cNvSpPr>
            <a:spLocks noGrp="1" noChangeArrowheads="1"/>
          </p:cNvSpPr>
          <p:nvPr>
            <p:ph type="ftr" sz="quarter" idx="11"/>
          </p:nvPr>
        </p:nvSpPr>
        <p:spPr>
          <a:xfrm>
            <a:off x="4094164" y="654052"/>
            <a:ext cx="4124325" cy="315913"/>
          </a:xfrm>
          <a:prstGeom prst="rect">
            <a:avLst/>
          </a:prstGeom>
          <a:ln/>
        </p:spPr>
        <p:txBody>
          <a:bodyPr/>
          <a:lstStyle>
            <a:lvl1pPr>
              <a:defRPr>
                <a:latin typeface="+mj-lt"/>
              </a:defRPr>
            </a:lvl1pPr>
          </a:lstStyle>
          <a:p>
            <a:pPr>
              <a:defRPr/>
            </a:pPr>
            <a:r>
              <a:rPr lang="de-DE" smtClean="0"/>
              <a:t>Neugestaltung der Internetseiten des IfS</a:t>
            </a:r>
            <a:endParaRPr lang="de-DE" dirty="0"/>
          </a:p>
        </p:txBody>
      </p:sp>
      <p:sp>
        <p:nvSpPr>
          <p:cNvPr id="7" name="Rectangle 7"/>
          <p:cNvSpPr>
            <a:spLocks noGrp="1" noChangeArrowheads="1"/>
          </p:cNvSpPr>
          <p:nvPr>
            <p:ph type="dt" sz="half" idx="12"/>
          </p:nvPr>
        </p:nvSpPr>
        <p:spPr>
          <a:xfrm>
            <a:off x="2911475" y="6538913"/>
            <a:ext cx="2133600" cy="215900"/>
          </a:xfrm>
          <a:prstGeom prst="rect">
            <a:avLst/>
          </a:prstGeom>
          <a:ln/>
        </p:spPr>
        <p:txBody>
          <a:bodyPr/>
          <a:lstStyle>
            <a:lvl1pPr>
              <a:defRPr/>
            </a:lvl1pPr>
          </a:lstStyle>
          <a:p>
            <a:pPr>
              <a:defRPr/>
            </a:pPr>
            <a:r>
              <a:rPr lang="de-DE" dirty="0" smtClean="0"/>
              <a:t>18.08.2016</a:t>
            </a:r>
            <a:endParaRPr lang="de-DE" dirty="0"/>
          </a:p>
        </p:txBody>
      </p:sp>
    </p:spTree>
    <p:extLst>
      <p:ext uri="{BB962C8B-B14F-4D97-AF65-F5344CB8AC3E}">
        <p14:creationId xmlns:p14="http://schemas.microsoft.com/office/powerpoint/2010/main" val="118532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Rectangle 5"/>
          <p:cNvSpPr>
            <a:spLocks noGrp="1" noChangeArrowheads="1"/>
          </p:cNvSpPr>
          <p:nvPr>
            <p:ph type="sldNum" sz="quarter" idx="10"/>
          </p:nvPr>
        </p:nvSpPr>
        <p:spPr>
          <a:ln/>
        </p:spPr>
        <p:txBody>
          <a:bodyPr/>
          <a:lstStyle>
            <a:lvl1pPr>
              <a:defRPr>
                <a:latin typeface="+mj-lt"/>
              </a:defRPr>
            </a:lvl1pPr>
          </a:lstStyle>
          <a:p>
            <a:fld id="{B55655BC-14AB-4876-A2E4-051C032AEFA2}" type="slidenum">
              <a:rPr lang="de-DE" altLang="de-DE" smtClean="0"/>
              <a:pPr/>
              <a:t>‹Nr.›</a:t>
            </a:fld>
            <a:endParaRPr lang="de-DE" altLang="de-DE"/>
          </a:p>
        </p:txBody>
      </p:sp>
      <p:sp>
        <p:nvSpPr>
          <p:cNvPr id="4" name="Rectangle 6"/>
          <p:cNvSpPr>
            <a:spLocks noGrp="1" noChangeArrowheads="1"/>
          </p:cNvSpPr>
          <p:nvPr>
            <p:ph type="ftr" sz="quarter" idx="11"/>
          </p:nvPr>
        </p:nvSpPr>
        <p:spPr>
          <a:xfrm>
            <a:off x="4094164" y="654052"/>
            <a:ext cx="4124325" cy="315913"/>
          </a:xfrm>
          <a:prstGeom prst="rect">
            <a:avLst/>
          </a:prstGeom>
          <a:ln/>
        </p:spPr>
        <p:txBody>
          <a:bodyPr/>
          <a:lstStyle>
            <a:lvl1pPr>
              <a:defRPr>
                <a:latin typeface="+mj-lt"/>
              </a:defRPr>
            </a:lvl1pPr>
          </a:lstStyle>
          <a:p>
            <a:pPr>
              <a:defRPr/>
            </a:pPr>
            <a:r>
              <a:rPr lang="de-DE" smtClean="0"/>
              <a:t>Neugestaltung der Internetseiten des IfS</a:t>
            </a:r>
            <a:endParaRPr lang="de-DE" dirty="0"/>
          </a:p>
        </p:txBody>
      </p:sp>
      <p:sp>
        <p:nvSpPr>
          <p:cNvPr id="5" name="Rectangle 7"/>
          <p:cNvSpPr>
            <a:spLocks noGrp="1" noChangeArrowheads="1"/>
          </p:cNvSpPr>
          <p:nvPr>
            <p:ph type="dt" sz="half" idx="12"/>
          </p:nvPr>
        </p:nvSpPr>
        <p:spPr>
          <a:xfrm>
            <a:off x="2911475" y="6538913"/>
            <a:ext cx="2133600" cy="215900"/>
          </a:xfrm>
          <a:prstGeom prst="rect">
            <a:avLst/>
          </a:prstGeom>
          <a:ln/>
        </p:spPr>
        <p:txBody>
          <a:bodyPr/>
          <a:lstStyle>
            <a:lvl1pPr>
              <a:defRPr/>
            </a:lvl1pPr>
          </a:lstStyle>
          <a:p>
            <a:pPr>
              <a:defRPr/>
            </a:pPr>
            <a:r>
              <a:rPr lang="de-DE" dirty="0" smtClean="0"/>
              <a:t>18.08.2016</a:t>
            </a:r>
          </a:p>
          <a:p>
            <a:pPr>
              <a:defRPr/>
            </a:pPr>
            <a:endParaRPr lang="de-DE" dirty="0"/>
          </a:p>
        </p:txBody>
      </p:sp>
    </p:spTree>
    <p:extLst>
      <p:ext uri="{BB962C8B-B14F-4D97-AF65-F5344CB8AC3E}">
        <p14:creationId xmlns:p14="http://schemas.microsoft.com/office/powerpoint/2010/main" val="94918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862D4141-0C0F-4AD2-B6FB-DDBFED1E52AA}" type="slidenum">
              <a:rPr lang="de-DE" altLang="de-DE"/>
              <a:pPr/>
              <a:t>‹Nr.›</a:t>
            </a:fld>
            <a:endParaRPr lang="de-DE" altLang="de-DE"/>
          </a:p>
        </p:txBody>
      </p:sp>
      <p:sp>
        <p:nvSpPr>
          <p:cNvPr id="3" name="Rectangle 6"/>
          <p:cNvSpPr>
            <a:spLocks noGrp="1" noChangeArrowheads="1"/>
          </p:cNvSpPr>
          <p:nvPr>
            <p:ph type="ftr" sz="quarter" idx="11"/>
          </p:nvPr>
        </p:nvSpPr>
        <p:spPr>
          <a:xfrm>
            <a:off x="4094164" y="654052"/>
            <a:ext cx="4124325" cy="315913"/>
          </a:xfrm>
          <a:prstGeom prst="rect">
            <a:avLst/>
          </a:prstGeom>
          <a:ln/>
        </p:spPr>
        <p:txBody>
          <a:bodyPr/>
          <a:lstStyle>
            <a:lvl1pPr>
              <a:defRPr/>
            </a:lvl1pPr>
          </a:lstStyle>
          <a:p>
            <a:pPr>
              <a:defRPr/>
            </a:pPr>
            <a:r>
              <a:rPr lang="de-DE" dirty="0" smtClean="0"/>
              <a:t>Neugestaltung der Internetseiten des </a:t>
            </a:r>
            <a:r>
              <a:rPr lang="de-DE" dirty="0" err="1" smtClean="0"/>
              <a:t>IfS</a:t>
            </a:r>
            <a:endParaRPr lang="de-DE" dirty="0"/>
          </a:p>
        </p:txBody>
      </p:sp>
      <p:sp>
        <p:nvSpPr>
          <p:cNvPr id="4" name="Rectangle 7"/>
          <p:cNvSpPr>
            <a:spLocks noGrp="1" noChangeArrowheads="1"/>
          </p:cNvSpPr>
          <p:nvPr>
            <p:ph type="dt" sz="half" idx="12"/>
          </p:nvPr>
        </p:nvSpPr>
        <p:spPr>
          <a:xfrm>
            <a:off x="2911475" y="6538913"/>
            <a:ext cx="2133600" cy="215900"/>
          </a:xfrm>
          <a:prstGeom prst="rect">
            <a:avLst/>
          </a:prstGeom>
          <a:ln/>
        </p:spPr>
        <p:txBody>
          <a:bodyPr/>
          <a:lstStyle>
            <a:lvl1pPr>
              <a:defRPr/>
            </a:lvl1pPr>
          </a:lstStyle>
          <a:p>
            <a:pPr>
              <a:defRPr/>
            </a:pPr>
            <a:r>
              <a:rPr lang="de-DE" dirty="0" smtClean="0"/>
              <a:t>18.08.2016</a:t>
            </a:r>
          </a:p>
          <a:p>
            <a:pPr>
              <a:defRPr/>
            </a:pPr>
            <a:endParaRPr lang="de-DE" dirty="0"/>
          </a:p>
        </p:txBody>
      </p:sp>
    </p:spTree>
    <p:extLst>
      <p:ext uri="{BB962C8B-B14F-4D97-AF65-F5344CB8AC3E}">
        <p14:creationId xmlns:p14="http://schemas.microsoft.com/office/powerpoint/2010/main" val="5318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Rectangle 5"/>
          <p:cNvSpPr>
            <a:spLocks noGrp="1" noChangeArrowheads="1"/>
          </p:cNvSpPr>
          <p:nvPr>
            <p:ph type="sldNum" sz="quarter" idx="10"/>
          </p:nvPr>
        </p:nvSpPr>
        <p:spPr>
          <a:ln/>
        </p:spPr>
        <p:txBody>
          <a:bodyPr/>
          <a:lstStyle>
            <a:lvl1pPr>
              <a:defRPr/>
            </a:lvl1pPr>
          </a:lstStyle>
          <a:p>
            <a:fld id="{579F5DA3-E8D4-4BB9-9CC0-54FA91C9577F}" type="slidenum">
              <a:rPr lang="de-DE" altLang="de-DE"/>
              <a:pPr/>
              <a:t>‹Nr.›</a:t>
            </a:fld>
            <a:endParaRPr lang="de-DE" altLang="de-DE"/>
          </a:p>
        </p:txBody>
      </p:sp>
      <p:sp>
        <p:nvSpPr>
          <p:cNvPr id="5" name="Rectangle 6"/>
          <p:cNvSpPr>
            <a:spLocks noGrp="1" noChangeArrowheads="1"/>
          </p:cNvSpPr>
          <p:nvPr>
            <p:ph type="ftr" sz="quarter" idx="11"/>
          </p:nvPr>
        </p:nvSpPr>
        <p:spPr>
          <a:xfrm>
            <a:off x="4094164" y="654052"/>
            <a:ext cx="4124325" cy="315913"/>
          </a:xfrm>
          <a:prstGeom prst="rect">
            <a:avLst/>
          </a:prstGeom>
          <a:ln/>
        </p:spPr>
        <p:txBody>
          <a:bodyPr/>
          <a:lstStyle>
            <a:lvl1pPr>
              <a:defRPr/>
            </a:lvl1pPr>
          </a:lstStyle>
          <a:p>
            <a:pPr>
              <a:defRPr/>
            </a:pPr>
            <a:r>
              <a:rPr lang="de-DE" dirty="0" smtClean="0"/>
              <a:t>Neugestaltung der Internetseiten des </a:t>
            </a:r>
            <a:r>
              <a:rPr lang="de-DE" dirty="0" err="1" smtClean="0"/>
              <a:t>IfS</a:t>
            </a:r>
            <a:endParaRPr lang="de-DE" dirty="0"/>
          </a:p>
        </p:txBody>
      </p:sp>
      <p:sp>
        <p:nvSpPr>
          <p:cNvPr id="6" name="Rectangle 7"/>
          <p:cNvSpPr>
            <a:spLocks noGrp="1" noChangeArrowheads="1"/>
          </p:cNvSpPr>
          <p:nvPr>
            <p:ph type="dt" sz="half" idx="12"/>
          </p:nvPr>
        </p:nvSpPr>
        <p:spPr>
          <a:xfrm>
            <a:off x="2911475" y="6538913"/>
            <a:ext cx="2133600" cy="215900"/>
          </a:xfrm>
          <a:prstGeom prst="rect">
            <a:avLst/>
          </a:prstGeom>
          <a:ln/>
        </p:spPr>
        <p:txBody>
          <a:bodyPr/>
          <a:lstStyle>
            <a:lvl1pPr>
              <a:defRPr/>
            </a:lvl1pPr>
          </a:lstStyle>
          <a:p>
            <a:pPr>
              <a:defRPr/>
            </a:pPr>
            <a:r>
              <a:rPr lang="de-DE" dirty="0" smtClean="0"/>
              <a:t>18.08.2016</a:t>
            </a:r>
          </a:p>
          <a:p>
            <a:pPr>
              <a:defRPr/>
            </a:pPr>
            <a:endParaRPr lang="de-DE" dirty="0"/>
          </a:p>
        </p:txBody>
      </p:sp>
    </p:spTree>
    <p:extLst>
      <p:ext uri="{BB962C8B-B14F-4D97-AF65-F5344CB8AC3E}">
        <p14:creationId xmlns:p14="http://schemas.microsoft.com/office/powerpoint/2010/main" val="342591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PP_Hintergrund_01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04789" y="857252"/>
            <a:ext cx="799623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smtClean="0"/>
              <a:t>&gt; Überschrift</a:t>
            </a:r>
          </a:p>
        </p:txBody>
      </p:sp>
      <p:sp>
        <p:nvSpPr>
          <p:cNvPr id="1028" name="Rectangle 4"/>
          <p:cNvSpPr>
            <a:spLocks noGrp="1" noChangeArrowheads="1"/>
          </p:cNvSpPr>
          <p:nvPr>
            <p:ph type="body" idx="1"/>
          </p:nvPr>
        </p:nvSpPr>
        <p:spPr bwMode="auto">
          <a:xfrm>
            <a:off x="204789" y="1931988"/>
            <a:ext cx="7996237"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101" name="Rectangle 5"/>
          <p:cNvSpPr>
            <a:spLocks noGrp="1" noChangeArrowheads="1"/>
          </p:cNvSpPr>
          <p:nvPr>
            <p:ph type="sldNum" sz="quarter" idx="4"/>
          </p:nvPr>
        </p:nvSpPr>
        <p:spPr bwMode="auto">
          <a:xfrm>
            <a:off x="8377238" y="611190"/>
            <a:ext cx="601662" cy="37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600">
                <a:solidFill>
                  <a:srgbClr val="000000"/>
                </a:solidFill>
                <a:latin typeface="Verdana" panose="020B0604030504040204" pitchFamily="34" charset="0"/>
                <a:cs typeface="Arial" panose="020B0604020202020204" pitchFamily="34" charset="0"/>
              </a:defRPr>
            </a:lvl1pPr>
          </a:lstStyle>
          <a:p>
            <a:fld id="{A73E404B-5555-465E-BBFD-47063F73FA10}" type="slidenum">
              <a:rPr lang="de-DE" altLang="de-DE"/>
              <a:pPr/>
              <a:t>‹Nr.›</a:t>
            </a:fld>
            <a:endParaRPr lang="de-DE" altLang="de-DE"/>
          </a:p>
        </p:txBody>
      </p:sp>
      <p:pic>
        <p:nvPicPr>
          <p:cNvPr id="2" name="Grafik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87825" y="240916"/>
            <a:ext cx="1829039" cy="606811"/>
          </a:xfrm>
          <a:prstGeom prst="rect">
            <a:avLst/>
          </a:prstGeom>
        </p:spPr>
      </p:pic>
    </p:spTree>
  </p:cSld>
  <p:clrMap bg1="dk2" tx1="lt1" bg2="dk1" tx2="lt2" accent1="accent1" accent2="accent2" accent3="accent3" accent4="accent4" accent5="accent5" accent6="accent6" hlink="hlink" folHlink="folHlink"/>
  <p:sldLayoutIdLst>
    <p:sldLayoutId id="2147483709" r:id="rId1"/>
    <p:sldLayoutId id="2147483704" r:id="rId2"/>
    <p:sldLayoutId id="2147483705" r:id="rId3"/>
    <p:sldLayoutId id="2147483706" r:id="rId4"/>
    <p:sldLayoutId id="2147483707" r:id="rId5"/>
    <p:sldLayoutId id="2147483708" r:id="rId6"/>
  </p:sldLayoutIdLst>
  <p:hf hdr="0" dt="0"/>
  <p:txStyles>
    <p:title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p:titleStyle>
    <p:bodyStyle>
      <a:lvl1pPr marL="1588" indent="179388" algn="l" rtl="0" eaLnBrk="1" fontAlgn="base" hangingPunct="1">
        <a:spcBef>
          <a:spcPct val="0"/>
        </a:spcBef>
        <a:spcAft>
          <a:spcPct val="0"/>
        </a:spcAft>
        <a:buChar char="•"/>
        <a:defRPr sz="1600">
          <a:solidFill>
            <a:schemeClr val="bg2"/>
          </a:solidFill>
          <a:latin typeface="Verdana" pitchFamily="34" charset="0"/>
          <a:ea typeface="+mn-ea"/>
          <a:cs typeface="ＭＳ Ｐゴシック"/>
        </a:defRPr>
      </a:lvl1pPr>
      <a:lvl2pPr marL="361950" indent="169863" algn="l" rtl="0" eaLnBrk="1" fontAlgn="base" hangingPunct="1">
        <a:spcBef>
          <a:spcPct val="20000"/>
        </a:spcBef>
        <a:spcAft>
          <a:spcPct val="0"/>
        </a:spcAft>
        <a:buFont typeface="MetaNormal-Roman" panose="020B0502030000020004" pitchFamily="34" charset="0"/>
        <a:buChar char="•"/>
        <a:defRPr sz="1600">
          <a:solidFill>
            <a:schemeClr val="bg2"/>
          </a:solidFill>
          <a:latin typeface="Verdana" pitchFamily="34" charset="0"/>
          <a:ea typeface="+mn-ea"/>
          <a:cs typeface="ＭＳ Ｐゴシック"/>
        </a:defRPr>
      </a:lvl2pPr>
      <a:lvl3pPr marL="712788" indent="179388" algn="l" rtl="0" eaLnBrk="1" fontAlgn="base" hangingPunct="1">
        <a:spcBef>
          <a:spcPct val="20000"/>
        </a:spcBef>
        <a:spcAft>
          <a:spcPct val="0"/>
        </a:spcAft>
        <a:buChar char="•"/>
        <a:defRPr sz="1600">
          <a:solidFill>
            <a:schemeClr val="bg2"/>
          </a:solidFill>
          <a:latin typeface="Verdana" pitchFamily="34" charset="0"/>
          <a:ea typeface="+mn-ea"/>
          <a:cs typeface="ＭＳ Ｐゴシック"/>
        </a:defRPr>
      </a:lvl3pPr>
      <a:lvl4pPr marL="1073150" indent="180975" algn="l" rtl="0" eaLnBrk="1" fontAlgn="base" hangingPunct="1">
        <a:spcBef>
          <a:spcPct val="20000"/>
        </a:spcBef>
        <a:spcAft>
          <a:spcPct val="0"/>
        </a:spcAft>
        <a:buFont typeface="MetaNormal-Roman" panose="020B0502030000020004" pitchFamily="34" charset="0"/>
        <a:buChar char="•"/>
        <a:defRPr sz="1600">
          <a:solidFill>
            <a:schemeClr val="bg2"/>
          </a:solidFill>
          <a:latin typeface="Verdana" pitchFamily="34" charset="0"/>
          <a:ea typeface="+mn-ea"/>
          <a:cs typeface="ＭＳ Ｐゴシック"/>
        </a:defRPr>
      </a:lvl4pPr>
      <a:lvl5pPr marL="1435100" indent="180975" algn="l" rtl="0" eaLnBrk="1" fontAlgn="base" hangingPunct="1">
        <a:spcBef>
          <a:spcPct val="20000"/>
        </a:spcBef>
        <a:spcAft>
          <a:spcPct val="0"/>
        </a:spcAft>
        <a:buFont typeface="MetaNormal-Roman" panose="020B0502030000020004" pitchFamily="34" charset="0"/>
        <a:buChar char="•"/>
        <a:defRPr sz="1600">
          <a:solidFill>
            <a:schemeClr val="bg2"/>
          </a:solidFill>
          <a:latin typeface="Verdana" pitchFamily="34" charset="0"/>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pitchFamily="34" charset="0"/>
          <a:ea typeface="+mn-ea"/>
        </a:defRPr>
      </a:lvl6pPr>
      <a:lvl7pPr marL="2971800" indent="-228600" algn="l" rtl="0" eaLnBrk="1" fontAlgn="base" hangingPunct="1">
        <a:spcBef>
          <a:spcPct val="20000"/>
        </a:spcBef>
        <a:spcAft>
          <a:spcPct val="0"/>
        </a:spcAft>
        <a:buChar char="»"/>
        <a:defRPr sz="2000">
          <a:solidFill>
            <a:schemeClr val="tx1"/>
          </a:solidFill>
          <a:latin typeface="Arial" pitchFamily="34" charset="0"/>
          <a:ea typeface="+mn-ea"/>
        </a:defRPr>
      </a:lvl7pPr>
      <a:lvl8pPr marL="3429000" indent="-228600" algn="l" rtl="0" eaLnBrk="1" fontAlgn="base" hangingPunct="1">
        <a:spcBef>
          <a:spcPct val="20000"/>
        </a:spcBef>
        <a:spcAft>
          <a:spcPct val="0"/>
        </a:spcAft>
        <a:buChar char="»"/>
        <a:defRPr sz="2000">
          <a:solidFill>
            <a:schemeClr val="tx1"/>
          </a:solidFill>
          <a:latin typeface="Arial" pitchFamily="34" charset="0"/>
          <a:ea typeface="+mn-ea"/>
        </a:defRPr>
      </a:lvl8pPr>
      <a:lvl9pPr marL="3886200" indent="-228600" algn="l" rtl="0" eaLnBrk="1" fontAlgn="base" hangingPunct="1">
        <a:spcBef>
          <a:spcPct val="20000"/>
        </a:spcBef>
        <a:spcAft>
          <a:spcPct val="0"/>
        </a:spcAft>
        <a:buChar char="»"/>
        <a:defRPr sz="2000">
          <a:solidFill>
            <a:schemeClr val="tx1"/>
          </a:solidFill>
          <a:latin typeface="Arial" pitchFamily="34" charset="0"/>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9.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 Id="rId9" Type="http://schemas.openxmlformats.org/officeDocument/2006/relationships/image" Target="../media/image4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4475" y="1484313"/>
            <a:ext cx="7880350" cy="3802062"/>
          </a:xfrm>
        </p:spPr>
        <p:txBody>
          <a:bodyPr/>
          <a:lstStyle/>
          <a:p>
            <a:r>
              <a:rPr lang="de-DE" sz="3200" dirty="0">
                <a:latin typeface="+mj-lt"/>
              </a:rPr>
              <a:t/>
            </a:r>
            <a:br>
              <a:rPr lang="de-DE" sz="3200" dirty="0">
                <a:latin typeface="+mj-lt"/>
              </a:rPr>
            </a:br>
            <a:r>
              <a:rPr lang="de-DE" sz="3200" dirty="0">
                <a:solidFill>
                  <a:schemeClr val="bg1"/>
                </a:solidFill>
                <a:latin typeface="+mn-lt"/>
              </a:rPr>
              <a:t>Arbeits- und Gesundheitsschutz </a:t>
            </a:r>
            <a:br>
              <a:rPr lang="de-DE" sz="3200" dirty="0">
                <a:solidFill>
                  <a:schemeClr val="bg1"/>
                </a:solidFill>
                <a:latin typeface="+mn-lt"/>
              </a:rPr>
            </a:br>
            <a:r>
              <a:rPr lang="de-DE" sz="3200" dirty="0">
                <a:solidFill>
                  <a:schemeClr val="bg1"/>
                </a:solidFill>
                <a:latin typeface="+mn-lt"/>
              </a:rPr>
              <a:t>an der WWU </a:t>
            </a:r>
            <a:r>
              <a:rPr lang="de-DE" sz="3200" dirty="0" smtClean="0">
                <a:solidFill>
                  <a:schemeClr val="bg1"/>
                </a:solidFill>
                <a:latin typeface="+mn-lt"/>
              </a:rPr>
              <a:t/>
            </a:r>
            <a:br>
              <a:rPr lang="de-DE" sz="3200" dirty="0" smtClean="0">
                <a:solidFill>
                  <a:schemeClr val="bg1"/>
                </a:solidFill>
                <a:latin typeface="+mn-lt"/>
              </a:rPr>
            </a:br>
            <a:r>
              <a:rPr lang="de-DE" sz="3200" dirty="0">
                <a:solidFill>
                  <a:schemeClr val="bg1"/>
                </a:solidFill>
                <a:latin typeface="+mn-lt"/>
              </a:rPr>
              <a:t/>
            </a:r>
            <a:br>
              <a:rPr lang="de-DE" sz="3200" dirty="0">
                <a:solidFill>
                  <a:schemeClr val="bg1"/>
                </a:solidFill>
                <a:latin typeface="+mn-lt"/>
              </a:rPr>
            </a:br>
            <a:r>
              <a:rPr lang="de-DE" sz="3200" dirty="0" smtClean="0">
                <a:solidFill>
                  <a:schemeClr val="bg1"/>
                </a:solidFill>
                <a:latin typeface="+mn-lt"/>
              </a:rPr>
              <a:t>Grundunterweisung für Studierende</a:t>
            </a:r>
            <a:r>
              <a:rPr lang="de-DE" altLang="de-DE" sz="2000" dirty="0">
                <a:latin typeface="+mj-lt"/>
              </a:rPr>
              <a:t/>
            </a:r>
            <a:br>
              <a:rPr lang="de-DE" altLang="de-DE" sz="2000" dirty="0">
                <a:latin typeface="+mj-lt"/>
              </a:rPr>
            </a:br>
            <a:endParaRPr lang="de-DE" altLang="de-DE" sz="2000" dirty="0">
              <a:solidFill>
                <a:schemeClr val="bg2"/>
              </a:solidFill>
              <a:latin typeface="+mj-lt"/>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7441" y="337143"/>
            <a:ext cx="2591025" cy="8596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10</a:t>
            </a:fld>
            <a:endParaRPr lang="de-DE" altLang="de-DE" dirty="0"/>
          </a:p>
        </p:txBody>
      </p:sp>
      <p:sp>
        <p:nvSpPr>
          <p:cNvPr id="6" name="Titel 1"/>
          <p:cNvSpPr>
            <a:spLocks noGrp="1"/>
          </p:cNvSpPr>
          <p:nvPr>
            <p:ph type="title"/>
          </p:nvPr>
        </p:nvSpPr>
        <p:spPr>
          <a:xfrm>
            <a:off x="227872" y="1182611"/>
            <a:ext cx="7996237" cy="518197"/>
          </a:xfrm>
        </p:spPr>
        <p:txBody>
          <a:bodyPr/>
          <a:lstStyle/>
          <a:p>
            <a:r>
              <a:rPr lang="de-DE" b="1" dirty="0" smtClean="0">
                <a:latin typeface="+mj-lt"/>
              </a:rPr>
              <a:t>Vorbeugender Brandschutz – mit den Plänen vertraut machen</a:t>
            </a:r>
            <a:endParaRPr lang="de-DE" dirty="0">
              <a:latin typeface="+mj-lt"/>
            </a:endParaRPr>
          </a:p>
        </p:txBody>
      </p:sp>
      <p:pic>
        <p:nvPicPr>
          <p:cNvPr id="2" name="Grafik 1"/>
          <p:cNvPicPr>
            <a:picLocks noChangeAspect="1"/>
          </p:cNvPicPr>
          <p:nvPr/>
        </p:nvPicPr>
        <p:blipFill>
          <a:blip r:embed="rId2"/>
          <a:stretch>
            <a:fillRect/>
          </a:stretch>
        </p:blipFill>
        <p:spPr>
          <a:xfrm>
            <a:off x="899592" y="1638199"/>
            <a:ext cx="7150554" cy="5031161"/>
          </a:xfrm>
          <a:prstGeom prst="rect">
            <a:avLst/>
          </a:prstGeom>
        </p:spPr>
      </p:pic>
    </p:spTree>
    <p:extLst>
      <p:ext uri="{BB962C8B-B14F-4D97-AF65-F5344CB8AC3E}">
        <p14:creationId xmlns:p14="http://schemas.microsoft.com/office/powerpoint/2010/main" val="309705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171" y="894579"/>
            <a:ext cx="7996237" cy="446189"/>
          </a:xfrm>
        </p:spPr>
        <p:txBody>
          <a:bodyPr/>
          <a:lstStyle/>
          <a:p>
            <a:r>
              <a:rPr lang="de-DE" b="1" dirty="0">
                <a:latin typeface="+mj-lt"/>
              </a:rPr>
              <a:t>Verhalten im </a:t>
            </a:r>
            <a:r>
              <a:rPr lang="de-DE" b="1" dirty="0" smtClean="0">
                <a:latin typeface="+mj-lt"/>
              </a:rPr>
              <a:t>Brandfall</a:t>
            </a:r>
            <a:endParaRPr lang="de-DE" dirty="0">
              <a:latin typeface="+mj-lt"/>
            </a:endParaRPr>
          </a:p>
        </p:txBody>
      </p:sp>
      <p:sp>
        <p:nvSpPr>
          <p:cNvPr id="4" name="Foliennummernplatzhalter 3"/>
          <p:cNvSpPr>
            <a:spLocks noGrp="1"/>
          </p:cNvSpPr>
          <p:nvPr>
            <p:ph type="sldNum" sz="quarter" idx="10"/>
          </p:nvPr>
        </p:nvSpPr>
        <p:spPr/>
        <p:txBody>
          <a:bodyPr/>
          <a:lstStyle/>
          <a:p>
            <a:fld id="{342253FA-00E2-46C0-8C4C-8BDE007E514E}" type="slidenum">
              <a:rPr lang="de-DE" altLang="de-DE" smtClean="0"/>
              <a:pPr/>
              <a:t>11</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6" name="Inhaltsplatzhalter 2"/>
          <p:cNvSpPr>
            <a:spLocks noGrp="1"/>
          </p:cNvSpPr>
          <p:nvPr>
            <p:ph idx="1"/>
          </p:nvPr>
        </p:nvSpPr>
        <p:spPr>
          <a:xfrm>
            <a:off x="248171" y="1446188"/>
            <a:ext cx="7996237" cy="3783012"/>
          </a:xfrm>
        </p:spPr>
        <p:txBody>
          <a:bodyPr/>
          <a:lstStyle/>
          <a:p>
            <a:pPr indent="0">
              <a:buNone/>
            </a:pPr>
            <a:r>
              <a:rPr lang="de-DE" sz="2000" dirty="0">
                <a:latin typeface="+mn-lt"/>
              </a:rPr>
              <a:t>Im Brandfall verhalten Sie sich, wie auch im Alarmplan Ihrer Einrichtung</a:t>
            </a:r>
          </a:p>
          <a:p>
            <a:pPr indent="0">
              <a:buNone/>
            </a:pPr>
            <a:r>
              <a:rPr lang="de-DE" sz="2000" dirty="0">
                <a:latin typeface="+mn-lt"/>
              </a:rPr>
              <a:t>beschrieben:</a:t>
            </a:r>
          </a:p>
          <a:p>
            <a:pPr indent="0">
              <a:buNone/>
            </a:pPr>
            <a:r>
              <a:rPr lang="de-DE" sz="2000" dirty="0">
                <a:latin typeface="+mn-lt"/>
              </a:rPr>
              <a:t> </a:t>
            </a:r>
          </a:p>
          <a:p>
            <a:pPr marL="180975" indent="-180975"/>
            <a:r>
              <a:rPr lang="de-DE" sz="2000" dirty="0">
                <a:latin typeface="+mn-lt"/>
              </a:rPr>
              <a:t>Entstehungsbrände sofort mit geeigneten Mitteln bekämpfen (Feuerlöscher</a:t>
            </a:r>
            <a:r>
              <a:rPr lang="de-DE" sz="2000" dirty="0" smtClean="0">
                <a:latin typeface="+mn-lt"/>
              </a:rPr>
              <a:t>, Wasser</a:t>
            </a:r>
            <a:r>
              <a:rPr lang="de-DE" sz="2000" dirty="0">
                <a:latin typeface="+mn-lt"/>
              </a:rPr>
              <a:t>, Sand, Löschdecken).</a:t>
            </a:r>
          </a:p>
          <a:p>
            <a:pPr indent="0">
              <a:buNone/>
            </a:pPr>
            <a:r>
              <a:rPr lang="de-DE" sz="2000" dirty="0">
                <a:latin typeface="+mn-lt"/>
              </a:rPr>
              <a:t> </a:t>
            </a:r>
          </a:p>
          <a:p>
            <a:pPr marL="180975" indent="-180975"/>
            <a:r>
              <a:rPr lang="de-DE" sz="2000" dirty="0">
                <a:latin typeface="+mn-lt"/>
              </a:rPr>
              <a:t>Brennbare Stoffe, Chemikalien, Druck- und Gasflaschen aus der </a:t>
            </a:r>
            <a:r>
              <a:rPr lang="de-DE" sz="2000" dirty="0" smtClean="0">
                <a:latin typeface="+mn-lt"/>
              </a:rPr>
              <a:t>Brandnähe entfernen</a:t>
            </a:r>
            <a:r>
              <a:rPr lang="de-DE" sz="2000" dirty="0">
                <a:latin typeface="+mn-lt"/>
              </a:rPr>
              <a:t>.</a:t>
            </a:r>
          </a:p>
          <a:p>
            <a:pPr indent="0">
              <a:buNone/>
            </a:pPr>
            <a:r>
              <a:rPr lang="de-DE" sz="2000" dirty="0">
                <a:latin typeface="+mn-lt"/>
              </a:rPr>
              <a:t> </a:t>
            </a:r>
          </a:p>
          <a:p>
            <a:r>
              <a:rPr lang="de-DE" sz="2000" dirty="0">
                <a:latin typeface="+mn-lt"/>
              </a:rPr>
              <a:t>Eigengefährdung vermeiden!</a:t>
            </a:r>
          </a:p>
          <a:p>
            <a:pPr indent="0">
              <a:buNone/>
            </a:pPr>
            <a:r>
              <a:rPr lang="de-DE" dirty="0">
                <a:latin typeface="+mn-lt"/>
              </a:rPr>
              <a:t> </a:t>
            </a:r>
          </a:p>
          <a:p>
            <a:pPr indent="0">
              <a:buNone/>
            </a:pPr>
            <a:r>
              <a:rPr lang="de-DE" dirty="0">
                <a:latin typeface="+mn-lt"/>
              </a:rPr>
              <a:t> </a:t>
            </a:r>
          </a:p>
          <a:p>
            <a:pPr indent="0">
              <a:buNone/>
            </a:pPr>
            <a:endParaRPr lang="de-DE" dirty="0">
              <a:latin typeface="+mn-lt"/>
            </a:endParaRPr>
          </a:p>
        </p:txBody>
      </p:sp>
    </p:spTree>
    <p:extLst>
      <p:ext uri="{BB962C8B-B14F-4D97-AF65-F5344CB8AC3E}">
        <p14:creationId xmlns:p14="http://schemas.microsoft.com/office/powerpoint/2010/main" val="3546018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12</a:t>
            </a:fld>
            <a:endParaRPr lang="de-DE" altLang="de-DE" dirty="0"/>
          </a:p>
        </p:txBody>
      </p:sp>
      <p:pic>
        <p:nvPicPr>
          <p:cNvPr id="8" name="Grafik 7"/>
          <p:cNvPicPr/>
          <p:nvPr/>
        </p:nvPicPr>
        <p:blipFill rotWithShape="1">
          <a:blip r:embed="rId2"/>
          <a:srcRect l="24072" t="30361" r="22731" b="8531"/>
          <a:stretch/>
        </p:blipFill>
        <p:spPr bwMode="auto">
          <a:xfrm>
            <a:off x="323528" y="1359722"/>
            <a:ext cx="6493098" cy="4661565"/>
          </a:xfrm>
          <a:prstGeom prst="rect">
            <a:avLst/>
          </a:prstGeom>
          <a:ln>
            <a:noFill/>
          </a:ln>
          <a:extLst>
            <a:ext uri="{53640926-AAD7-44D8-BBD7-CCE9431645EC}">
              <a14:shadowObscured xmlns:a14="http://schemas.microsoft.com/office/drawing/2010/main"/>
            </a:ext>
          </a:extLst>
        </p:spPr>
      </p:pic>
      <p:sp>
        <p:nvSpPr>
          <p:cNvPr id="7" name="Titel 1"/>
          <p:cNvSpPr>
            <a:spLocks noGrp="1"/>
          </p:cNvSpPr>
          <p:nvPr>
            <p:ph type="title"/>
          </p:nvPr>
        </p:nvSpPr>
        <p:spPr>
          <a:xfrm>
            <a:off x="248171" y="894579"/>
            <a:ext cx="7996237" cy="446189"/>
          </a:xfrm>
        </p:spPr>
        <p:txBody>
          <a:bodyPr/>
          <a:lstStyle/>
          <a:p>
            <a:r>
              <a:rPr lang="de-DE" b="1" dirty="0">
                <a:latin typeface="+mj-lt"/>
              </a:rPr>
              <a:t>Verhalten im </a:t>
            </a:r>
            <a:r>
              <a:rPr lang="de-DE" b="1" dirty="0" smtClean="0">
                <a:latin typeface="+mj-lt"/>
              </a:rPr>
              <a:t>Brandfall - Rettungskette</a:t>
            </a:r>
            <a:endParaRPr lang="de-DE" dirty="0">
              <a:latin typeface="+mj-lt"/>
            </a:endParaRPr>
          </a:p>
        </p:txBody>
      </p:sp>
    </p:spTree>
    <p:extLst>
      <p:ext uri="{BB962C8B-B14F-4D97-AF65-F5344CB8AC3E}">
        <p14:creationId xmlns:p14="http://schemas.microsoft.com/office/powerpoint/2010/main" val="727655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13</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pic>
        <p:nvPicPr>
          <p:cNvPr id="6" name="Picture 3"/>
          <p:cNvPicPr>
            <a:picLocks noChangeAspect="1" noChangeArrowheads="1"/>
          </p:cNvPicPr>
          <p:nvPr/>
        </p:nvPicPr>
        <p:blipFill>
          <a:blip r:embed="rId2" cstate="print"/>
          <a:srcRect/>
          <a:stretch>
            <a:fillRect/>
          </a:stretch>
        </p:blipFill>
        <p:spPr bwMode="auto">
          <a:xfrm>
            <a:off x="2915816" y="1486854"/>
            <a:ext cx="3370336" cy="4606442"/>
          </a:xfrm>
          <a:prstGeom prst="rect">
            <a:avLst/>
          </a:prstGeom>
          <a:noFill/>
          <a:ln w="9525">
            <a:noFill/>
            <a:miter lim="800000"/>
            <a:headEnd/>
            <a:tailEnd/>
          </a:ln>
        </p:spPr>
      </p:pic>
      <p:sp>
        <p:nvSpPr>
          <p:cNvPr id="10" name="Titel 1"/>
          <p:cNvSpPr>
            <a:spLocks noGrp="1"/>
          </p:cNvSpPr>
          <p:nvPr>
            <p:ph type="title"/>
          </p:nvPr>
        </p:nvSpPr>
        <p:spPr>
          <a:xfrm>
            <a:off x="248171" y="894579"/>
            <a:ext cx="7996237" cy="446189"/>
          </a:xfrm>
        </p:spPr>
        <p:txBody>
          <a:bodyPr/>
          <a:lstStyle/>
          <a:p>
            <a:r>
              <a:rPr lang="de-DE" b="1" dirty="0">
                <a:latin typeface="+mj-lt"/>
              </a:rPr>
              <a:t>Verhalten im </a:t>
            </a:r>
            <a:r>
              <a:rPr lang="de-DE" b="1" dirty="0" smtClean="0">
                <a:latin typeface="+mj-lt"/>
              </a:rPr>
              <a:t>Brandfall - Rettungskette</a:t>
            </a:r>
            <a:endParaRPr lang="de-DE" dirty="0">
              <a:latin typeface="+mj-lt"/>
            </a:endParaRPr>
          </a:p>
        </p:txBody>
      </p:sp>
    </p:spTree>
    <p:extLst>
      <p:ext uri="{BB962C8B-B14F-4D97-AF65-F5344CB8AC3E}">
        <p14:creationId xmlns:p14="http://schemas.microsoft.com/office/powerpoint/2010/main" val="276214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14</a:t>
            </a:fld>
            <a:endParaRPr lang="de-DE" altLang="de-DE" dirty="0"/>
          </a:p>
        </p:txBody>
      </p:sp>
      <p:pic>
        <p:nvPicPr>
          <p:cNvPr id="6" name="Picture 2" descr="Symbol Feuerlöscher DIN"/>
          <p:cNvPicPr>
            <a:picLocks noChangeAspect="1" noChangeArrowheads="1"/>
          </p:cNvPicPr>
          <p:nvPr/>
        </p:nvPicPr>
        <p:blipFill>
          <a:blip r:embed="rId2" cstate="print"/>
          <a:srcRect/>
          <a:stretch>
            <a:fillRect/>
          </a:stretch>
        </p:blipFill>
        <p:spPr bwMode="auto">
          <a:xfrm>
            <a:off x="5508104" y="2420888"/>
            <a:ext cx="2016224" cy="2016226"/>
          </a:xfrm>
          <a:prstGeom prst="rect">
            <a:avLst/>
          </a:prstGeom>
          <a:noFill/>
        </p:spPr>
      </p:pic>
      <p:pic>
        <p:nvPicPr>
          <p:cNvPr id="7" name="Picture 2"/>
          <p:cNvPicPr>
            <a:picLocks noChangeAspect="1" noChangeArrowheads="1"/>
          </p:cNvPicPr>
          <p:nvPr/>
        </p:nvPicPr>
        <p:blipFill>
          <a:blip r:embed="rId3" cstate="print"/>
          <a:srcRect/>
          <a:stretch>
            <a:fillRect/>
          </a:stretch>
        </p:blipFill>
        <p:spPr bwMode="auto">
          <a:xfrm>
            <a:off x="275344" y="1628800"/>
            <a:ext cx="3831682" cy="4001111"/>
          </a:xfrm>
          <a:prstGeom prst="rect">
            <a:avLst/>
          </a:prstGeom>
          <a:noFill/>
          <a:ln w="9525">
            <a:noFill/>
            <a:miter lim="800000"/>
            <a:headEnd/>
            <a:tailEnd/>
          </a:ln>
        </p:spPr>
      </p:pic>
      <p:sp>
        <p:nvSpPr>
          <p:cNvPr id="9" name="Titel 1"/>
          <p:cNvSpPr txBox="1">
            <a:spLocks/>
          </p:cNvSpPr>
          <p:nvPr/>
        </p:nvSpPr>
        <p:spPr bwMode="auto">
          <a:xfrm>
            <a:off x="248171" y="894579"/>
            <a:ext cx="7996237" cy="44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Verhalten im Brandfall – richtig löschen</a:t>
            </a:r>
            <a:endParaRPr lang="de-DE" kern="0" dirty="0">
              <a:latin typeface="+mj-lt"/>
            </a:endParaRPr>
          </a:p>
        </p:txBody>
      </p:sp>
    </p:spTree>
    <p:extLst>
      <p:ext uri="{BB962C8B-B14F-4D97-AF65-F5344CB8AC3E}">
        <p14:creationId xmlns:p14="http://schemas.microsoft.com/office/powerpoint/2010/main" val="4252697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15</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6" name="Titel 1"/>
          <p:cNvSpPr>
            <a:spLocks noGrp="1"/>
          </p:cNvSpPr>
          <p:nvPr>
            <p:ph type="title"/>
          </p:nvPr>
        </p:nvSpPr>
        <p:spPr>
          <a:xfrm>
            <a:off x="227872" y="966587"/>
            <a:ext cx="7996237" cy="518197"/>
          </a:xfrm>
        </p:spPr>
        <p:txBody>
          <a:bodyPr/>
          <a:lstStyle/>
          <a:p>
            <a:r>
              <a:rPr lang="de-DE" b="1" dirty="0" smtClean="0">
                <a:latin typeface="+mj-lt"/>
              </a:rPr>
              <a:t>Verhalten im Brandfall – richtig löschen</a:t>
            </a:r>
            <a:endParaRPr lang="de-DE" dirty="0">
              <a:latin typeface="+mj-lt"/>
            </a:endParaRPr>
          </a:p>
        </p:txBody>
      </p:sp>
      <p:pic>
        <p:nvPicPr>
          <p:cNvPr id="8" name="Picture 2"/>
          <p:cNvPicPr>
            <a:picLocks noChangeAspect="1" noChangeArrowheads="1"/>
          </p:cNvPicPr>
          <p:nvPr/>
        </p:nvPicPr>
        <p:blipFill>
          <a:blip r:embed="rId2" cstate="print"/>
          <a:srcRect/>
          <a:stretch>
            <a:fillRect/>
          </a:stretch>
        </p:blipFill>
        <p:spPr bwMode="auto">
          <a:xfrm>
            <a:off x="2097809" y="1771759"/>
            <a:ext cx="6120680" cy="4116786"/>
          </a:xfrm>
          <a:prstGeom prst="rect">
            <a:avLst/>
          </a:prstGeom>
          <a:noFill/>
          <a:ln w="9525">
            <a:noFill/>
            <a:miter lim="800000"/>
            <a:headEnd/>
            <a:tailEnd/>
          </a:ln>
        </p:spPr>
      </p:pic>
      <p:pic>
        <p:nvPicPr>
          <p:cNvPr id="9" name="Picture 5"/>
          <p:cNvPicPr>
            <a:picLocks noChangeAspect="1" noChangeArrowheads="1"/>
          </p:cNvPicPr>
          <p:nvPr/>
        </p:nvPicPr>
        <p:blipFill rotWithShape="1">
          <a:blip r:embed="rId3" cstate="print"/>
          <a:srcRect r="10333"/>
          <a:stretch/>
        </p:blipFill>
        <p:spPr bwMode="auto">
          <a:xfrm>
            <a:off x="107504" y="1988839"/>
            <a:ext cx="1872458" cy="3682625"/>
          </a:xfrm>
          <a:prstGeom prst="rect">
            <a:avLst/>
          </a:prstGeom>
          <a:noFill/>
          <a:ln w="9525">
            <a:noFill/>
            <a:miter lim="800000"/>
            <a:headEnd/>
            <a:tailEnd/>
          </a:ln>
        </p:spPr>
      </p:pic>
    </p:spTree>
    <p:extLst>
      <p:ext uri="{BB962C8B-B14F-4D97-AF65-F5344CB8AC3E}">
        <p14:creationId xmlns:p14="http://schemas.microsoft.com/office/powerpoint/2010/main" val="4150645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16</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6" name="Titel 1"/>
          <p:cNvSpPr>
            <a:spLocks noGrp="1"/>
          </p:cNvSpPr>
          <p:nvPr>
            <p:ph type="title"/>
          </p:nvPr>
        </p:nvSpPr>
        <p:spPr>
          <a:xfrm>
            <a:off x="227872" y="966587"/>
            <a:ext cx="7996237" cy="518197"/>
          </a:xfrm>
        </p:spPr>
        <p:txBody>
          <a:bodyPr/>
          <a:lstStyle/>
          <a:p>
            <a:r>
              <a:rPr lang="de-DE" b="1" dirty="0" smtClean="0">
                <a:latin typeface="+mj-lt"/>
              </a:rPr>
              <a:t>Verhalten im Brandfall – richtig löschen</a:t>
            </a:r>
            <a:endParaRPr lang="de-DE" dirty="0">
              <a:latin typeface="+mj-lt"/>
            </a:endParaRPr>
          </a:p>
        </p:txBody>
      </p:sp>
      <p:pic>
        <p:nvPicPr>
          <p:cNvPr id="7" name="Picture 2" descr="Symbol Feuerlöscher DIN"/>
          <p:cNvPicPr>
            <a:picLocks noChangeAspect="1" noChangeArrowheads="1"/>
          </p:cNvPicPr>
          <p:nvPr/>
        </p:nvPicPr>
        <p:blipFill>
          <a:blip r:embed="rId2" cstate="print"/>
          <a:srcRect/>
          <a:stretch>
            <a:fillRect/>
          </a:stretch>
        </p:blipFill>
        <p:spPr bwMode="auto">
          <a:xfrm>
            <a:off x="5868144" y="2888938"/>
            <a:ext cx="1656184" cy="1656187"/>
          </a:xfrm>
          <a:prstGeom prst="rect">
            <a:avLst/>
          </a:prstGeom>
          <a:noFill/>
        </p:spPr>
      </p:pic>
      <p:pic>
        <p:nvPicPr>
          <p:cNvPr id="8" name="Picture 3"/>
          <p:cNvPicPr>
            <a:picLocks noChangeAspect="1" noChangeArrowheads="1"/>
          </p:cNvPicPr>
          <p:nvPr/>
        </p:nvPicPr>
        <p:blipFill>
          <a:blip r:embed="rId3" cstate="print"/>
          <a:srcRect/>
          <a:stretch>
            <a:fillRect/>
          </a:stretch>
        </p:blipFill>
        <p:spPr bwMode="auto">
          <a:xfrm>
            <a:off x="227872" y="1592796"/>
            <a:ext cx="4824536" cy="4248472"/>
          </a:xfrm>
          <a:prstGeom prst="rect">
            <a:avLst/>
          </a:prstGeom>
          <a:noFill/>
          <a:ln w="9525">
            <a:noFill/>
            <a:miter lim="800000"/>
            <a:headEnd/>
            <a:tailEnd/>
          </a:ln>
        </p:spPr>
      </p:pic>
    </p:spTree>
    <p:extLst>
      <p:ext uri="{BB962C8B-B14F-4D97-AF65-F5344CB8AC3E}">
        <p14:creationId xmlns:p14="http://schemas.microsoft.com/office/powerpoint/2010/main" val="486535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17</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6" name="Titel 1"/>
          <p:cNvSpPr>
            <a:spLocks noGrp="1"/>
          </p:cNvSpPr>
          <p:nvPr>
            <p:ph type="title"/>
          </p:nvPr>
        </p:nvSpPr>
        <p:spPr>
          <a:xfrm>
            <a:off x="227872" y="966587"/>
            <a:ext cx="7996237" cy="518197"/>
          </a:xfrm>
        </p:spPr>
        <p:txBody>
          <a:bodyPr/>
          <a:lstStyle/>
          <a:p>
            <a:r>
              <a:rPr lang="de-DE" b="1" dirty="0" smtClean="0">
                <a:latin typeface="+mj-lt"/>
              </a:rPr>
              <a:t>Verhalten im Brandfall - Flüchten</a:t>
            </a:r>
            <a:endParaRPr lang="de-DE" dirty="0">
              <a:latin typeface="+mj-lt"/>
            </a:endParaRPr>
          </a:p>
        </p:txBody>
      </p:sp>
      <p:pic>
        <p:nvPicPr>
          <p:cNvPr id="7" name="Picture 4" descr="Rettungsweg"/>
          <p:cNvPicPr>
            <a:picLocks noChangeAspect="1" noChangeArrowheads="1"/>
          </p:cNvPicPr>
          <p:nvPr/>
        </p:nvPicPr>
        <p:blipFill>
          <a:blip r:embed="rId2" cstate="print"/>
          <a:srcRect/>
          <a:stretch>
            <a:fillRect/>
          </a:stretch>
        </p:blipFill>
        <p:spPr bwMode="auto">
          <a:xfrm>
            <a:off x="4716016" y="2780928"/>
            <a:ext cx="3155504" cy="1629029"/>
          </a:xfrm>
          <a:prstGeom prst="rect">
            <a:avLst/>
          </a:prstGeom>
          <a:noFill/>
        </p:spPr>
      </p:pic>
      <p:pic>
        <p:nvPicPr>
          <p:cNvPr id="8" name="Picture 2"/>
          <p:cNvPicPr>
            <a:picLocks noChangeAspect="1" noChangeArrowheads="1"/>
          </p:cNvPicPr>
          <p:nvPr/>
        </p:nvPicPr>
        <p:blipFill>
          <a:blip r:embed="rId3" cstate="print"/>
          <a:srcRect/>
          <a:stretch>
            <a:fillRect/>
          </a:stretch>
        </p:blipFill>
        <p:spPr bwMode="auto">
          <a:xfrm>
            <a:off x="248254" y="1700808"/>
            <a:ext cx="3900641" cy="4073119"/>
          </a:xfrm>
          <a:prstGeom prst="rect">
            <a:avLst/>
          </a:prstGeom>
          <a:noFill/>
          <a:ln w="9525">
            <a:noFill/>
            <a:miter lim="800000"/>
            <a:headEnd/>
            <a:tailEnd/>
          </a:ln>
        </p:spPr>
      </p:pic>
    </p:spTree>
    <p:extLst>
      <p:ext uri="{BB962C8B-B14F-4D97-AF65-F5344CB8AC3E}">
        <p14:creationId xmlns:p14="http://schemas.microsoft.com/office/powerpoint/2010/main" val="4123793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18</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pic>
        <p:nvPicPr>
          <p:cNvPr id="6" name="Picture 2" descr="http://www.makra.de/rmMediaDB/Get.aspx?mediatype=Produkt&amp;size=skaliert&amp;itemno=103-18"/>
          <p:cNvPicPr>
            <a:picLocks noChangeAspect="1" noChangeArrowheads="1"/>
          </p:cNvPicPr>
          <p:nvPr/>
        </p:nvPicPr>
        <p:blipFill>
          <a:blip r:embed="rId2" cstate="print"/>
          <a:srcRect/>
          <a:stretch>
            <a:fillRect/>
          </a:stretch>
        </p:blipFill>
        <p:spPr bwMode="auto">
          <a:xfrm>
            <a:off x="5051003" y="2204864"/>
            <a:ext cx="2592288" cy="2592289"/>
          </a:xfrm>
          <a:prstGeom prst="rect">
            <a:avLst/>
          </a:prstGeom>
          <a:noFill/>
        </p:spPr>
      </p:pic>
      <p:sp>
        <p:nvSpPr>
          <p:cNvPr id="8" name="Titel 1"/>
          <p:cNvSpPr>
            <a:spLocks noGrp="1"/>
          </p:cNvSpPr>
          <p:nvPr>
            <p:ph type="title"/>
          </p:nvPr>
        </p:nvSpPr>
        <p:spPr>
          <a:xfrm>
            <a:off x="227872" y="966587"/>
            <a:ext cx="7996237" cy="518197"/>
          </a:xfrm>
        </p:spPr>
        <p:txBody>
          <a:bodyPr/>
          <a:lstStyle/>
          <a:p>
            <a:r>
              <a:rPr lang="de-DE" b="1" dirty="0" smtClean="0">
                <a:latin typeface="+mj-lt"/>
              </a:rPr>
              <a:t>Verhalten im Brandfall - Sammeln</a:t>
            </a:r>
            <a:endParaRPr lang="de-DE" dirty="0">
              <a:latin typeface="+mj-lt"/>
            </a:endParaRPr>
          </a:p>
        </p:txBody>
      </p:sp>
      <p:pic>
        <p:nvPicPr>
          <p:cNvPr id="9" name="Grafik 8"/>
          <p:cNvPicPr>
            <a:picLocks noChangeAspect="1"/>
          </p:cNvPicPr>
          <p:nvPr/>
        </p:nvPicPr>
        <p:blipFill rotWithShape="1">
          <a:blip r:embed="rId3"/>
          <a:srcRect l="54380" t="71375" r="26487" b="4294"/>
          <a:stretch/>
        </p:blipFill>
        <p:spPr>
          <a:xfrm>
            <a:off x="221934" y="1469641"/>
            <a:ext cx="4265415" cy="3816424"/>
          </a:xfrm>
          <a:prstGeom prst="rect">
            <a:avLst/>
          </a:prstGeom>
        </p:spPr>
      </p:pic>
    </p:spTree>
    <p:extLst>
      <p:ext uri="{BB962C8B-B14F-4D97-AF65-F5344CB8AC3E}">
        <p14:creationId xmlns:p14="http://schemas.microsoft.com/office/powerpoint/2010/main" val="1606805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04789" y="1571948"/>
            <a:ext cx="4655243" cy="4737372"/>
          </a:xfrm>
        </p:spPr>
        <p:txBody>
          <a:bodyPr/>
          <a:lstStyle/>
          <a:p>
            <a:pPr indent="0">
              <a:buNone/>
            </a:pPr>
            <a:r>
              <a:rPr lang="de-DE" b="1" dirty="0">
                <a:latin typeface="+mn-lt"/>
              </a:rPr>
              <a:t>1. Was ist im Notfall zu tun: </a:t>
            </a:r>
            <a:endParaRPr lang="de-DE" dirty="0">
              <a:latin typeface="+mn-lt"/>
            </a:endParaRPr>
          </a:p>
          <a:p>
            <a:pPr lvl="0" indent="0">
              <a:buNone/>
            </a:pPr>
            <a:r>
              <a:rPr lang="de-DE" dirty="0">
                <a:latin typeface="+mn-lt"/>
              </a:rPr>
              <a:t>Ruhe bewahren.</a:t>
            </a:r>
          </a:p>
          <a:p>
            <a:pPr lvl="0" indent="0">
              <a:buNone/>
            </a:pPr>
            <a:r>
              <a:rPr lang="de-DE" dirty="0">
                <a:latin typeface="+mn-lt"/>
              </a:rPr>
              <a:t>Unfallstelle sichern.</a:t>
            </a:r>
          </a:p>
          <a:p>
            <a:pPr lvl="0" indent="0">
              <a:buNone/>
            </a:pPr>
            <a:r>
              <a:rPr lang="de-DE" dirty="0">
                <a:latin typeface="+mn-lt"/>
              </a:rPr>
              <a:t>Eigene Sicherheit beachten.</a:t>
            </a:r>
          </a:p>
          <a:p>
            <a:pPr indent="0">
              <a:buNone/>
            </a:pPr>
            <a:endParaRPr lang="de-DE" b="1" dirty="0" smtClean="0">
              <a:latin typeface="+mn-lt"/>
            </a:endParaRPr>
          </a:p>
          <a:p>
            <a:pPr indent="0">
              <a:buNone/>
            </a:pPr>
            <a:r>
              <a:rPr lang="de-DE" b="1" dirty="0" smtClean="0">
                <a:latin typeface="+mn-lt"/>
              </a:rPr>
              <a:t>2</a:t>
            </a:r>
            <a:r>
              <a:rPr lang="de-DE" b="1" dirty="0">
                <a:latin typeface="+mn-lt"/>
              </a:rPr>
              <a:t>. Notruf absetzen:</a:t>
            </a:r>
            <a:r>
              <a:rPr lang="de-DE" dirty="0">
                <a:latin typeface="+mn-lt"/>
              </a:rPr>
              <a:t> </a:t>
            </a:r>
          </a:p>
          <a:p>
            <a:pPr indent="0">
              <a:buNone/>
            </a:pPr>
            <a:r>
              <a:rPr lang="de-DE" dirty="0">
                <a:latin typeface="+mn-lt"/>
              </a:rPr>
              <a:t>Notruf 112 (Feuerwehr, Rettungsdienst)</a:t>
            </a:r>
          </a:p>
          <a:p>
            <a:pPr indent="0">
              <a:buNone/>
            </a:pPr>
            <a:endParaRPr lang="de-DE" dirty="0">
              <a:latin typeface="+mn-lt"/>
            </a:endParaRPr>
          </a:p>
          <a:p>
            <a:pPr indent="0">
              <a:buNone/>
            </a:pPr>
            <a:r>
              <a:rPr lang="de-DE" u="sng" dirty="0">
                <a:latin typeface="+mn-lt"/>
              </a:rPr>
              <a:t>Jede Alarmmeldung muss enthalten: </a:t>
            </a:r>
            <a:endParaRPr lang="de-DE" dirty="0">
              <a:latin typeface="+mn-lt"/>
            </a:endParaRPr>
          </a:p>
          <a:p>
            <a:r>
              <a:rPr lang="de-DE" dirty="0">
                <a:solidFill>
                  <a:srgbClr val="FF0000"/>
                </a:solidFill>
                <a:latin typeface="+mn-lt"/>
              </a:rPr>
              <a:t>Wer</a:t>
            </a:r>
            <a:r>
              <a:rPr lang="de-DE" dirty="0">
                <a:latin typeface="+mn-lt"/>
              </a:rPr>
              <a:t> meldet ? </a:t>
            </a:r>
          </a:p>
          <a:p>
            <a:pPr marL="180975" indent="-180975"/>
            <a:r>
              <a:rPr lang="de-DE" dirty="0">
                <a:solidFill>
                  <a:srgbClr val="FF0000"/>
                </a:solidFill>
                <a:latin typeface="+mn-lt"/>
              </a:rPr>
              <a:t>Was</a:t>
            </a:r>
            <a:r>
              <a:rPr lang="de-DE" dirty="0">
                <a:latin typeface="+mn-lt"/>
              </a:rPr>
              <a:t> ist passiert? </a:t>
            </a:r>
            <a:r>
              <a:rPr lang="de-DE" dirty="0" smtClean="0">
                <a:latin typeface="+mn-lt"/>
              </a:rPr>
              <a:t>(</a:t>
            </a:r>
            <a:r>
              <a:rPr lang="de-DE" dirty="0">
                <a:latin typeface="+mn-lt"/>
              </a:rPr>
              <a:t>z.B. Feuer, Unfall, Explosion, Gift, Gas., u.a.)</a:t>
            </a:r>
          </a:p>
          <a:p>
            <a:pPr marL="180975" indent="-180975"/>
            <a:r>
              <a:rPr lang="de-DE" dirty="0">
                <a:solidFill>
                  <a:srgbClr val="FF0000"/>
                </a:solidFill>
                <a:latin typeface="+mn-lt"/>
              </a:rPr>
              <a:t>Wo</a:t>
            </a:r>
            <a:r>
              <a:rPr lang="de-DE" dirty="0">
                <a:latin typeface="+mn-lt"/>
              </a:rPr>
              <a:t> ist etwas passiert? </a:t>
            </a:r>
            <a:r>
              <a:rPr lang="de-DE" dirty="0" smtClean="0">
                <a:latin typeface="+mn-lt"/>
              </a:rPr>
              <a:t>(</a:t>
            </a:r>
            <a:r>
              <a:rPr lang="de-DE" dirty="0">
                <a:latin typeface="+mn-lt"/>
              </a:rPr>
              <a:t>Genaue Ortsangabe: Dienstgebäude, Geschoss, Raum)</a:t>
            </a:r>
          </a:p>
          <a:p>
            <a:r>
              <a:rPr lang="de-DE" dirty="0">
                <a:solidFill>
                  <a:srgbClr val="FF0000"/>
                </a:solidFill>
                <a:latin typeface="+mn-lt"/>
              </a:rPr>
              <a:t>Wie viele </a:t>
            </a:r>
            <a:r>
              <a:rPr lang="de-DE" dirty="0">
                <a:latin typeface="+mn-lt"/>
              </a:rPr>
              <a:t>Personen sind betroffen/verletzt? </a:t>
            </a:r>
          </a:p>
          <a:p>
            <a:pPr marL="180975" lvl="0" indent="-179388">
              <a:buNone/>
            </a:pPr>
            <a:r>
              <a:rPr lang="de-DE" dirty="0">
                <a:latin typeface="+mn-lt"/>
              </a:rPr>
              <a:t>	</a:t>
            </a:r>
            <a:r>
              <a:rPr lang="de-DE" dirty="0" smtClean="0">
                <a:latin typeface="+mn-lt"/>
              </a:rPr>
              <a:t>Auf </a:t>
            </a:r>
            <a:r>
              <a:rPr lang="de-DE" dirty="0">
                <a:latin typeface="+mn-lt"/>
              </a:rPr>
              <a:t>Rückfragen warten! </a:t>
            </a:r>
          </a:p>
          <a:p>
            <a:pPr indent="0">
              <a:buNone/>
            </a:pPr>
            <a:endParaRPr lang="de-DE" b="1" dirty="0" smtClean="0">
              <a:latin typeface="+mn-lt"/>
            </a:endParaRPr>
          </a:p>
          <a:p>
            <a:pPr indent="0">
              <a:buNone/>
            </a:pPr>
            <a:endParaRPr lang="de-DE" dirty="0"/>
          </a:p>
        </p:txBody>
      </p:sp>
      <p:sp>
        <p:nvSpPr>
          <p:cNvPr id="4" name="Foliennummernplatzhalter 3"/>
          <p:cNvSpPr>
            <a:spLocks noGrp="1"/>
          </p:cNvSpPr>
          <p:nvPr>
            <p:ph type="sldNum" sz="quarter" idx="10"/>
          </p:nvPr>
        </p:nvSpPr>
        <p:spPr/>
        <p:txBody>
          <a:bodyPr/>
          <a:lstStyle/>
          <a:p>
            <a:fld id="{342253FA-00E2-46C0-8C4C-8BDE007E514E}" type="slidenum">
              <a:rPr lang="de-DE" altLang="de-DE" smtClean="0"/>
              <a:pPr/>
              <a:t>19</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6" name="Rechteck 5"/>
          <p:cNvSpPr/>
          <p:nvPr/>
        </p:nvSpPr>
        <p:spPr>
          <a:xfrm>
            <a:off x="4572000" y="1571948"/>
            <a:ext cx="4572000" cy="3539430"/>
          </a:xfrm>
          <a:prstGeom prst="rect">
            <a:avLst/>
          </a:prstGeom>
        </p:spPr>
        <p:txBody>
          <a:bodyPr wrap="square">
            <a:spAutoFit/>
          </a:bodyPr>
          <a:lstStyle/>
          <a:p>
            <a:pPr indent="0">
              <a:buNone/>
            </a:pPr>
            <a:r>
              <a:rPr lang="de-DE" sz="1600" b="1" dirty="0">
                <a:solidFill>
                  <a:schemeClr val="bg1"/>
                </a:solidFill>
                <a:latin typeface="+mn-lt"/>
              </a:rPr>
              <a:t>3. Hilfe leisten:</a:t>
            </a:r>
            <a:r>
              <a:rPr lang="de-DE" sz="1600" dirty="0">
                <a:solidFill>
                  <a:schemeClr val="bg1"/>
                </a:solidFill>
                <a:latin typeface="+mn-lt"/>
              </a:rPr>
              <a:t> </a:t>
            </a:r>
          </a:p>
          <a:p>
            <a:pPr indent="0">
              <a:buNone/>
            </a:pPr>
            <a:r>
              <a:rPr lang="de-DE" sz="1600" dirty="0">
                <a:solidFill>
                  <a:schemeClr val="bg1"/>
                </a:solidFill>
                <a:latin typeface="+mn-lt"/>
              </a:rPr>
              <a:t>In den Verbandkästen wird geeignetes Erste-Hilfe-Material vorgehalten. Den Inhalt eines Verbandkastens können Sie anhand einer Checkliste überprüfen. Verbrauchtes oder verfallenes Erste-Hilfe-Material ist zu ersetzten. Anforderungen an die zuständige Fachabteilung der Hochschule</a:t>
            </a:r>
            <a:r>
              <a:rPr lang="de-DE" sz="1600" dirty="0" smtClean="0">
                <a:solidFill>
                  <a:schemeClr val="bg1"/>
                </a:solidFill>
                <a:latin typeface="+mn-lt"/>
              </a:rPr>
              <a:t>.</a:t>
            </a:r>
          </a:p>
          <a:p>
            <a:pPr indent="0">
              <a:buNone/>
            </a:pPr>
            <a:endParaRPr lang="de-DE" sz="1600" dirty="0">
              <a:solidFill>
                <a:schemeClr val="bg1"/>
              </a:solidFill>
              <a:latin typeface="+mn-lt"/>
            </a:endParaRPr>
          </a:p>
          <a:p>
            <a:pPr indent="0">
              <a:buNone/>
            </a:pPr>
            <a:r>
              <a:rPr lang="de-DE" sz="1600" b="1" dirty="0">
                <a:solidFill>
                  <a:schemeClr val="bg1"/>
                </a:solidFill>
                <a:latin typeface="+mn-lt"/>
              </a:rPr>
              <a:t>4.</a:t>
            </a:r>
            <a:r>
              <a:rPr lang="de-DE" sz="1600" dirty="0">
                <a:solidFill>
                  <a:schemeClr val="bg1"/>
                </a:solidFill>
                <a:latin typeface="+mn-lt"/>
              </a:rPr>
              <a:t> </a:t>
            </a:r>
            <a:r>
              <a:rPr lang="de-DE" sz="1600" b="1" dirty="0">
                <a:solidFill>
                  <a:schemeClr val="bg1"/>
                </a:solidFill>
                <a:latin typeface="+mn-lt"/>
              </a:rPr>
              <a:t>W</a:t>
            </a:r>
            <a:r>
              <a:rPr lang="de-DE" sz="1600" b="1" dirty="0" smtClean="0">
                <a:solidFill>
                  <a:schemeClr val="bg1"/>
                </a:solidFill>
                <a:latin typeface="+mn-lt"/>
              </a:rPr>
              <a:t>eiterhin </a:t>
            </a:r>
            <a:r>
              <a:rPr lang="de-DE" sz="1600" b="1" dirty="0">
                <a:solidFill>
                  <a:schemeClr val="bg1"/>
                </a:solidFill>
                <a:latin typeface="+mn-lt"/>
              </a:rPr>
              <a:t>sind zu informieren:</a:t>
            </a:r>
            <a:r>
              <a:rPr lang="de-DE" sz="1600" dirty="0">
                <a:solidFill>
                  <a:schemeClr val="bg1"/>
                </a:solidFill>
                <a:latin typeface="+mn-lt"/>
              </a:rPr>
              <a:t> </a:t>
            </a:r>
          </a:p>
          <a:p>
            <a:pPr marL="285750" lvl="0" indent="-285750">
              <a:buFont typeface="Arial" panose="020B0604020202020204" pitchFamily="34" charset="0"/>
              <a:buChar char="•"/>
            </a:pPr>
            <a:r>
              <a:rPr lang="de-DE" sz="1600" dirty="0">
                <a:solidFill>
                  <a:schemeClr val="bg1"/>
                </a:solidFill>
                <a:latin typeface="+mn-lt"/>
              </a:rPr>
              <a:t>Notfallnummer zentrale </a:t>
            </a:r>
            <a:r>
              <a:rPr lang="de-DE" sz="1600" dirty="0" smtClean="0">
                <a:solidFill>
                  <a:schemeClr val="bg1"/>
                </a:solidFill>
                <a:latin typeface="+mn-lt"/>
              </a:rPr>
              <a:t>Dienste: -3 </a:t>
            </a:r>
            <a:r>
              <a:rPr lang="de-DE" sz="1600" dirty="0">
                <a:solidFill>
                  <a:schemeClr val="bg1"/>
                </a:solidFill>
                <a:latin typeface="+mn-lt"/>
              </a:rPr>
              <a:t>33 33 </a:t>
            </a:r>
          </a:p>
          <a:p>
            <a:pPr marL="285750" lvl="0" indent="-285750">
              <a:buFont typeface="Arial" panose="020B0604020202020204" pitchFamily="34" charset="0"/>
              <a:buChar char="•"/>
            </a:pPr>
            <a:r>
              <a:rPr lang="de-DE" sz="1600" dirty="0">
                <a:solidFill>
                  <a:schemeClr val="bg1"/>
                </a:solidFill>
                <a:latin typeface="+mn-lt"/>
              </a:rPr>
              <a:t>Stabsstelle Arbeits- und </a:t>
            </a:r>
            <a:r>
              <a:rPr lang="de-DE" sz="1600" dirty="0" smtClean="0">
                <a:solidFill>
                  <a:schemeClr val="bg1"/>
                </a:solidFill>
                <a:latin typeface="+mn-lt"/>
              </a:rPr>
              <a:t>Umweltschutz: -2 </a:t>
            </a:r>
            <a:r>
              <a:rPr lang="de-DE" sz="1600" dirty="0">
                <a:solidFill>
                  <a:schemeClr val="bg1"/>
                </a:solidFill>
                <a:latin typeface="+mn-lt"/>
              </a:rPr>
              <a:t>57 96 </a:t>
            </a:r>
          </a:p>
          <a:p>
            <a:pPr marL="285750" lvl="0" indent="-285750">
              <a:buFont typeface="Arial" panose="020B0604020202020204" pitchFamily="34" charset="0"/>
              <a:buChar char="•"/>
            </a:pPr>
            <a:r>
              <a:rPr lang="de-DE" sz="1600" dirty="0">
                <a:solidFill>
                  <a:schemeClr val="bg1"/>
                </a:solidFill>
                <a:latin typeface="+mn-lt"/>
              </a:rPr>
              <a:t>Arbeitsmedizinischer </a:t>
            </a:r>
            <a:r>
              <a:rPr lang="de-DE" sz="1600" dirty="0" smtClean="0">
                <a:solidFill>
                  <a:schemeClr val="bg1"/>
                </a:solidFill>
                <a:latin typeface="+mn-lt"/>
              </a:rPr>
              <a:t>Dienst: -5 </a:t>
            </a:r>
            <a:r>
              <a:rPr lang="de-DE" sz="1600" dirty="0">
                <a:solidFill>
                  <a:schemeClr val="bg1"/>
                </a:solidFill>
                <a:latin typeface="+mn-lt"/>
              </a:rPr>
              <a:t>60 81 </a:t>
            </a:r>
          </a:p>
          <a:p>
            <a:pPr marL="285750" lvl="0" indent="-285750">
              <a:buFont typeface="Arial" panose="020B0604020202020204" pitchFamily="34" charset="0"/>
              <a:buChar char="•"/>
            </a:pPr>
            <a:r>
              <a:rPr lang="de-DE" sz="1600" dirty="0">
                <a:solidFill>
                  <a:schemeClr val="bg1"/>
                </a:solidFill>
                <a:latin typeface="+mn-lt"/>
              </a:rPr>
              <a:t>die/der jeweilige Hausverantwortliche</a:t>
            </a:r>
          </a:p>
        </p:txBody>
      </p:sp>
      <p:sp>
        <p:nvSpPr>
          <p:cNvPr id="8" name="Titel 1"/>
          <p:cNvSpPr txBox="1">
            <a:spLocks/>
          </p:cNvSpPr>
          <p:nvPr/>
        </p:nvSpPr>
        <p:spPr bwMode="auto">
          <a:xfrm>
            <a:off x="227872" y="966587"/>
            <a:ext cx="7584487" cy="51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Verhalten bei einem Unfall</a:t>
            </a:r>
            <a:endParaRPr lang="de-DE" kern="0" dirty="0">
              <a:latin typeface="+mj-lt"/>
            </a:endParaRPr>
          </a:p>
        </p:txBody>
      </p:sp>
    </p:spTree>
    <p:extLst>
      <p:ext uri="{BB962C8B-B14F-4D97-AF65-F5344CB8AC3E}">
        <p14:creationId xmlns:p14="http://schemas.microsoft.com/office/powerpoint/2010/main" val="2491998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48171" y="1556792"/>
            <a:ext cx="7996237" cy="3783012"/>
          </a:xfrm>
        </p:spPr>
        <p:txBody>
          <a:bodyPr/>
          <a:lstStyle/>
          <a:p>
            <a:pPr marL="704850" lvl="1" indent="-342900">
              <a:buFont typeface="+mj-lt"/>
              <a:buAutoNum type="arabicPeriod"/>
            </a:pPr>
            <a:r>
              <a:rPr lang="de-DE" sz="2400" dirty="0" smtClean="0">
                <a:latin typeface="+mn-lt"/>
              </a:rPr>
              <a:t>Pflichten der Versicherten</a:t>
            </a:r>
          </a:p>
          <a:p>
            <a:pPr marL="704850" lvl="1" indent="-342900">
              <a:buFont typeface="+mj-lt"/>
              <a:buAutoNum type="arabicPeriod"/>
            </a:pPr>
            <a:r>
              <a:rPr lang="de-DE" sz="2400" dirty="0" smtClean="0">
                <a:latin typeface="+mn-lt"/>
              </a:rPr>
              <a:t>Brandschutz</a:t>
            </a:r>
          </a:p>
          <a:p>
            <a:pPr lvl="2">
              <a:buFont typeface="Arial" panose="020B0604020202020204" pitchFamily="34" charset="0"/>
              <a:buChar char="•"/>
            </a:pPr>
            <a:r>
              <a:rPr lang="de-DE" sz="2400" dirty="0" smtClean="0">
                <a:latin typeface="+mn-lt"/>
              </a:rPr>
              <a:t>Vorbeugender Brandschutz</a:t>
            </a:r>
          </a:p>
          <a:p>
            <a:pPr lvl="2">
              <a:buFont typeface="Arial" panose="020B0604020202020204" pitchFamily="34" charset="0"/>
              <a:buChar char="•"/>
            </a:pPr>
            <a:r>
              <a:rPr lang="de-DE" sz="2400" dirty="0" smtClean="0">
                <a:latin typeface="+mn-lt"/>
              </a:rPr>
              <a:t>Verhalten im Brandfall</a:t>
            </a:r>
          </a:p>
          <a:p>
            <a:pPr marL="717550" lvl="2" indent="-355600">
              <a:buNone/>
            </a:pPr>
            <a:r>
              <a:rPr lang="de-DE" sz="2400" dirty="0" smtClean="0">
                <a:latin typeface="+mn-lt"/>
              </a:rPr>
              <a:t>3.  Unfälle</a:t>
            </a:r>
          </a:p>
          <a:p>
            <a:pPr marL="1065212" lvl="3" indent="-342900">
              <a:buFont typeface="Arial" panose="020B0604020202020204" pitchFamily="34" charset="0"/>
              <a:buChar char="•"/>
            </a:pPr>
            <a:r>
              <a:rPr lang="de-DE" sz="2400" dirty="0" smtClean="0">
                <a:latin typeface="+mn-lt"/>
              </a:rPr>
              <a:t>Verhalten bei einem Unfall</a:t>
            </a:r>
          </a:p>
          <a:p>
            <a:pPr marL="1065212" lvl="3" indent="-342900">
              <a:buFont typeface="Arial" panose="020B0604020202020204" pitchFamily="34" charset="0"/>
              <a:buChar char="•"/>
            </a:pPr>
            <a:r>
              <a:rPr lang="de-DE" sz="2400" dirty="0" smtClean="0">
                <a:latin typeface="+mn-lt"/>
              </a:rPr>
              <a:t>Meldung von Unfällen</a:t>
            </a:r>
          </a:p>
          <a:p>
            <a:pPr marL="717550" lvl="3" indent="-355600">
              <a:buNone/>
            </a:pPr>
            <a:r>
              <a:rPr lang="de-DE" sz="2400" dirty="0" smtClean="0">
                <a:latin typeface="+mn-lt"/>
              </a:rPr>
              <a:t>4</a:t>
            </a:r>
            <a:r>
              <a:rPr lang="de-DE" sz="2400" dirty="0">
                <a:latin typeface="+mn-lt"/>
              </a:rPr>
              <a:t>. </a:t>
            </a:r>
            <a:r>
              <a:rPr lang="de-DE" sz="2400" dirty="0" smtClean="0">
                <a:latin typeface="+mn-lt"/>
              </a:rPr>
              <a:t>	Allgemeine </a:t>
            </a:r>
            <a:r>
              <a:rPr lang="de-DE" sz="2400" dirty="0">
                <a:latin typeface="+mn-lt"/>
              </a:rPr>
              <a:t>Verhaltensregeln</a:t>
            </a:r>
          </a:p>
          <a:p>
            <a:pPr marL="717550" lvl="1" indent="-355600">
              <a:buNone/>
            </a:pPr>
            <a:r>
              <a:rPr lang="de-DE" sz="2400" dirty="0" smtClean="0">
                <a:latin typeface="+mn-lt"/>
              </a:rPr>
              <a:t>5.	Sicherheitsbeauftragter / Ersthelfer</a:t>
            </a:r>
            <a:endParaRPr lang="de-DE" sz="2400" dirty="0">
              <a:latin typeface="+mn-lt"/>
            </a:endParaRPr>
          </a:p>
          <a:p>
            <a:pPr marL="344488" indent="-342900">
              <a:buFont typeface="+mj-lt"/>
              <a:buAutoNum type="arabicPeriod"/>
            </a:pPr>
            <a:endParaRPr lang="de-DE" sz="1800" dirty="0">
              <a:latin typeface="+mn-lt"/>
            </a:endParaRPr>
          </a:p>
        </p:txBody>
      </p:sp>
      <p:sp>
        <p:nvSpPr>
          <p:cNvPr id="4" name="Foliennummernplatzhalter 3"/>
          <p:cNvSpPr>
            <a:spLocks noGrp="1"/>
          </p:cNvSpPr>
          <p:nvPr>
            <p:ph type="sldNum" sz="quarter" idx="10"/>
          </p:nvPr>
        </p:nvSpPr>
        <p:spPr/>
        <p:txBody>
          <a:bodyPr/>
          <a:lstStyle/>
          <a:p>
            <a:fld id="{342253FA-00E2-46C0-8C4C-8BDE007E514E}" type="slidenum">
              <a:rPr lang="de-DE" altLang="de-DE" smtClean="0"/>
              <a:pPr/>
              <a:t>2</a:t>
            </a:fld>
            <a:endParaRPr lang="de-DE" altLang="de-DE" dirty="0"/>
          </a:p>
        </p:txBody>
      </p:sp>
      <p:sp>
        <p:nvSpPr>
          <p:cNvPr id="5" name="Titel 1"/>
          <p:cNvSpPr txBox="1">
            <a:spLocks/>
          </p:cNvSpPr>
          <p:nvPr/>
        </p:nvSpPr>
        <p:spPr bwMode="auto">
          <a:xfrm>
            <a:off x="227872" y="966587"/>
            <a:ext cx="7996237" cy="51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Agenda</a:t>
            </a:r>
            <a:endParaRPr lang="de-DE" kern="0" dirty="0">
              <a:latin typeface="+mj-lt"/>
            </a:endParaRPr>
          </a:p>
        </p:txBody>
      </p:sp>
    </p:spTree>
    <p:extLst>
      <p:ext uri="{BB962C8B-B14F-4D97-AF65-F5344CB8AC3E}">
        <p14:creationId xmlns:p14="http://schemas.microsoft.com/office/powerpoint/2010/main" val="2831328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20</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6" name="Titel 1"/>
          <p:cNvSpPr txBox="1">
            <a:spLocks/>
          </p:cNvSpPr>
          <p:nvPr/>
        </p:nvSpPr>
        <p:spPr bwMode="auto">
          <a:xfrm>
            <a:off x="227872" y="966587"/>
            <a:ext cx="7584487" cy="51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Verhalten bei einem Unfall</a:t>
            </a:r>
            <a:endParaRPr lang="de-DE" kern="0" dirty="0">
              <a:latin typeface="+mj-lt"/>
            </a:endParaRPr>
          </a:p>
        </p:txBody>
      </p:sp>
      <p:pic>
        <p:nvPicPr>
          <p:cNvPr id="7" name="Picture 2"/>
          <p:cNvPicPr>
            <a:picLocks noChangeAspect="1" noChangeArrowheads="1"/>
          </p:cNvPicPr>
          <p:nvPr/>
        </p:nvPicPr>
        <p:blipFill>
          <a:blip r:embed="rId2" cstate="print"/>
          <a:srcRect/>
          <a:stretch>
            <a:fillRect/>
          </a:stretch>
        </p:blipFill>
        <p:spPr bwMode="auto">
          <a:xfrm>
            <a:off x="227872" y="1628800"/>
            <a:ext cx="5994674" cy="4300131"/>
          </a:xfrm>
          <a:prstGeom prst="rect">
            <a:avLst/>
          </a:prstGeom>
          <a:noFill/>
          <a:ln w="9525">
            <a:noFill/>
            <a:miter lim="800000"/>
            <a:headEnd/>
            <a:tailEnd/>
          </a:ln>
        </p:spPr>
      </p:pic>
    </p:spTree>
    <p:extLst>
      <p:ext uri="{BB962C8B-B14F-4D97-AF65-F5344CB8AC3E}">
        <p14:creationId xmlns:p14="http://schemas.microsoft.com/office/powerpoint/2010/main" val="3281831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21</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6" name="Titel 1"/>
          <p:cNvSpPr txBox="1">
            <a:spLocks/>
          </p:cNvSpPr>
          <p:nvPr/>
        </p:nvSpPr>
        <p:spPr bwMode="auto">
          <a:xfrm>
            <a:off x="227872" y="966587"/>
            <a:ext cx="7584487" cy="51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Verhalten bei einem Unfall</a:t>
            </a:r>
            <a:endParaRPr lang="de-DE" kern="0" dirty="0">
              <a:latin typeface="+mj-lt"/>
            </a:endParaRPr>
          </a:p>
        </p:txBody>
      </p:sp>
      <p:pic>
        <p:nvPicPr>
          <p:cNvPr id="8" name="Grafik 7" descr="http://www.wolkdirekt.com/images/600/ST2004/erste-hilfe-koffer.jpg"/>
          <p:cNvPicPr/>
          <p:nvPr/>
        </p:nvPicPr>
        <p:blipFill rotWithShape="1">
          <a:blip r:embed="rId2" cstate="print"/>
          <a:srcRect t="19733" b="20852"/>
          <a:stretch/>
        </p:blipFill>
        <p:spPr bwMode="auto">
          <a:xfrm>
            <a:off x="4360952" y="1988839"/>
            <a:ext cx="3874730" cy="2088233"/>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227872" y="1654444"/>
            <a:ext cx="3900641" cy="4073119"/>
          </a:xfrm>
          <a:prstGeom prst="rect">
            <a:avLst/>
          </a:prstGeom>
          <a:noFill/>
          <a:ln w="9525">
            <a:noFill/>
            <a:miter lim="800000"/>
            <a:headEnd/>
            <a:tailEnd/>
          </a:ln>
        </p:spPr>
      </p:pic>
      <p:pic>
        <p:nvPicPr>
          <p:cNvPr id="10" name="Picture 4" descr="Piktogramm erste Hilfe Schrank"/>
          <p:cNvPicPr>
            <a:picLocks noChangeAspect="1" noChangeArrowheads="1"/>
          </p:cNvPicPr>
          <p:nvPr/>
        </p:nvPicPr>
        <p:blipFill>
          <a:blip r:embed="rId4" cstate="print"/>
          <a:srcRect/>
          <a:stretch>
            <a:fillRect/>
          </a:stretch>
        </p:blipFill>
        <p:spPr bwMode="auto">
          <a:xfrm>
            <a:off x="5657975" y="4077072"/>
            <a:ext cx="996702" cy="996702"/>
          </a:xfrm>
          <a:prstGeom prst="rect">
            <a:avLst/>
          </a:prstGeom>
          <a:noFill/>
        </p:spPr>
      </p:pic>
    </p:spTree>
    <p:extLst>
      <p:ext uri="{BB962C8B-B14F-4D97-AF65-F5344CB8AC3E}">
        <p14:creationId xmlns:p14="http://schemas.microsoft.com/office/powerpoint/2010/main" val="3904615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2"/>
          <p:cNvSpPr>
            <a:spLocks noGrp="1"/>
          </p:cNvSpPr>
          <p:nvPr>
            <p:ph idx="1"/>
          </p:nvPr>
        </p:nvSpPr>
        <p:spPr>
          <a:xfrm>
            <a:off x="248171" y="1518196"/>
            <a:ext cx="7996237" cy="3783012"/>
          </a:xfrm>
        </p:spPr>
        <p:txBody>
          <a:bodyPr/>
          <a:lstStyle/>
          <a:p>
            <a:pPr indent="0">
              <a:buNone/>
            </a:pPr>
            <a:r>
              <a:rPr lang="de-DE" sz="2000" dirty="0" smtClean="0">
                <a:latin typeface="+mn-lt"/>
              </a:rPr>
              <a:t>Defibrillatoren (AED = Automatisierte Externe Defibrillatoren) werden in der Erste-Hilfe-Kette für die Behandlung des plötzlichen Herztodes / Herzinfarktes eingesetzt. Die in der Universität verwendeten AED sind jederzeit einsatzbereit und  bieten auch Erstbenutzern durch deutlich gesprochene Anweisungen die Möglichkeiten, alle Schritte der Reanimation erfolgreich durchzuführen. Das Geräte schaltet sich durch Öffnen der Deckels automatisch ein.</a:t>
            </a:r>
          </a:p>
          <a:p>
            <a:pPr indent="0">
              <a:buNone/>
            </a:pPr>
            <a:endParaRPr lang="de-DE" sz="2000" dirty="0">
              <a:latin typeface="+mn-lt"/>
            </a:endParaRPr>
          </a:p>
          <a:p>
            <a:pPr indent="0">
              <a:buNone/>
            </a:pPr>
            <a:r>
              <a:rPr lang="de-DE" sz="2000" u="sng" dirty="0" smtClean="0">
                <a:latin typeface="+mn-lt"/>
              </a:rPr>
              <a:t>Standorte der Defibrillatoren im </a:t>
            </a:r>
          </a:p>
          <a:p>
            <a:pPr indent="0">
              <a:buNone/>
            </a:pPr>
            <a:r>
              <a:rPr lang="de-DE" sz="2000" u="sng" dirty="0" smtClean="0">
                <a:latin typeface="+mn-lt"/>
              </a:rPr>
              <a:t>Institut für Sportwissenschaft:</a:t>
            </a:r>
          </a:p>
          <a:p>
            <a:pPr indent="0">
              <a:buNone/>
            </a:pPr>
            <a:endParaRPr lang="de-DE" sz="2000" dirty="0">
              <a:latin typeface="+mn-lt"/>
            </a:endParaRPr>
          </a:p>
          <a:p>
            <a:pPr>
              <a:buFont typeface="Arial" panose="020B0604020202020204" pitchFamily="34" charset="0"/>
              <a:buChar char="•"/>
            </a:pPr>
            <a:r>
              <a:rPr lang="de-DE" sz="2000" dirty="0" smtClean="0">
                <a:latin typeface="+mn-lt"/>
              </a:rPr>
              <a:t>Hauptsporthalle, </a:t>
            </a:r>
            <a:r>
              <a:rPr lang="de-DE" sz="2000" dirty="0" err="1" smtClean="0">
                <a:latin typeface="+mn-lt"/>
              </a:rPr>
              <a:t>Horstmarer</a:t>
            </a:r>
            <a:r>
              <a:rPr lang="de-DE" sz="2000" dirty="0" smtClean="0">
                <a:latin typeface="+mn-lt"/>
              </a:rPr>
              <a:t> Landweg 51</a:t>
            </a:r>
          </a:p>
          <a:p>
            <a:pPr>
              <a:buFont typeface="Arial" panose="020B0604020202020204" pitchFamily="34" charset="0"/>
              <a:buChar char="•"/>
            </a:pPr>
            <a:r>
              <a:rPr lang="de-DE" sz="2000" dirty="0" smtClean="0">
                <a:latin typeface="+mn-lt"/>
              </a:rPr>
              <a:t>Ballsporthalle, </a:t>
            </a:r>
            <a:r>
              <a:rPr lang="de-DE" sz="2000" dirty="0" err="1" smtClean="0">
                <a:latin typeface="+mn-lt"/>
              </a:rPr>
              <a:t>Horstmarer</a:t>
            </a:r>
            <a:r>
              <a:rPr lang="de-DE" sz="2000" dirty="0" smtClean="0">
                <a:latin typeface="+mn-lt"/>
              </a:rPr>
              <a:t> Landweg 68b </a:t>
            </a:r>
            <a:endParaRPr lang="de-DE" sz="2000" dirty="0">
              <a:latin typeface="+mn-lt"/>
            </a:endParaRPr>
          </a:p>
          <a:p>
            <a:pPr indent="0">
              <a:buNone/>
            </a:pPr>
            <a:r>
              <a:rPr lang="de-DE" b="1" dirty="0"/>
              <a:t> </a:t>
            </a:r>
            <a:endParaRPr lang="de-DE" dirty="0"/>
          </a:p>
          <a:p>
            <a:pPr indent="0">
              <a:buNone/>
            </a:pPr>
            <a:endParaRPr lang="de-DE" dirty="0"/>
          </a:p>
        </p:txBody>
      </p:sp>
      <p:sp>
        <p:nvSpPr>
          <p:cNvPr id="4" name="Foliennummernplatzhalter 3"/>
          <p:cNvSpPr>
            <a:spLocks noGrp="1"/>
          </p:cNvSpPr>
          <p:nvPr>
            <p:ph type="sldNum" sz="quarter" idx="10"/>
          </p:nvPr>
        </p:nvSpPr>
        <p:spPr/>
        <p:txBody>
          <a:bodyPr/>
          <a:lstStyle/>
          <a:p>
            <a:fld id="{342253FA-00E2-46C0-8C4C-8BDE007E514E}" type="slidenum">
              <a:rPr lang="de-DE" altLang="de-DE" smtClean="0"/>
              <a:pPr/>
              <a:t>22</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pic>
        <p:nvPicPr>
          <p:cNvPr id="6" name="Picture 1"/>
          <p:cNvPicPr>
            <a:picLocks noChangeAspect="1" noChangeArrowheads="1"/>
          </p:cNvPicPr>
          <p:nvPr/>
        </p:nvPicPr>
        <p:blipFill>
          <a:blip r:embed="rId2" cstate="print"/>
          <a:srcRect/>
          <a:stretch>
            <a:fillRect/>
          </a:stretch>
        </p:blipFill>
        <p:spPr bwMode="auto">
          <a:xfrm>
            <a:off x="5799471" y="3409702"/>
            <a:ext cx="2419018" cy="3096344"/>
          </a:xfrm>
          <a:prstGeom prst="rect">
            <a:avLst/>
          </a:prstGeom>
          <a:noFill/>
          <a:ln w="9525">
            <a:noFill/>
            <a:miter lim="800000"/>
            <a:headEnd/>
            <a:tailEnd/>
          </a:ln>
        </p:spPr>
      </p:pic>
      <p:sp>
        <p:nvSpPr>
          <p:cNvPr id="8" name="Titel 1"/>
          <p:cNvSpPr txBox="1">
            <a:spLocks/>
          </p:cNvSpPr>
          <p:nvPr/>
        </p:nvSpPr>
        <p:spPr bwMode="auto">
          <a:xfrm>
            <a:off x="227872" y="966587"/>
            <a:ext cx="7990617" cy="51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Verhalten bei einem Unfall - Defibrillatoren</a:t>
            </a:r>
            <a:endParaRPr lang="de-DE" kern="0" dirty="0">
              <a:latin typeface="+mj-lt"/>
            </a:endParaRPr>
          </a:p>
        </p:txBody>
      </p:sp>
    </p:spTree>
    <p:extLst>
      <p:ext uri="{BB962C8B-B14F-4D97-AF65-F5344CB8AC3E}">
        <p14:creationId xmlns:p14="http://schemas.microsoft.com/office/powerpoint/2010/main" val="3407270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48171" y="1518196"/>
            <a:ext cx="7996237" cy="3783012"/>
          </a:xfrm>
        </p:spPr>
        <p:txBody>
          <a:bodyPr/>
          <a:lstStyle/>
          <a:p>
            <a:pPr indent="0">
              <a:buNone/>
            </a:pPr>
            <a:r>
              <a:rPr lang="de-DE" sz="2000" b="1" dirty="0">
                <a:latin typeface="+mn-lt"/>
              </a:rPr>
              <a:t>Meldung von Sportunfällen</a:t>
            </a:r>
            <a:endParaRPr lang="de-DE" sz="2000" dirty="0">
              <a:latin typeface="+mn-lt"/>
            </a:endParaRPr>
          </a:p>
          <a:p>
            <a:pPr indent="0">
              <a:buNone/>
            </a:pPr>
            <a:r>
              <a:rPr lang="de-DE" sz="2000" dirty="0">
                <a:latin typeface="+mn-lt"/>
              </a:rPr>
              <a:t>Alle Sportstudierenden sind über die WWU, soweit sie an offiziellen Veranstaltungen des Instituts für Sportwissenschaft unter Aufsicht einer bestellten Lehrkraft teilnehmen, unfallversichert.</a:t>
            </a:r>
          </a:p>
          <a:p>
            <a:pPr indent="0">
              <a:buNone/>
            </a:pPr>
            <a:r>
              <a:rPr lang="de-DE" sz="2000" dirty="0">
                <a:latin typeface="+mn-lt"/>
              </a:rPr>
              <a:t>Unfälle der Studierenden sind ausschließlich und sofort dem </a:t>
            </a:r>
          </a:p>
          <a:p>
            <a:pPr indent="0">
              <a:buNone/>
            </a:pPr>
            <a:r>
              <a:rPr lang="de-DE" sz="2000" dirty="0">
                <a:latin typeface="+mn-lt"/>
              </a:rPr>
              <a:t> </a:t>
            </a:r>
          </a:p>
          <a:p>
            <a:pPr indent="0">
              <a:buNone/>
            </a:pPr>
            <a:r>
              <a:rPr lang="de-DE" sz="2000" dirty="0">
                <a:latin typeface="+mn-lt"/>
              </a:rPr>
              <a:t>Studierendenwerk</a:t>
            </a:r>
            <a:br>
              <a:rPr lang="de-DE" sz="2000" dirty="0">
                <a:latin typeface="+mn-lt"/>
              </a:rPr>
            </a:br>
            <a:r>
              <a:rPr lang="de-DE" sz="2000" dirty="0">
                <a:latin typeface="+mn-lt"/>
              </a:rPr>
              <a:t>z. Hd. Frau Martina Schilling</a:t>
            </a:r>
            <a:br>
              <a:rPr lang="de-DE" sz="2000" dirty="0">
                <a:latin typeface="+mn-lt"/>
              </a:rPr>
            </a:br>
            <a:r>
              <a:rPr lang="de-DE" sz="2000" dirty="0">
                <a:latin typeface="+mn-lt"/>
              </a:rPr>
              <a:t>Bismarckallee 5 </a:t>
            </a:r>
            <a:br>
              <a:rPr lang="de-DE" sz="2000" dirty="0">
                <a:latin typeface="+mn-lt"/>
              </a:rPr>
            </a:br>
            <a:r>
              <a:rPr lang="de-DE" sz="2000" dirty="0">
                <a:latin typeface="+mn-lt"/>
              </a:rPr>
              <a:t>48151 Münster </a:t>
            </a:r>
            <a:br>
              <a:rPr lang="de-DE" sz="2000" dirty="0">
                <a:latin typeface="+mn-lt"/>
              </a:rPr>
            </a:br>
            <a:r>
              <a:rPr lang="de-DE" sz="2000" dirty="0">
                <a:latin typeface="+mn-lt"/>
              </a:rPr>
              <a:t>Telefon 0251/83-79605</a:t>
            </a:r>
          </a:p>
          <a:p>
            <a:pPr indent="0">
              <a:buNone/>
            </a:pPr>
            <a:r>
              <a:rPr lang="de-DE" sz="2000" dirty="0">
                <a:latin typeface="+mn-lt"/>
              </a:rPr>
              <a:t> </a:t>
            </a:r>
          </a:p>
          <a:p>
            <a:pPr indent="0">
              <a:buNone/>
            </a:pPr>
            <a:r>
              <a:rPr lang="de-DE" sz="2000" dirty="0">
                <a:latin typeface="+mn-lt"/>
              </a:rPr>
              <a:t>zu melden.</a:t>
            </a:r>
          </a:p>
          <a:p>
            <a:pPr indent="0">
              <a:buNone/>
            </a:pPr>
            <a:r>
              <a:rPr lang="de-DE" b="1" dirty="0"/>
              <a:t> </a:t>
            </a:r>
            <a:endParaRPr lang="de-DE" dirty="0"/>
          </a:p>
          <a:p>
            <a:pPr indent="0">
              <a:buNone/>
            </a:pPr>
            <a:endParaRPr lang="de-DE" dirty="0"/>
          </a:p>
        </p:txBody>
      </p:sp>
      <p:sp>
        <p:nvSpPr>
          <p:cNvPr id="4" name="Foliennummernplatzhalter 3"/>
          <p:cNvSpPr>
            <a:spLocks noGrp="1"/>
          </p:cNvSpPr>
          <p:nvPr>
            <p:ph type="sldNum" sz="quarter" idx="10"/>
          </p:nvPr>
        </p:nvSpPr>
        <p:spPr/>
        <p:txBody>
          <a:bodyPr/>
          <a:lstStyle/>
          <a:p>
            <a:fld id="{342253FA-00E2-46C0-8C4C-8BDE007E514E}" type="slidenum">
              <a:rPr lang="de-DE" altLang="de-DE" smtClean="0"/>
              <a:pPr/>
              <a:t>23</a:t>
            </a:fld>
            <a:endParaRPr lang="de-DE" altLang="de-DE" dirty="0"/>
          </a:p>
        </p:txBody>
      </p:sp>
      <p:pic>
        <p:nvPicPr>
          <p:cNvPr id="6" name="Grafik 5"/>
          <p:cNvPicPr/>
          <p:nvPr/>
        </p:nvPicPr>
        <p:blipFill rotWithShape="1">
          <a:blip r:embed="rId2"/>
          <a:srcRect l="22317" t="7668" r="38904" b="8402"/>
          <a:stretch/>
        </p:blipFill>
        <p:spPr bwMode="auto">
          <a:xfrm rot="713563">
            <a:off x="5293871" y="2670460"/>
            <a:ext cx="2818423" cy="3805117"/>
          </a:xfrm>
          <a:prstGeom prst="rect">
            <a:avLst/>
          </a:prstGeom>
          <a:ln>
            <a:noFill/>
          </a:ln>
          <a:extLst>
            <a:ext uri="{53640926-AAD7-44D8-BBD7-CCE9431645EC}">
              <a14:shadowObscured xmlns:a14="http://schemas.microsoft.com/office/drawing/2010/main"/>
            </a:ext>
          </a:extLst>
        </p:spPr>
      </p:pic>
      <p:sp>
        <p:nvSpPr>
          <p:cNvPr id="7" name="Titel 1"/>
          <p:cNvSpPr txBox="1">
            <a:spLocks/>
          </p:cNvSpPr>
          <p:nvPr/>
        </p:nvSpPr>
        <p:spPr bwMode="auto">
          <a:xfrm>
            <a:off x="227873" y="966587"/>
            <a:ext cx="1823848" cy="51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Unfälle</a:t>
            </a:r>
            <a:endParaRPr lang="de-DE" kern="0" dirty="0">
              <a:latin typeface="+mj-lt"/>
            </a:endParaRPr>
          </a:p>
        </p:txBody>
      </p:sp>
    </p:spTree>
    <p:extLst>
      <p:ext uri="{BB962C8B-B14F-4D97-AF65-F5344CB8AC3E}">
        <p14:creationId xmlns:p14="http://schemas.microsoft.com/office/powerpoint/2010/main" val="1142945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7873" y="1484784"/>
            <a:ext cx="7996237" cy="3783012"/>
          </a:xfrm>
        </p:spPr>
        <p:txBody>
          <a:bodyPr/>
          <a:lstStyle/>
          <a:p>
            <a:pPr indent="0">
              <a:buNone/>
            </a:pPr>
            <a:r>
              <a:rPr lang="de-DE" sz="2000" dirty="0">
                <a:latin typeface="+mn-lt"/>
              </a:rPr>
              <a:t>Den ausgefüllten </a:t>
            </a:r>
            <a:r>
              <a:rPr lang="de-DE" sz="2000" b="1" dirty="0">
                <a:latin typeface="+mn-lt"/>
              </a:rPr>
              <a:t>Vordruck</a:t>
            </a:r>
            <a:r>
              <a:rPr lang="de-DE" sz="2000" dirty="0">
                <a:latin typeface="+mn-lt"/>
              </a:rPr>
              <a:t>, eine </a:t>
            </a:r>
            <a:r>
              <a:rPr lang="de-DE" sz="2000" b="1" dirty="0">
                <a:latin typeface="+mn-lt"/>
              </a:rPr>
              <a:t>Immatrikulationsbescheinigung</a:t>
            </a:r>
            <a:r>
              <a:rPr lang="de-DE" sz="2000" dirty="0">
                <a:latin typeface="+mn-lt"/>
              </a:rPr>
              <a:t>, </a:t>
            </a:r>
            <a:r>
              <a:rPr lang="de-DE" sz="2000" b="1" dirty="0">
                <a:latin typeface="+mn-lt"/>
              </a:rPr>
              <a:t>Semesterbescheinigung</a:t>
            </a:r>
            <a:r>
              <a:rPr lang="de-DE" sz="2000" dirty="0">
                <a:latin typeface="+mn-lt"/>
              </a:rPr>
              <a:t> oder eine Kopie des Studentenausweises für die Zeit, zu der sich der Unfall ereignete, und die Veranstaltungsnummer der Veranstaltung, in der sich der Unfall ereignete, bitte an obige Adresse senden. </a:t>
            </a:r>
            <a:br>
              <a:rPr lang="de-DE" sz="2000" dirty="0">
                <a:latin typeface="+mn-lt"/>
              </a:rPr>
            </a:br>
            <a:r>
              <a:rPr lang="de-DE" sz="2000" dirty="0">
                <a:latin typeface="+mn-lt"/>
              </a:rPr>
              <a:t>Eine </a:t>
            </a:r>
            <a:r>
              <a:rPr lang="de-DE" sz="2000" b="1" dirty="0">
                <a:latin typeface="+mn-lt"/>
              </a:rPr>
              <a:t>Kopie der Unfallmeldung muss der Sicherheitsberaterin Frau </a:t>
            </a:r>
            <a:r>
              <a:rPr lang="de-DE" sz="2000" b="1" dirty="0" smtClean="0">
                <a:latin typeface="+mn-lt"/>
              </a:rPr>
              <a:t>Kristina Konken </a:t>
            </a:r>
            <a:r>
              <a:rPr lang="de-DE" sz="2000" dirty="0" smtClean="0">
                <a:latin typeface="+mn-lt"/>
              </a:rPr>
              <a:t>zugestellt </a:t>
            </a:r>
            <a:r>
              <a:rPr lang="de-DE" sz="2000" dirty="0">
                <a:latin typeface="+mn-lt"/>
              </a:rPr>
              <a:t>werden. Darüber hinaus bitten wir Sie, einen Fragebogen zu ihrer Unfalleinschätzung auszufüllen und der Kopie der Unfallmeldung beizufügen.</a:t>
            </a:r>
          </a:p>
          <a:p>
            <a:pPr indent="0">
              <a:buNone/>
            </a:pPr>
            <a:r>
              <a:rPr lang="de-DE" b="1" dirty="0">
                <a:latin typeface="+mn-lt"/>
              </a:rPr>
              <a:t> </a:t>
            </a:r>
            <a:endParaRPr lang="de-DE" dirty="0">
              <a:latin typeface="+mn-lt"/>
            </a:endParaRPr>
          </a:p>
          <a:p>
            <a:pPr indent="0">
              <a:buNone/>
            </a:pPr>
            <a:endParaRPr lang="de-DE" dirty="0">
              <a:latin typeface="+mn-lt"/>
            </a:endParaRPr>
          </a:p>
        </p:txBody>
      </p:sp>
      <p:sp>
        <p:nvSpPr>
          <p:cNvPr id="4" name="Foliennummernplatzhalter 3"/>
          <p:cNvSpPr>
            <a:spLocks noGrp="1"/>
          </p:cNvSpPr>
          <p:nvPr>
            <p:ph type="sldNum" sz="quarter" idx="10"/>
          </p:nvPr>
        </p:nvSpPr>
        <p:spPr/>
        <p:txBody>
          <a:bodyPr/>
          <a:lstStyle/>
          <a:p>
            <a:fld id="{342253FA-00E2-46C0-8C4C-8BDE007E514E}" type="slidenum">
              <a:rPr lang="de-DE" altLang="de-DE" smtClean="0"/>
              <a:pPr/>
              <a:t>24</a:t>
            </a:fld>
            <a:endParaRPr lang="de-DE" altLang="de-DE" dirty="0"/>
          </a:p>
        </p:txBody>
      </p:sp>
      <p:sp>
        <p:nvSpPr>
          <p:cNvPr id="6" name="Titel 1"/>
          <p:cNvSpPr txBox="1">
            <a:spLocks/>
          </p:cNvSpPr>
          <p:nvPr/>
        </p:nvSpPr>
        <p:spPr bwMode="auto">
          <a:xfrm>
            <a:off x="227873" y="966587"/>
            <a:ext cx="1823848" cy="51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Unfälle</a:t>
            </a:r>
            <a:endParaRPr lang="de-DE" kern="0" dirty="0">
              <a:latin typeface="+mj-lt"/>
            </a:endParaRPr>
          </a:p>
        </p:txBody>
      </p:sp>
    </p:spTree>
    <p:extLst>
      <p:ext uri="{BB962C8B-B14F-4D97-AF65-F5344CB8AC3E}">
        <p14:creationId xmlns:p14="http://schemas.microsoft.com/office/powerpoint/2010/main" val="265750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7873" y="1484784"/>
            <a:ext cx="7996237" cy="3783012"/>
          </a:xfrm>
        </p:spPr>
        <p:txBody>
          <a:bodyPr/>
          <a:lstStyle/>
          <a:p>
            <a:pPr indent="0">
              <a:buNone/>
            </a:pPr>
            <a:r>
              <a:rPr lang="de-DE" sz="2000" dirty="0">
                <a:latin typeface="+mn-lt"/>
              </a:rPr>
              <a:t>Mit Entrichtung des Semesterbeitrags sind alle Studierenden im Rahmen des SGB </a:t>
            </a:r>
            <a:r>
              <a:rPr lang="de-DE" sz="2000" b="1" dirty="0" smtClean="0">
                <a:latin typeface="+mn-lt"/>
              </a:rPr>
              <a:t>automatisch </a:t>
            </a:r>
            <a:r>
              <a:rPr lang="de-DE" sz="2000" b="1" dirty="0">
                <a:latin typeface="+mn-lt"/>
              </a:rPr>
              <a:t>auch unfallversichert</a:t>
            </a:r>
            <a:r>
              <a:rPr lang="de-DE" sz="2000" dirty="0">
                <a:latin typeface="+mn-lt"/>
              </a:rPr>
              <a:t>. Abgedeckt sind normale Unfallrisiken </a:t>
            </a:r>
            <a:r>
              <a:rPr lang="de-DE" sz="2000" dirty="0" smtClean="0">
                <a:latin typeface="+mn-lt"/>
              </a:rPr>
              <a:t>einschließlich </a:t>
            </a:r>
            <a:r>
              <a:rPr lang="de-DE" sz="2000" dirty="0">
                <a:latin typeface="+mn-lt"/>
              </a:rPr>
              <a:t>Risiken möglicher Wegeunfälle. Sonstige Unfallrisiken im Privatbereich </a:t>
            </a:r>
            <a:r>
              <a:rPr lang="de-DE" sz="2000" dirty="0" smtClean="0">
                <a:latin typeface="+mn-lt"/>
              </a:rPr>
              <a:t>sind </a:t>
            </a:r>
            <a:r>
              <a:rPr lang="de-DE" sz="2000" dirty="0">
                <a:latin typeface="+mn-lt"/>
              </a:rPr>
              <a:t>zusätzlich vertraglich abgesichert. Die Deckungssummen betragen </a:t>
            </a:r>
            <a:r>
              <a:rPr lang="de-DE" sz="2000" b="1" dirty="0">
                <a:latin typeface="+mn-lt"/>
              </a:rPr>
              <a:t>€ 2.045,00 für den Todesfall, € 20.451,00 für den Invaliditätsfall, € 46.016,00 für den Vollinvaliditätsfall, sowie € 5.112,00 für Bergungskosten und € 5.112,00 für kosmetische Operationen</a:t>
            </a:r>
            <a:r>
              <a:rPr lang="de-DE" sz="2000" dirty="0" smtClean="0">
                <a:latin typeface="+mn-lt"/>
              </a:rPr>
              <a:t>.</a:t>
            </a:r>
          </a:p>
          <a:p>
            <a:pPr indent="0">
              <a:buNone/>
            </a:pPr>
            <a:r>
              <a:rPr lang="de-DE" sz="2000" dirty="0" smtClean="0">
                <a:latin typeface="+mn-lt"/>
              </a:rPr>
              <a:t> </a:t>
            </a:r>
            <a:endParaRPr lang="de-DE" sz="2000" dirty="0">
              <a:latin typeface="+mn-lt"/>
            </a:endParaRPr>
          </a:p>
          <a:p>
            <a:pPr indent="0">
              <a:buNone/>
            </a:pPr>
            <a:r>
              <a:rPr lang="de-DE" sz="2000" dirty="0">
                <a:latin typeface="+mn-lt"/>
              </a:rPr>
              <a:t>Hat ein Unfall den Tod zur Folge, so ist der Todesfall spätestens innerhalb von 24 </a:t>
            </a:r>
            <a:r>
              <a:rPr lang="de-DE" sz="2000" dirty="0" smtClean="0">
                <a:latin typeface="+mn-lt"/>
              </a:rPr>
              <a:t>Stunden </a:t>
            </a:r>
            <a:r>
              <a:rPr lang="de-DE" sz="2000" dirty="0">
                <a:latin typeface="+mn-lt"/>
              </a:rPr>
              <a:t>nach Kenntnisnahme des Bestehens des Versicherungsvertrages dem </a:t>
            </a:r>
            <a:r>
              <a:rPr lang="de-DE" sz="2000" dirty="0" smtClean="0">
                <a:latin typeface="+mn-lt"/>
              </a:rPr>
              <a:t>Studentenwerk </a:t>
            </a:r>
            <a:r>
              <a:rPr lang="de-DE" sz="2000" dirty="0">
                <a:latin typeface="+mn-lt"/>
              </a:rPr>
              <a:t>Münster anzuzeigen. Studierende, die nach Bemessungsgrundsätzen </a:t>
            </a:r>
            <a:r>
              <a:rPr lang="de-DE" sz="2000" dirty="0" smtClean="0">
                <a:latin typeface="+mn-lt"/>
              </a:rPr>
              <a:t>2 </a:t>
            </a:r>
            <a:r>
              <a:rPr lang="de-DE" sz="2000" dirty="0">
                <a:latin typeface="+mn-lt"/>
              </a:rPr>
              <a:t>von § 8 II der Allg. Unfallversicherungsbedingungen (AUB) mehr als 70 % </a:t>
            </a:r>
            <a:r>
              <a:rPr lang="de-DE" sz="2000" dirty="0" smtClean="0">
                <a:latin typeface="+mn-lt"/>
              </a:rPr>
              <a:t>arbeitsunfähig </a:t>
            </a:r>
            <a:r>
              <a:rPr lang="de-DE" sz="2000" dirty="0">
                <a:latin typeface="+mn-lt"/>
              </a:rPr>
              <a:t>sind, gelten als mitversichert. </a:t>
            </a:r>
          </a:p>
          <a:p>
            <a:pPr indent="0">
              <a:buNone/>
            </a:pPr>
            <a:endParaRPr lang="de-DE" dirty="0">
              <a:latin typeface="+mn-lt"/>
            </a:endParaRPr>
          </a:p>
        </p:txBody>
      </p:sp>
      <p:sp>
        <p:nvSpPr>
          <p:cNvPr id="4" name="Foliennummernplatzhalter 3"/>
          <p:cNvSpPr>
            <a:spLocks noGrp="1"/>
          </p:cNvSpPr>
          <p:nvPr>
            <p:ph type="sldNum" sz="quarter" idx="10"/>
          </p:nvPr>
        </p:nvSpPr>
        <p:spPr/>
        <p:txBody>
          <a:bodyPr/>
          <a:lstStyle/>
          <a:p>
            <a:fld id="{342253FA-00E2-46C0-8C4C-8BDE007E514E}" type="slidenum">
              <a:rPr lang="de-DE" altLang="de-DE" smtClean="0"/>
              <a:pPr/>
              <a:t>25</a:t>
            </a:fld>
            <a:endParaRPr lang="de-DE" altLang="de-DE" dirty="0"/>
          </a:p>
        </p:txBody>
      </p:sp>
      <p:sp>
        <p:nvSpPr>
          <p:cNvPr id="6" name="Titel 1"/>
          <p:cNvSpPr txBox="1">
            <a:spLocks/>
          </p:cNvSpPr>
          <p:nvPr/>
        </p:nvSpPr>
        <p:spPr bwMode="auto">
          <a:xfrm>
            <a:off x="227873" y="966587"/>
            <a:ext cx="1823848" cy="51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Unfälle</a:t>
            </a:r>
            <a:endParaRPr lang="de-DE" kern="0" dirty="0">
              <a:latin typeface="+mj-lt"/>
            </a:endParaRPr>
          </a:p>
        </p:txBody>
      </p:sp>
    </p:spTree>
    <p:extLst>
      <p:ext uri="{BB962C8B-B14F-4D97-AF65-F5344CB8AC3E}">
        <p14:creationId xmlns:p14="http://schemas.microsoft.com/office/powerpoint/2010/main" val="1058766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26</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pic>
        <p:nvPicPr>
          <p:cNvPr id="6" name="Picture 2"/>
          <p:cNvPicPr>
            <a:picLocks noChangeAspect="1" noChangeArrowheads="1"/>
          </p:cNvPicPr>
          <p:nvPr/>
        </p:nvPicPr>
        <p:blipFill>
          <a:blip r:embed="rId2" cstate="print"/>
          <a:srcRect/>
          <a:stretch>
            <a:fillRect/>
          </a:stretch>
        </p:blipFill>
        <p:spPr bwMode="auto">
          <a:xfrm>
            <a:off x="503748" y="1718932"/>
            <a:ext cx="1800000" cy="1800000"/>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2591680" y="1718932"/>
            <a:ext cx="1800000" cy="1800000"/>
          </a:xfrm>
          <a:prstGeom prst="rect">
            <a:avLst/>
          </a:prstGeom>
          <a:noFill/>
          <a:ln w="9525">
            <a:noFill/>
            <a:miter lim="800000"/>
            <a:headEnd/>
            <a:tailEnd/>
          </a:ln>
          <a:effectLst/>
        </p:spPr>
      </p:pic>
      <p:pic>
        <p:nvPicPr>
          <p:cNvPr id="8" name="Picture 4"/>
          <p:cNvPicPr>
            <a:picLocks noChangeAspect="1" noChangeArrowheads="1"/>
          </p:cNvPicPr>
          <p:nvPr/>
        </p:nvPicPr>
        <p:blipFill>
          <a:blip r:embed="rId4" cstate="print"/>
          <a:srcRect/>
          <a:stretch>
            <a:fillRect/>
          </a:stretch>
        </p:blipFill>
        <p:spPr bwMode="auto">
          <a:xfrm>
            <a:off x="5798111" y="3861048"/>
            <a:ext cx="1800000" cy="1800000"/>
          </a:xfrm>
          <a:prstGeom prst="rect">
            <a:avLst/>
          </a:prstGeom>
          <a:noFill/>
          <a:ln w="9525">
            <a:noFill/>
            <a:miter lim="800000"/>
            <a:headEnd/>
            <a:tailEnd/>
          </a:ln>
          <a:effectLst/>
        </p:spPr>
      </p:pic>
      <p:pic>
        <p:nvPicPr>
          <p:cNvPr id="9" name="Picture 5"/>
          <p:cNvPicPr>
            <a:picLocks noChangeAspect="1" noChangeArrowheads="1"/>
          </p:cNvPicPr>
          <p:nvPr/>
        </p:nvPicPr>
        <p:blipFill>
          <a:blip r:embed="rId5" cstate="print"/>
          <a:srcRect/>
          <a:stretch>
            <a:fillRect/>
          </a:stretch>
        </p:blipFill>
        <p:spPr bwMode="auto">
          <a:xfrm>
            <a:off x="6766402" y="1718932"/>
            <a:ext cx="1800000" cy="1800000"/>
          </a:xfrm>
          <a:prstGeom prst="rect">
            <a:avLst/>
          </a:prstGeom>
          <a:noFill/>
          <a:ln w="9525">
            <a:noFill/>
            <a:miter lim="800000"/>
            <a:headEnd/>
            <a:tailEnd/>
          </a:ln>
          <a:effectLst/>
        </p:spPr>
      </p:pic>
      <p:pic>
        <p:nvPicPr>
          <p:cNvPr id="10" name="Picture 6"/>
          <p:cNvPicPr>
            <a:picLocks noChangeAspect="1" noChangeArrowheads="1"/>
          </p:cNvPicPr>
          <p:nvPr/>
        </p:nvPicPr>
        <p:blipFill>
          <a:blip r:embed="rId6" cstate="print"/>
          <a:srcRect/>
          <a:stretch>
            <a:fillRect/>
          </a:stretch>
        </p:blipFill>
        <p:spPr bwMode="auto">
          <a:xfrm>
            <a:off x="4679041" y="1754892"/>
            <a:ext cx="1800000" cy="1800000"/>
          </a:xfrm>
          <a:prstGeom prst="rect">
            <a:avLst/>
          </a:prstGeom>
          <a:noFill/>
          <a:ln w="9525">
            <a:noFill/>
            <a:miter lim="800000"/>
            <a:headEnd/>
            <a:tailEnd/>
          </a:ln>
          <a:effectLst/>
        </p:spPr>
      </p:pic>
      <p:pic>
        <p:nvPicPr>
          <p:cNvPr id="11" name="Picture 7"/>
          <p:cNvPicPr>
            <a:picLocks noChangeAspect="1" noChangeArrowheads="1"/>
          </p:cNvPicPr>
          <p:nvPr/>
        </p:nvPicPr>
        <p:blipFill>
          <a:blip r:embed="rId7" cstate="print"/>
          <a:srcRect/>
          <a:stretch>
            <a:fillRect/>
          </a:stretch>
        </p:blipFill>
        <p:spPr bwMode="auto">
          <a:xfrm>
            <a:off x="1475656" y="3933056"/>
            <a:ext cx="1800000" cy="1800000"/>
          </a:xfrm>
          <a:prstGeom prst="rect">
            <a:avLst/>
          </a:prstGeom>
          <a:noFill/>
          <a:ln w="9525">
            <a:noFill/>
            <a:miter lim="800000"/>
            <a:headEnd/>
            <a:tailEnd/>
          </a:ln>
          <a:effectLst/>
        </p:spPr>
      </p:pic>
      <p:pic>
        <p:nvPicPr>
          <p:cNvPr id="12" name="Picture 8"/>
          <p:cNvPicPr>
            <a:picLocks noChangeAspect="1" noChangeArrowheads="1"/>
          </p:cNvPicPr>
          <p:nvPr/>
        </p:nvPicPr>
        <p:blipFill>
          <a:blip r:embed="rId8" cstate="print"/>
          <a:srcRect/>
          <a:stretch>
            <a:fillRect/>
          </a:stretch>
        </p:blipFill>
        <p:spPr bwMode="auto">
          <a:xfrm>
            <a:off x="3635896" y="3897008"/>
            <a:ext cx="1797358" cy="1800000"/>
          </a:xfrm>
          <a:prstGeom prst="rect">
            <a:avLst/>
          </a:prstGeom>
          <a:noFill/>
          <a:ln w="9525">
            <a:noFill/>
            <a:miter lim="800000"/>
            <a:headEnd/>
            <a:tailEnd/>
          </a:ln>
          <a:effectLst/>
        </p:spPr>
      </p:pic>
      <p:sp>
        <p:nvSpPr>
          <p:cNvPr id="14" name="Titel 1"/>
          <p:cNvSpPr txBox="1">
            <a:spLocks/>
          </p:cNvSpPr>
          <p:nvPr/>
        </p:nvSpPr>
        <p:spPr bwMode="auto">
          <a:xfrm>
            <a:off x="227872" y="966587"/>
            <a:ext cx="7990617" cy="44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Allgemeine Verhaltensregeln</a:t>
            </a:r>
            <a:endParaRPr lang="de-DE" b="1" kern="0" dirty="0">
              <a:latin typeface="+mj-lt"/>
            </a:endParaRPr>
          </a:p>
        </p:txBody>
      </p:sp>
    </p:spTree>
    <p:extLst>
      <p:ext uri="{BB962C8B-B14F-4D97-AF65-F5344CB8AC3E}">
        <p14:creationId xmlns:p14="http://schemas.microsoft.com/office/powerpoint/2010/main" val="4125855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27</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10" name="Titel 1"/>
          <p:cNvSpPr txBox="1">
            <a:spLocks/>
          </p:cNvSpPr>
          <p:nvPr/>
        </p:nvSpPr>
        <p:spPr bwMode="auto">
          <a:xfrm>
            <a:off x="227872" y="1412776"/>
            <a:ext cx="856964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sz="2000" kern="0" dirty="0" smtClean="0">
                <a:solidFill>
                  <a:schemeClr val="bg1"/>
                </a:solidFill>
                <a:latin typeface="+mn-lt"/>
              </a:rPr>
              <a:t>Studierende dürfen sich durch den Konsum von Alkohol, Drogen oder anderen berauschenden Mitteln nicht in einen Zustand versetzen, durch den sie sich selbst oder andere gefährden können, dies gilt auch für die Einnahme von Medikamenten.</a:t>
            </a:r>
            <a:br>
              <a:rPr lang="de-DE" sz="2000" kern="0" dirty="0" smtClean="0">
                <a:solidFill>
                  <a:schemeClr val="bg1"/>
                </a:solidFill>
                <a:latin typeface="+mn-lt"/>
              </a:rPr>
            </a:br>
            <a:r>
              <a:rPr lang="de-DE" sz="2000" kern="0" dirty="0" smtClean="0">
                <a:solidFill>
                  <a:schemeClr val="bg1"/>
                </a:solidFill>
                <a:latin typeface="+mn-lt"/>
              </a:rPr>
              <a:t> </a:t>
            </a:r>
            <a:br>
              <a:rPr lang="de-DE" sz="2000" kern="0" dirty="0" smtClean="0">
                <a:solidFill>
                  <a:schemeClr val="bg1"/>
                </a:solidFill>
                <a:latin typeface="+mn-lt"/>
              </a:rPr>
            </a:br>
            <a:endParaRPr lang="de-DE" sz="2000" kern="0" dirty="0">
              <a:solidFill>
                <a:schemeClr val="bg1"/>
              </a:solidFill>
              <a:latin typeface="+mn-lt"/>
            </a:endParaRPr>
          </a:p>
        </p:txBody>
      </p:sp>
      <p:pic>
        <p:nvPicPr>
          <p:cNvPr id="11" name="Grafik 10" descr="Verbotszeichen - Genuss von Alkohol verboten"/>
          <p:cNvPicPr/>
          <p:nvPr/>
        </p:nvPicPr>
        <p:blipFill>
          <a:blip r:embed="rId2" cstate="print"/>
          <a:srcRect/>
          <a:stretch>
            <a:fillRect/>
          </a:stretch>
        </p:blipFill>
        <p:spPr bwMode="auto">
          <a:xfrm>
            <a:off x="3097269" y="2924944"/>
            <a:ext cx="3024336" cy="2376264"/>
          </a:xfrm>
          <a:prstGeom prst="rect">
            <a:avLst/>
          </a:prstGeom>
          <a:noFill/>
          <a:ln w="9525">
            <a:noFill/>
            <a:miter lim="800000"/>
            <a:headEnd/>
            <a:tailEnd/>
          </a:ln>
        </p:spPr>
      </p:pic>
      <p:sp>
        <p:nvSpPr>
          <p:cNvPr id="12" name="Titel 1"/>
          <p:cNvSpPr txBox="1">
            <a:spLocks/>
          </p:cNvSpPr>
          <p:nvPr/>
        </p:nvSpPr>
        <p:spPr bwMode="auto">
          <a:xfrm>
            <a:off x="227872" y="966587"/>
            <a:ext cx="7990617" cy="44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Allgemeine Verhaltensregeln</a:t>
            </a:r>
            <a:endParaRPr lang="de-DE" b="1" kern="0" dirty="0">
              <a:latin typeface="+mj-lt"/>
            </a:endParaRPr>
          </a:p>
        </p:txBody>
      </p:sp>
    </p:spTree>
    <p:extLst>
      <p:ext uri="{BB962C8B-B14F-4D97-AF65-F5344CB8AC3E}">
        <p14:creationId xmlns:p14="http://schemas.microsoft.com/office/powerpoint/2010/main" val="281440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28</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6" name="Titel 1"/>
          <p:cNvSpPr txBox="1">
            <a:spLocks/>
          </p:cNvSpPr>
          <p:nvPr/>
        </p:nvSpPr>
        <p:spPr bwMode="auto">
          <a:xfrm>
            <a:off x="223255" y="1448680"/>
            <a:ext cx="856964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sz="2000" kern="0" dirty="0" smtClean="0">
                <a:solidFill>
                  <a:schemeClr val="bg1"/>
                </a:solidFill>
                <a:latin typeface="+mn-lt"/>
              </a:rPr>
              <a:t>Studierende müssen persönliche Schutzausrüstung (PSA) tragen, wenn diese beim Umgang mit Arbeitsstoffen oder Arbeitsmitteln (hier Sportgeräte oder in Sportkursen) erforderlich ist.</a:t>
            </a:r>
            <a:br>
              <a:rPr lang="de-DE" sz="2000" kern="0" dirty="0" smtClean="0">
                <a:solidFill>
                  <a:schemeClr val="bg1"/>
                </a:solidFill>
                <a:latin typeface="+mn-lt"/>
              </a:rPr>
            </a:br>
            <a:r>
              <a:rPr lang="de-DE" sz="2000" kern="0" dirty="0" smtClean="0">
                <a:solidFill>
                  <a:schemeClr val="bg1"/>
                </a:solidFill>
                <a:latin typeface="+mn-lt"/>
              </a:rPr>
              <a:t> </a:t>
            </a:r>
            <a:br>
              <a:rPr lang="de-DE" sz="2000" kern="0" dirty="0" smtClean="0">
                <a:solidFill>
                  <a:schemeClr val="bg1"/>
                </a:solidFill>
                <a:latin typeface="+mn-lt"/>
              </a:rPr>
            </a:br>
            <a:endParaRPr lang="de-DE" sz="2000" kern="0" dirty="0">
              <a:solidFill>
                <a:schemeClr val="bg1"/>
              </a:solidFill>
              <a:latin typeface="+mn-lt"/>
            </a:endParaRPr>
          </a:p>
        </p:txBody>
      </p:sp>
      <p:pic>
        <p:nvPicPr>
          <p:cNvPr id="7" name="Picture 2"/>
          <p:cNvPicPr>
            <a:picLocks noChangeAspect="1" noChangeArrowheads="1"/>
          </p:cNvPicPr>
          <p:nvPr/>
        </p:nvPicPr>
        <p:blipFill>
          <a:blip r:embed="rId2" cstate="print"/>
          <a:srcRect/>
          <a:stretch>
            <a:fillRect/>
          </a:stretch>
        </p:blipFill>
        <p:spPr bwMode="auto">
          <a:xfrm>
            <a:off x="2201768" y="4293096"/>
            <a:ext cx="1797358" cy="1800000"/>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3517303" y="2565104"/>
            <a:ext cx="1797358" cy="1800000"/>
          </a:xfrm>
          <a:prstGeom prst="rect">
            <a:avLst/>
          </a:prstGeom>
          <a:noFill/>
          <a:ln w="9525">
            <a:noFill/>
            <a:miter lim="800000"/>
            <a:headEnd/>
            <a:tailEnd/>
          </a:ln>
          <a:effectLst/>
        </p:spPr>
      </p:pic>
      <p:pic>
        <p:nvPicPr>
          <p:cNvPr id="9" name="Picture 4"/>
          <p:cNvPicPr>
            <a:picLocks noChangeAspect="1" noChangeArrowheads="1"/>
          </p:cNvPicPr>
          <p:nvPr/>
        </p:nvPicPr>
        <p:blipFill>
          <a:blip r:embed="rId4" cstate="print"/>
          <a:srcRect/>
          <a:stretch>
            <a:fillRect/>
          </a:stretch>
        </p:blipFill>
        <p:spPr bwMode="auto">
          <a:xfrm>
            <a:off x="6155102" y="2565104"/>
            <a:ext cx="1797358" cy="1800000"/>
          </a:xfrm>
          <a:prstGeom prst="rect">
            <a:avLst/>
          </a:prstGeom>
          <a:noFill/>
          <a:ln w="9525">
            <a:noFill/>
            <a:miter lim="800000"/>
            <a:headEnd/>
            <a:tailEnd/>
          </a:ln>
          <a:effectLst/>
        </p:spPr>
      </p:pic>
      <p:pic>
        <p:nvPicPr>
          <p:cNvPr id="10" name="Picture 5"/>
          <p:cNvPicPr>
            <a:picLocks noChangeAspect="1" noChangeArrowheads="1"/>
          </p:cNvPicPr>
          <p:nvPr/>
        </p:nvPicPr>
        <p:blipFill>
          <a:blip r:embed="rId5" cstate="print"/>
          <a:srcRect/>
          <a:stretch>
            <a:fillRect/>
          </a:stretch>
        </p:blipFill>
        <p:spPr bwMode="auto">
          <a:xfrm>
            <a:off x="4932040" y="4293096"/>
            <a:ext cx="1797358" cy="1800000"/>
          </a:xfrm>
          <a:prstGeom prst="rect">
            <a:avLst/>
          </a:prstGeom>
          <a:noFill/>
          <a:ln w="9525">
            <a:noFill/>
            <a:miter lim="800000"/>
            <a:headEnd/>
            <a:tailEnd/>
          </a:ln>
          <a:effectLst/>
        </p:spPr>
      </p:pic>
      <p:pic>
        <p:nvPicPr>
          <p:cNvPr id="11" name="Picture 6"/>
          <p:cNvPicPr>
            <a:picLocks noChangeAspect="1" noChangeArrowheads="1"/>
          </p:cNvPicPr>
          <p:nvPr/>
        </p:nvPicPr>
        <p:blipFill>
          <a:blip r:embed="rId6" cstate="print"/>
          <a:srcRect/>
          <a:stretch>
            <a:fillRect/>
          </a:stretch>
        </p:blipFill>
        <p:spPr bwMode="auto">
          <a:xfrm>
            <a:off x="971600" y="2523935"/>
            <a:ext cx="1797358" cy="1800000"/>
          </a:xfrm>
          <a:prstGeom prst="rect">
            <a:avLst/>
          </a:prstGeom>
          <a:noFill/>
          <a:ln w="9525">
            <a:noFill/>
            <a:miter lim="800000"/>
            <a:headEnd/>
            <a:tailEnd/>
          </a:ln>
          <a:effectLst/>
        </p:spPr>
      </p:pic>
      <p:sp>
        <p:nvSpPr>
          <p:cNvPr id="13" name="Titel 1"/>
          <p:cNvSpPr txBox="1">
            <a:spLocks/>
          </p:cNvSpPr>
          <p:nvPr/>
        </p:nvSpPr>
        <p:spPr bwMode="auto">
          <a:xfrm>
            <a:off x="227872" y="966587"/>
            <a:ext cx="7990617" cy="44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Allgemeine Verhaltensregeln</a:t>
            </a:r>
            <a:endParaRPr lang="de-DE" b="1" kern="0" dirty="0">
              <a:latin typeface="+mj-lt"/>
            </a:endParaRPr>
          </a:p>
        </p:txBody>
      </p:sp>
    </p:spTree>
    <p:extLst>
      <p:ext uri="{BB962C8B-B14F-4D97-AF65-F5344CB8AC3E}">
        <p14:creationId xmlns:p14="http://schemas.microsoft.com/office/powerpoint/2010/main" val="583439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29</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7" name="Titel 1"/>
          <p:cNvSpPr txBox="1">
            <a:spLocks/>
          </p:cNvSpPr>
          <p:nvPr/>
        </p:nvSpPr>
        <p:spPr bwMode="auto">
          <a:xfrm>
            <a:off x="227872" y="1412776"/>
            <a:ext cx="856964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sz="2000" kern="0" dirty="0" smtClean="0">
                <a:solidFill>
                  <a:schemeClr val="bg1"/>
                </a:solidFill>
                <a:latin typeface="+mn-lt"/>
              </a:rPr>
              <a:t>Studierende müssen Gefahrenhinweise beachten und befolgen.</a:t>
            </a:r>
            <a:br>
              <a:rPr lang="de-DE" sz="2000" kern="0" dirty="0" smtClean="0">
                <a:solidFill>
                  <a:schemeClr val="bg1"/>
                </a:solidFill>
                <a:latin typeface="+mn-lt"/>
              </a:rPr>
            </a:br>
            <a:r>
              <a:rPr lang="de-DE" sz="2000" kern="0" dirty="0" smtClean="0">
                <a:solidFill>
                  <a:schemeClr val="bg1"/>
                </a:solidFill>
                <a:latin typeface="+mn-lt"/>
              </a:rPr>
              <a:t> </a:t>
            </a:r>
            <a:br>
              <a:rPr lang="de-DE" sz="2000" kern="0" dirty="0" smtClean="0">
                <a:solidFill>
                  <a:schemeClr val="bg1"/>
                </a:solidFill>
                <a:latin typeface="+mn-lt"/>
              </a:rPr>
            </a:br>
            <a:endParaRPr lang="de-DE" sz="2000" kern="0" dirty="0">
              <a:solidFill>
                <a:schemeClr val="bg1"/>
              </a:solidFill>
              <a:latin typeface="+mn-lt"/>
            </a:endParaRPr>
          </a:p>
        </p:txBody>
      </p:sp>
      <p:pic>
        <p:nvPicPr>
          <p:cNvPr id="8" name="Picture 2"/>
          <p:cNvPicPr>
            <a:picLocks noChangeAspect="1" noChangeArrowheads="1"/>
          </p:cNvPicPr>
          <p:nvPr/>
        </p:nvPicPr>
        <p:blipFill>
          <a:blip r:embed="rId2" cstate="print"/>
          <a:srcRect/>
          <a:stretch>
            <a:fillRect/>
          </a:stretch>
        </p:blipFill>
        <p:spPr bwMode="auto">
          <a:xfrm>
            <a:off x="395536" y="1916832"/>
            <a:ext cx="1640202" cy="1440000"/>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2555776" y="1916832"/>
            <a:ext cx="1640202" cy="1440000"/>
          </a:xfrm>
          <a:prstGeom prst="rect">
            <a:avLst/>
          </a:prstGeom>
          <a:noFill/>
          <a:ln w="9525">
            <a:noFill/>
            <a:miter lim="800000"/>
            <a:headEnd/>
            <a:tailEnd/>
          </a:ln>
          <a:effectLst/>
        </p:spPr>
      </p:pic>
      <p:pic>
        <p:nvPicPr>
          <p:cNvPr id="10" name="Picture 4"/>
          <p:cNvPicPr>
            <a:picLocks noChangeAspect="1" noChangeArrowheads="1"/>
          </p:cNvPicPr>
          <p:nvPr/>
        </p:nvPicPr>
        <p:blipFill>
          <a:blip r:embed="rId4" cstate="print"/>
          <a:srcRect/>
          <a:stretch>
            <a:fillRect/>
          </a:stretch>
        </p:blipFill>
        <p:spPr bwMode="auto">
          <a:xfrm>
            <a:off x="4716016" y="1916832"/>
            <a:ext cx="1640202" cy="1440000"/>
          </a:xfrm>
          <a:prstGeom prst="rect">
            <a:avLst/>
          </a:prstGeom>
          <a:noFill/>
          <a:ln w="9525">
            <a:noFill/>
            <a:miter lim="800000"/>
            <a:headEnd/>
            <a:tailEnd/>
          </a:ln>
          <a:effectLst/>
        </p:spPr>
      </p:pic>
      <p:pic>
        <p:nvPicPr>
          <p:cNvPr id="11" name="Picture 5"/>
          <p:cNvPicPr>
            <a:picLocks noChangeAspect="1" noChangeArrowheads="1"/>
          </p:cNvPicPr>
          <p:nvPr/>
        </p:nvPicPr>
        <p:blipFill>
          <a:blip r:embed="rId5" cstate="print"/>
          <a:srcRect/>
          <a:stretch>
            <a:fillRect/>
          </a:stretch>
        </p:blipFill>
        <p:spPr bwMode="auto">
          <a:xfrm>
            <a:off x="6876256" y="1916832"/>
            <a:ext cx="1640202" cy="1440000"/>
          </a:xfrm>
          <a:prstGeom prst="rect">
            <a:avLst/>
          </a:prstGeom>
          <a:noFill/>
          <a:ln w="9525">
            <a:noFill/>
            <a:miter lim="800000"/>
            <a:headEnd/>
            <a:tailEnd/>
          </a:ln>
          <a:effectLst/>
        </p:spPr>
      </p:pic>
      <p:pic>
        <p:nvPicPr>
          <p:cNvPr id="12" name="Picture 6"/>
          <p:cNvPicPr>
            <a:picLocks noChangeAspect="1" noChangeArrowheads="1"/>
          </p:cNvPicPr>
          <p:nvPr/>
        </p:nvPicPr>
        <p:blipFill>
          <a:blip r:embed="rId6" cstate="print"/>
          <a:srcRect/>
          <a:stretch>
            <a:fillRect/>
          </a:stretch>
        </p:blipFill>
        <p:spPr bwMode="auto">
          <a:xfrm>
            <a:off x="395536" y="3861048"/>
            <a:ext cx="1642953" cy="1440000"/>
          </a:xfrm>
          <a:prstGeom prst="rect">
            <a:avLst/>
          </a:prstGeom>
          <a:noFill/>
          <a:ln w="9525">
            <a:noFill/>
            <a:miter lim="800000"/>
            <a:headEnd/>
            <a:tailEnd/>
          </a:ln>
          <a:effectLst/>
        </p:spPr>
      </p:pic>
      <p:pic>
        <p:nvPicPr>
          <p:cNvPr id="13" name="Picture 7"/>
          <p:cNvPicPr>
            <a:picLocks noChangeAspect="1" noChangeArrowheads="1"/>
          </p:cNvPicPr>
          <p:nvPr/>
        </p:nvPicPr>
        <p:blipFill>
          <a:blip r:embed="rId7" cstate="print"/>
          <a:srcRect/>
          <a:stretch>
            <a:fillRect/>
          </a:stretch>
        </p:blipFill>
        <p:spPr bwMode="auto">
          <a:xfrm>
            <a:off x="2627784" y="3861048"/>
            <a:ext cx="1640202" cy="1440000"/>
          </a:xfrm>
          <a:prstGeom prst="rect">
            <a:avLst/>
          </a:prstGeom>
          <a:noFill/>
          <a:ln w="9525">
            <a:noFill/>
            <a:miter lim="800000"/>
            <a:headEnd/>
            <a:tailEnd/>
          </a:ln>
          <a:effectLst/>
        </p:spPr>
      </p:pic>
      <p:pic>
        <p:nvPicPr>
          <p:cNvPr id="14" name="Picture 8"/>
          <p:cNvPicPr>
            <a:picLocks noChangeAspect="1" noChangeArrowheads="1"/>
          </p:cNvPicPr>
          <p:nvPr/>
        </p:nvPicPr>
        <p:blipFill>
          <a:blip r:embed="rId8" cstate="print"/>
          <a:srcRect/>
          <a:stretch>
            <a:fillRect/>
          </a:stretch>
        </p:blipFill>
        <p:spPr bwMode="auto">
          <a:xfrm>
            <a:off x="4788024" y="3861048"/>
            <a:ext cx="1640202" cy="1440000"/>
          </a:xfrm>
          <a:prstGeom prst="rect">
            <a:avLst/>
          </a:prstGeom>
          <a:noFill/>
          <a:ln w="9525">
            <a:noFill/>
            <a:miter lim="800000"/>
            <a:headEnd/>
            <a:tailEnd/>
          </a:ln>
          <a:effectLst/>
        </p:spPr>
      </p:pic>
      <p:pic>
        <p:nvPicPr>
          <p:cNvPr id="15" name="Picture 9"/>
          <p:cNvPicPr>
            <a:picLocks noChangeAspect="1" noChangeArrowheads="1"/>
          </p:cNvPicPr>
          <p:nvPr/>
        </p:nvPicPr>
        <p:blipFill>
          <a:blip r:embed="rId9" cstate="print"/>
          <a:srcRect/>
          <a:stretch>
            <a:fillRect/>
          </a:stretch>
        </p:blipFill>
        <p:spPr bwMode="auto">
          <a:xfrm>
            <a:off x="6948264" y="3861048"/>
            <a:ext cx="1640202" cy="1440000"/>
          </a:xfrm>
          <a:prstGeom prst="rect">
            <a:avLst/>
          </a:prstGeom>
          <a:noFill/>
          <a:ln w="9525">
            <a:noFill/>
            <a:miter lim="800000"/>
            <a:headEnd/>
            <a:tailEnd/>
          </a:ln>
          <a:effectLst/>
        </p:spPr>
      </p:pic>
      <p:sp>
        <p:nvSpPr>
          <p:cNvPr id="16" name="Titel 1"/>
          <p:cNvSpPr txBox="1">
            <a:spLocks/>
          </p:cNvSpPr>
          <p:nvPr/>
        </p:nvSpPr>
        <p:spPr bwMode="auto">
          <a:xfrm>
            <a:off x="227872" y="966587"/>
            <a:ext cx="7990617" cy="44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Allgemeine Verhaltensregeln</a:t>
            </a:r>
            <a:endParaRPr lang="de-DE" b="1" kern="0" dirty="0">
              <a:latin typeface="+mj-lt"/>
            </a:endParaRPr>
          </a:p>
        </p:txBody>
      </p:sp>
    </p:spTree>
    <p:extLst>
      <p:ext uri="{BB962C8B-B14F-4D97-AF65-F5344CB8AC3E}">
        <p14:creationId xmlns:p14="http://schemas.microsoft.com/office/powerpoint/2010/main" val="1270643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3</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6" name="Titel 1"/>
          <p:cNvSpPr txBox="1">
            <a:spLocks/>
          </p:cNvSpPr>
          <p:nvPr/>
        </p:nvSpPr>
        <p:spPr>
          <a:xfrm>
            <a:off x="323529" y="1412776"/>
            <a:ext cx="8053709" cy="4464496"/>
          </a:xfrm>
          <a:prstGeom prst="rect">
            <a:avLst/>
          </a:prstGeom>
        </p:spPr>
        <p:txBody>
          <a:bodyPr vert="horz" lIns="91440" tIns="45720" rIns="91440" bIns="45720" rtlCol="0" anchor="t">
            <a:noAutofit/>
          </a:bodyPr>
          <a:lstStyle>
            <a:lvl1pPr algn="ctr" defTabSz="914400" rtl="0" eaLnBrk="1" latinLnBrk="0" hangingPunct="1">
              <a:spcBef>
                <a:spcPct val="0"/>
              </a:spcBef>
              <a:buNone/>
              <a:defRPr sz="3000" kern="120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000" b="1" i="0" u="none" strike="noStrike" kern="1200" cap="none" spc="0" normalizeH="0" baseline="0" noProof="0" dirty="0" smtClean="0">
                <a:ln>
                  <a:noFill/>
                </a:ln>
                <a:solidFill>
                  <a:sysClr val="windowText" lastClr="000000"/>
                </a:solidFill>
                <a:effectLst/>
                <a:uLnTx/>
                <a:uFillTx/>
                <a:latin typeface="+mn-lt"/>
                <a:ea typeface="+mj-ea"/>
                <a:cs typeface="+mj-cs"/>
              </a:rPr>
              <a:t>§ 15</a:t>
            </a:r>
            <a:br>
              <a:rPr kumimoji="0" lang="de-DE" sz="2000" b="1"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2000" b="1" i="0" u="none" strike="noStrike" kern="1200" cap="none" spc="0" normalizeH="0" baseline="0" noProof="0" dirty="0" smtClean="0">
                <a:ln>
                  <a:noFill/>
                </a:ln>
                <a:solidFill>
                  <a:sysClr val="windowText" lastClr="000000"/>
                </a:solidFill>
                <a:effectLst/>
                <a:uLnTx/>
                <a:uFillTx/>
                <a:latin typeface="+mn-lt"/>
                <a:ea typeface="+mj-ea"/>
                <a:cs typeface="+mj-cs"/>
              </a:rPr>
              <a:t>Allgemeine Unterstützungspflichten und Verhalten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000" b="1" i="0" u="none" strike="noStrike" kern="1200" cap="none" spc="0" normalizeH="0" baseline="0" noProof="0" dirty="0" smtClean="0">
                <a:ln>
                  <a:noFill/>
                </a:ln>
                <a:solidFill>
                  <a:sysClr val="windowText" lastClr="000000"/>
                </a:solidFill>
                <a:effectLst/>
                <a:uLnTx/>
                <a:uFillTx/>
                <a:latin typeface="+mn-lt"/>
                <a:ea typeface="+mj-ea"/>
                <a:cs typeface="+mj-cs"/>
              </a:rPr>
              <a:t/>
            </a:r>
            <a:br>
              <a:rPr kumimoji="0" lang="de-DE" sz="2000" b="1"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2000" b="0" i="0" u="none" strike="noStrike" kern="1200" cap="none" spc="0" normalizeH="0" baseline="0" noProof="0" dirty="0" smtClean="0">
                <a:ln>
                  <a:noFill/>
                </a:ln>
                <a:solidFill>
                  <a:sysClr val="windowText" lastClr="000000"/>
                </a:solidFill>
                <a:effectLst/>
                <a:uLnTx/>
                <a:uFillTx/>
                <a:latin typeface="+mn-lt"/>
                <a:ea typeface="+mj-ea"/>
                <a:cs typeface="+mj-cs"/>
              </a:rPr>
              <a:t>Die Versicherten sind verpflichtet, nach ihren Möglichkeiten sowie gemäß </a:t>
            </a:r>
            <a:br>
              <a:rPr kumimoji="0" lang="de-DE" sz="2000" b="0"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2000" b="0" i="0" u="none" strike="noStrike" kern="1200" cap="none" spc="0" normalizeH="0" baseline="0" noProof="0" dirty="0" smtClean="0">
                <a:ln>
                  <a:noFill/>
                </a:ln>
                <a:solidFill>
                  <a:sysClr val="windowText" lastClr="000000"/>
                </a:solidFill>
                <a:effectLst/>
                <a:uLnTx/>
                <a:uFillTx/>
                <a:latin typeface="+mn-lt"/>
                <a:ea typeface="+mj-ea"/>
                <a:cs typeface="+mj-cs"/>
              </a:rPr>
              <a:t>der Unterweisung und Weisung des Unternehmers für ihre </a:t>
            </a:r>
            <a:br>
              <a:rPr kumimoji="0" lang="de-DE" sz="2000" b="0"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2000" b="0" i="0" u="none" strike="noStrike" kern="1200" cap="none" spc="0" normalizeH="0" baseline="0" noProof="0" dirty="0" smtClean="0">
                <a:ln>
                  <a:noFill/>
                </a:ln>
                <a:solidFill>
                  <a:sysClr val="windowText" lastClr="000000"/>
                </a:solidFill>
                <a:effectLst/>
                <a:uLnTx/>
                <a:uFillTx/>
                <a:latin typeface="+mn-lt"/>
                <a:ea typeface="+mj-ea"/>
                <a:cs typeface="+mj-cs"/>
              </a:rPr>
              <a:t>Sicherheit und Gesundheit bei der Arbeit </a:t>
            </a:r>
            <a:br>
              <a:rPr kumimoji="0" lang="de-DE" sz="2000" b="0"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2000" b="0" i="0" u="none" strike="noStrike" kern="1200" cap="none" spc="0" normalizeH="0" baseline="0" noProof="0" dirty="0" smtClean="0">
                <a:ln>
                  <a:noFill/>
                </a:ln>
                <a:solidFill>
                  <a:sysClr val="windowText" lastClr="000000"/>
                </a:solidFill>
                <a:effectLst/>
                <a:uLnTx/>
                <a:uFillTx/>
                <a:latin typeface="+mn-lt"/>
                <a:ea typeface="+mj-ea"/>
                <a:cs typeface="+mj-cs"/>
              </a:rPr>
              <a:t>sowie für Sicherheit und Gesundheitsschutz derjenigen zu sorgen,</a:t>
            </a:r>
            <a:br>
              <a:rPr kumimoji="0" lang="de-DE" sz="2000" b="0"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2000" b="0" i="0" u="none" strike="noStrike" kern="1200" cap="none" spc="0" normalizeH="0" baseline="0" noProof="0" dirty="0" smtClean="0">
                <a:ln>
                  <a:noFill/>
                </a:ln>
                <a:solidFill>
                  <a:sysClr val="windowText" lastClr="000000"/>
                </a:solidFill>
                <a:effectLst/>
                <a:uLnTx/>
                <a:uFillTx/>
                <a:latin typeface="+mn-lt"/>
                <a:ea typeface="+mj-ea"/>
                <a:cs typeface="+mj-cs"/>
              </a:rPr>
              <a:t>die von ihren Handlungen oder Unterlassungen betroffen sind. </a:t>
            </a:r>
            <a:br>
              <a:rPr kumimoji="0" lang="de-DE" sz="2000" b="0"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2000" b="0" i="0" u="none" strike="noStrike" kern="1200" cap="none" spc="0" normalizeH="0" baseline="0" noProof="0" dirty="0" smtClean="0">
                <a:ln>
                  <a:noFill/>
                </a:ln>
                <a:solidFill>
                  <a:sysClr val="windowText" lastClr="000000"/>
                </a:solidFill>
                <a:effectLst/>
                <a:uLnTx/>
                <a:uFillTx/>
                <a:latin typeface="+mn-lt"/>
                <a:ea typeface="+mj-ea"/>
                <a:cs typeface="+mj-cs"/>
              </a:rPr>
              <a:t>Die Versicherten haben die Maßnahmen zur Verhütung von Arbeitsunfällen, Berufskrankheiten und arbeitsbedingten Gesundheitsgefahren sowie für eine wirksame Erste Hilfe zu unterstützen. </a:t>
            </a:r>
            <a:br>
              <a:rPr kumimoji="0" lang="de-DE" sz="2000" b="0"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2000" b="0" i="0" u="none" strike="noStrike" kern="1200" cap="none" spc="0" normalizeH="0" baseline="0" noProof="0" dirty="0" smtClean="0">
                <a:ln>
                  <a:noFill/>
                </a:ln>
                <a:solidFill>
                  <a:sysClr val="windowText" lastClr="000000"/>
                </a:solidFill>
                <a:effectLst/>
                <a:uLnTx/>
                <a:uFillTx/>
                <a:latin typeface="+mn-lt"/>
                <a:ea typeface="+mj-ea"/>
                <a:cs typeface="+mj-cs"/>
              </a:rPr>
              <a:t>Versicherte haben die entsprechenden Anweisungen des Unternehmers zu befolgen. Die Versicherten dürfen erkennbar gegen Sicherheit und Gesundheit gerichtete Weisungen nicht befolgen.</a:t>
            </a:r>
            <a:br>
              <a:rPr kumimoji="0" lang="de-DE" sz="2000" b="0"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1800" b="0" i="0" u="none" strike="noStrike" kern="1200" cap="none" spc="0" normalizeH="0" baseline="0" noProof="0" dirty="0" smtClean="0">
                <a:ln>
                  <a:noFill/>
                </a:ln>
                <a:solidFill>
                  <a:sysClr val="windowText" lastClr="000000"/>
                </a:solidFill>
                <a:effectLst/>
                <a:uLnTx/>
                <a:uFillTx/>
                <a:latin typeface="+mn-lt"/>
                <a:ea typeface="+mj-ea"/>
                <a:cs typeface="+mj-cs"/>
              </a:rPr>
              <a:t/>
            </a:r>
            <a:br>
              <a:rPr kumimoji="0" lang="de-DE" sz="1800" b="0"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1800" b="0" i="0" u="none" strike="noStrike" kern="1200" cap="none" spc="0" normalizeH="0" baseline="0" noProof="0" dirty="0" smtClean="0">
                <a:ln>
                  <a:noFill/>
                </a:ln>
                <a:solidFill>
                  <a:sysClr val="windowText" lastClr="000000"/>
                </a:solidFill>
                <a:effectLst/>
                <a:uLnTx/>
                <a:uFillTx/>
                <a:latin typeface="+mn-lt"/>
                <a:ea typeface="+mj-ea"/>
                <a:cs typeface="+mj-cs"/>
              </a:rPr>
              <a:t/>
            </a:r>
            <a:br>
              <a:rPr kumimoji="0" lang="de-DE" sz="1800" b="0" i="0" u="none" strike="noStrike" kern="1200" cap="none" spc="0" normalizeH="0" baseline="0" noProof="0" dirty="0" smtClean="0">
                <a:ln>
                  <a:noFill/>
                </a:ln>
                <a:solidFill>
                  <a:sysClr val="windowText" lastClr="000000"/>
                </a:solidFill>
                <a:effectLst/>
                <a:uLnTx/>
                <a:uFillTx/>
                <a:latin typeface="+mn-lt"/>
                <a:ea typeface="+mj-ea"/>
                <a:cs typeface="+mj-cs"/>
              </a:rPr>
            </a:br>
            <a:endParaRPr kumimoji="0" lang="de-DE" sz="1200" b="0" i="0" u="none" strike="noStrike" kern="1200" cap="none" spc="0" normalizeH="0" baseline="0" noProof="0" dirty="0">
              <a:ln>
                <a:noFill/>
              </a:ln>
              <a:solidFill>
                <a:sysClr val="windowText" lastClr="000000"/>
              </a:solidFill>
              <a:effectLst/>
              <a:uLnTx/>
              <a:uFillTx/>
              <a:latin typeface="+mn-lt"/>
              <a:ea typeface="+mj-ea"/>
              <a:cs typeface="+mj-cs"/>
            </a:endParaRPr>
          </a:p>
        </p:txBody>
      </p:sp>
      <p:sp>
        <p:nvSpPr>
          <p:cNvPr id="7" name="Titel 1"/>
          <p:cNvSpPr txBox="1">
            <a:spLocks/>
          </p:cNvSpPr>
          <p:nvPr/>
        </p:nvSpPr>
        <p:spPr bwMode="auto">
          <a:xfrm>
            <a:off x="227872" y="966587"/>
            <a:ext cx="7996237" cy="51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Pflichten der Versicherten</a:t>
            </a:r>
            <a:endParaRPr lang="de-DE" kern="0" dirty="0">
              <a:latin typeface="+mj-lt"/>
            </a:endParaRPr>
          </a:p>
        </p:txBody>
      </p:sp>
    </p:spTree>
    <p:extLst>
      <p:ext uri="{BB962C8B-B14F-4D97-AF65-F5344CB8AC3E}">
        <p14:creationId xmlns:p14="http://schemas.microsoft.com/office/powerpoint/2010/main" val="12546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30</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6" name="Titel 1"/>
          <p:cNvSpPr txBox="1">
            <a:spLocks/>
          </p:cNvSpPr>
          <p:nvPr/>
        </p:nvSpPr>
        <p:spPr bwMode="auto">
          <a:xfrm>
            <a:off x="227872" y="1412776"/>
            <a:ext cx="8569646"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sz="2000" kern="0" dirty="0" smtClean="0">
                <a:solidFill>
                  <a:schemeClr val="bg1"/>
                </a:solidFill>
                <a:latin typeface="+mn-lt"/>
              </a:rPr>
              <a:t>Hygiene am Arbeitsplatz und nach dem Besuch der Toiletten verhindert Übertragung von Krankheiten. </a:t>
            </a:r>
            <a:br>
              <a:rPr lang="de-DE" sz="2000" kern="0" dirty="0" smtClean="0">
                <a:solidFill>
                  <a:schemeClr val="bg1"/>
                </a:solidFill>
                <a:latin typeface="+mn-lt"/>
              </a:rPr>
            </a:br>
            <a:r>
              <a:rPr lang="de-DE" sz="2000" kern="0" dirty="0" smtClean="0">
                <a:solidFill>
                  <a:schemeClr val="bg1"/>
                </a:solidFill>
                <a:latin typeface="+mn-lt"/>
              </a:rPr>
              <a:t/>
            </a:r>
            <a:br>
              <a:rPr lang="de-DE" sz="2000" kern="0" dirty="0" smtClean="0">
                <a:solidFill>
                  <a:schemeClr val="bg1"/>
                </a:solidFill>
                <a:latin typeface="+mn-lt"/>
              </a:rPr>
            </a:br>
            <a:endParaRPr lang="de-DE" sz="2000" kern="0" dirty="0" smtClean="0">
              <a:solidFill>
                <a:schemeClr val="bg1"/>
              </a:solidFill>
              <a:latin typeface="+mn-lt"/>
            </a:endParaRPr>
          </a:p>
          <a:p>
            <a:r>
              <a:rPr lang="de-DE" sz="2000" kern="0" dirty="0">
                <a:solidFill>
                  <a:schemeClr val="bg1"/>
                </a:solidFill>
                <a:latin typeface="+mn-lt"/>
              </a:rPr>
              <a:t>	</a:t>
            </a:r>
            <a:r>
              <a:rPr lang="de-DE" sz="2000" kern="0" dirty="0" smtClean="0">
                <a:solidFill>
                  <a:schemeClr val="bg1"/>
                </a:solidFill>
                <a:latin typeface="+mn-lt"/>
              </a:rPr>
              <a:t>Hände waschen		            Toiletten sauber hinterlassen</a:t>
            </a:r>
            <a:br>
              <a:rPr lang="de-DE" sz="2000" kern="0" dirty="0" smtClean="0">
                <a:solidFill>
                  <a:schemeClr val="bg1"/>
                </a:solidFill>
                <a:latin typeface="+mn-lt"/>
              </a:rPr>
            </a:br>
            <a:r>
              <a:rPr lang="de-DE" sz="1600" kern="0" dirty="0" smtClean="0">
                <a:solidFill>
                  <a:schemeClr val="bg1"/>
                </a:solidFill>
                <a:latin typeface="+mn-lt"/>
              </a:rPr>
              <a:t/>
            </a:r>
            <a:br>
              <a:rPr lang="de-DE" sz="1600" kern="0" dirty="0" smtClean="0">
                <a:solidFill>
                  <a:schemeClr val="bg1"/>
                </a:solidFill>
                <a:latin typeface="+mn-lt"/>
              </a:rPr>
            </a:br>
            <a:r>
              <a:rPr lang="de-DE" sz="1600" kern="0" dirty="0" smtClean="0">
                <a:solidFill>
                  <a:schemeClr val="bg1"/>
                </a:solidFill>
                <a:latin typeface="+mn-lt"/>
              </a:rPr>
              <a:t/>
            </a:r>
            <a:br>
              <a:rPr lang="de-DE" sz="1600" kern="0" dirty="0" smtClean="0">
                <a:solidFill>
                  <a:schemeClr val="bg1"/>
                </a:solidFill>
                <a:latin typeface="+mn-lt"/>
              </a:rPr>
            </a:br>
            <a:endParaRPr lang="de-DE" sz="1200" kern="0" dirty="0">
              <a:solidFill>
                <a:schemeClr val="bg1"/>
              </a:solidFill>
              <a:latin typeface="+mn-lt"/>
            </a:endParaRPr>
          </a:p>
        </p:txBody>
      </p:sp>
      <p:pic>
        <p:nvPicPr>
          <p:cNvPr id="7" name="Picture 2" descr="Gebotsschild, Hände waschen"/>
          <p:cNvPicPr>
            <a:picLocks noChangeAspect="1" noChangeArrowheads="1"/>
          </p:cNvPicPr>
          <p:nvPr/>
        </p:nvPicPr>
        <p:blipFill>
          <a:blip r:embed="rId2" cstate="print"/>
          <a:srcRect/>
          <a:stretch>
            <a:fillRect/>
          </a:stretch>
        </p:blipFill>
        <p:spPr bwMode="auto">
          <a:xfrm>
            <a:off x="827584" y="3140968"/>
            <a:ext cx="2448272" cy="2448272"/>
          </a:xfrm>
          <a:prstGeom prst="rect">
            <a:avLst/>
          </a:prstGeom>
          <a:noFill/>
        </p:spPr>
      </p:pic>
      <p:pic>
        <p:nvPicPr>
          <p:cNvPr id="8" name="Grafik 7" descr="WC bitte so hinterlassen, wie man es gerne anzutreffen wünscht!"/>
          <p:cNvPicPr/>
          <p:nvPr/>
        </p:nvPicPr>
        <p:blipFill>
          <a:blip r:embed="rId3" cstate="print"/>
          <a:srcRect/>
          <a:stretch>
            <a:fillRect/>
          </a:stretch>
        </p:blipFill>
        <p:spPr bwMode="auto">
          <a:xfrm>
            <a:off x="5004048" y="3140968"/>
            <a:ext cx="2376264" cy="1512168"/>
          </a:xfrm>
          <a:prstGeom prst="rect">
            <a:avLst/>
          </a:prstGeom>
          <a:noFill/>
          <a:ln w="9525">
            <a:noFill/>
            <a:miter lim="800000"/>
            <a:headEnd/>
            <a:tailEnd/>
          </a:ln>
        </p:spPr>
      </p:pic>
      <p:sp>
        <p:nvSpPr>
          <p:cNvPr id="12" name="Titel 1"/>
          <p:cNvSpPr txBox="1">
            <a:spLocks/>
          </p:cNvSpPr>
          <p:nvPr/>
        </p:nvSpPr>
        <p:spPr bwMode="auto">
          <a:xfrm>
            <a:off x="227872" y="966587"/>
            <a:ext cx="7990617" cy="44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Allgemeine Verhaltensregeln</a:t>
            </a:r>
            <a:endParaRPr lang="de-DE" b="1" kern="0" dirty="0">
              <a:latin typeface="+mj-lt"/>
            </a:endParaRPr>
          </a:p>
        </p:txBody>
      </p:sp>
    </p:spTree>
    <p:extLst>
      <p:ext uri="{BB962C8B-B14F-4D97-AF65-F5344CB8AC3E}">
        <p14:creationId xmlns:p14="http://schemas.microsoft.com/office/powerpoint/2010/main" val="2285839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31</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6" name="Titel 1"/>
          <p:cNvSpPr txBox="1">
            <a:spLocks/>
          </p:cNvSpPr>
          <p:nvPr/>
        </p:nvSpPr>
        <p:spPr bwMode="auto">
          <a:xfrm>
            <a:off x="227872" y="966587"/>
            <a:ext cx="7990617" cy="44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Allgemeine Verhaltensregeln</a:t>
            </a:r>
            <a:endParaRPr lang="de-DE" b="1" kern="0" dirty="0">
              <a:latin typeface="+mj-lt"/>
            </a:endParaRPr>
          </a:p>
        </p:txBody>
      </p:sp>
      <p:pic>
        <p:nvPicPr>
          <p:cNvPr id="7" name="Picture 2"/>
          <p:cNvPicPr>
            <a:picLocks noChangeAspect="1" noChangeArrowheads="1"/>
          </p:cNvPicPr>
          <p:nvPr/>
        </p:nvPicPr>
        <p:blipFill>
          <a:blip r:embed="rId2" cstate="print"/>
          <a:srcRect/>
          <a:stretch>
            <a:fillRect/>
          </a:stretch>
        </p:blipFill>
        <p:spPr bwMode="auto">
          <a:xfrm>
            <a:off x="2555776" y="1772816"/>
            <a:ext cx="4104456" cy="3960440"/>
          </a:xfrm>
          <a:prstGeom prst="rect">
            <a:avLst/>
          </a:prstGeom>
          <a:noFill/>
          <a:ln w="9525">
            <a:noFill/>
            <a:miter lim="800000"/>
            <a:headEnd/>
            <a:tailEnd/>
          </a:ln>
        </p:spPr>
      </p:pic>
    </p:spTree>
    <p:extLst>
      <p:ext uri="{BB962C8B-B14F-4D97-AF65-F5344CB8AC3E}">
        <p14:creationId xmlns:p14="http://schemas.microsoft.com/office/powerpoint/2010/main" val="2995721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32</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6" name="Titel 1"/>
          <p:cNvSpPr txBox="1">
            <a:spLocks/>
          </p:cNvSpPr>
          <p:nvPr/>
        </p:nvSpPr>
        <p:spPr bwMode="auto">
          <a:xfrm>
            <a:off x="323529" y="1412776"/>
            <a:ext cx="8569646"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2500" lnSpcReduction="10000"/>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sz="2800" b="1" kern="0" dirty="0" smtClean="0">
                <a:solidFill>
                  <a:schemeClr val="bg1"/>
                </a:solidFill>
                <a:latin typeface="+mn-lt"/>
              </a:rPr>
              <a:t>Sicherheitsbeauftragter:</a:t>
            </a:r>
            <a:r>
              <a:rPr lang="de-DE" sz="1800" b="1" kern="0" dirty="0" smtClean="0">
                <a:solidFill>
                  <a:schemeClr val="bg1"/>
                </a:solidFill>
                <a:latin typeface="+mn-lt"/>
              </a:rPr>
              <a:t/>
            </a:r>
            <a:br>
              <a:rPr lang="de-DE" sz="1800" b="1" kern="0" dirty="0" smtClean="0">
                <a:solidFill>
                  <a:schemeClr val="bg1"/>
                </a:solidFill>
                <a:latin typeface="+mn-lt"/>
              </a:rPr>
            </a:br>
            <a:r>
              <a:rPr lang="de-DE" sz="1800" b="1" kern="0" dirty="0" smtClean="0">
                <a:solidFill>
                  <a:schemeClr val="bg1"/>
                </a:solidFill>
                <a:latin typeface="+mn-lt"/>
              </a:rPr>
              <a:t/>
            </a:r>
            <a:br>
              <a:rPr lang="de-DE" sz="1800" b="1" kern="0" dirty="0" smtClean="0">
                <a:solidFill>
                  <a:schemeClr val="bg1"/>
                </a:solidFill>
                <a:latin typeface="+mn-lt"/>
              </a:rPr>
            </a:br>
            <a:r>
              <a:rPr lang="de-DE" sz="1800" b="1" kern="0" dirty="0" smtClean="0">
                <a:solidFill>
                  <a:schemeClr val="bg1"/>
                </a:solidFill>
                <a:latin typeface="+mn-lt"/>
              </a:rPr>
              <a:t>Ludger Vogt</a:t>
            </a:r>
          </a:p>
          <a:p>
            <a:endParaRPr lang="de-DE" sz="1300" b="1" kern="0" dirty="0" smtClean="0">
              <a:solidFill>
                <a:schemeClr val="bg1"/>
              </a:solidFill>
              <a:latin typeface="+mn-lt"/>
            </a:endParaRPr>
          </a:p>
          <a:p>
            <a:r>
              <a:rPr lang="de-DE" sz="1800" kern="0" dirty="0" smtClean="0">
                <a:solidFill>
                  <a:schemeClr val="bg1"/>
                </a:solidFill>
                <a:latin typeface="+mn-lt"/>
              </a:rPr>
              <a:t>Telefon: 83-32308 </a:t>
            </a:r>
          </a:p>
          <a:p>
            <a:r>
              <a:rPr lang="de-DE" sz="1800" kern="0" dirty="0" smtClean="0">
                <a:solidFill>
                  <a:schemeClr val="bg1"/>
                </a:solidFill>
                <a:latin typeface="+mn-lt"/>
              </a:rPr>
              <a:t>Mail: pwspowi@uni-muenster.de</a:t>
            </a:r>
            <a:r>
              <a:rPr lang="de-DE" sz="1800" b="1" kern="0" dirty="0" smtClean="0">
                <a:solidFill>
                  <a:schemeClr val="bg1"/>
                </a:solidFill>
                <a:latin typeface="+mn-lt"/>
              </a:rPr>
              <a:t/>
            </a:r>
            <a:br>
              <a:rPr lang="de-DE" sz="1800" b="1" kern="0" dirty="0" smtClean="0">
                <a:solidFill>
                  <a:schemeClr val="bg1"/>
                </a:solidFill>
                <a:latin typeface="+mn-lt"/>
              </a:rPr>
            </a:br>
            <a:r>
              <a:rPr lang="de-DE" sz="1800" kern="0" dirty="0" smtClean="0">
                <a:solidFill>
                  <a:schemeClr val="bg1"/>
                </a:solidFill>
                <a:latin typeface="+mn-lt"/>
              </a:rPr>
              <a:t/>
            </a:r>
            <a:br>
              <a:rPr lang="de-DE" sz="1800" kern="0" dirty="0" smtClean="0">
                <a:solidFill>
                  <a:schemeClr val="bg1"/>
                </a:solidFill>
                <a:latin typeface="+mn-lt"/>
              </a:rPr>
            </a:br>
            <a:endParaRPr lang="de-DE" sz="1800" kern="0" dirty="0" smtClean="0">
              <a:solidFill>
                <a:schemeClr val="bg1"/>
              </a:solidFill>
              <a:latin typeface="+mn-lt"/>
            </a:endParaRPr>
          </a:p>
          <a:p>
            <a:r>
              <a:rPr lang="de-DE" sz="2800" b="1" kern="0" dirty="0" smtClean="0">
                <a:solidFill>
                  <a:schemeClr val="bg1"/>
                </a:solidFill>
                <a:latin typeface="+mn-lt"/>
              </a:rPr>
              <a:t>Ersthelfer:</a:t>
            </a:r>
            <a:r>
              <a:rPr lang="de-DE" sz="1800" b="1" kern="0" dirty="0" smtClean="0">
                <a:solidFill>
                  <a:schemeClr val="bg1"/>
                </a:solidFill>
                <a:latin typeface="+mn-lt"/>
              </a:rPr>
              <a:t/>
            </a:r>
            <a:br>
              <a:rPr lang="de-DE" sz="1800" b="1" kern="0" dirty="0" smtClean="0">
                <a:solidFill>
                  <a:schemeClr val="bg1"/>
                </a:solidFill>
                <a:latin typeface="+mn-lt"/>
              </a:rPr>
            </a:br>
            <a:r>
              <a:rPr lang="de-DE" sz="1800" b="1" kern="0" dirty="0" smtClean="0">
                <a:solidFill>
                  <a:schemeClr val="bg1"/>
                </a:solidFill>
                <a:latin typeface="+mn-lt"/>
              </a:rPr>
              <a:t/>
            </a:r>
            <a:br>
              <a:rPr lang="de-DE" sz="1800" b="1" kern="0" dirty="0" smtClean="0">
                <a:solidFill>
                  <a:schemeClr val="bg1"/>
                </a:solidFill>
                <a:latin typeface="+mn-lt"/>
              </a:rPr>
            </a:br>
            <a:r>
              <a:rPr lang="de-DE" sz="1800" b="1" kern="0" dirty="0" smtClean="0">
                <a:solidFill>
                  <a:schemeClr val="bg1"/>
                </a:solidFill>
                <a:latin typeface="+mn-lt"/>
              </a:rPr>
              <a:t>Alle Mitarbeiter der Technik / Geräteausgabe</a:t>
            </a:r>
            <a:r>
              <a:rPr lang="de-DE" sz="1800" kern="0" dirty="0" smtClean="0">
                <a:solidFill>
                  <a:schemeClr val="bg1"/>
                </a:solidFill>
                <a:latin typeface="+mn-lt"/>
              </a:rPr>
              <a:t/>
            </a:r>
            <a:br>
              <a:rPr lang="de-DE" sz="1800" kern="0" dirty="0" smtClean="0">
                <a:solidFill>
                  <a:schemeClr val="bg1"/>
                </a:solidFill>
                <a:latin typeface="+mn-lt"/>
              </a:rPr>
            </a:br>
            <a:r>
              <a:rPr lang="de-DE" sz="1800" kern="0" dirty="0" smtClean="0">
                <a:solidFill>
                  <a:schemeClr val="bg1"/>
                </a:solidFill>
                <a:latin typeface="+mn-lt"/>
              </a:rPr>
              <a:t> </a:t>
            </a:r>
            <a:br>
              <a:rPr lang="de-DE" sz="1800" kern="0" dirty="0" smtClean="0">
                <a:solidFill>
                  <a:schemeClr val="bg1"/>
                </a:solidFill>
                <a:latin typeface="+mn-lt"/>
              </a:rPr>
            </a:br>
            <a:r>
              <a:rPr lang="de-DE" kern="0" dirty="0" smtClean="0">
                <a:solidFill>
                  <a:schemeClr val="bg1"/>
                </a:solidFill>
                <a:latin typeface="+mn-lt"/>
              </a:rPr>
              <a:t/>
            </a:r>
            <a:br>
              <a:rPr lang="de-DE" kern="0" dirty="0" smtClean="0">
                <a:solidFill>
                  <a:schemeClr val="bg1"/>
                </a:solidFill>
                <a:latin typeface="+mn-lt"/>
              </a:rPr>
            </a:br>
            <a:r>
              <a:rPr lang="de-DE" kern="0" dirty="0" smtClean="0">
                <a:solidFill>
                  <a:schemeClr val="bg1"/>
                </a:solidFill>
                <a:latin typeface="+mn-lt"/>
              </a:rPr>
              <a:t/>
            </a:r>
            <a:br>
              <a:rPr lang="de-DE" kern="0" dirty="0" smtClean="0">
                <a:solidFill>
                  <a:schemeClr val="bg1"/>
                </a:solidFill>
                <a:latin typeface="+mn-lt"/>
              </a:rPr>
            </a:br>
            <a:r>
              <a:rPr lang="de-DE" kern="0" dirty="0" smtClean="0">
                <a:solidFill>
                  <a:schemeClr val="bg1"/>
                </a:solidFill>
                <a:latin typeface="+mn-lt"/>
              </a:rPr>
              <a:t/>
            </a:r>
            <a:br>
              <a:rPr lang="de-DE" kern="0" dirty="0" smtClean="0">
                <a:solidFill>
                  <a:schemeClr val="bg1"/>
                </a:solidFill>
                <a:latin typeface="+mn-lt"/>
              </a:rPr>
            </a:br>
            <a:endParaRPr lang="de-DE" sz="1800" kern="0" dirty="0">
              <a:solidFill>
                <a:schemeClr val="bg1"/>
              </a:solidFill>
              <a:latin typeface="+mn-lt"/>
            </a:endParaRPr>
          </a:p>
        </p:txBody>
      </p:sp>
    </p:spTree>
    <p:extLst>
      <p:ext uri="{BB962C8B-B14F-4D97-AF65-F5344CB8AC3E}">
        <p14:creationId xmlns:p14="http://schemas.microsoft.com/office/powerpoint/2010/main" val="31219690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6553" y="929260"/>
            <a:ext cx="7996237" cy="483516"/>
          </a:xfrm>
        </p:spPr>
        <p:txBody>
          <a:bodyPr/>
          <a:lstStyle/>
          <a:p>
            <a:r>
              <a:rPr lang="de-DE" b="1" dirty="0" smtClean="0">
                <a:latin typeface="+mj-lt"/>
              </a:rPr>
              <a:t>Bestätigung der Unterweisung</a:t>
            </a:r>
            <a:endParaRPr lang="de-DE" b="1" dirty="0">
              <a:latin typeface="+mj-lt"/>
            </a:endParaRPr>
          </a:p>
        </p:txBody>
      </p:sp>
      <p:sp>
        <p:nvSpPr>
          <p:cNvPr id="4" name="Foliennummernplatzhalter 3"/>
          <p:cNvSpPr>
            <a:spLocks noGrp="1"/>
          </p:cNvSpPr>
          <p:nvPr>
            <p:ph type="sldNum" sz="quarter" idx="10"/>
          </p:nvPr>
        </p:nvSpPr>
        <p:spPr/>
        <p:txBody>
          <a:bodyPr/>
          <a:lstStyle/>
          <a:p>
            <a:fld id="{342253FA-00E2-46C0-8C4C-8BDE007E514E}" type="slidenum">
              <a:rPr lang="de-DE" altLang="de-DE" smtClean="0"/>
              <a:pPr/>
              <a:t>33</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pic>
        <p:nvPicPr>
          <p:cNvPr id="8" name="Grafik 7"/>
          <p:cNvPicPr>
            <a:picLocks noChangeAspect="1"/>
          </p:cNvPicPr>
          <p:nvPr/>
        </p:nvPicPr>
        <p:blipFill>
          <a:blip r:embed="rId2"/>
          <a:stretch>
            <a:fillRect/>
          </a:stretch>
        </p:blipFill>
        <p:spPr>
          <a:xfrm rot="969685">
            <a:off x="2778796" y="1694006"/>
            <a:ext cx="2885932" cy="4078231"/>
          </a:xfrm>
          <a:prstGeom prst="rect">
            <a:avLst/>
          </a:prstGeom>
        </p:spPr>
      </p:pic>
    </p:spTree>
    <p:extLst>
      <p:ext uri="{BB962C8B-B14F-4D97-AF65-F5344CB8AC3E}">
        <p14:creationId xmlns:p14="http://schemas.microsoft.com/office/powerpoint/2010/main" val="2041923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789" y="3003351"/>
            <a:ext cx="7996237" cy="1001713"/>
          </a:xfrm>
        </p:spPr>
        <p:txBody>
          <a:bodyPr/>
          <a:lstStyle/>
          <a:p>
            <a:pPr algn="ctr"/>
            <a:r>
              <a:rPr lang="de-DE" sz="4000" b="1" dirty="0" smtClean="0">
                <a:latin typeface="+mj-lt"/>
              </a:rPr>
              <a:t>Vielen Dank für Ihre Aufmerksamkeit!</a:t>
            </a:r>
            <a:endParaRPr lang="de-DE" sz="4000" b="1" dirty="0">
              <a:latin typeface="+mj-lt"/>
            </a:endParaRPr>
          </a:p>
        </p:txBody>
      </p:sp>
      <p:sp>
        <p:nvSpPr>
          <p:cNvPr id="4" name="Foliennummernplatzhalter 3"/>
          <p:cNvSpPr>
            <a:spLocks noGrp="1"/>
          </p:cNvSpPr>
          <p:nvPr>
            <p:ph type="sldNum" sz="quarter" idx="10"/>
          </p:nvPr>
        </p:nvSpPr>
        <p:spPr/>
        <p:txBody>
          <a:bodyPr/>
          <a:lstStyle/>
          <a:p>
            <a:fld id="{342253FA-00E2-46C0-8C4C-8BDE007E514E}" type="slidenum">
              <a:rPr lang="de-DE" altLang="de-DE" smtClean="0"/>
              <a:pPr/>
              <a:t>34</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Tree>
    <p:extLst>
      <p:ext uri="{BB962C8B-B14F-4D97-AF65-F5344CB8AC3E}">
        <p14:creationId xmlns:p14="http://schemas.microsoft.com/office/powerpoint/2010/main" val="1601517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4</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6" name="Titel 1"/>
          <p:cNvSpPr txBox="1">
            <a:spLocks/>
          </p:cNvSpPr>
          <p:nvPr/>
        </p:nvSpPr>
        <p:spPr>
          <a:xfrm>
            <a:off x="323529" y="1412776"/>
            <a:ext cx="8569646" cy="4464496"/>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3000" kern="120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1600" b="1" i="0" u="none" strike="noStrike" kern="1200" cap="none" spc="0" normalizeH="0" baseline="0" noProof="0" dirty="0" smtClean="0">
                <a:ln>
                  <a:noFill/>
                </a:ln>
                <a:solidFill>
                  <a:sysClr val="windowText" lastClr="000000"/>
                </a:solidFill>
                <a:effectLst/>
                <a:uLnTx/>
                <a:uFillTx/>
                <a:latin typeface="+mn-lt"/>
                <a:ea typeface="+mj-ea"/>
                <a:cs typeface="+mj-cs"/>
              </a:rPr>
              <a:t/>
            </a:r>
            <a:br>
              <a:rPr kumimoji="0" lang="de-DE" sz="1600" b="1"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2100" b="1" i="0" u="none" strike="noStrike" kern="1200" cap="none" spc="0" normalizeH="0" baseline="0" noProof="0" dirty="0" smtClean="0">
                <a:ln>
                  <a:noFill/>
                </a:ln>
                <a:solidFill>
                  <a:sysClr val="windowText" lastClr="000000"/>
                </a:solidFill>
                <a:effectLst/>
                <a:uLnTx/>
                <a:uFillTx/>
                <a:latin typeface="+mn-lt"/>
                <a:ea typeface="+mj-ea"/>
                <a:cs typeface="+mj-cs"/>
              </a:rPr>
              <a:t>§ 17</a:t>
            </a:r>
            <a:br>
              <a:rPr kumimoji="0" lang="de-DE" sz="2100" b="1"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2100" b="1" i="0" u="none" strike="noStrike" kern="1200" cap="none" spc="0" normalizeH="0" baseline="0" noProof="0" dirty="0" smtClean="0">
                <a:ln>
                  <a:noFill/>
                </a:ln>
                <a:solidFill>
                  <a:sysClr val="windowText" lastClr="000000"/>
                </a:solidFill>
                <a:effectLst/>
                <a:uLnTx/>
                <a:uFillTx/>
                <a:latin typeface="+mn-lt"/>
                <a:ea typeface="+mj-ea"/>
                <a:cs typeface="+mj-cs"/>
              </a:rPr>
              <a:t>Benutzung von Einrichtungen, Arbeitsmitteln und Arbeitsstoffen</a:t>
            </a:r>
            <a:br>
              <a:rPr kumimoji="0" lang="de-DE" sz="2100" b="1"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2100" b="1" i="0" u="none" strike="noStrike" kern="1200" cap="none" spc="0" normalizeH="0" baseline="0" noProof="0" dirty="0" smtClean="0">
                <a:ln>
                  <a:noFill/>
                </a:ln>
                <a:solidFill>
                  <a:sysClr val="windowText" lastClr="000000"/>
                </a:solidFill>
                <a:effectLst/>
                <a:uLnTx/>
                <a:uFillTx/>
                <a:latin typeface="+mn-lt"/>
                <a:ea typeface="+mj-ea"/>
                <a:cs typeface="+mj-cs"/>
              </a:rPr>
              <a:t/>
            </a:r>
            <a:br>
              <a:rPr kumimoji="0" lang="de-DE" sz="2100" b="1"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2100" b="0" i="0" u="none" strike="noStrike" kern="1200" cap="none" spc="0" normalizeH="0" baseline="0" noProof="0" dirty="0" smtClean="0">
                <a:ln>
                  <a:noFill/>
                </a:ln>
                <a:solidFill>
                  <a:sysClr val="windowText" lastClr="000000"/>
                </a:solidFill>
                <a:effectLst/>
                <a:uLnTx/>
                <a:uFillTx/>
                <a:latin typeface="+mn-lt"/>
                <a:ea typeface="+mj-ea"/>
                <a:cs typeface="+mj-cs"/>
              </a:rPr>
              <a:t>Versicherte haben Einrichtungen, Arbeitsmittel und Arbeitsstoffe sowie Schutzvorrichtungen bestimmungsgemäß und im Rahmen der ihnen übertragenen Arbeitsaufgaben zu benutzen.</a:t>
            </a:r>
            <a:br>
              <a:rPr kumimoji="0" lang="de-DE" sz="2100" b="0"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1600" b="0" i="0" u="none" strike="noStrike" kern="1200" cap="none" spc="0" normalizeH="0" baseline="0" noProof="0" dirty="0" smtClean="0">
                <a:ln>
                  <a:noFill/>
                </a:ln>
                <a:solidFill>
                  <a:sysClr val="windowText" lastClr="000000"/>
                </a:solidFill>
                <a:effectLst/>
                <a:uLnTx/>
                <a:uFillTx/>
                <a:latin typeface="+mn-lt"/>
                <a:ea typeface="+mj-ea"/>
                <a:cs typeface="+mj-cs"/>
              </a:rPr>
              <a:t> </a:t>
            </a:r>
            <a:r>
              <a:rPr kumimoji="0" lang="de-DE" sz="1600" b="0" i="0" u="none" strike="noStrike" kern="1200" cap="none" spc="0" normalizeH="0" baseline="0" noProof="0" dirty="0" smtClean="0">
                <a:ln>
                  <a:noFill/>
                </a:ln>
                <a:solidFill>
                  <a:srgbClr val="EEECE1"/>
                </a:solidFill>
                <a:effectLst/>
                <a:uLnTx/>
                <a:uFillTx/>
                <a:latin typeface="+mn-lt"/>
                <a:ea typeface="+mj-ea"/>
                <a:cs typeface="+mj-cs"/>
              </a:rPr>
              <a:t/>
            </a:r>
            <a:br>
              <a:rPr kumimoji="0" lang="de-DE" sz="1600" b="0" i="0" u="none" strike="noStrike" kern="1200" cap="none" spc="0" normalizeH="0" baseline="0" noProof="0" dirty="0" smtClean="0">
                <a:ln>
                  <a:noFill/>
                </a:ln>
                <a:solidFill>
                  <a:srgbClr val="EEECE1"/>
                </a:solidFill>
                <a:effectLst/>
                <a:uLnTx/>
                <a:uFillTx/>
                <a:latin typeface="+mn-lt"/>
                <a:ea typeface="+mj-ea"/>
                <a:cs typeface="+mj-cs"/>
              </a:rPr>
            </a:br>
            <a:r>
              <a:rPr kumimoji="0" lang="de-DE" sz="1600" b="0" i="0" u="none" strike="noStrike" kern="1200" cap="none" spc="0" normalizeH="0" baseline="0" noProof="0" dirty="0" smtClean="0">
                <a:ln>
                  <a:noFill/>
                </a:ln>
                <a:solidFill>
                  <a:sysClr val="windowText" lastClr="000000"/>
                </a:solidFill>
                <a:effectLst/>
                <a:uLnTx/>
                <a:uFillTx/>
                <a:latin typeface="+mn-lt"/>
                <a:ea typeface="+mj-ea"/>
                <a:cs typeface="+mj-cs"/>
              </a:rPr>
              <a:t/>
            </a:r>
            <a:br>
              <a:rPr kumimoji="0" lang="de-DE" sz="1600" b="0"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1600" b="0" i="0" u="none" strike="noStrike" kern="1200" cap="none" spc="0" normalizeH="0" baseline="0" noProof="0" dirty="0" smtClean="0">
                <a:ln>
                  <a:noFill/>
                </a:ln>
                <a:solidFill>
                  <a:sysClr val="windowText" lastClr="000000"/>
                </a:solidFill>
                <a:effectLst/>
                <a:uLnTx/>
                <a:uFillTx/>
                <a:latin typeface="+mn-lt"/>
                <a:ea typeface="+mj-ea"/>
                <a:cs typeface="+mj-cs"/>
              </a:rPr>
              <a:t/>
            </a:r>
            <a:br>
              <a:rPr kumimoji="0" lang="de-DE" sz="1600" b="0" i="0" u="none" strike="noStrike" kern="1200" cap="none" spc="0" normalizeH="0" baseline="0" noProof="0" dirty="0" smtClean="0">
                <a:ln>
                  <a:noFill/>
                </a:ln>
                <a:solidFill>
                  <a:sysClr val="windowText" lastClr="000000"/>
                </a:solidFill>
                <a:effectLst/>
                <a:uLnTx/>
                <a:uFillTx/>
                <a:latin typeface="+mn-lt"/>
                <a:ea typeface="+mj-ea"/>
                <a:cs typeface="+mj-cs"/>
              </a:rPr>
            </a:br>
            <a:r>
              <a:rPr kumimoji="0" lang="de-DE" sz="1600" b="0" i="0" u="none" strike="noStrike" kern="1200" cap="none" spc="0" normalizeH="0" baseline="0" noProof="0" dirty="0" smtClean="0">
                <a:ln>
                  <a:noFill/>
                </a:ln>
                <a:solidFill>
                  <a:sysClr val="windowText" lastClr="000000"/>
                </a:solidFill>
                <a:effectLst/>
                <a:uLnTx/>
                <a:uFillTx/>
                <a:latin typeface="+mn-lt"/>
                <a:ea typeface="+mj-ea"/>
                <a:cs typeface="+mj-cs"/>
              </a:rPr>
              <a:t/>
            </a:r>
            <a:br>
              <a:rPr kumimoji="0" lang="de-DE" sz="1600" b="0" i="0" u="none" strike="noStrike" kern="1200" cap="none" spc="0" normalizeH="0" baseline="0" noProof="0" dirty="0" smtClean="0">
                <a:ln>
                  <a:noFill/>
                </a:ln>
                <a:solidFill>
                  <a:sysClr val="windowText" lastClr="000000"/>
                </a:solidFill>
                <a:effectLst/>
                <a:uLnTx/>
                <a:uFillTx/>
                <a:latin typeface="+mn-lt"/>
                <a:ea typeface="+mj-ea"/>
                <a:cs typeface="+mj-cs"/>
              </a:rPr>
            </a:br>
            <a:endParaRPr kumimoji="0" lang="de-DE" sz="1200" b="0" i="0" u="none" strike="noStrike" kern="1200" cap="none" spc="0" normalizeH="0" baseline="0" noProof="0" dirty="0">
              <a:ln>
                <a:noFill/>
              </a:ln>
              <a:solidFill>
                <a:sysClr val="windowText" lastClr="000000"/>
              </a:solidFill>
              <a:effectLst/>
              <a:uLnTx/>
              <a:uFillTx/>
              <a:latin typeface="+mn-lt"/>
              <a:ea typeface="+mj-ea"/>
              <a:cs typeface="+mj-cs"/>
            </a:endParaRPr>
          </a:p>
        </p:txBody>
      </p:sp>
      <p:sp>
        <p:nvSpPr>
          <p:cNvPr id="7" name="Titel 1"/>
          <p:cNvSpPr txBox="1">
            <a:spLocks/>
          </p:cNvSpPr>
          <p:nvPr/>
        </p:nvSpPr>
        <p:spPr bwMode="auto">
          <a:xfrm>
            <a:off x="227872" y="966587"/>
            <a:ext cx="7996237" cy="51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Pflichten der Versicherten</a:t>
            </a:r>
            <a:endParaRPr lang="de-DE" kern="0" dirty="0">
              <a:latin typeface="+mj-lt"/>
            </a:endParaRPr>
          </a:p>
        </p:txBody>
      </p:sp>
    </p:spTree>
    <p:extLst>
      <p:ext uri="{BB962C8B-B14F-4D97-AF65-F5344CB8AC3E}">
        <p14:creationId xmlns:p14="http://schemas.microsoft.com/office/powerpoint/2010/main" val="1322604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7872" y="1628800"/>
            <a:ext cx="7996237" cy="3783012"/>
          </a:xfrm>
        </p:spPr>
        <p:txBody>
          <a:bodyPr/>
          <a:lstStyle/>
          <a:p>
            <a:pPr>
              <a:buFont typeface="Arial" panose="020B0604020202020204" pitchFamily="34" charset="0"/>
              <a:buChar char="•"/>
            </a:pPr>
            <a:r>
              <a:rPr lang="de-DE" altLang="de-DE" sz="2000" dirty="0">
                <a:latin typeface="+mn-lt"/>
              </a:rPr>
              <a:t>Feuerlösch- und Brandmeldeeinrichtungen nicht </a:t>
            </a:r>
            <a:r>
              <a:rPr lang="de-DE" altLang="de-DE" sz="2000" dirty="0" smtClean="0">
                <a:latin typeface="+mn-lt"/>
              </a:rPr>
              <a:t>verstellen</a:t>
            </a:r>
          </a:p>
          <a:p>
            <a:pPr>
              <a:buFont typeface="Arial" panose="020B0604020202020204" pitchFamily="34" charset="0"/>
              <a:buChar char="•"/>
            </a:pPr>
            <a:r>
              <a:rPr lang="de-DE" altLang="de-DE" sz="2000" dirty="0" smtClean="0">
                <a:solidFill>
                  <a:schemeClr val="bg1"/>
                </a:solidFill>
                <a:latin typeface="+mn-lt"/>
              </a:rPr>
              <a:t>Flucht- </a:t>
            </a:r>
            <a:r>
              <a:rPr lang="de-DE" altLang="de-DE" sz="2000" dirty="0">
                <a:solidFill>
                  <a:schemeClr val="bg1"/>
                </a:solidFill>
                <a:latin typeface="+mn-lt"/>
              </a:rPr>
              <a:t>und Rettungswege sind freizuhalten bzw. nicht </a:t>
            </a:r>
            <a:r>
              <a:rPr lang="de-DE" altLang="de-DE" sz="2000" dirty="0" smtClean="0">
                <a:solidFill>
                  <a:schemeClr val="bg1"/>
                </a:solidFill>
                <a:latin typeface="+mn-lt"/>
              </a:rPr>
              <a:t>einzuengen</a:t>
            </a:r>
          </a:p>
          <a:p>
            <a:pPr marL="180975" indent="-180975">
              <a:buFont typeface="Arial" panose="020B0604020202020204" pitchFamily="34" charset="0"/>
              <a:buChar char="•"/>
            </a:pPr>
            <a:r>
              <a:rPr lang="de-DE" altLang="de-DE" sz="2000" dirty="0" smtClean="0">
                <a:solidFill>
                  <a:schemeClr val="bg1"/>
                </a:solidFill>
                <a:latin typeface="+mn-lt"/>
              </a:rPr>
              <a:t>Flucht- </a:t>
            </a:r>
            <a:r>
              <a:rPr lang="de-DE" altLang="de-DE" sz="2000" dirty="0">
                <a:latin typeface="+mn-lt"/>
              </a:rPr>
              <a:t>und Rettungswege dürfen nicht zur Lagerung oder zum Abstellen von Gegenständen bzw. Materialien benutzt werden</a:t>
            </a:r>
          </a:p>
          <a:p>
            <a:pPr>
              <a:buFont typeface="Arial" panose="020B0604020202020204" pitchFamily="34" charset="0"/>
              <a:buChar char="•"/>
            </a:pPr>
            <a:r>
              <a:rPr lang="de-DE" altLang="de-DE" sz="2000" dirty="0">
                <a:latin typeface="+mn-lt"/>
              </a:rPr>
              <a:t>In feuergefährdeten Bereichen: kein Umgang mit offenem Feuer</a:t>
            </a:r>
          </a:p>
          <a:p>
            <a:pPr>
              <a:buFont typeface="Arial" panose="020B0604020202020204" pitchFamily="34" charset="0"/>
              <a:buChar char="•"/>
            </a:pPr>
            <a:r>
              <a:rPr lang="de-DE" altLang="de-DE" sz="2000" dirty="0">
                <a:latin typeface="+mn-lt"/>
              </a:rPr>
              <a:t>Rauchen nur an dafür zugelassenen Orten gestattet</a:t>
            </a:r>
          </a:p>
          <a:p>
            <a:endParaRPr lang="de-DE" dirty="0">
              <a:latin typeface="+mn-lt"/>
            </a:endParaRPr>
          </a:p>
        </p:txBody>
      </p:sp>
      <p:sp>
        <p:nvSpPr>
          <p:cNvPr id="4" name="Foliennummernplatzhalter 3"/>
          <p:cNvSpPr>
            <a:spLocks noGrp="1"/>
          </p:cNvSpPr>
          <p:nvPr>
            <p:ph type="sldNum" sz="quarter" idx="10"/>
          </p:nvPr>
        </p:nvSpPr>
        <p:spPr/>
        <p:txBody>
          <a:bodyPr/>
          <a:lstStyle/>
          <a:p>
            <a:fld id="{342253FA-00E2-46C0-8C4C-8BDE007E514E}" type="slidenum">
              <a:rPr lang="de-DE" altLang="de-DE" smtClean="0"/>
              <a:pPr/>
              <a:t>5</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861048"/>
            <a:ext cx="1349375"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1"/>
          <p:cNvSpPr>
            <a:spLocks noGrp="1"/>
          </p:cNvSpPr>
          <p:nvPr>
            <p:ph type="title"/>
          </p:nvPr>
        </p:nvSpPr>
        <p:spPr>
          <a:xfrm>
            <a:off x="227872" y="966587"/>
            <a:ext cx="7996237" cy="518197"/>
          </a:xfrm>
        </p:spPr>
        <p:txBody>
          <a:bodyPr/>
          <a:lstStyle/>
          <a:p>
            <a:r>
              <a:rPr lang="de-DE" b="1" dirty="0" smtClean="0">
                <a:latin typeface="+mj-lt"/>
              </a:rPr>
              <a:t>Vorbeugender Brandschutz</a:t>
            </a:r>
            <a:endParaRPr lang="de-DE" dirty="0">
              <a:latin typeface="+mj-lt"/>
            </a:endParaRPr>
          </a:p>
        </p:txBody>
      </p:sp>
    </p:spTree>
    <p:extLst>
      <p:ext uri="{BB962C8B-B14F-4D97-AF65-F5344CB8AC3E}">
        <p14:creationId xmlns:p14="http://schemas.microsoft.com/office/powerpoint/2010/main" val="2931748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6</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7" name="Rectangle 2"/>
          <p:cNvSpPr>
            <a:spLocks noChangeArrowheads="1"/>
          </p:cNvSpPr>
          <p:nvPr/>
        </p:nvSpPr>
        <p:spPr bwMode="auto">
          <a:xfrm>
            <a:off x="3851920" y="2636912"/>
            <a:ext cx="4104456" cy="2160240"/>
          </a:xfrm>
          <a:prstGeom prst="rect">
            <a:avLst/>
          </a:prstGeom>
          <a:solidFill>
            <a:srgbClr val="FFFFFF"/>
          </a:solidFill>
          <a:ln w="762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b="1" i="0" u="none" strike="noStrike" cap="none" normalizeH="0" baseline="0" dirty="0" smtClean="0">
                <a:ln>
                  <a:noFill/>
                </a:ln>
                <a:solidFill>
                  <a:schemeClr val="bg1"/>
                </a:solidFill>
                <a:effectLst/>
                <a:latin typeface="+mn-lt"/>
                <a:cs typeface="Arial" pitchFamily="34" charset="0"/>
              </a:rPr>
              <a:t>Brandschutztüren</a:t>
            </a:r>
          </a:p>
          <a:p>
            <a:pPr marL="0" marR="0" lvl="0" indent="0" algn="ctr" defTabSz="914400" rtl="0" eaLnBrk="1" fontAlgn="base" latinLnBrk="0" hangingPunct="1">
              <a:lnSpc>
                <a:spcPct val="100000"/>
              </a:lnSpc>
              <a:spcBef>
                <a:spcPct val="0"/>
              </a:spcBef>
              <a:spcAft>
                <a:spcPts val="1000"/>
              </a:spcAft>
              <a:buClrTx/>
              <a:buSzTx/>
              <a:buFontTx/>
              <a:buNone/>
              <a:tabLst/>
            </a:pPr>
            <a:r>
              <a:rPr lang="de-DE" b="1" dirty="0" smtClean="0">
                <a:solidFill>
                  <a:schemeClr val="bg1"/>
                </a:solidFill>
                <a:latin typeface="+mn-lt"/>
                <a:cs typeface="Arial" pitchFamily="34" charset="0"/>
              </a:rPr>
              <a:t>stets geschlossen halten!</a:t>
            </a:r>
            <a:endParaRPr kumimoji="0" lang="de-DE" b="1" i="0" u="none" strike="noStrike" cap="none" normalizeH="0" baseline="0" dirty="0" smtClean="0">
              <a:ln>
                <a:noFill/>
              </a:ln>
              <a:solidFill>
                <a:schemeClr val="bg1"/>
              </a:solidFill>
              <a:effectLst/>
              <a:latin typeface="+mn-lt"/>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de-DE" b="0" i="0" u="none" strike="noStrike" cap="none" normalizeH="0" baseline="0" dirty="0" smtClean="0">
                <a:ln>
                  <a:noFill/>
                </a:ln>
                <a:solidFill>
                  <a:schemeClr val="bg1"/>
                </a:solidFill>
                <a:effectLst/>
                <a:latin typeface="+mn-lt"/>
                <a:cs typeface="Arial" pitchFamily="34" charset="0"/>
              </a:rPr>
              <a:t>Verkeilen, verstellen, festbinden verboten!</a:t>
            </a:r>
          </a:p>
        </p:txBody>
      </p:sp>
      <p:pic>
        <p:nvPicPr>
          <p:cNvPr id="8" name="Picture 3"/>
          <p:cNvPicPr>
            <a:picLocks noChangeAspect="1" noChangeArrowheads="1"/>
          </p:cNvPicPr>
          <p:nvPr/>
        </p:nvPicPr>
        <p:blipFill rotWithShape="1">
          <a:blip r:embed="rId2" cstate="print"/>
          <a:srcRect r="16816"/>
          <a:stretch/>
        </p:blipFill>
        <p:spPr bwMode="auto">
          <a:xfrm>
            <a:off x="323528" y="3869079"/>
            <a:ext cx="2736304" cy="2152209"/>
          </a:xfrm>
          <a:prstGeom prst="rect">
            <a:avLst/>
          </a:prstGeom>
          <a:noFill/>
          <a:ln w="9525">
            <a:noFill/>
            <a:miter lim="800000"/>
            <a:headEnd/>
            <a:tailEnd/>
          </a:ln>
        </p:spPr>
      </p:pic>
      <p:sp>
        <p:nvSpPr>
          <p:cNvPr id="9" name="Titel 1"/>
          <p:cNvSpPr>
            <a:spLocks noGrp="1"/>
          </p:cNvSpPr>
          <p:nvPr>
            <p:ph type="title"/>
          </p:nvPr>
        </p:nvSpPr>
        <p:spPr>
          <a:xfrm>
            <a:off x="227872" y="966587"/>
            <a:ext cx="7996237" cy="518197"/>
          </a:xfrm>
        </p:spPr>
        <p:txBody>
          <a:bodyPr/>
          <a:lstStyle/>
          <a:p>
            <a:r>
              <a:rPr lang="de-DE" b="1" dirty="0" smtClean="0">
                <a:latin typeface="+mj-lt"/>
              </a:rPr>
              <a:t>Vorbeugender Brandschutz</a:t>
            </a:r>
            <a:endParaRPr lang="de-DE" dirty="0">
              <a:latin typeface="+mj-lt"/>
            </a:endParaRPr>
          </a:p>
        </p:txBody>
      </p:sp>
      <p:pic>
        <p:nvPicPr>
          <p:cNvPr id="6" name="Grafik 5" descr="http://ecx.images-amazon.com/images/I/91GwR5LOGzL._SL1500_.jpg"/>
          <p:cNvPicPr/>
          <p:nvPr/>
        </p:nvPicPr>
        <p:blipFill>
          <a:blip r:embed="rId3" cstate="print"/>
          <a:srcRect/>
          <a:stretch>
            <a:fillRect/>
          </a:stretch>
        </p:blipFill>
        <p:spPr bwMode="auto">
          <a:xfrm>
            <a:off x="323528" y="1564823"/>
            <a:ext cx="2744110" cy="2143836"/>
          </a:xfrm>
          <a:prstGeom prst="rect">
            <a:avLst/>
          </a:prstGeom>
          <a:noFill/>
          <a:ln w="9525">
            <a:noFill/>
            <a:miter lim="800000"/>
            <a:headEnd/>
            <a:tailEnd/>
          </a:ln>
        </p:spPr>
      </p:pic>
    </p:spTree>
    <p:extLst>
      <p:ext uri="{BB962C8B-B14F-4D97-AF65-F5344CB8AC3E}">
        <p14:creationId xmlns:p14="http://schemas.microsoft.com/office/powerpoint/2010/main" val="3494414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42253FA-00E2-46C0-8C4C-8BDE007E514E}" type="slidenum">
              <a:rPr lang="de-DE" altLang="de-DE" smtClean="0"/>
              <a:pPr/>
              <a:t>7</a:t>
            </a:fld>
            <a:endParaRPr lang="de-DE" altLang="de-DE" dirty="0"/>
          </a:p>
        </p:txBody>
      </p:sp>
      <p:sp>
        <p:nvSpPr>
          <p:cNvPr id="5" name="Fußzeilenplatzhalter 4"/>
          <p:cNvSpPr>
            <a:spLocks noGrp="1"/>
          </p:cNvSpPr>
          <p:nvPr>
            <p:ph type="ftr" sz="quarter" idx="11"/>
          </p:nvPr>
        </p:nvSpPr>
        <p:spPr/>
        <p:txBody>
          <a:bodyPr/>
          <a:lstStyle/>
          <a:p>
            <a:pPr>
              <a:defRPr/>
            </a:pPr>
            <a:r>
              <a:rPr lang="de-DE" smtClean="0"/>
              <a:t>Neugestaltung der Internetseiten des IfS</a:t>
            </a:r>
            <a:endParaRPr lang="de-DE" dirty="0"/>
          </a:p>
        </p:txBody>
      </p:sp>
      <p:sp>
        <p:nvSpPr>
          <p:cNvPr id="6" name="Titel 1"/>
          <p:cNvSpPr>
            <a:spLocks noGrp="1"/>
          </p:cNvSpPr>
          <p:nvPr>
            <p:ph type="title"/>
          </p:nvPr>
        </p:nvSpPr>
        <p:spPr>
          <a:xfrm>
            <a:off x="227872" y="966587"/>
            <a:ext cx="7996237" cy="518197"/>
          </a:xfrm>
        </p:spPr>
        <p:txBody>
          <a:bodyPr/>
          <a:lstStyle/>
          <a:p>
            <a:r>
              <a:rPr lang="de-DE" b="1" dirty="0" smtClean="0">
                <a:latin typeface="+mj-lt"/>
              </a:rPr>
              <a:t>Vorbeugender Brandschutz</a:t>
            </a:r>
            <a:endParaRPr lang="de-DE" dirty="0">
              <a:latin typeface="+mj-lt"/>
            </a:endParaRPr>
          </a:p>
        </p:txBody>
      </p:sp>
      <p:grpSp>
        <p:nvGrpSpPr>
          <p:cNvPr id="10" name="Gruppieren 9"/>
          <p:cNvGrpSpPr/>
          <p:nvPr/>
        </p:nvGrpSpPr>
        <p:grpSpPr>
          <a:xfrm>
            <a:off x="326013" y="1790058"/>
            <a:ext cx="7681803" cy="3799181"/>
            <a:chOff x="326013" y="1790059"/>
            <a:chExt cx="6260693" cy="3096344"/>
          </a:xfrm>
        </p:grpSpPr>
        <p:pic>
          <p:nvPicPr>
            <p:cNvPr id="7" name="Picture 4" descr="Kabelsalat unter einem Tisch"/>
            <p:cNvPicPr>
              <a:picLocks noChangeAspect="1" noChangeArrowheads="1"/>
            </p:cNvPicPr>
            <p:nvPr/>
          </p:nvPicPr>
          <p:blipFill>
            <a:blip r:embed="rId2" cstate="print"/>
            <a:srcRect/>
            <a:stretch>
              <a:fillRect/>
            </a:stretch>
          </p:blipFill>
          <p:spPr bwMode="auto">
            <a:xfrm>
              <a:off x="326013" y="1790059"/>
              <a:ext cx="5504609" cy="3096344"/>
            </a:xfrm>
            <a:prstGeom prst="rect">
              <a:avLst/>
            </a:prstGeom>
            <a:noFill/>
          </p:spPr>
        </p:pic>
        <p:pic>
          <p:nvPicPr>
            <p:cNvPr id="9" name="Grafik 8" descr="http://cdn-6.seton.de/ProduktImages/400px/fa/hr/DMNE_Rutschgefahr.gif"/>
            <p:cNvPicPr/>
            <p:nvPr/>
          </p:nvPicPr>
          <p:blipFill>
            <a:blip r:embed="rId3" cstate="print"/>
            <a:srcRect/>
            <a:stretch>
              <a:fillRect/>
            </a:stretch>
          </p:blipFill>
          <p:spPr bwMode="auto">
            <a:xfrm>
              <a:off x="5074538" y="2258111"/>
              <a:ext cx="1512168" cy="2160240"/>
            </a:xfrm>
            <a:prstGeom prst="rect">
              <a:avLst/>
            </a:prstGeom>
            <a:noFill/>
            <a:ln w="9525">
              <a:noFill/>
              <a:miter lim="800000"/>
              <a:headEnd/>
              <a:tailEnd/>
            </a:ln>
          </p:spPr>
        </p:pic>
      </p:grpSp>
    </p:spTree>
    <p:extLst>
      <p:ext uri="{BB962C8B-B14F-4D97-AF65-F5344CB8AC3E}">
        <p14:creationId xmlns:p14="http://schemas.microsoft.com/office/powerpoint/2010/main" val="2488058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249288" y="1438186"/>
            <a:ext cx="8115301"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sz="2000" kern="0" dirty="0" smtClean="0">
                <a:solidFill>
                  <a:schemeClr val="bg1"/>
                </a:solidFill>
                <a:latin typeface="+mn-lt"/>
              </a:rPr>
              <a:t>Materialien und Geräte sind stets sachgemäß auf- bzw. abzubauen und zu lagern! Eine Eiweisung in die Handhabe der Materialien und </a:t>
            </a:r>
            <a:r>
              <a:rPr lang="de-DE" sz="2000" kern="0" dirty="0">
                <a:solidFill>
                  <a:schemeClr val="bg1"/>
                </a:solidFill>
                <a:latin typeface="+mn-lt"/>
              </a:rPr>
              <a:t>G</a:t>
            </a:r>
            <a:r>
              <a:rPr lang="de-DE" sz="2000" kern="0" dirty="0" smtClean="0">
                <a:solidFill>
                  <a:schemeClr val="bg1"/>
                </a:solidFill>
                <a:latin typeface="+mn-lt"/>
              </a:rPr>
              <a:t>eräte erfolgt in der jeweiligen Vorlesung.</a:t>
            </a:r>
            <a:br>
              <a:rPr lang="de-DE" sz="2000" kern="0" dirty="0" smtClean="0">
                <a:solidFill>
                  <a:schemeClr val="bg1"/>
                </a:solidFill>
                <a:latin typeface="+mn-lt"/>
              </a:rPr>
            </a:br>
            <a:r>
              <a:rPr lang="de-DE" sz="2000" kern="0" dirty="0" smtClean="0">
                <a:solidFill>
                  <a:schemeClr val="bg1"/>
                </a:solidFill>
                <a:latin typeface="+mn-lt"/>
              </a:rPr>
              <a:t/>
            </a:r>
            <a:br>
              <a:rPr lang="de-DE" sz="2000" kern="0" dirty="0" smtClean="0">
                <a:solidFill>
                  <a:schemeClr val="bg1"/>
                </a:solidFill>
                <a:latin typeface="+mn-lt"/>
              </a:rPr>
            </a:br>
            <a:r>
              <a:rPr lang="de-DE" sz="2000" kern="0" dirty="0" smtClean="0">
                <a:solidFill>
                  <a:schemeClr val="bg1"/>
                </a:solidFill>
                <a:latin typeface="+mn-lt"/>
              </a:rPr>
              <a:t/>
            </a:r>
            <a:br>
              <a:rPr lang="de-DE" sz="2000" kern="0" dirty="0" smtClean="0">
                <a:solidFill>
                  <a:schemeClr val="bg1"/>
                </a:solidFill>
                <a:latin typeface="+mn-lt"/>
              </a:rPr>
            </a:br>
            <a:r>
              <a:rPr lang="de-DE" sz="2000" kern="0" dirty="0" smtClean="0">
                <a:solidFill>
                  <a:schemeClr val="bg1"/>
                </a:solidFill>
                <a:latin typeface="+mn-lt"/>
              </a:rPr>
              <a:t/>
            </a:r>
            <a:br>
              <a:rPr lang="de-DE" sz="2000" kern="0" dirty="0" smtClean="0">
                <a:solidFill>
                  <a:schemeClr val="bg1"/>
                </a:solidFill>
                <a:latin typeface="+mn-lt"/>
              </a:rPr>
            </a:br>
            <a:r>
              <a:rPr lang="de-DE" sz="2000" kern="0" dirty="0" smtClean="0">
                <a:solidFill>
                  <a:schemeClr val="bg1"/>
                </a:solidFill>
                <a:latin typeface="+mn-lt"/>
              </a:rPr>
              <a:t/>
            </a:r>
            <a:br>
              <a:rPr lang="de-DE" sz="2000" kern="0" dirty="0" smtClean="0">
                <a:solidFill>
                  <a:schemeClr val="bg1"/>
                </a:solidFill>
                <a:latin typeface="+mn-lt"/>
              </a:rPr>
            </a:br>
            <a:r>
              <a:rPr lang="de-DE" sz="2000" kern="0" dirty="0" smtClean="0">
                <a:solidFill>
                  <a:schemeClr val="bg1"/>
                </a:solidFill>
                <a:latin typeface="+mn-lt"/>
              </a:rPr>
              <a:t/>
            </a:r>
            <a:br>
              <a:rPr lang="de-DE" sz="2000" kern="0" dirty="0" smtClean="0">
                <a:solidFill>
                  <a:schemeClr val="bg1"/>
                </a:solidFill>
                <a:latin typeface="+mn-lt"/>
              </a:rPr>
            </a:br>
            <a:r>
              <a:rPr lang="de-DE" sz="2000" kern="0" dirty="0" smtClean="0">
                <a:solidFill>
                  <a:schemeClr val="bg1"/>
                </a:solidFill>
                <a:latin typeface="+mn-lt"/>
              </a:rPr>
              <a:t/>
            </a:r>
            <a:br>
              <a:rPr lang="de-DE" sz="2000" kern="0" dirty="0" smtClean="0">
                <a:solidFill>
                  <a:schemeClr val="bg1"/>
                </a:solidFill>
                <a:latin typeface="+mn-lt"/>
              </a:rPr>
            </a:br>
            <a:endParaRPr lang="de-DE" sz="2000" kern="0" dirty="0">
              <a:solidFill>
                <a:schemeClr val="bg1"/>
              </a:solidFill>
              <a:latin typeface="+mn-lt"/>
            </a:endParaRPr>
          </a:p>
        </p:txBody>
      </p:sp>
      <p:sp>
        <p:nvSpPr>
          <p:cNvPr id="4" name="Foliennummernplatzhalter 3"/>
          <p:cNvSpPr>
            <a:spLocks noGrp="1"/>
          </p:cNvSpPr>
          <p:nvPr>
            <p:ph type="sldNum" sz="quarter" idx="10"/>
          </p:nvPr>
        </p:nvSpPr>
        <p:spPr/>
        <p:txBody>
          <a:bodyPr/>
          <a:lstStyle/>
          <a:p>
            <a:fld id="{342253FA-00E2-46C0-8C4C-8BDE007E514E}" type="slidenum">
              <a:rPr lang="de-DE" altLang="de-DE" smtClean="0"/>
              <a:pPr/>
              <a:t>8</a:t>
            </a:fld>
            <a:endParaRPr lang="de-DE" altLang="de-DE" dirty="0"/>
          </a:p>
        </p:txBody>
      </p:sp>
      <p:pic>
        <p:nvPicPr>
          <p:cNvPr id="8" name="Picture 2"/>
          <p:cNvPicPr>
            <a:picLocks noChangeAspect="1" noChangeArrowheads="1"/>
          </p:cNvPicPr>
          <p:nvPr/>
        </p:nvPicPr>
        <p:blipFill>
          <a:blip r:embed="rId2" cstate="print"/>
          <a:srcRect/>
          <a:stretch>
            <a:fillRect/>
          </a:stretch>
        </p:blipFill>
        <p:spPr bwMode="auto">
          <a:xfrm>
            <a:off x="323528" y="2780928"/>
            <a:ext cx="3528392" cy="2682711"/>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4154542" y="2780927"/>
            <a:ext cx="3657818" cy="2682711"/>
          </a:xfrm>
          <a:prstGeom prst="rect">
            <a:avLst/>
          </a:prstGeom>
          <a:noFill/>
          <a:ln w="9525">
            <a:noFill/>
            <a:miter lim="800000"/>
            <a:headEnd/>
            <a:tailEnd/>
          </a:ln>
        </p:spPr>
      </p:pic>
      <p:sp>
        <p:nvSpPr>
          <p:cNvPr id="14" name="Titel 1"/>
          <p:cNvSpPr txBox="1">
            <a:spLocks/>
          </p:cNvSpPr>
          <p:nvPr/>
        </p:nvSpPr>
        <p:spPr bwMode="auto">
          <a:xfrm>
            <a:off x="227872" y="966587"/>
            <a:ext cx="7996237" cy="51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Vorbeugender Brandschutz – Verhaltensregeln einhalten</a:t>
            </a:r>
            <a:endParaRPr lang="de-DE" kern="0" dirty="0">
              <a:latin typeface="+mj-lt"/>
            </a:endParaRPr>
          </a:p>
        </p:txBody>
      </p:sp>
    </p:spTree>
    <p:extLst>
      <p:ext uri="{BB962C8B-B14F-4D97-AF65-F5344CB8AC3E}">
        <p14:creationId xmlns:p14="http://schemas.microsoft.com/office/powerpoint/2010/main" val="2474416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249288" y="1438186"/>
            <a:ext cx="7974821"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sz="2000" kern="0" dirty="0" smtClean="0">
                <a:solidFill>
                  <a:schemeClr val="bg1"/>
                </a:solidFill>
                <a:latin typeface="+mn-lt"/>
              </a:rPr>
              <a:t>Das Verhalten in den Seminargebäuden, Hallen und auf den Freiplätzen hat immer so risikoarm wie möglich zu erfolgen.</a:t>
            </a:r>
            <a:br>
              <a:rPr lang="de-DE" sz="2000" kern="0" dirty="0" smtClean="0">
                <a:solidFill>
                  <a:schemeClr val="bg1"/>
                </a:solidFill>
                <a:latin typeface="+mn-lt"/>
              </a:rPr>
            </a:br>
            <a:r>
              <a:rPr lang="de-DE" sz="2000" kern="0" dirty="0" smtClean="0">
                <a:solidFill>
                  <a:schemeClr val="bg1"/>
                </a:solidFill>
                <a:latin typeface="+mn-lt"/>
              </a:rPr>
              <a:t/>
            </a:r>
            <a:br>
              <a:rPr lang="de-DE" sz="2000" kern="0" dirty="0" smtClean="0">
                <a:solidFill>
                  <a:schemeClr val="bg1"/>
                </a:solidFill>
                <a:latin typeface="+mn-lt"/>
              </a:rPr>
            </a:br>
            <a:r>
              <a:rPr lang="de-DE" sz="2000" kern="0" dirty="0" smtClean="0">
                <a:solidFill>
                  <a:schemeClr val="bg1"/>
                </a:solidFill>
                <a:latin typeface="+mn-lt"/>
              </a:rPr>
              <a:t/>
            </a:r>
            <a:br>
              <a:rPr lang="de-DE" sz="2000" kern="0" dirty="0" smtClean="0">
                <a:solidFill>
                  <a:schemeClr val="bg1"/>
                </a:solidFill>
                <a:latin typeface="+mn-lt"/>
              </a:rPr>
            </a:br>
            <a:r>
              <a:rPr lang="de-DE" sz="2000" kern="0" dirty="0" smtClean="0">
                <a:solidFill>
                  <a:schemeClr val="bg1"/>
                </a:solidFill>
                <a:latin typeface="+mn-lt"/>
              </a:rPr>
              <a:t/>
            </a:r>
            <a:br>
              <a:rPr lang="de-DE" sz="2000" kern="0" dirty="0" smtClean="0">
                <a:solidFill>
                  <a:schemeClr val="bg1"/>
                </a:solidFill>
                <a:latin typeface="+mn-lt"/>
              </a:rPr>
            </a:br>
            <a:r>
              <a:rPr lang="de-DE" sz="2000" kern="0" dirty="0" smtClean="0">
                <a:solidFill>
                  <a:schemeClr val="bg1"/>
                </a:solidFill>
                <a:latin typeface="+mn-lt"/>
              </a:rPr>
              <a:t/>
            </a:r>
            <a:br>
              <a:rPr lang="de-DE" sz="2000" kern="0" dirty="0" smtClean="0">
                <a:solidFill>
                  <a:schemeClr val="bg1"/>
                </a:solidFill>
                <a:latin typeface="+mn-lt"/>
              </a:rPr>
            </a:br>
            <a:r>
              <a:rPr lang="de-DE" sz="2000" kern="0" dirty="0" smtClean="0">
                <a:solidFill>
                  <a:schemeClr val="bg1"/>
                </a:solidFill>
                <a:latin typeface="+mn-lt"/>
              </a:rPr>
              <a:t/>
            </a:r>
            <a:br>
              <a:rPr lang="de-DE" sz="2000" kern="0" dirty="0" smtClean="0">
                <a:solidFill>
                  <a:schemeClr val="bg1"/>
                </a:solidFill>
                <a:latin typeface="+mn-lt"/>
              </a:rPr>
            </a:br>
            <a:r>
              <a:rPr lang="de-DE" sz="2000" kern="0" dirty="0" smtClean="0">
                <a:solidFill>
                  <a:schemeClr val="bg1"/>
                </a:solidFill>
                <a:latin typeface="+mn-lt"/>
              </a:rPr>
              <a:t/>
            </a:r>
            <a:br>
              <a:rPr lang="de-DE" sz="2000" kern="0" dirty="0" smtClean="0">
                <a:solidFill>
                  <a:schemeClr val="bg1"/>
                </a:solidFill>
                <a:latin typeface="+mn-lt"/>
              </a:rPr>
            </a:br>
            <a:endParaRPr lang="de-DE" sz="2000" kern="0" dirty="0">
              <a:solidFill>
                <a:schemeClr val="bg1"/>
              </a:solidFill>
              <a:latin typeface="+mn-lt"/>
            </a:endParaRPr>
          </a:p>
        </p:txBody>
      </p:sp>
      <p:sp>
        <p:nvSpPr>
          <p:cNvPr id="4" name="Foliennummernplatzhalter 3"/>
          <p:cNvSpPr>
            <a:spLocks noGrp="1"/>
          </p:cNvSpPr>
          <p:nvPr>
            <p:ph type="sldNum" sz="quarter" idx="10"/>
          </p:nvPr>
        </p:nvSpPr>
        <p:spPr/>
        <p:txBody>
          <a:bodyPr/>
          <a:lstStyle/>
          <a:p>
            <a:fld id="{342253FA-00E2-46C0-8C4C-8BDE007E514E}" type="slidenum">
              <a:rPr lang="de-DE" altLang="de-DE" smtClean="0"/>
              <a:pPr/>
              <a:t>9</a:t>
            </a:fld>
            <a:endParaRPr lang="de-DE" altLang="de-DE" dirty="0"/>
          </a:p>
        </p:txBody>
      </p:sp>
      <p:pic>
        <p:nvPicPr>
          <p:cNvPr id="7" name="Picture 4"/>
          <p:cNvPicPr>
            <a:picLocks noChangeAspect="1" noChangeArrowheads="1"/>
          </p:cNvPicPr>
          <p:nvPr/>
        </p:nvPicPr>
        <p:blipFill>
          <a:blip r:embed="rId2" cstate="print"/>
          <a:srcRect/>
          <a:stretch>
            <a:fillRect/>
          </a:stretch>
        </p:blipFill>
        <p:spPr bwMode="auto">
          <a:xfrm>
            <a:off x="323528" y="2636911"/>
            <a:ext cx="4912621" cy="2736304"/>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5532963" y="2636912"/>
            <a:ext cx="1262909" cy="2736304"/>
          </a:xfrm>
          <a:prstGeom prst="rect">
            <a:avLst/>
          </a:prstGeom>
          <a:noFill/>
          <a:ln w="9525">
            <a:noFill/>
            <a:miter lim="800000"/>
            <a:headEnd/>
            <a:tailEnd/>
          </a:ln>
        </p:spPr>
      </p:pic>
      <p:sp>
        <p:nvSpPr>
          <p:cNvPr id="11" name="Titel 1"/>
          <p:cNvSpPr txBox="1">
            <a:spLocks/>
          </p:cNvSpPr>
          <p:nvPr/>
        </p:nvSpPr>
        <p:spPr bwMode="auto">
          <a:xfrm>
            <a:off x="227872" y="966587"/>
            <a:ext cx="7996237" cy="51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a:solidFill>
                  <a:srgbClr val="B1CA00"/>
                </a:solidFill>
                <a:latin typeface="Verdana" pitchFamily="34" charset="0"/>
                <a:ea typeface="+mj-ea"/>
                <a:cs typeface="ＭＳ Ｐゴシック"/>
              </a:defRPr>
            </a:lvl1pPr>
            <a:lvl2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2pPr>
            <a:lvl3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3pPr>
            <a:lvl4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4pPr>
            <a:lvl5pPr algn="l" rtl="0" eaLnBrk="1" fontAlgn="base" hangingPunct="1">
              <a:spcBef>
                <a:spcPct val="0"/>
              </a:spcBef>
              <a:spcAft>
                <a:spcPct val="0"/>
              </a:spcAft>
              <a:defRPr sz="2400">
                <a:solidFill>
                  <a:srgbClr val="B1CA00"/>
                </a:solidFill>
                <a:latin typeface="Verdana" pitchFamily="34" charset="0"/>
                <a:ea typeface="ＭＳ Ｐゴシック" pitchFamily="34" charset="-128"/>
                <a:cs typeface="ＭＳ Ｐゴシック"/>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a:lstStyle>
          <a:p>
            <a:r>
              <a:rPr lang="de-DE" b="1" kern="0" dirty="0" smtClean="0">
                <a:latin typeface="+mj-lt"/>
              </a:rPr>
              <a:t>Vorbeugender Brandschutz – Verhaltensregeln einhalten</a:t>
            </a:r>
            <a:endParaRPr lang="de-DE" kern="0" dirty="0">
              <a:latin typeface="+mj-lt"/>
            </a:endParaRPr>
          </a:p>
        </p:txBody>
      </p:sp>
    </p:spTree>
    <p:extLst>
      <p:ext uri="{BB962C8B-B14F-4D97-AF65-F5344CB8AC3E}">
        <p14:creationId xmlns:p14="http://schemas.microsoft.com/office/powerpoint/2010/main" val="3786872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WWU_PPT_Vorlage_1_gruenweiß">
  <a:themeElements>
    <a:clrScheme name="WWU_Designfarben">
      <a:dk1>
        <a:srgbClr val="151515"/>
      </a:dk1>
      <a:lt1>
        <a:srgbClr val="FFFFFF"/>
      </a:lt1>
      <a:dk2>
        <a:srgbClr val="151515"/>
      </a:dk2>
      <a:lt2>
        <a:srgbClr val="FFFFFF"/>
      </a:lt2>
      <a:accent1>
        <a:srgbClr val="009DD1"/>
      </a:accent1>
      <a:accent2>
        <a:srgbClr val="006E89"/>
      </a:accent2>
      <a:accent3>
        <a:srgbClr val="008E96"/>
      </a:accent3>
      <a:accent4>
        <a:srgbClr val="7AB516"/>
      </a:accent4>
      <a:accent5>
        <a:srgbClr val="DFDB00"/>
      </a:accent5>
      <a:accent6>
        <a:srgbClr val="FFED00"/>
      </a:accent6>
      <a:hlink>
        <a:srgbClr val="151515"/>
      </a:hlink>
      <a:folHlink>
        <a:srgbClr val="B1C800"/>
      </a:folHlink>
    </a:clrScheme>
    <a:fontScheme name="Leere Präsentation">
      <a:majorFont>
        <a:latin typeface="MetaNormal-Roman"/>
        <a:ea typeface="ＭＳ Ｐゴシック"/>
        <a:cs typeface=""/>
      </a:majorFont>
      <a:minorFont>
        <a:latin typeface="MetaNormal-Roman"/>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Leere Präsentation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WWU_PPT_Vorlage_1_gruenweiß</Template>
  <TotalTime>0</TotalTime>
  <Words>935</Words>
  <Application>Microsoft Office PowerPoint</Application>
  <PresentationFormat>Bildschirmpräsentation (4:3)</PresentationFormat>
  <Paragraphs>176</Paragraphs>
  <Slides>34</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ＭＳ Ｐゴシック</vt:lpstr>
      <vt:lpstr>Arial</vt:lpstr>
      <vt:lpstr>MetaNormal-Roman</vt:lpstr>
      <vt:lpstr>Verdana</vt:lpstr>
      <vt:lpstr>WWU_PPT_Vorlage_1_gruenweiß</vt:lpstr>
      <vt:lpstr> Arbeits- und Gesundheitsschutz  an der WWU   Grundunterweisung für Studierende </vt:lpstr>
      <vt:lpstr>PowerPoint-Präsentation</vt:lpstr>
      <vt:lpstr>PowerPoint-Präsentation</vt:lpstr>
      <vt:lpstr>PowerPoint-Präsentation</vt:lpstr>
      <vt:lpstr>Vorbeugender Brandschutz</vt:lpstr>
      <vt:lpstr>Vorbeugender Brandschutz</vt:lpstr>
      <vt:lpstr>Vorbeugender Brandschutz</vt:lpstr>
      <vt:lpstr>PowerPoint-Präsentation</vt:lpstr>
      <vt:lpstr>PowerPoint-Präsentation</vt:lpstr>
      <vt:lpstr>Vorbeugender Brandschutz – mit den Plänen vertraut machen</vt:lpstr>
      <vt:lpstr>Verhalten im Brandfall</vt:lpstr>
      <vt:lpstr>Verhalten im Brandfall - Rettungskette</vt:lpstr>
      <vt:lpstr>Verhalten im Brandfall - Rettungskette</vt:lpstr>
      <vt:lpstr>PowerPoint-Präsentation</vt:lpstr>
      <vt:lpstr>Verhalten im Brandfall – richtig löschen</vt:lpstr>
      <vt:lpstr>Verhalten im Brandfall – richtig löschen</vt:lpstr>
      <vt:lpstr>Verhalten im Brandfall - Flüchten</vt:lpstr>
      <vt:lpstr>Verhalten im Brandfall - Sammeln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Bestätigung der Unterweisung</vt:lpstr>
      <vt:lpstr>Vielen Dank für Ihre Aufmerksamkeit!</vt:lpstr>
    </vt:vector>
  </TitlesOfParts>
  <Company>WWU Muenster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Neugestaltung der Internetseiten des IfS  Untertitel der Präsentation</dc:title>
  <dc:creator>Ahmet Bas</dc:creator>
  <cp:lastModifiedBy>Kristina Konken</cp:lastModifiedBy>
  <cp:revision>175</cp:revision>
  <dcterms:created xsi:type="dcterms:W3CDTF">2016-08-09T06:12:51Z</dcterms:created>
  <dcterms:modified xsi:type="dcterms:W3CDTF">2016-09-16T09:31:29Z</dcterms:modified>
</cp:coreProperties>
</file>