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F52"/>
    <a:srgbClr val="FFFFFF"/>
    <a:srgbClr val="D04712"/>
    <a:srgbClr val="E8884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56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80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8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49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31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67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68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97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35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26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70B4-1B82-4D8C-92CB-264702E46043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B3113-1310-4757-AC3D-FF272E50D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76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 descr="Ein Bild, das Person, drinnen, Kleidung, Frau enthält.&#10;&#10;Automatisch generierte Beschreibung">
            <a:extLst>
              <a:ext uri="{FF2B5EF4-FFF2-40B4-BE49-F238E27FC236}">
                <a16:creationId xmlns:a16="http://schemas.microsoft.com/office/drawing/2014/main" id="{D44710DA-BB25-46D9-8E09-BD6A4F771E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9" b="45876"/>
          <a:stretch/>
        </p:blipFill>
        <p:spPr>
          <a:xfrm>
            <a:off x="-57393" y="1278840"/>
            <a:ext cx="7086843" cy="2248843"/>
          </a:xfrm>
          <a:prstGeom prst="rect">
            <a:avLst/>
          </a:prstGeom>
          <a:ln>
            <a:noFill/>
          </a:ln>
          <a:effectLst/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B745CBB5-B917-4624-BB68-5141FE2057DD}"/>
              </a:ext>
            </a:extLst>
          </p:cNvPr>
          <p:cNvSpPr/>
          <p:nvPr/>
        </p:nvSpPr>
        <p:spPr>
          <a:xfrm>
            <a:off x="-57393" y="3407832"/>
            <a:ext cx="3241555" cy="3380896"/>
          </a:xfrm>
          <a:prstGeom prst="rect">
            <a:avLst/>
          </a:prstGeom>
          <a:solidFill>
            <a:srgbClr val="E88840">
              <a:alpha val="4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>
              <a:solidFill>
                <a:schemeClr val="tx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81BCB67-B7E7-4C94-BEF0-4939F582B9D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4" b="24565"/>
          <a:stretch/>
        </p:blipFill>
        <p:spPr>
          <a:xfrm>
            <a:off x="-45384" y="178724"/>
            <a:ext cx="2997328" cy="967976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77C3864D-51D6-4B87-B979-46D35FFD2761}"/>
              </a:ext>
            </a:extLst>
          </p:cNvPr>
          <p:cNvSpPr/>
          <p:nvPr/>
        </p:nvSpPr>
        <p:spPr>
          <a:xfrm>
            <a:off x="-19986" y="5893783"/>
            <a:ext cx="3204148" cy="4271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7B1EFAE-B424-4B0E-8F06-02AC41A8E4D3}"/>
              </a:ext>
            </a:extLst>
          </p:cNvPr>
          <p:cNvSpPr/>
          <p:nvPr/>
        </p:nvSpPr>
        <p:spPr>
          <a:xfrm>
            <a:off x="4256210" y="1847168"/>
            <a:ext cx="2458472" cy="1004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D04712"/>
                </a:solidFill>
              </a:rPr>
              <a:t>Bis zu 100 Euro bequem aus dem Homeoffice          verdienen!</a:t>
            </a:r>
            <a:endParaRPr lang="de-DE" sz="2400" b="1" dirty="0"/>
          </a:p>
        </p:txBody>
      </p:sp>
      <p:pic>
        <p:nvPicPr>
          <p:cNvPr id="20" name="Grafik 19" descr="Logo Christoph-Dornier-Stiftung">
            <a:extLst>
              <a:ext uri="{FF2B5EF4-FFF2-40B4-BE49-F238E27FC236}">
                <a16:creationId xmlns:a16="http://schemas.microsoft.com/office/drawing/2014/main" id="{051BFC22-EC04-4B4C-AC2C-611177D744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530" y="9304460"/>
            <a:ext cx="1429002" cy="535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9A5DF7C8-9C15-48B8-8734-09D3DC395F5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" y="9256534"/>
            <a:ext cx="1429002" cy="61814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DD7EA919-A403-4442-B9F3-7B8675DB85B9}"/>
              </a:ext>
            </a:extLst>
          </p:cNvPr>
          <p:cNvSpPr/>
          <p:nvPr/>
        </p:nvSpPr>
        <p:spPr>
          <a:xfrm>
            <a:off x="2700396" y="222292"/>
            <a:ext cx="2997328" cy="9356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Teilnehmer*innen mit Zwangsstörung gesucht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4389601A-9894-47BC-9920-63255AF0D626}"/>
              </a:ext>
            </a:extLst>
          </p:cNvPr>
          <p:cNvSpPr/>
          <p:nvPr/>
        </p:nvSpPr>
        <p:spPr>
          <a:xfrm>
            <a:off x="3358359" y="3407830"/>
            <a:ext cx="3582647" cy="5686357"/>
          </a:xfrm>
          <a:prstGeom prst="rect">
            <a:avLst/>
          </a:prstGeom>
          <a:solidFill>
            <a:srgbClr val="E88840">
              <a:alpha val="4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ACABE498-9A3B-4618-87F0-D155458F512B}"/>
              </a:ext>
            </a:extLst>
          </p:cNvPr>
          <p:cNvSpPr/>
          <p:nvPr/>
        </p:nvSpPr>
        <p:spPr>
          <a:xfrm>
            <a:off x="287116" y="6516868"/>
            <a:ext cx="2917032" cy="2841746"/>
          </a:xfrm>
          <a:prstGeom prst="flowChartConnector">
            <a:avLst/>
          </a:prstGeom>
          <a:solidFill>
            <a:srgbClr val="F07F52"/>
          </a:solidFill>
          <a:ln>
            <a:solidFill>
              <a:srgbClr val="F07F52">
                <a:alpha val="42745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FB01542-20A0-4DC6-97C1-615CE0085098}"/>
              </a:ext>
            </a:extLst>
          </p:cNvPr>
          <p:cNvSpPr/>
          <p:nvPr/>
        </p:nvSpPr>
        <p:spPr>
          <a:xfrm>
            <a:off x="63463" y="9242048"/>
            <a:ext cx="3071790" cy="609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C173AF72-5DFF-4F0A-AB7E-51EACD88F7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17" y="8313492"/>
            <a:ext cx="1200322" cy="900242"/>
          </a:xfrm>
          <a:prstGeom prst="rect">
            <a:avLst/>
          </a:prstGeom>
        </p:spPr>
      </p:pic>
      <p:sp>
        <p:nvSpPr>
          <p:cNvPr id="35" name="Rechteck 34">
            <a:extLst>
              <a:ext uri="{FF2B5EF4-FFF2-40B4-BE49-F238E27FC236}">
                <a16:creationId xmlns:a16="http://schemas.microsoft.com/office/drawing/2014/main" id="{7F226965-4D3A-487D-AE3B-1DF790B5C993}"/>
              </a:ext>
            </a:extLst>
          </p:cNvPr>
          <p:cNvSpPr/>
          <p:nvPr/>
        </p:nvSpPr>
        <p:spPr>
          <a:xfrm>
            <a:off x="558376" y="6504580"/>
            <a:ext cx="2420565" cy="2372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>
                <a:solidFill>
                  <a:schemeClr val="tx1"/>
                </a:solidFill>
              </a:rPr>
              <a:t>Wir haben Ihr Interesse geweckt?</a:t>
            </a:r>
          </a:p>
          <a:p>
            <a:pPr algn="ctr"/>
            <a:br>
              <a:rPr lang="de-DE" sz="1300" dirty="0">
                <a:solidFill>
                  <a:schemeClr val="tx1"/>
                </a:solidFill>
              </a:rPr>
            </a:br>
            <a:r>
              <a:rPr lang="de-DE" sz="1300" dirty="0">
                <a:solidFill>
                  <a:schemeClr val="tx1"/>
                </a:solidFill>
              </a:rPr>
              <a:t>Nähere Informationen und ein kurzes Online-Screening finden Sie unter</a:t>
            </a:r>
          </a:p>
          <a:p>
            <a:pPr algn="ctr"/>
            <a:r>
              <a:rPr lang="de-DE" sz="1300" b="1" dirty="0"/>
              <a:t>tinyurl.com/nemostudie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0D26D63-F0D7-450A-BD2F-CCE1DE3FAA90}"/>
              </a:ext>
            </a:extLst>
          </p:cNvPr>
          <p:cNvSpPr txBox="1"/>
          <p:nvPr/>
        </p:nvSpPr>
        <p:spPr>
          <a:xfrm>
            <a:off x="1637676" y="9094187"/>
            <a:ext cx="3582647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de-DE" sz="1100" i="1" dirty="0">
                <a:solidFill>
                  <a:schemeClr val="tx1"/>
                </a:solidFill>
              </a:rPr>
            </a:br>
            <a:endParaRPr lang="de-DE" sz="1000" i="1" dirty="0">
              <a:solidFill>
                <a:schemeClr val="tx1"/>
              </a:solidFill>
            </a:endParaRP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M.Sc. Claudia Dorsel &amp; M.Sc. Nicola Hohensee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ocd@</a:t>
            </a:r>
            <a:r>
              <a:rPr lang="de-DE" sz="1000" dirty="0"/>
              <a:t>wwu</a:t>
            </a:r>
            <a:r>
              <a:rPr lang="de-DE" sz="1000" dirty="0">
                <a:solidFill>
                  <a:schemeClr val="tx1"/>
                </a:solidFill>
              </a:rPr>
              <a:t>.de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964986B0-6618-4A74-B98E-B57F0165F22A}"/>
              </a:ext>
            </a:extLst>
          </p:cNvPr>
          <p:cNvSpPr/>
          <p:nvPr/>
        </p:nvSpPr>
        <p:spPr>
          <a:xfrm>
            <a:off x="140911" y="3325941"/>
            <a:ext cx="2966057" cy="3171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500" b="1" dirty="0">
                <a:solidFill>
                  <a:schemeClr val="tx1"/>
                </a:solidFill>
              </a:rPr>
              <a:t>Wir suchen Personen, die…</a:t>
            </a:r>
          </a:p>
          <a:p>
            <a:endParaRPr lang="de-DE" sz="1200" b="1" dirty="0">
              <a:solidFill>
                <a:schemeClr val="tx1"/>
              </a:solidFill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… zwischen </a:t>
            </a:r>
            <a:r>
              <a:rPr lang="de-DE" sz="1400" b="1" dirty="0">
                <a:solidFill>
                  <a:schemeClr val="tx1"/>
                </a:solidFill>
              </a:rPr>
              <a:t>18 und 65 Jahre </a:t>
            </a:r>
            <a:r>
              <a:rPr lang="de-DE" sz="1400" dirty="0">
                <a:solidFill>
                  <a:schemeClr val="tx1"/>
                </a:solidFill>
              </a:rPr>
              <a:t>alt sind</a:t>
            </a:r>
          </a:p>
          <a:p>
            <a:endParaRPr lang="de-DE" sz="1400" dirty="0">
              <a:solidFill>
                <a:schemeClr val="tx1"/>
              </a:solidFill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… unter </a:t>
            </a:r>
            <a:r>
              <a:rPr lang="de-DE" sz="1400" b="1" dirty="0">
                <a:solidFill>
                  <a:schemeClr val="tx1"/>
                </a:solidFill>
              </a:rPr>
              <a:t>Zwangsgedanken</a:t>
            </a:r>
            <a:r>
              <a:rPr lang="de-DE" sz="1400" dirty="0">
                <a:solidFill>
                  <a:schemeClr val="tx1"/>
                </a:solidFill>
              </a:rPr>
              <a:t> oder </a:t>
            </a:r>
          </a:p>
          <a:p>
            <a:r>
              <a:rPr lang="de-DE" sz="1400" b="1" dirty="0">
                <a:solidFill>
                  <a:schemeClr val="tx1"/>
                </a:solidFill>
              </a:rPr>
              <a:t>-handlungen </a:t>
            </a:r>
            <a:r>
              <a:rPr lang="de-DE" sz="1400" dirty="0">
                <a:solidFill>
                  <a:schemeClr val="tx1"/>
                </a:solidFill>
              </a:rPr>
              <a:t>jeglicher Art leiden (diagnostiziert oder vermutet)</a:t>
            </a:r>
          </a:p>
          <a:p>
            <a:r>
              <a:rPr lang="de-DE" sz="1400" dirty="0">
                <a:solidFill>
                  <a:schemeClr val="tx1"/>
                </a:solidFill>
              </a:rPr>
              <a:t>	</a:t>
            </a:r>
          </a:p>
          <a:p>
            <a:r>
              <a:rPr lang="de-DE" sz="1400" dirty="0">
                <a:solidFill>
                  <a:schemeClr val="tx1"/>
                </a:solidFill>
              </a:rPr>
              <a:t>… in Besitz eines </a:t>
            </a:r>
            <a:r>
              <a:rPr lang="de-DE" sz="1400" b="1" dirty="0">
                <a:solidFill>
                  <a:schemeClr val="tx1"/>
                </a:solidFill>
              </a:rPr>
              <a:t>Android-Smartphones</a:t>
            </a:r>
            <a:r>
              <a:rPr lang="de-DE" sz="1400" dirty="0">
                <a:solidFill>
                  <a:schemeClr val="tx1"/>
                </a:solidFill>
              </a:rPr>
              <a:t> sind</a:t>
            </a:r>
          </a:p>
          <a:p>
            <a:endParaRPr lang="de-DE" sz="1400" dirty="0">
              <a:solidFill>
                <a:schemeClr val="tx1"/>
              </a:solidFill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… </a:t>
            </a:r>
            <a:r>
              <a:rPr lang="de-DE" sz="1400" b="1" dirty="0">
                <a:solidFill>
                  <a:schemeClr val="tx1"/>
                </a:solidFill>
              </a:rPr>
              <a:t>fließend Deutsch </a:t>
            </a:r>
            <a:r>
              <a:rPr lang="de-DE" sz="1400" dirty="0">
                <a:solidFill>
                  <a:schemeClr val="tx1"/>
                </a:solidFill>
              </a:rPr>
              <a:t>sprechen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C815B6B-7808-4EEE-B9D2-DEA7CFF95D84}"/>
              </a:ext>
            </a:extLst>
          </p:cNvPr>
          <p:cNvSpPr/>
          <p:nvPr/>
        </p:nvSpPr>
        <p:spPr>
          <a:xfrm>
            <a:off x="3539571" y="3401988"/>
            <a:ext cx="3071790" cy="5570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>
              <a:solidFill>
                <a:schemeClr val="tx1"/>
              </a:solidFill>
            </a:endParaRPr>
          </a:p>
          <a:p>
            <a:r>
              <a:rPr lang="de-DE" sz="1500" b="1" dirty="0">
                <a:solidFill>
                  <a:schemeClr val="tx1"/>
                </a:solidFill>
              </a:rPr>
              <a:t>Sie erwartet…</a:t>
            </a:r>
          </a:p>
          <a:p>
            <a:endParaRPr lang="de-DE" sz="1200" b="1" dirty="0">
              <a:solidFill>
                <a:schemeClr val="tx1"/>
              </a:solidFill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…eine  </a:t>
            </a:r>
            <a:r>
              <a:rPr lang="de-DE" sz="1400" b="1" dirty="0" err="1">
                <a:solidFill>
                  <a:schemeClr val="tx1"/>
                </a:solidFill>
              </a:rPr>
              <a:t>smartphonebasierte</a:t>
            </a:r>
            <a:r>
              <a:rPr lang="de-DE" sz="1400" b="1" dirty="0">
                <a:solidFill>
                  <a:schemeClr val="tx1"/>
                </a:solidFill>
              </a:rPr>
              <a:t> Studie</a:t>
            </a:r>
            <a:r>
              <a:rPr lang="de-DE" sz="1400" dirty="0">
                <a:solidFill>
                  <a:schemeClr val="tx1"/>
                </a:solidFill>
              </a:rPr>
              <a:t>, an der Sie bequem von zu Hause aus teilnehmen können</a:t>
            </a:r>
          </a:p>
          <a:p>
            <a:endParaRPr lang="de-DE" sz="1400" dirty="0">
              <a:solidFill>
                <a:schemeClr val="tx1"/>
              </a:solidFill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… </a:t>
            </a:r>
            <a:r>
              <a:rPr lang="de-DE" sz="1400" b="1" dirty="0">
                <a:solidFill>
                  <a:schemeClr val="tx1"/>
                </a:solidFill>
              </a:rPr>
              <a:t>6 Tage Nutzung einer App auf Ihrem Handy </a:t>
            </a:r>
            <a:r>
              <a:rPr lang="de-DE" sz="1400" dirty="0">
                <a:solidFill>
                  <a:schemeClr val="tx1"/>
                </a:solidFill>
              </a:rPr>
              <a:t>zur Erfassung Ihres Umgangs mit Emotionen (Zeitaufwand pro Tag </a:t>
            </a:r>
            <a:r>
              <a:rPr lang="de-DE" sz="1400" b="1" dirty="0">
                <a:solidFill>
                  <a:schemeClr val="tx1"/>
                </a:solidFill>
              </a:rPr>
              <a:t>maximal 15 Minuten</a:t>
            </a:r>
            <a:r>
              <a:rPr lang="de-DE" sz="1400" dirty="0">
                <a:solidFill>
                  <a:schemeClr val="tx1"/>
                </a:solidFill>
              </a:rPr>
              <a:t>)</a:t>
            </a:r>
          </a:p>
          <a:p>
            <a:endParaRPr lang="de-DE" sz="1400" dirty="0">
              <a:solidFill>
                <a:schemeClr val="tx1"/>
              </a:solidFill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… </a:t>
            </a:r>
            <a:r>
              <a:rPr lang="de-DE" sz="1400" b="1" dirty="0">
                <a:solidFill>
                  <a:schemeClr val="tx1"/>
                </a:solidFill>
              </a:rPr>
              <a:t>3 Videositzungen </a:t>
            </a:r>
            <a:r>
              <a:rPr lang="de-DE" sz="1400" dirty="0">
                <a:solidFill>
                  <a:schemeClr val="tx1"/>
                </a:solidFill>
              </a:rPr>
              <a:t>zur Diagnostik und Einführung in die NEMO-App sowie zur abschließenden Auswertung der App-Nutzung</a:t>
            </a:r>
          </a:p>
          <a:p>
            <a:endParaRPr lang="de-DE" sz="1400" dirty="0">
              <a:solidFill>
                <a:schemeClr val="tx1"/>
              </a:solidFill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… </a:t>
            </a:r>
            <a:r>
              <a:rPr lang="de-DE" sz="1400" b="1" dirty="0">
                <a:solidFill>
                  <a:schemeClr val="tx1"/>
                </a:solidFill>
              </a:rPr>
              <a:t>Online-Fragebögen</a:t>
            </a:r>
            <a:r>
              <a:rPr lang="de-DE" sz="1400" dirty="0">
                <a:solidFill>
                  <a:schemeClr val="tx1"/>
                </a:solidFill>
              </a:rPr>
              <a:t> vor und nach Nutzung der App</a:t>
            </a:r>
          </a:p>
          <a:p>
            <a:endParaRPr lang="de-DE" sz="1400" dirty="0">
              <a:solidFill>
                <a:schemeClr val="tx1"/>
              </a:solidFill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…eine angemessene Vergütung von </a:t>
            </a:r>
            <a:r>
              <a:rPr lang="de-DE" sz="1400" b="1" dirty="0">
                <a:solidFill>
                  <a:schemeClr val="tx1"/>
                </a:solidFill>
              </a:rPr>
              <a:t>60-100 Euro </a:t>
            </a:r>
            <a:r>
              <a:rPr lang="de-DE" sz="1400" dirty="0">
                <a:solidFill>
                  <a:schemeClr val="tx1"/>
                </a:solidFill>
              </a:rPr>
              <a:t>(mindestens 10 Euro/ Stunde sowie mögliche Bonus-Zahlung von </a:t>
            </a:r>
            <a:r>
              <a:rPr lang="de-DE" sz="1400" b="1" dirty="0">
                <a:solidFill>
                  <a:schemeClr val="tx1"/>
                </a:solidFill>
              </a:rPr>
              <a:t>20 Euro </a:t>
            </a:r>
            <a:r>
              <a:rPr lang="de-DE" sz="1400" dirty="0">
                <a:solidFill>
                  <a:schemeClr val="tx1"/>
                </a:solidFill>
              </a:rPr>
              <a:t>bei intensiver App-Nutzung,</a:t>
            </a:r>
            <a:r>
              <a:rPr lang="de-DE" sz="1400" b="1" dirty="0">
                <a:solidFill>
                  <a:schemeClr val="tx1"/>
                </a:solidFill>
              </a:rPr>
              <a:t> maximaler Zeitaufwand 8 Stunden</a:t>
            </a:r>
            <a:r>
              <a:rPr lang="de-DE" sz="1400" dirty="0">
                <a:solidFill>
                  <a:schemeClr val="tx1"/>
                </a:solidFill>
              </a:rPr>
              <a:t>)</a:t>
            </a:r>
          </a:p>
          <a:p>
            <a:endParaRPr lang="de-DE" sz="1300" dirty="0">
              <a:solidFill>
                <a:schemeClr val="tx1"/>
              </a:solidFill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AFFB1835-D683-43BA-B488-24BB46BD99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395" y="0"/>
            <a:ext cx="1271605" cy="127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94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188</Words>
  <Application>Microsoft Macintosh PowerPoint</Application>
  <PresentationFormat>A4-Papier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Dorsel</dc:creator>
  <cp:lastModifiedBy>Claudia Dorsel</cp:lastModifiedBy>
  <cp:revision>39</cp:revision>
  <dcterms:created xsi:type="dcterms:W3CDTF">2020-11-24T09:10:23Z</dcterms:created>
  <dcterms:modified xsi:type="dcterms:W3CDTF">2021-02-05T08:05:52Z</dcterms:modified>
</cp:coreProperties>
</file>