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57" r:id="rId4"/>
    <p:sldId id="277" r:id="rId5"/>
    <p:sldId id="264" r:id="rId6"/>
    <p:sldId id="258" r:id="rId7"/>
    <p:sldId id="278" r:id="rId8"/>
    <p:sldId id="260" r:id="rId9"/>
    <p:sldId id="279" r:id="rId10"/>
    <p:sldId id="262" r:id="rId11"/>
    <p:sldId id="265" r:id="rId12"/>
    <p:sldId id="266" r:id="rId13"/>
    <p:sldId id="267" r:id="rId14"/>
    <p:sldId id="280" r:id="rId15"/>
    <p:sldId id="268" r:id="rId16"/>
    <p:sldId id="269" r:id="rId17"/>
    <p:sldId id="271" r:id="rId18"/>
    <p:sldId id="270" r:id="rId19"/>
    <p:sldId id="272" r:id="rId20"/>
    <p:sldId id="273" r:id="rId21"/>
    <p:sldId id="281" r:id="rId22"/>
    <p:sldId id="274" r:id="rId23"/>
    <p:sldId id="283" r:id="rId24"/>
    <p:sldId id="282" r:id="rId25"/>
    <p:sldId id="263" r:id="rId2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E23-B853-410D-AFE9-C059AD0EB673}" type="datetimeFigureOut">
              <a:rPr lang="de-DE" smtClean="0"/>
              <a:pPr/>
              <a:t>19.05.2010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D2683-8FDA-4393-98A3-C25C91D7991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Rechtec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E23-B853-410D-AFE9-C059AD0EB673}" type="datetimeFigureOut">
              <a:rPr lang="de-DE" smtClean="0"/>
              <a:pPr/>
              <a:t>19.05.2010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D2683-8FDA-4393-98A3-C25C91D7991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E23-B853-410D-AFE9-C059AD0EB673}" type="datetimeFigureOut">
              <a:rPr lang="de-DE" smtClean="0"/>
              <a:pPr/>
              <a:t>19.05.2010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D2683-8FDA-4393-98A3-C25C91D7991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E23-B853-410D-AFE9-C059AD0EB673}" type="datetimeFigureOut">
              <a:rPr lang="de-DE" smtClean="0"/>
              <a:pPr/>
              <a:t>19.05.2010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D2683-8FDA-4393-98A3-C25C91D7991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E23-B853-410D-AFE9-C059AD0EB673}" type="datetimeFigureOut">
              <a:rPr lang="de-DE" smtClean="0"/>
              <a:pPr/>
              <a:t>19.05.2010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D2683-8FDA-4393-98A3-C25C91D7991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E23-B853-410D-AFE9-C059AD0EB673}" type="datetimeFigureOut">
              <a:rPr lang="de-DE" smtClean="0"/>
              <a:pPr/>
              <a:t>19.05.2010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D2683-8FDA-4393-98A3-C25C91D7991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E23-B853-410D-AFE9-C059AD0EB673}" type="datetimeFigureOut">
              <a:rPr lang="de-DE" smtClean="0"/>
              <a:pPr/>
              <a:t>19.05.2010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D2683-8FDA-4393-98A3-C25C91D7991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E23-B853-410D-AFE9-C059AD0EB673}" type="datetimeFigureOut">
              <a:rPr lang="de-DE" smtClean="0"/>
              <a:pPr/>
              <a:t>19.05.2010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D2683-8FDA-4393-98A3-C25C91D7991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E23-B853-410D-AFE9-C059AD0EB673}" type="datetimeFigureOut">
              <a:rPr lang="de-DE" smtClean="0"/>
              <a:pPr/>
              <a:t>19.05.2010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D2683-8FDA-4393-98A3-C25C91D7991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BE23-B853-410D-AFE9-C059AD0EB673}" type="datetimeFigureOut">
              <a:rPr lang="de-DE" smtClean="0"/>
              <a:pPr/>
              <a:t>19.05.2010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D2683-8FDA-4393-98A3-C25C91D7991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Rechtec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4FCBE23-B853-410D-AFE9-C059AD0EB673}" type="datetimeFigureOut">
              <a:rPr lang="de-DE" smtClean="0"/>
              <a:pPr/>
              <a:t>19.05.2010</a:t>
            </a:fld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BBD2683-8FDA-4393-98A3-C25C91D7991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htec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4FCBE23-B853-410D-AFE9-C059AD0EB673}" type="datetimeFigureOut">
              <a:rPr lang="de-DE" smtClean="0"/>
              <a:pPr/>
              <a:t>19.05.2010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BBD2683-8FDA-4393-98A3-C25C91D7991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8077200" cy="2028828"/>
          </a:xfrm>
        </p:spPr>
        <p:txBody>
          <a:bodyPr>
            <a:normAutofit/>
          </a:bodyPr>
          <a:lstStyle/>
          <a:p>
            <a:pPr algn="ctr"/>
            <a:r>
              <a:rPr lang="de-DE" b="1" dirty="0"/>
              <a:t>Imitation </a:t>
            </a:r>
            <a:r>
              <a:rPr lang="de-DE" b="1" dirty="0" err="1"/>
              <a:t>and</a:t>
            </a:r>
            <a:r>
              <a:rPr lang="de-DE" b="1" dirty="0"/>
              <a:t> Other </a:t>
            </a:r>
            <a:r>
              <a:rPr lang="de-DE" b="1" dirty="0" err="1"/>
              <a:t>Minds</a:t>
            </a:r>
            <a:r>
              <a:rPr lang="de-DE" b="1" dirty="0"/>
              <a:t>: </a:t>
            </a: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b="1" dirty="0" smtClean="0"/>
              <a:t>The </a:t>
            </a:r>
            <a:r>
              <a:rPr lang="de-DE" b="1" dirty="0"/>
              <a:t>"Like Me" </a:t>
            </a:r>
            <a:r>
              <a:rPr lang="de-DE" b="1" dirty="0" err="1" smtClean="0"/>
              <a:t>Hypothesis</a:t>
            </a: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sz="3200" dirty="0" err="1" smtClean="0"/>
              <a:t>Meltzoff</a:t>
            </a:r>
            <a:endParaRPr lang="de-DE" sz="32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42910" y="428604"/>
            <a:ext cx="8077200" cy="742944"/>
          </a:xfrm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Ziele und Absichten von anderen verstehen: Entwicklungsperspektive 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800" dirty="0" smtClean="0"/>
              <a:t>Die Kinder können nachahmen. Aber wesentliche ist, die psychologische Zuerkennung, die sie bei der Nachahmung bilden. </a:t>
            </a:r>
            <a:r>
              <a:rPr lang="de-DE" sz="1800" dirty="0" smtClean="0"/>
              <a:t>Die </a:t>
            </a:r>
            <a:r>
              <a:rPr lang="de-DE" sz="1800" dirty="0" smtClean="0"/>
              <a:t>Kinder kodieren nicht nur bloßen Bewegungen, sondern Ziele und Absichten der Person</a:t>
            </a:r>
          </a:p>
          <a:p>
            <a:endParaRPr lang="de-DE" sz="1800" dirty="0" smtClean="0"/>
          </a:p>
          <a:p>
            <a:r>
              <a:rPr lang="de-DE" sz="1800" dirty="0" smtClean="0"/>
              <a:t>Sind wir geboren, diese Zuerkennungen zu den Tätigkeiten von anderen zu bilden?</a:t>
            </a:r>
          </a:p>
          <a:p>
            <a:endParaRPr lang="de-DE" sz="1800" dirty="0" smtClean="0"/>
          </a:p>
          <a:p>
            <a:r>
              <a:rPr lang="de-DE" sz="1800" dirty="0" smtClean="0"/>
              <a:t>Taucht diese Fähigkeit mit Sprache auf?</a:t>
            </a:r>
          </a:p>
          <a:p>
            <a:endParaRPr lang="de-DE" sz="1800" dirty="0" smtClean="0"/>
          </a:p>
          <a:p>
            <a:r>
              <a:rPr lang="de-DE" sz="1800" dirty="0" smtClean="0"/>
              <a:t>Um anzufangen diese Fragen auf dem präverbalen Niveau zu überprüfen, entwickelte (</a:t>
            </a:r>
            <a:r>
              <a:rPr lang="de-DE" sz="1800" dirty="0" err="1" smtClean="0"/>
              <a:t>Meltzoff</a:t>
            </a:r>
            <a:r>
              <a:rPr lang="de-DE" sz="1800" dirty="0" smtClean="0"/>
              <a:t>, 1995) ein Verfahren, das die </a:t>
            </a:r>
            <a:r>
              <a:rPr lang="de-DE" sz="1800" b="1" dirty="0" smtClean="0"/>
              <a:t>Verhaltenswiederinkraftsetzung</a:t>
            </a:r>
            <a:r>
              <a:rPr lang="de-DE" sz="1800" dirty="0" smtClean="0"/>
              <a:t> Technik  genannt wurde.</a:t>
            </a:r>
          </a:p>
          <a:p>
            <a:pPr>
              <a:buNone/>
            </a:pPr>
            <a:r>
              <a:rPr lang="de-DE" sz="1800" dirty="0" smtClean="0"/>
              <a:t>	</a:t>
            </a:r>
          </a:p>
          <a:p>
            <a:pPr lvl="1"/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Ziele und Absichten von anderen verstehen: Entwicklungsperspektive 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800" dirty="0" smtClean="0"/>
              <a:t>Die Studie verglich Tendenz der Kinder (18 Monat), die </a:t>
            </a:r>
            <a:r>
              <a:rPr lang="de-DE" sz="1800" dirty="0" err="1" smtClean="0"/>
              <a:t>Zieltat</a:t>
            </a:r>
            <a:r>
              <a:rPr lang="de-DE" sz="1800" dirty="0" smtClean="0"/>
              <a:t> in einigen  Situationen durchzuführen: 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sz="1800" dirty="0" smtClean="0"/>
              <a:t>nachdem sie das volle Ziel sahen, 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sz="1800" dirty="0" smtClean="0"/>
              <a:t>nachdem sie den erfolglosen Versuch sahen, </a:t>
            </a:r>
          </a:p>
          <a:p>
            <a:pPr marL="800100" lvl="1" indent="-342900">
              <a:buFont typeface="+mj-lt"/>
              <a:buAutoNum type="arabicPeriod"/>
            </a:pPr>
            <a:r>
              <a:rPr lang="de-DE" sz="1800" dirty="0" smtClean="0"/>
              <a:t>nachdem es  weder gezeigt noch versucht wurde</a:t>
            </a:r>
          </a:p>
          <a:p>
            <a:pPr marL="800100" lvl="1" indent="-342900">
              <a:buFont typeface="+mj-lt"/>
              <a:buAutoNum type="arabicPeriod"/>
            </a:pPr>
            <a:endParaRPr lang="de-DE" sz="1800" dirty="0" smtClean="0"/>
          </a:p>
          <a:p>
            <a:pPr marL="800100" lvl="1" indent="-342900">
              <a:buFont typeface="+mj-lt"/>
              <a:buAutoNum type="arabicPeriod"/>
            </a:pPr>
            <a:endParaRPr lang="de-DE" sz="1800" dirty="0" smtClean="0"/>
          </a:p>
          <a:p>
            <a:pPr marL="800100" lvl="1" indent="-342900">
              <a:buFont typeface="+mj-lt"/>
              <a:buAutoNum type="arabicPeriod"/>
            </a:pPr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Ziele und Absichten von anderen verstehen: Entwicklungsperspektive </a:t>
            </a:r>
            <a:endParaRPr lang="de-DE" sz="28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5" y="2357431"/>
            <a:ext cx="821537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Ziele und Absichten von anderen verstehen: Entwicklungsperspektive 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800" dirty="0" smtClean="0"/>
              <a:t>beide </a:t>
            </a:r>
            <a:r>
              <a:rPr lang="de-DE" sz="1800" dirty="0" err="1" smtClean="0"/>
              <a:t>ExpGr</a:t>
            </a:r>
            <a:r>
              <a:rPr lang="de-DE" sz="1800" dirty="0" smtClean="0"/>
              <a:t>. produzierten Zieltaten mit einer erheblich höheren Rate als Kontrollgruppe</a:t>
            </a:r>
          </a:p>
          <a:p>
            <a:endParaRPr lang="de-DE" sz="1800" dirty="0" smtClean="0"/>
          </a:p>
          <a:p>
            <a:r>
              <a:rPr lang="de-DE" sz="1800" dirty="0" smtClean="0"/>
              <a:t>Offenbar  können junge Kinder unsere Ziele verstehen, selbst wenn wir sie nicht erfüllen können</a:t>
            </a:r>
          </a:p>
          <a:p>
            <a:endParaRPr lang="de-DE" sz="1800" dirty="0" smtClean="0"/>
          </a:p>
          <a:p>
            <a:r>
              <a:rPr lang="de-DE" sz="1800" dirty="0" smtClean="0"/>
              <a:t>Interessant dass die Kinder nicht versuchten, das Oberflächenverhalten  des Erwachsenen nachzuahmen. Stattdessen verwendeten sie andere Verhaltensweise. Sie setzten ein Ende des Hantel zwischen ihre  Knie und benutzten beide Hände…</a:t>
            </a:r>
          </a:p>
          <a:p>
            <a:endParaRPr lang="de-DE" sz="1800" dirty="0" smtClean="0"/>
          </a:p>
          <a:p>
            <a:r>
              <a:rPr lang="de-DE" sz="1800" dirty="0" smtClean="0"/>
              <a:t>Sie verwendeten unterschiedliche  Mittel als der Experimentator, aber diese Taten wurden in Richtung zum gleichen Ende verwiesen.</a:t>
            </a:r>
          </a:p>
          <a:p>
            <a:endParaRPr lang="de-DE" sz="1800" dirty="0" smtClean="0"/>
          </a:p>
          <a:p>
            <a:pPr>
              <a:buNone/>
            </a:pPr>
            <a:r>
              <a:rPr lang="de-DE" sz="1800" b="1" dirty="0" smtClean="0"/>
              <a:t>	=&gt;Ziel der Tat festgestellt ! </a:t>
            </a:r>
            <a:r>
              <a:rPr lang="de-DE" sz="1800" dirty="0" smtClean="0"/>
              <a:t>nicht angeboren =&gt; ca. ab 1 Jahr</a:t>
            </a:r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Inhalt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800" dirty="0" smtClean="0"/>
              <a:t>Verbindung zw. Imitation, „Like me," und Verstehen Anderer Meinungen</a:t>
            </a:r>
          </a:p>
          <a:p>
            <a:endParaRPr lang="de-DE" sz="1800" dirty="0" smtClean="0"/>
          </a:p>
          <a:p>
            <a:r>
              <a:rPr lang="de-DE" sz="1800" dirty="0" smtClean="0"/>
              <a:t>Imitation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Novel</a:t>
            </a:r>
            <a:r>
              <a:rPr lang="de-DE" sz="1800" dirty="0" smtClean="0"/>
              <a:t> </a:t>
            </a:r>
            <a:r>
              <a:rPr lang="de-DE" sz="1800" dirty="0" err="1" smtClean="0"/>
              <a:t>Acts</a:t>
            </a:r>
            <a:r>
              <a:rPr lang="de-DE" sz="1800" dirty="0" smtClean="0"/>
              <a:t> </a:t>
            </a:r>
          </a:p>
          <a:p>
            <a:endParaRPr lang="de-DE" sz="1800" dirty="0" smtClean="0"/>
          </a:p>
          <a:p>
            <a:r>
              <a:rPr lang="de-DE" sz="1800" dirty="0" smtClean="0"/>
              <a:t>"Like Me": nachgeahmt werden </a:t>
            </a:r>
          </a:p>
          <a:p>
            <a:endParaRPr lang="de-DE" sz="1800" dirty="0" smtClean="0"/>
          </a:p>
          <a:p>
            <a:r>
              <a:rPr lang="de-DE" sz="1800" dirty="0" smtClean="0"/>
              <a:t>Ziele und Absichten von anderen verstehen: Entwicklungsperspektive </a:t>
            </a:r>
          </a:p>
          <a:p>
            <a:endParaRPr lang="de-DE" sz="1800" dirty="0" smtClean="0"/>
          </a:p>
          <a:p>
            <a:r>
              <a:rPr lang="de-DE" sz="1800" b="1" dirty="0" smtClean="0"/>
              <a:t>Wahrnehmung anderen verstehen</a:t>
            </a:r>
          </a:p>
          <a:p>
            <a:endParaRPr lang="de-DE" sz="1800" dirty="0" smtClean="0"/>
          </a:p>
          <a:p>
            <a:r>
              <a:rPr lang="de-DE" sz="1800" dirty="0" smtClean="0"/>
              <a:t>Spielt die Erfahrung eine Rolle in der Spiegel-Neuron-Entwicklung?</a:t>
            </a:r>
          </a:p>
          <a:p>
            <a:endParaRPr lang="de-DE" sz="1800" dirty="0" smtClean="0"/>
          </a:p>
          <a:p>
            <a:r>
              <a:rPr lang="de-DE" sz="1800" dirty="0" smtClean="0"/>
              <a:t>Diskussion</a:t>
            </a:r>
          </a:p>
          <a:p>
            <a:endParaRPr lang="de-DE" sz="1800" dirty="0" smtClean="0"/>
          </a:p>
          <a:p>
            <a:endParaRPr lang="de-DE" sz="1800" dirty="0" smtClean="0"/>
          </a:p>
          <a:p>
            <a:endParaRPr lang="de-DE" sz="1800" b="1" dirty="0" smtClean="0"/>
          </a:p>
          <a:p>
            <a:endParaRPr lang="de-DE" sz="1800" b="1" dirty="0" smtClean="0"/>
          </a:p>
          <a:p>
            <a:endParaRPr lang="de-DE" sz="1800" dirty="0" smtClean="0"/>
          </a:p>
          <a:p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Wahrnehmung anderen verstehen</a:t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800" dirty="0" smtClean="0"/>
              <a:t>Wenn eine Person oben in den Himmel schaut, folgen Zuschauer seinem Anstarren. </a:t>
            </a:r>
          </a:p>
          <a:p>
            <a:pPr>
              <a:buNone/>
            </a:pPr>
            <a:r>
              <a:rPr lang="de-DE" sz="1800" dirty="0" smtClean="0"/>
              <a:t>	Dies ist nicht die Nachahmung. Die Erwachsenen versuchen zu sehen, was die Person betrachtet.</a:t>
            </a:r>
          </a:p>
          <a:p>
            <a:endParaRPr lang="de-DE" sz="1800" dirty="0" smtClean="0"/>
          </a:p>
          <a:p>
            <a:r>
              <a:rPr lang="de-DE" sz="1800" dirty="0" smtClean="0"/>
              <a:t>Verstehen die Kinder aufmerksame Bewegungen des Erwachsenen?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Wahrnehmung anderen verstehen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sz="1800" b="1" dirty="0" smtClean="0"/>
              <a:t>Experiment 1</a:t>
            </a:r>
            <a:r>
              <a:rPr lang="de-DE" sz="1800" dirty="0" smtClean="0"/>
              <a:t> (Bäche u. </a:t>
            </a:r>
            <a:r>
              <a:rPr lang="de-DE" sz="1800" dirty="0" err="1" smtClean="0"/>
              <a:t>Meltzoff</a:t>
            </a:r>
            <a:r>
              <a:rPr lang="de-DE" sz="1800" dirty="0" smtClean="0"/>
              <a:t>, 2002)</a:t>
            </a:r>
          </a:p>
          <a:p>
            <a:endParaRPr lang="de-DE" sz="1800" dirty="0" smtClean="0"/>
          </a:p>
          <a:p>
            <a:r>
              <a:rPr lang="de-DE" sz="1800" dirty="0" smtClean="0"/>
              <a:t>Zwei identische Gegenstände wurden benutzt und der Erwachsene dreht sich sprachlos zum einem von ihnen</a:t>
            </a:r>
          </a:p>
          <a:p>
            <a:pPr lvl="1"/>
            <a:r>
              <a:rPr lang="de-DE" sz="1800" dirty="0" smtClean="0"/>
              <a:t>Bedingung 1: Augen geöffnet</a:t>
            </a:r>
          </a:p>
          <a:p>
            <a:pPr lvl="1"/>
            <a:r>
              <a:rPr lang="de-DE" sz="1800" dirty="0" smtClean="0"/>
              <a:t>Bedingung 2: Augen geschlossen</a:t>
            </a:r>
          </a:p>
          <a:p>
            <a:endParaRPr lang="de-DE" sz="1800" dirty="0" smtClean="0"/>
          </a:p>
          <a:p>
            <a:r>
              <a:rPr lang="de-DE" sz="1800" dirty="0" smtClean="0"/>
              <a:t>12- bis 18 Monat-alte Kinder drehten sich selektiv und das Ziel deutlich mehr </a:t>
            </a:r>
          </a:p>
          <a:p>
            <a:pPr lvl="1">
              <a:buNone/>
            </a:pPr>
            <a:r>
              <a:rPr lang="de-DE" sz="1800" dirty="0" smtClean="0"/>
              <a:t>häufig aussuchten, wenn der Erwachsene mit offenen Augen war. </a:t>
            </a:r>
          </a:p>
          <a:p>
            <a:pPr lvl="1"/>
            <a:r>
              <a:rPr lang="de-DE" sz="1800" dirty="0" smtClean="0"/>
              <a:t>9 Monat alte selektieren nicht =&gt; </a:t>
            </a:r>
            <a:r>
              <a:rPr lang="de-DE" sz="1800" b="1" dirty="0" smtClean="0"/>
              <a:t>nicht angeboren </a:t>
            </a:r>
            <a:r>
              <a:rPr lang="de-DE" sz="1800" dirty="0" smtClean="0"/>
              <a:t>(Entwicklung)</a:t>
            </a:r>
          </a:p>
          <a:p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Wahrnehmung anderen verstehen</a:t>
            </a:r>
            <a:endParaRPr lang="de-DE" sz="2800" dirty="0"/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6412" y="2154237"/>
            <a:ext cx="5591175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Wahrnehmung anderen verstehen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sz="1800" b="1" dirty="0" smtClean="0"/>
              <a:t>Experiment 2 „Leblose Hindernisse“</a:t>
            </a:r>
            <a:r>
              <a:rPr lang="de-DE" sz="1800" dirty="0" smtClean="0"/>
              <a:t>(Bäche u. </a:t>
            </a:r>
            <a:r>
              <a:rPr lang="de-DE" sz="1800" dirty="0" err="1" smtClean="0"/>
              <a:t>Meltzoff</a:t>
            </a:r>
            <a:r>
              <a:rPr lang="de-DE" sz="1800" dirty="0" smtClean="0"/>
              <a:t>, 2002)</a:t>
            </a:r>
          </a:p>
          <a:p>
            <a:pPr>
              <a:buNone/>
            </a:pPr>
            <a:endParaRPr lang="de-DE" sz="1800" dirty="0" smtClean="0"/>
          </a:p>
          <a:p>
            <a:pPr>
              <a:buNone/>
            </a:pPr>
            <a:r>
              <a:rPr lang="de-DE" sz="1800" dirty="0" smtClean="0"/>
              <a:t>Identisch mit Exp.1, aber mit Stirnband </a:t>
            </a:r>
          </a:p>
          <a:p>
            <a:endParaRPr lang="de-DE" sz="1800" dirty="0" smtClean="0"/>
          </a:p>
          <a:p>
            <a:r>
              <a:rPr lang="de-DE" sz="1800" dirty="0" smtClean="0"/>
              <a:t>Die Ergebnisse waren sehr unterschiedlich als bei geschlossenen Augen</a:t>
            </a:r>
          </a:p>
          <a:p>
            <a:endParaRPr lang="de-DE" sz="1800" dirty="0" smtClean="0"/>
          </a:p>
          <a:p>
            <a:r>
              <a:rPr lang="de-DE" sz="1800" dirty="0" smtClean="0"/>
              <a:t>Das 12-month-olds drehte sich, um dem Erwachsenen zu folgen, selbst wenn der Erwachsene mit verbundenen Augen war</a:t>
            </a:r>
          </a:p>
          <a:p>
            <a:endParaRPr lang="de-DE" sz="1800" dirty="0" smtClean="0"/>
          </a:p>
          <a:p>
            <a:r>
              <a:rPr lang="de-DE" sz="1800" dirty="0" smtClean="0"/>
              <a:t>Es ist so, als ob sie nicht verstehen, dass Augenbinder auch ein Hindernis ist  </a:t>
            </a:r>
          </a:p>
          <a:p>
            <a:pPr>
              <a:buNone/>
            </a:pPr>
            <a:r>
              <a:rPr lang="de-DE" sz="1800" b="1" dirty="0" smtClean="0"/>
              <a:t>	</a:t>
            </a:r>
          </a:p>
          <a:p>
            <a:pPr>
              <a:buNone/>
            </a:pPr>
            <a:r>
              <a:rPr lang="de-DE" sz="1800" b="1" dirty="0" smtClean="0"/>
              <a:t>=&gt; fehlende Erfahrung. </a:t>
            </a:r>
            <a:r>
              <a:rPr lang="de-DE" sz="1800" dirty="0" smtClean="0"/>
              <a:t>Wenn dass stimmt? =&gt; Beleg für „Like me“ Projektion</a:t>
            </a:r>
            <a:r>
              <a:rPr lang="de-DE" sz="1800" b="1" dirty="0" smtClean="0"/>
              <a:t> </a:t>
            </a:r>
            <a:endParaRPr lang="de-DE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Wahrnehmung anderen verstehen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sz="1800" dirty="0" err="1" smtClean="0"/>
              <a:t>Meltzoff</a:t>
            </a:r>
            <a:r>
              <a:rPr lang="de-DE" sz="1800" dirty="0" smtClean="0"/>
              <a:t> und Bäche (2004)</a:t>
            </a:r>
          </a:p>
          <a:p>
            <a:endParaRPr lang="de-DE" sz="1800" dirty="0" smtClean="0"/>
          </a:p>
          <a:p>
            <a:r>
              <a:rPr lang="de-DE" sz="1800" dirty="0" smtClean="0"/>
              <a:t>Kindern </a:t>
            </a:r>
            <a:r>
              <a:rPr lang="de-DE" sz="1800" i="1" dirty="0" smtClean="0"/>
              <a:t>Erstperson Erfahrung </a:t>
            </a:r>
            <a:r>
              <a:rPr lang="de-DE" sz="1800" dirty="0" smtClean="0"/>
              <a:t>mit Augenbinden zu geben</a:t>
            </a:r>
          </a:p>
          <a:p>
            <a:endParaRPr lang="de-DE" sz="1800" dirty="0" smtClean="0"/>
          </a:p>
          <a:p>
            <a:r>
              <a:rPr lang="de-DE" sz="1800" dirty="0" smtClean="0"/>
              <a:t>jetzt deuteten die Kinder den VL mit verbundenen Augen richtig. Sie drehten sich nicht, als der Erwachsene mit verbundenen Augen war.</a:t>
            </a:r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Inhalt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800" dirty="0" smtClean="0"/>
              <a:t>Verbindung zw. Imitation, „Like me," und Verstehen Anderer Meinungen</a:t>
            </a:r>
          </a:p>
          <a:p>
            <a:endParaRPr lang="de-DE" sz="1800" dirty="0" smtClean="0"/>
          </a:p>
          <a:p>
            <a:r>
              <a:rPr lang="de-DE" sz="1800" dirty="0" smtClean="0"/>
              <a:t>Imitation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Novel</a:t>
            </a:r>
            <a:r>
              <a:rPr lang="de-DE" sz="1800" dirty="0" smtClean="0"/>
              <a:t> </a:t>
            </a:r>
            <a:r>
              <a:rPr lang="de-DE" sz="1800" dirty="0" err="1" smtClean="0"/>
              <a:t>Acts</a:t>
            </a:r>
            <a:r>
              <a:rPr lang="de-DE" sz="1800" dirty="0" smtClean="0"/>
              <a:t> </a:t>
            </a:r>
          </a:p>
          <a:p>
            <a:endParaRPr lang="de-DE" sz="1800" dirty="0" smtClean="0"/>
          </a:p>
          <a:p>
            <a:r>
              <a:rPr lang="de-DE" sz="1800" dirty="0" smtClean="0"/>
              <a:t>"Like Me": nachgeahmt werden </a:t>
            </a:r>
          </a:p>
          <a:p>
            <a:endParaRPr lang="de-DE" sz="1800" dirty="0" smtClean="0"/>
          </a:p>
          <a:p>
            <a:r>
              <a:rPr lang="de-DE" sz="1800" dirty="0" smtClean="0"/>
              <a:t>Ziele und Absichten von anderen verstehen: Entwicklungsperspektive </a:t>
            </a:r>
          </a:p>
          <a:p>
            <a:endParaRPr lang="de-DE" sz="1800" dirty="0" smtClean="0"/>
          </a:p>
          <a:p>
            <a:r>
              <a:rPr lang="de-DE" sz="1800" dirty="0" smtClean="0"/>
              <a:t>Wahrnehmung anderen verstehen</a:t>
            </a:r>
          </a:p>
          <a:p>
            <a:endParaRPr lang="de-DE" sz="1800" dirty="0" smtClean="0"/>
          </a:p>
          <a:p>
            <a:r>
              <a:rPr lang="de-DE" sz="1800" dirty="0" smtClean="0"/>
              <a:t>Spielt die Erfahrung eine Rolle in der Spiegel-Neuron-Entwicklung?</a:t>
            </a:r>
          </a:p>
          <a:p>
            <a:endParaRPr lang="de-DE" sz="1800" dirty="0" smtClean="0"/>
          </a:p>
          <a:p>
            <a:r>
              <a:rPr lang="de-DE" sz="1800" dirty="0" smtClean="0"/>
              <a:t>Diskussion</a:t>
            </a:r>
          </a:p>
          <a:p>
            <a:endParaRPr lang="de-DE" sz="1800" dirty="0" smtClean="0"/>
          </a:p>
          <a:p>
            <a:endParaRPr lang="de-DE" sz="1800" dirty="0" smtClean="0"/>
          </a:p>
          <a:p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Wahrnehmung anderen verstehen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sz="1800" b="1" dirty="0" err="1" smtClean="0"/>
              <a:t>Implications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for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Theory</a:t>
            </a:r>
            <a:endParaRPr lang="de-DE" sz="1800" b="1" dirty="0" smtClean="0"/>
          </a:p>
          <a:p>
            <a:endParaRPr lang="de-DE" sz="1800" dirty="0" smtClean="0"/>
          </a:p>
          <a:p>
            <a:r>
              <a:rPr lang="de-DE" sz="1800" dirty="0" smtClean="0"/>
              <a:t>Ein-Jahr-alte Kinder folgen dem Anstarren der Erwachsener</a:t>
            </a:r>
          </a:p>
          <a:p>
            <a:endParaRPr lang="de-DE" sz="1800" dirty="0" smtClean="0"/>
          </a:p>
          <a:p>
            <a:r>
              <a:rPr lang="de-DE" sz="1800" dirty="0" smtClean="0"/>
              <a:t>Ein-Jahr-alte Kinder deuten einige Hindernisse (Auge  Schließen) anders als andere (Augenbinden)</a:t>
            </a:r>
          </a:p>
          <a:p>
            <a:endParaRPr lang="de-DE" sz="1800" dirty="0" smtClean="0"/>
          </a:p>
          <a:p>
            <a:r>
              <a:rPr lang="de-DE" sz="1800" dirty="0" smtClean="0"/>
              <a:t>Erst-Person Erfahrung mit Augenbinden ändert Deutung der Kinder </a:t>
            </a:r>
          </a:p>
          <a:p>
            <a:endParaRPr lang="de-DE" sz="1800" dirty="0" smtClean="0"/>
          </a:p>
          <a:p>
            <a:r>
              <a:rPr lang="de-DE" sz="1800" dirty="0" smtClean="0"/>
              <a:t>Sie  verwenden Erstperson Erfahrung, um Zuerkennungen zu bilden</a:t>
            </a:r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Inhalt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800" dirty="0" smtClean="0"/>
              <a:t>Verbindung zw. Imitation, „Like me," und Verstehen Anderer Meinungen</a:t>
            </a:r>
          </a:p>
          <a:p>
            <a:endParaRPr lang="de-DE" sz="1800" dirty="0" smtClean="0"/>
          </a:p>
          <a:p>
            <a:r>
              <a:rPr lang="de-DE" sz="1800" dirty="0" smtClean="0"/>
              <a:t>Imitation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Novel</a:t>
            </a:r>
            <a:r>
              <a:rPr lang="de-DE" sz="1800" dirty="0" smtClean="0"/>
              <a:t> </a:t>
            </a:r>
            <a:r>
              <a:rPr lang="de-DE" sz="1800" dirty="0" err="1" smtClean="0"/>
              <a:t>Acts</a:t>
            </a:r>
            <a:r>
              <a:rPr lang="de-DE" sz="1800" dirty="0" smtClean="0"/>
              <a:t> </a:t>
            </a:r>
          </a:p>
          <a:p>
            <a:endParaRPr lang="de-DE" sz="1800" dirty="0" smtClean="0"/>
          </a:p>
          <a:p>
            <a:r>
              <a:rPr lang="de-DE" sz="1800" dirty="0" smtClean="0"/>
              <a:t>"Like Me": nachgeahmt werden </a:t>
            </a:r>
          </a:p>
          <a:p>
            <a:endParaRPr lang="de-DE" sz="1800" dirty="0" smtClean="0"/>
          </a:p>
          <a:p>
            <a:r>
              <a:rPr lang="de-DE" sz="1800" dirty="0" smtClean="0"/>
              <a:t>Ziele und Absichten von anderen verstehen: Entwicklungsperspektive </a:t>
            </a:r>
          </a:p>
          <a:p>
            <a:endParaRPr lang="de-DE" sz="1800" dirty="0" smtClean="0"/>
          </a:p>
          <a:p>
            <a:r>
              <a:rPr lang="de-DE" sz="1800" dirty="0" smtClean="0"/>
              <a:t>Wahrnehmung anderen verstehen</a:t>
            </a:r>
          </a:p>
          <a:p>
            <a:endParaRPr lang="de-DE" sz="1800" dirty="0" smtClean="0"/>
          </a:p>
          <a:p>
            <a:r>
              <a:rPr lang="de-DE" sz="1800" b="1" dirty="0" smtClean="0"/>
              <a:t>Spielt die Erfahrung eine Rolle in der Spiegel-Neuron-Entwicklung? </a:t>
            </a:r>
            <a:r>
              <a:rPr lang="de-DE" sz="1800" dirty="0" err="1" smtClean="0"/>
              <a:t>Meltzoff</a:t>
            </a:r>
            <a:endParaRPr lang="de-DE" sz="1800" b="1" dirty="0" smtClean="0"/>
          </a:p>
          <a:p>
            <a:endParaRPr lang="de-DE" sz="1800" b="1" dirty="0" smtClean="0"/>
          </a:p>
          <a:p>
            <a:r>
              <a:rPr lang="de-DE" sz="1800" dirty="0" smtClean="0"/>
              <a:t>Diskussion</a:t>
            </a:r>
          </a:p>
          <a:p>
            <a:endParaRPr lang="de-DE" sz="1800" b="1" dirty="0" smtClean="0"/>
          </a:p>
          <a:p>
            <a:endParaRPr lang="de-DE" sz="1800" b="1" dirty="0" smtClean="0"/>
          </a:p>
          <a:p>
            <a:endParaRPr lang="de-DE" sz="1800" dirty="0" smtClean="0"/>
          </a:p>
          <a:p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e-DE" sz="2800" dirty="0" smtClean="0"/>
              <a:t>Spielt Erfahrung eine Rolle in der Spiegel-Neuron-Entwicklung? </a:t>
            </a:r>
            <a:r>
              <a:rPr lang="de-DE" sz="2800" dirty="0" err="1" smtClean="0"/>
              <a:t>Meltzoff</a:t>
            </a:r>
            <a:r>
              <a:rPr lang="de-DE" sz="2800" dirty="0" smtClean="0"/>
              <a:t/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5286388"/>
          </a:xfrm>
        </p:spPr>
        <p:txBody>
          <a:bodyPr>
            <a:normAutofit/>
          </a:bodyPr>
          <a:lstStyle/>
          <a:p>
            <a:r>
              <a:rPr lang="de-DE" sz="1800" dirty="0" smtClean="0"/>
              <a:t>Sind Spiegelneuronen angeboren? </a:t>
            </a:r>
          </a:p>
          <a:p>
            <a:pPr>
              <a:buNone/>
            </a:pPr>
            <a:r>
              <a:rPr lang="de-DE" sz="1800" dirty="0" smtClean="0"/>
              <a:t>	</a:t>
            </a:r>
          </a:p>
          <a:p>
            <a:pPr>
              <a:buFont typeface="Symbol" pitchFamily="18" charset="2"/>
              <a:buChar char="Þ"/>
            </a:pPr>
            <a:r>
              <a:rPr lang="de-DE" sz="1800" dirty="0" smtClean="0"/>
              <a:t>Dieser kann der Fall sein, aber die Rolle der Erfahrung, </a:t>
            </a:r>
            <a:r>
              <a:rPr lang="de-DE" sz="1800" b="1" dirty="0" smtClean="0"/>
              <a:t>wenn</a:t>
            </a:r>
            <a:r>
              <a:rPr lang="de-DE" sz="1800" dirty="0" smtClean="0"/>
              <a:t> sie       Spiegelneuronen bildet, verdient mehr Betrachtung, als sie gegeben worden ist.</a:t>
            </a:r>
          </a:p>
          <a:p>
            <a:pPr>
              <a:buFont typeface="Symbol" pitchFamily="18" charset="2"/>
              <a:buChar char="Þ"/>
            </a:pPr>
            <a:endParaRPr lang="de-DE" sz="1800" dirty="0" smtClean="0"/>
          </a:p>
          <a:p>
            <a:r>
              <a:rPr lang="de-DE" sz="1800" dirty="0" smtClean="0"/>
              <a:t>Spiegelneuronen werden aktiviert, ob ein Affe die Tat des Fassens eines Gegenstandes sieht oder durchführt</a:t>
            </a:r>
            <a:r>
              <a:rPr lang="de-DE" sz="1800" smtClean="0"/>
              <a:t>. </a:t>
            </a:r>
            <a:endParaRPr lang="de-DE" sz="1800" dirty="0" smtClean="0"/>
          </a:p>
          <a:p>
            <a:endParaRPr lang="de-DE" sz="1800" dirty="0" smtClean="0"/>
          </a:p>
          <a:p>
            <a:r>
              <a:rPr lang="de-DE" sz="1800" dirty="0" smtClean="0"/>
              <a:t>Ist dieses eine angeboren spezifizierte Kodierung ist?</a:t>
            </a:r>
          </a:p>
          <a:p>
            <a:pPr>
              <a:buFont typeface="Symbol" pitchFamily="18" charset="2"/>
              <a:buChar char="Þ"/>
            </a:pPr>
            <a:endParaRPr lang="de-DE" sz="1800" dirty="0" smtClean="0"/>
          </a:p>
          <a:p>
            <a:pPr>
              <a:buFont typeface="Symbol" pitchFamily="18" charset="2"/>
              <a:buChar char="Þ"/>
            </a:pPr>
            <a:r>
              <a:rPr lang="de-DE" sz="1800" dirty="0" smtClean="0"/>
              <a:t>Es kann möglicherweise nicht sein. Erwachsenaffen haben sich wiederholt erfahren, Gegenstände zu fassen. </a:t>
            </a:r>
          </a:p>
          <a:p>
            <a:pPr>
              <a:buFont typeface="Symbol" pitchFamily="18" charset="2"/>
              <a:buChar char="Þ"/>
            </a:pPr>
            <a:endParaRPr lang="de-DE" sz="1800" dirty="0" smtClean="0"/>
          </a:p>
          <a:p>
            <a:pPr>
              <a:buFont typeface="Symbol" pitchFamily="18" charset="2"/>
              <a:buChar char="Þ"/>
            </a:pPr>
            <a:r>
              <a:rPr lang="de-DE" sz="1800" dirty="0" smtClean="0"/>
              <a:t>Spiegelneuronen konnten die </a:t>
            </a:r>
            <a:r>
              <a:rPr lang="de-DE" sz="1800" dirty="0" err="1" smtClean="0"/>
              <a:t>visuomotorische</a:t>
            </a:r>
            <a:r>
              <a:rPr lang="de-DE" sz="1800" dirty="0" smtClean="0"/>
              <a:t> Verbindungen kodieren, die von solchen Lernerfahrungen geschmiedet wurden. </a:t>
            </a:r>
          </a:p>
          <a:p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Inhalt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800" dirty="0" smtClean="0"/>
              <a:t>Verbindung zw. Imitation, „Like me," und Verstehen Anderer Meinungen</a:t>
            </a:r>
          </a:p>
          <a:p>
            <a:endParaRPr lang="de-DE" sz="1800" dirty="0" smtClean="0"/>
          </a:p>
          <a:p>
            <a:r>
              <a:rPr lang="de-DE" sz="1800" dirty="0" smtClean="0"/>
              <a:t>Imitation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Novel</a:t>
            </a:r>
            <a:r>
              <a:rPr lang="de-DE" sz="1800" dirty="0" smtClean="0"/>
              <a:t> </a:t>
            </a:r>
            <a:r>
              <a:rPr lang="de-DE" sz="1800" dirty="0" err="1" smtClean="0"/>
              <a:t>Acts</a:t>
            </a:r>
            <a:r>
              <a:rPr lang="de-DE" sz="1800" dirty="0" smtClean="0"/>
              <a:t> </a:t>
            </a:r>
          </a:p>
          <a:p>
            <a:endParaRPr lang="de-DE" sz="1800" dirty="0" smtClean="0"/>
          </a:p>
          <a:p>
            <a:r>
              <a:rPr lang="de-DE" sz="1800" dirty="0" smtClean="0"/>
              <a:t>"Like Me": nachgeahmt werden </a:t>
            </a:r>
          </a:p>
          <a:p>
            <a:endParaRPr lang="de-DE" sz="1800" dirty="0" smtClean="0"/>
          </a:p>
          <a:p>
            <a:r>
              <a:rPr lang="de-DE" sz="1800" dirty="0" smtClean="0"/>
              <a:t>Ziele und Absichten von anderen verstehen: Entwicklungsperspektive </a:t>
            </a:r>
          </a:p>
          <a:p>
            <a:endParaRPr lang="de-DE" sz="1800" dirty="0" smtClean="0"/>
          </a:p>
          <a:p>
            <a:r>
              <a:rPr lang="de-DE" sz="1800" dirty="0" smtClean="0"/>
              <a:t>Wahrnehmung anderen verstehen</a:t>
            </a:r>
          </a:p>
          <a:p>
            <a:endParaRPr lang="de-DE" sz="1800" dirty="0" smtClean="0"/>
          </a:p>
          <a:p>
            <a:r>
              <a:rPr lang="de-DE" sz="1800" dirty="0" smtClean="0"/>
              <a:t>Spielt die Erfahrung eine Rolle in der Spiegel-Neuron-Entwicklung?</a:t>
            </a:r>
          </a:p>
          <a:p>
            <a:endParaRPr lang="de-DE" sz="1800" b="1" dirty="0" smtClean="0"/>
          </a:p>
          <a:p>
            <a:r>
              <a:rPr lang="de-DE" sz="1800" b="1" dirty="0" smtClean="0"/>
              <a:t>Diskussion</a:t>
            </a:r>
          </a:p>
          <a:p>
            <a:endParaRPr lang="de-DE" sz="1800" b="1" dirty="0" smtClean="0"/>
          </a:p>
          <a:p>
            <a:endParaRPr lang="de-DE" sz="1800" b="1" dirty="0" smtClean="0"/>
          </a:p>
          <a:p>
            <a:endParaRPr lang="de-DE" sz="1800" dirty="0" smtClean="0"/>
          </a:p>
          <a:p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de-DE" b="1" dirty="0" smtClean="0"/>
          </a:p>
          <a:p>
            <a:pPr algn="ctr">
              <a:buNone/>
            </a:pPr>
            <a:endParaRPr lang="de-DE" b="1" dirty="0" smtClean="0"/>
          </a:p>
          <a:p>
            <a:pPr algn="ctr">
              <a:buNone/>
            </a:pPr>
            <a:endParaRPr lang="de-DE" b="1" dirty="0" smtClean="0"/>
          </a:p>
          <a:p>
            <a:pPr algn="ctr">
              <a:buNone/>
            </a:pPr>
            <a:endParaRPr lang="de-DE" b="1" dirty="0" smtClean="0"/>
          </a:p>
          <a:p>
            <a:pPr algn="ctr">
              <a:buNone/>
            </a:pPr>
            <a:r>
              <a:rPr lang="de-DE" b="1" dirty="0" smtClean="0"/>
              <a:t>Diskussion</a:t>
            </a:r>
            <a:endParaRPr lang="de-D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de-DE" dirty="0" smtClean="0"/>
          </a:p>
          <a:p>
            <a:pPr algn="ctr">
              <a:buNone/>
            </a:pPr>
            <a:endParaRPr lang="de-DE" dirty="0" smtClean="0"/>
          </a:p>
          <a:p>
            <a:pPr algn="ctr">
              <a:buNone/>
            </a:pPr>
            <a:endParaRPr lang="de-DE" dirty="0" smtClean="0"/>
          </a:p>
          <a:p>
            <a:pPr algn="ctr">
              <a:buNone/>
            </a:pPr>
            <a:endParaRPr lang="de-DE" dirty="0" smtClean="0"/>
          </a:p>
          <a:p>
            <a:pPr algn="ctr">
              <a:buNone/>
            </a:pPr>
            <a:r>
              <a:rPr lang="de-DE" b="1" i="1" dirty="0" smtClean="0">
                <a:solidFill>
                  <a:srgbClr val="FF0000"/>
                </a:solidFill>
              </a:rPr>
              <a:t>Vielen Dank für Eure Aufmerksamkeit</a:t>
            </a:r>
            <a:endParaRPr lang="de-DE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400" dirty="0"/>
              <a:t>Verbindung zw. </a:t>
            </a:r>
            <a:r>
              <a:rPr lang="de-DE" sz="2400" dirty="0" smtClean="0"/>
              <a:t>Imitation</a:t>
            </a:r>
            <a:r>
              <a:rPr lang="de-DE" sz="2400" dirty="0"/>
              <a:t>, </a:t>
            </a:r>
            <a:r>
              <a:rPr lang="de-DE" sz="2400" dirty="0" smtClean="0"/>
              <a:t>„Like me," </a:t>
            </a:r>
            <a:r>
              <a:rPr lang="de-DE" sz="2400" dirty="0"/>
              <a:t>und </a:t>
            </a:r>
            <a:r>
              <a:rPr lang="de-DE" sz="2400" dirty="0" smtClean="0"/>
              <a:t>Verstehen </a:t>
            </a:r>
            <a:r>
              <a:rPr lang="de-DE" sz="2400" dirty="0"/>
              <a:t>Anderer Meinungen.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1435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sz="1800" b="1" dirty="0" err="1" smtClean="0"/>
              <a:t>Meltzoffs</a:t>
            </a:r>
            <a:r>
              <a:rPr lang="de-DE" sz="1800" b="1" dirty="0" smtClean="0"/>
              <a:t> These =&gt; </a:t>
            </a:r>
            <a:r>
              <a:rPr lang="de-DE" sz="1800" dirty="0"/>
              <a:t>Imitation und das Verstehen anderer Meinungen</a:t>
            </a:r>
          </a:p>
          <a:p>
            <a:pPr>
              <a:buNone/>
            </a:pPr>
            <a:r>
              <a:rPr lang="de-DE" sz="1800" dirty="0" smtClean="0"/>
              <a:t>			     sind kausal verbunden. </a:t>
            </a:r>
          </a:p>
          <a:p>
            <a:pPr>
              <a:buNone/>
            </a:pPr>
            <a:endParaRPr lang="de-DE" sz="1800" dirty="0" smtClean="0"/>
          </a:p>
          <a:p>
            <a:pPr>
              <a:buNone/>
            </a:pPr>
            <a:r>
              <a:rPr lang="de-DE" sz="1800" dirty="0" smtClean="0"/>
              <a:t>Richtung von Kausalität? Nachahmung =&gt; Verstehen</a:t>
            </a:r>
          </a:p>
          <a:p>
            <a:pPr>
              <a:buNone/>
            </a:pPr>
            <a:endParaRPr lang="de-DE" sz="1800" dirty="0" smtClean="0"/>
          </a:p>
          <a:p>
            <a:pPr>
              <a:buNone/>
            </a:pPr>
            <a:r>
              <a:rPr lang="de-DE" sz="1800" dirty="0" smtClean="0"/>
              <a:t>Wie solch ein Entwicklungspfad funktionieren könnte?</a:t>
            </a:r>
          </a:p>
          <a:p>
            <a:pPr algn="ctr">
              <a:buNone/>
            </a:pPr>
            <a:endParaRPr lang="de-DE" sz="1800" b="1" dirty="0" smtClean="0"/>
          </a:p>
          <a:p>
            <a:pPr algn="ctr">
              <a:buNone/>
            </a:pPr>
            <a:r>
              <a:rPr lang="de-DE" sz="1800" b="1" dirty="0" smtClean="0"/>
              <a:t>Imitation</a:t>
            </a:r>
            <a:endParaRPr lang="de-DE" sz="1800" dirty="0" smtClean="0"/>
          </a:p>
          <a:p>
            <a:pPr algn="ctr">
              <a:buNone/>
            </a:pPr>
            <a:r>
              <a:rPr lang="de-DE" sz="1800" dirty="0" smtClean="0"/>
              <a:t>Verbindung </a:t>
            </a:r>
            <a:r>
              <a:rPr lang="de-DE" sz="1800" dirty="0"/>
              <a:t>zwischen beobachteten und durchgeführten kommt offenkundig durch </a:t>
            </a:r>
            <a:r>
              <a:rPr lang="de-DE" sz="1800" b="1" i="1" dirty="0" smtClean="0"/>
              <a:t>angeborene</a:t>
            </a:r>
            <a:r>
              <a:rPr lang="de-DE" sz="1800" dirty="0" smtClean="0"/>
              <a:t>  </a:t>
            </a:r>
            <a:r>
              <a:rPr lang="de-DE" sz="1800" dirty="0"/>
              <a:t>Nachahmung. </a:t>
            </a:r>
          </a:p>
          <a:p>
            <a:pPr algn="ctr">
              <a:buNone/>
            </a:pPr>
            <a:endParaRPr lang="de-DE" sz="1800" b="1" dirty="0" smtClean="0"/>
          </a:p>
          <a:p>
            <a:pPr algn="ctr">
              <a:buNone/>
            </a:pPr>
            <a:r>
              <a:rPr lang="de-DE" sz="1800" b="1" dirty="0" smtClean="0"/>
              <a:t>First-</a:t>
            </a:r>
            <a:r>
              <a:rPr lang="de-DE" sz="1800" b="1" dirty="0" err="1" smtClean="0"/>
              <a:t>person</a:t>
            </a:r>
            <a:r>
              <a:rPr lang="de-DE" sz="1800" b="1" dirty="0" smtClean="0"/>
              <a:t> </a:t>
            </a:r>
            <a:r>
              <a:rPr lang="de-DE" sz="1800" b="1" dirty="0" err="1"/>
              <a:t>experience</a:t>
            </a:r>
            <a:r>
              <a:rPr lang="de-DE" sz="1800" b="1" dirty="0"/>
              <a:t> </a:t>
            </a:r>
            <a:endParaRPr lang="de-DE" sz="1800" dirty="0"/>
          </a:p>
          <a:p>
            <a:pPr algn="ctr">
              <a:buNone/>
            </a:pPr>
            <a:r>
              <a:rPr lang="de-DE" sz="1800" dirty="0" smtClean="0"/>
              <a:t>Kinder </a:t>
            </a:r>
            <a:r>
              <a:rPr lang="de-DE" sz="1800" dirty="0"/>
              <a:t>erfahren das regelmäßige Verhältnis zwischen ihren eigenen Taten und </a:t>
            </a:r>
            <a:r>
              <a:rPr lang="de-DE" sz="1800" dirty="0" smtClean="0"/>
              <a:t>Geisteszuständen.</a:t>
            </a:r>
            <a:endParaRPr lang="de-DE" sz="1800" dirty="0"/>
          </a:p>
          <a:p>
            <a:pPr algn="ctr">
              <a:buNone/>
            </a:pPr>
            <a:endParaRPr lang="de-DE" sz="1800" b="1" dirty="0" smtClean="0"/>
          </a:p>
          <a:p>
            <a:pPr algn="ctr">
              <a:buNone/>
            </a:pPr>
            <a:r>
              <a:rPr lang="de-DE" sz="1800" b="1" dirty="0" smtClean="0"/>
              <a:t>Understanding </a:t>
            </a:r>
            <a:r>
              <a:rPr lang="de-DE" sz="1800" b="1" dirty="0"/>
              <a:t>Other </a:t>
            </a:r>
            <a:r>
              <a:rPr lang="de-DE" sz="1800" b="1" dirty="0" err="1"/>
              <a:t>Minds</a:t>
            </a:r>
            <a:endParaRPr lang="de-DE" sz="1800" dirty="0"/>
          </a:p>
          <a:p>
            <a:pPr algn="ctr">
              <a:buNone/>
            </a:pPr>
            <a:r>
              <a:rPr lang="de-DE" sz="1800" dirty="0" smtClean="0"/>
              <a:t> </a:t>
            </a:r>
            <a:r>
              <a:rPr lang="de-DE" sz="1800" dirty="0"/>
              <a:t>Andere, die „wie ich“ verhalten, haben interne Zustände „wie </a:t>
            </a:r>
            <a:r>
              <a:rPr lang="de-DE" sz="1800" dirty="0" smtClean="0"/>
              <a:t>ich“. </a:t>
            </a:r>
          </a:p>
          <a:p>
            <a:pPr algn="ctr">
              <a:buNone/>
            </a:pPr>
            <a:r>
              <a:rPr lang="de-DE" sz="1800" i="1" dirty="0" smtClean="0"/>
              <a:t>Projektion</a:t>
            </a:r>
          </a:p>
          <a:p>
            <a:pPr algn="ctr">
              <a:buNone/>
            </a:pPr>
            <a:endParaRPr lang="de-DE" sz="1800" dirty="0"/>
          </a:p>
          <a:p>
            <a:pPr>
              <a:buNone/>
            </a:pPr>
            <a:endParaRPr lang="de-DE" sz="1800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Inhalt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800" dirty="0" smtClean="0"/>
              <a:t>Verbindung zw. Imitation, „Like me," und Verstehen Anderer Meinungen</a:t>
            </a:r>
          </a:p>
          <a:p>
            <a:endParaRPr lang="de-DE" sz="1800" dirty="0" smtClean="0"/>
          </a:p>
          <a:p>
            <a:r>
              <a:rPr lang="de-DE" sz="1800" b="1" dirty="0" smtClean="0"/>
              <a:t>Imitation </a:t>
            </a:r>
            <a:r>
              <a:rPr lang="de-DE" sz="1800" b="1" dirty="0" err="1" smtClean="0"/>
              <a:t>of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Novel</a:t>
            </a:r>
            <a:r>
              <a:rPr lang="de-DE" sz="1800" b="1" dirty="0" smtClean="0"/>
              <a:t> </a:t>
            </a:r>
            <a:r>
              <a:rPr lang="de-DE" sz="1800" b="1" dirty="0" err="1" smtClean="0"/>
              <a:t>Acts</a:t>
            </a:r>
            <a:r>
              <a:rPr lang="de-DE" sz="1800" b="1" dirty="0" smtClean="0"/>
              <a:t> </a:t>
            </a:r>
          </a:p>
          <a:p>
            <a:endParaRPr lang="de-DE" sz="1800" dirty="0" smtClean="0"/>
          </a:p>
          <a:p>
            <a:r>
              <a:rPr lang="de-DE" sz="1800" dirty="0" smtClean="0"/>
              <a:t>"Like Me": nachgeahmt werden </a:t>
            </a:r>
          </a:p>
          <a:p>
            <a:endParaRPr lang="de-DE" sz="1800" dirty="0" smtClean="0"/>
          </a:p>
          <a:p>
            <a:r>
              <a:rPr lang="de-DE" sz="1800" dirty="0" smtClean="0"/>
              <a:t>Ziele und Absichten von anderen verstehen: Entwicklungsperspektive </a:t>
            </a:r>
          </a:p>
          <a:p>
            <a:endParaRPr lang="de-DE" sz="1800" dirty="0" smtClean="0"/>
          </a:p>
          <a:p>
            <a:r>
              <a:rPr lang="de-DE" sz="1800" dirty="0" smtClean="0"/>
              <a:t>Wahrnehmung anderen verstehen</a:t>
            </a:r>
          </a:p>
          <a:p>
            <a:endParaRPr lang="de-DE" sz="1800" dirty="0" smtClean="0"/>
          </a:p>
          <a:p>
            <a:r>
              <a:rPr lang="de-DE" sz="1800" dirty="0" smtClean="0"/>
              <a:t>Spielt die Erfahrung eine Rolle in der Spiegel-Neuron-Entwicklung?</a:t>
            </a:r>
          </a:p>
          <a:p>
            <a:endParaRPr lang="de-DE" sz="1800" dirty="0" smtClean="0"/>
          </a:p>
          <a:p>
            <a:r>
              <a:rPr lang="de-DE" sz="1800" dirty="0" smtClean="0"/>
              <a:t>Diskussion</a:t>
            </a:r>
          </a:p>
          <a:p>
            <a:endParaRPr lang="de-DE" sz="1800" dirty="0" smtClean="0"/>
          </a:p>
          <a:p>
            <a:endParaRPr lang="de-DE" sz="1800" dirty="0" smtClean="0"/>
          </a:p>
          <a:p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dirty="0" smtClean="0"/>
              <a:t>Imitation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Novel</a:t>
            </a:r>
            <a:r>
              <a:rPr lang="de-DE" dirty="0" smtClean="0"/>
              <a:t> </a:t>
            </a:r>
            <a:r>
              <a:rPr lang="de-DE" dirty="0" err="1" smtClean="0"/>
              <a:t>Acts</a:t>
            </a:r>
            <a:r>
              <a:rPr lang="de-DE" dirty="0" smtClean="0"/>
              <a:t> </a:t>
            </a:r>
            <a:endParaRPr lang="de-DE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2143116"/>
            <a:ext cx="7302405" cy="404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dirty="0" smtClean="0"/>
              <a:t>Imitation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Novel</a:t>
            </a:r>
            <a:r>
              <a:rPr lang="de-DE" dirty="0" smtClean="0"/>
              <a:t> </a:t>
            </a:r>
            <a:r>
              <a:rPr lang="de-DE" dirty="0" err="1" smtClean="0"/>
              <a:t>Acts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sz="1800" b="1" dirty="0" smtClean="0"/>
              <a:t>Experiment</a:t>
            </a:r>
          </a:p>
          <a:p>
            <a:r>
              <a:rPr lang="de-DE" sz="1800" dirty="0" smtClean="0"/>
              <a:t>14 Monat-alte Kinder</a:t>
            </a:r>
          </a:p>
          <a:p>
            <a:r>
              <a:rPr lang="de-DE" sz="1800" dirty="0" smtClean="0"/>
              <a:t>Die Kinder kamen ins Labor am Tag 1 und beobachtet die Tat.</a:t>
            </a:r>
          </a:p>
          <a:p>
            <a:r>
              <a:rPr lang="de-DE" sz="1800" dirty="0" smtClean="0"/>
              <a:t>Die Verzögerung zwischen Anregung und Antwort war 1 Woche.</a:t>
            </a:r>
          </a:p>
          <a:p>
            <a:pPr lvl="0">
              <a:buNone/>
            </a:pPr>
            <a:endParaRPr lang="de-DE" sz="1800" b="1" dirty="0" smtClean="0"/>
          </a:p>
          <a:p>
            <a:pPr lvl="0">
              <a:buNone/>
            </a:pPr>
            <a:r>
              <a:rPr lang="de-DE" sz="1800" b="1" dirty="0" smtClean="0"/>
              <a:t>Ergebnis</a:t>
            </a:r>
          </a:p>
          <a:p>
            <a:pPr lvl="0"/>
            <a:endParaRPr lang="de-DE" sz="1800" dirty="0" smtClean="0"/>
          </a:p>
          <a:p>
            <a:pPr lvl="0"/>
            <a:r>
              <a:rPr lang="de-DE" sz="1800" dirty="0" smtClean="0"/>
              <a:t>67</a:t>
            </a:r>
            <a:r>
              <a:rPr lang="de-DE" sz="1800" dirty="0" smtClean="0"/>
              <a:t>% der Kinder kopierten die Tat, mit einer Mittellatenz von 3.1 Sekunden, nachdem ihnen der Kasten gegeben wurden.</a:t>
            </a:r>
          </a:p>
          <a:p>
            <a:endParaRPr lang="de-DE" sz="1800" dirty="0" smtClean="0"/>
          </a:p>
          <a:p>
            <a:r>
              <a:rPr lang="de-DE" sz="1800" dirty="0" smtClean="0"/>
              <a:t>Die </a:t>
            </a:r>
            <a:r>
              <a:rPr lang="de-DE" sz="1800" dirty="0" smtClean="0"/>
              <a:t>Kontrollgruppen (ohne Handlungsdarstellung) bestätigt, dass 0% der Säuglinge, die das Ziel nicht gesehen hatten, das Verhalten spontan produzieren.</a:t>
            </a:r>
          </a:p>
          <a:p>
            <a:pPr lvl="0"/>
            <a:endParaRPr lang="de-DE" sz="1800" dirty="0" smtClean="0"/>
          </a:p>
          <a:p>
            <a:pPr lvl="0"/>
            <a:r>
              <a:rPr lang="de-DE" sz="1800" dirty="0" smtClean="0"/>
              <a:t>Kinder </a:t>
            </a:r>
            <a:r>
              <a:rPr lang="de-DE" sz="1800" dirty="0" smtClean="0"/>
              <a:t>ahmen vom Gedächtnis nach und werden nicht auf sofortig Resonanz </a:t>
            </a:r>
            <a:r>
              <a:rPr lang="de-DE" sz="1800" dirty="0" smtClean="0"/>
              <a:t>eingeschränkt.</a:t>
            </a:r>
            <a:endParaRPr lang="de-DE" sz="1800" dirty="0" smtClean="0"/>
          </a:p>
          <a:p>
            <a:pPr>
              <a:buNone/>
            </a:pPr>
            <a:endParaRPr lang="de-DE" sz="1800" dirty="0" smtClean="0"/>
          </a:p>
          <a:p>
            <a:endParaRPr lang="de-DE" sz="1800" dirty="0" smtClean="0"/>
          </a:p>
          <a:p>
            <a:pPr>
              <a:buNone/>
            </a:pPr>
            <a:endParaRPr lang="de-DE" sz="1800" dirty="0" smtClean="0"/>
          </a:p>
          <a:p>
            <a:pPr>
              <a:buNone/>
            </a:pPr>
            <a:endParaRPr lang="de-DE" sz="1800" dirty="0" smtClean="0"/>
          </a:p>
          <a:p>
            <a:pPr>
              <a:buNone/>
            </a:pPr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Inhalt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800" dirty="0" smtClean="0"/>
              <a:t>Verbindung zw. Imitation, „Like me," und Verstehen Anderer Meinungen</a:t>
            </a:r>
          </a:p>
          <a:p>
            <a:endParaRPr lang="de-DE" sz="1800" dirty="0" smtClean="0"/>
          </a:p>
          <a:p>
            <a:r>
              <a:rPr lang="de-DE" sz="1800" dirty="0" smtClean="0"/>
              <a:t>Imitation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Novel</a:t>
            </a:r>
            <a:r>
              <a:rPr lang="de-DE" sz="1800" dirty="0" smtClean="0"/>
              <a:t> </a:t>
            </a:r>
            <a:r>
              <a:rPr lang="de-DE" sz="1800" dirty="0" err="1" smtClean="0"/>
              <a:t>Acts</a:t>
            </a:r>
            <a:r>
              <a:rPr lang="de-DE" sz="1800" dirty="0" smtClean="0"/>
              <a:t> </a:t>
            </a:r>
          </a:p>
          <a:p>
            <a:endParaRPr lang="de-DE" sz="1800" dirty="0" smtClean="0"/>
          </a:p>
          <a:p>
            <a:r>
              <a:rPr lang="de-DE" sz="1800" b="1" dirty="0" smtClean="0"/>
              <a:t>"Like Me": nachgeahmt werden </a:t>
            </a:r>
          </a:p>
          <a:p>
            <a:endParaRPr lang="de-DE" sz="1800" dirty="0" smtClean="0"/>
          </a:p>
          <a:p>
            <a:r>
              <a:rPr lang="de-DE" sz="1800" dirty="0" smtClean="0"/>
              <a:t>Ziele und Absichten von anderen verstehen: Entwicklungsperspektive </a:t>
            </a:r>
          </a:p>
          <a:p>
            <a:endParaRPr lang="de-DE" sz="1800" dirty="0" smtClean="0"/>
          </a:p>
          <a:p>
            <a:r>
              <a:rPr lang="de-DE" sz="1800" dirty="0" smtClean="0"/>
              <a:t>Wahrnehmung anderen verstehen</a:t>
            </a:r>
          </a:p>
          <a:p>
            <a:endParaRPr lang="de-DE" sz="1800" dirty="0" smtClean="0"/>
          </a:p>
          <a:p>
            <a:r>
              <a:rPr lang="de-DE" sz="1800" dirty="0" smtClean="0"/>
              <a:t>Spielt die Erfahrung eine Rolle in der Spiegel-Neuron-Entwicklung?</a:t>
            </a:r>
          </a:p>
          <a:p>
            <a:endParaRPr lang="de-DE" sz="1800" dirty="0" smtClean="0"/>
          </a:p>
          <a:p>
            <a:r>
              <a:rPr lang="de-DE" sz="1800" dirty="0" smtClean="0"/>
              <a:t>Diskussion</a:t>
            </a:r>
          </a:p>
          <a:p>
            <a:pPr>
              <a:buNone/>
            </a:pPr>
            <a:endParaRPr lang="de-DE" sz="1800" dirty="0" smtClean="0"/>
          </a:p>
          <a:p>
            <a:endParaRPr lang="de-DE" sz="1800" dirty="0" smtClean="0"/>
          </a:p>
          <a:p>
            <a:endParaRPr lang="de-DE" sz="1800" dirty="0" smtClean="0"/>
          </a:p>
          <a:p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de-DE" sz="2800" dirty="0" smtClean="0"/>
              <a:t>"Like Me": </a:t>
            </a:r>
            <a:r>
              <a:rPr lang="de-DE" sz="2800" dirty="0" smtClean="0">
                <a:solidFill>
                  <a:srgbClr val="FFC000"/>
                </a:solidFill>
              </a:rPr>
              <a:t>nachgeahmt werden </a:t>
            </a:r>
            <a:endParaRPr lang="de-DE" sz="2800" dirty="0">
              <a:solidFill>
                <a:srgbClr val="FFC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72097"/>
          </a:xfrm>
        </p:spPr>
        <p:txBody>
          <a:bodyPr>
            <a:normAutofit/>
          </a:bodyPr>
          <a:lstStyle/>
          <a:p>
            <a:pPr lvl="0"/>
            <a:r>
              <a:rPr lang="de-DE" sz="1800" b="1" dirty="0" smtClean="0"/>
              <a:t>Andere → Selbst </a:t>
            </a:r>
            <a:r>
              <a:rPr lang="de-DE" sz="1800" dirty="0" smtClean="0"/>
              <a:t>(Nachahmung)</a:t>
            </a:r>
          </a:p>
          <a:p>
            <a:endParaRPr lang="de-DE" sz="1800" dirty="0" smtClean="0"/>
          </a:p>
          <a:p>
            <a:r>
              <a:rPr lang="de-DE" sz="1800" dirty="0" smtClean="0"/>
              <a:t>„Like me“ schlägt Hypothese vor, dass die Imitation auch in die Rückwärtsrichtung gehen  kann </a:t>
            </a:r>
          </a:p>
          <a:p>
            <a:pPr lvl="0"/>
            <a:endParaRPr lang="de-DE" sz="1800" b="1" dirty="0" smtClean="0"/>
          </a:p>
          <a:p>
            <a:pPr lvl="0"/>
            <a:r>
              <a:rPr lang="de-DE" sz="1800" b="1" dirty="0" smtClean="0"/>
              <a:t>Selbst </a:t>
            </a:r>
            <a:r>
              <a:rPr lang="de-DE" sz="1800" b="1" dirty="0" smtClean="0"/>
              <a:t>→ andere </a:t>
            </a:r>
            <a:r>
              <a:rPr lang="de-DE" sz="1800" dirty="0" smtClean="0"/>
              <a:t>(Anerkennung von nachgeahmt werden?)</a:t>
            </a:r>
          </a:p>
          <a:p>
            <a:pPr lvl="0">
              <a:buNone/>
            </a:pPr>
            <a:endParaRPr lang="de-DE" sz="1800" dirty="0" smtClean="0"/>
          </a:p>
          <a:p>
            <a:pPr lvl="0">
              <a:buNone/>
            </a:pPr>
            <a:r>
              <a:rPr lang="de-DE" sz="1800" b="1" dirty="0" smtClean="0"/>
              <a:t>Experiment</a:t>
            </a:r>
            <a:r>
              <a:rPr lang="de-DE" sz="1800" dirty="0" smtClean="0"/>
              <a:t> </a:t>
            </a:r>
          </a:p>
          <a:p>
            <a:pPr lvl="0">
              <a:buNone/>
            </a:pPr>
            <a:r>
              <a:rPr lang="de-DE" sz="1800" dirty="0" smtClean="0"/>
              <a:t>Säuglinge  6 Wochen bis 14-Monate alt und zwei Erwachsenen</a:t>
            </a:r>
          </a:p>
          <a:p>
            <a:pPr lvl="0">
              <a:buNone/>
            </a:pPr>
            <a:r>
              <a:rPr lang="de-DE" sz="1800" dirty="0" smtClean="0"/>
              <a:t>1 Erwachsene ahmte das Kind nach</a:t>
            </a:r>
          </a:p>
          <a:p>
            <a:pPr lvl="0">
              <a:buNone/>
            </a:pPr>
            <a:r>
              <a:rPr lang="de-DE" sz="1800" dirty="0" smtClean="0"/>
              <a:t>2 Erwachsene wiederholte das Verhalten von anderem Kind</a:t>
            </a:r>
          </a:p>
          <a:p>
            <a:pPr>
              <a:buNone/>
            </a:pPr>
            <a:endParaRPr lang="de-DE" sz="1800" b="1" dirty="0" smtClean="0"/>
          </a:p>
          <a:p>
            <a:pPr>
              <a:buNone/>
            </a:pPr>
            <a:r>
              <a:rPr lang="de-DE" sz="1800" b="1" dirty="0" smtClean="0"/>
              <a:t>Ergebnisse</a:t>
            </a:r>
            <a:r>
              <a:rPr lang="de-DE" sz="1800" dirty="0" smtClean="0"/>
              <a:t> </a:t>
            </a:r>
            <a:endParaRPr lang="de-DE" sz="1800" dirty="0" smtClean="0"/>
          </a:p>
          <a:p>
            <a:r>
              <a:rPr lang="de-DE" sz="1800" dirty="0" smtClean="0"/>
              <a:t>Säugling sah mehr die Person, die sie imitierte und auch lächelte häufiger bei dieser Person</a:t>
            </a:r>
          </a:p>
          <a:p>
            <a:r>
              <a:rPr lang="de-DE" sz="1800" dirty="0" smtClean="0"/>
              <a:t>Abrupte Verhaltensenderung des Kindes, ab ca. 9 Monate =&gt; nicht angeboren</a:t>
            </a:r>
          </a:p>
          <a:p>
            <a:pPr lvl="1"/>
            <a:r>
              <a:rPr lang="de-DE" sz="1800" dirty="0" smtClean="0"/>
              <a:t>prüfen von Selbst-andere Korrespondenz</a:t>
            </a:r>
            <a:r>
              <a:rPr lang="de-DE" sz="1400" dirty="0" smtClean="0"/>
              <a:t> </a:t>
            </a:r>
          </a:p>
          <a:p>
            <a:endParaRPr lang="de-DE" sz="1800" dirty="0" smtClean="0"/>
          </a:p>
          <a:p>
            <a:endParaRPr lang="de-DE" sz="1800" dirty="0" smtClean="0"/>
          </a:p>
          <a:p>
            <a:pPr lvl="0">
              <a:buNone/>
            </a:pPr>
            <a:endParaRPr lang="de-DE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dirty="0" smtClean="0"/>
              <a:t>Inhalt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800" dirty="0" smtClean="0"/>
              <a:t>Verbindung zw. Imitation, „Like me," und Verstehen Anderer Meinungen</a:t>
            </a:r>
          </a:p>
          <a:p>
            <a:endParaRPr lang="de-DE" sz="1800" dirty="0" smtClean="0"/>
          </a:p>
          <a:p>
            <a:r>
              <a:rPr lang="de-DE" sz="1800" dirty="0" smtClean="0"/>
              <a:t>Imitation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Novel</a:t>
            </a:r>
            <a:r>
              <a:rPr lang="de-DE" sz="1800" dirty="0" smtClean="0"/>
              <a:t> </a:t>
            </a:r>
            <a:r>
              <a:rPr lang="de-DE" sz="1800" dirty="0" err="1" smtClean="0"/>
              <a:t>Acts</a:t>
            </a:r>
            <a:r>
              <a:rPr lang="de-DE" sz="1800" dirty="0" smtClean="0"/>
              <a:t> </a:t>
            </a:r>
          </a:p>
          <a:p>
            <a:endParaRPr lang="de-DE" sz="1800" dirty="0" smtClean="0"/>
          </a:p>
          <a:p>
            <a:r>
              <a:rPr lang="de-DE" sz="1800" dirty="0" smtClean="0"/>
              <a:t>"Like Me": nachgeahmt werden </a:t>
            </a:r>
          </a:p>
          <a:p>
            <a:endParaRPr lang="de-DE" sz="1800" dirty="0" smtClean="0"/>
          </a:p>
          <a:p>
            <a:r>
              <a:rPr lang="de-DE" sz="1800" b="1" dirty="0" smtClean="0"/>
              <a:t>Ziele und Absichten von anderen verstehen: Entwicklungsperspektive </a:t>
            </a:r>
          </a:p>
          <a:p>
            <a:endParaRPr lang="de-DE" sz="1800" dirty="0" smtClean="0"/>
          </a:p>
          <a:p>
            <a:r>
              <a:rPr lang="de-DE" sz="1800" dirty="0" smtClean="0"/>
              <a:t>Wahrnehmung anderen verstehen</a:t>
            </a:r>
          </a:p>
          <a:p>
            <a:endParaRPr lang="de-DE" sz="1800" dirty="0" smtClean="0"/>
          </a:p>
          <a:p>
            <a:r>
              <a:rPr lang="de-DE" sz="1800" dirty="0" smtClean="0"/>
              <a:t>Spielt die Erfahrung eine Rolle in der Spiegel-Neuron-Entwicklung?</a:t>
            </a:r>
          </a:p>
          <a:p>
            <a:endParaRPr lang="de-DE" sz="1800" dirty="0" smtClean="0"/>
          </a:p>
          <a:p>
            <a:r>
              <a:rPr lang="de-DE" sz="1800" dirty="0" smtClean="0"/>
              <a:t>Diskussion</a:t>
            </a:r>
          </a:p>
          <a:p>
            <a:endParaRPr lang="de-DE" sz="1800" dirty="0" smtClean="0"/>
          </a:p>
          <a:p>
            <a:endParaRPr lang="de-DE" sz="1800" dirty="0" smtClean="0"/>
          </a:p>
          <a:p>
            <a:endParaRPr lang="de-D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0</TotalTime>
  <Words>1032</Words>
  <Application>Microsoft Office PowerPoint</Application>
  <PresentationFormat>Bildschirmpräsentation (4:3)</PresentationFormat>
  <Paragraphs>255</Paragraphs>
  <Slides>25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26" baseType="lpstr">
      <vt:lpstr>Modul</vt:lpstr>
      <vt:lpstr>Imitation and Other Minds:  The "Like Me" Hypothesis Meltzoff</vt:lpstr>
      <vt:lpstr>Inhalt</vt:lpstr>
      <vt:lpstr>Verbindung zw. Imitation, „Like me," und Verstehen Anderer Meinungen.</vt:lpstr>
      <vt:lpstr>Inhalt</vt:lpstr>
      <vt:lpstr>Imitation of Novel Acts </vt:lpstr>
      <vt:lpstr>Imitation of Novel Acts </vt:lpstr>
      <vt:lpstr>Inhalt</vt:lpstr>
      <vt:lpstr>"Like Me": nachgeahmt werden </vt:lpstr>
      <vt:lpstr>Inhalt</vt:lpstr>
      <vt:lpstr>Ziele und Absichten von anderen verstehen: Entwicklungsperspektive </vt:lpstr>
      <vt:lpstr>Ziele und Absichten von anderen verstehen: Entwicklungsperspektive </vt:lpstr>
      <vt:lpstr>Ziele und Absichten von anderen verstehen: Entwicklungsperspektive </vt:lpstr>
      <vt:lpstr>Ziele und Absichten von anderen verstehen: Entwicklungsperspektive </vt:lpstr>
      <vt:lpstr>Inhalt</vt:lpstr>
      <vt:lpstr>Wahrnehmung anderen verstehen </vt:lpstr>
      <vt:lpstr>Wahrnehmung anderen verstehen</vt:lpstr>
      <vt:lpstr>Wahrnehmung anderen verstehen</vt:lpstr>
      <vt:lpstr>Wahrnehmung anderen verstehen</vt:lpstr>
      <vt:lpstr>Wahrnehmung anderen verstehen</vt:lpstr>
      <vt:lpstr>Wahrnehmung anderen verstehen</vt:lpstr>
      <vt:lpstr>Inhalt</vt:lpstr>
      <vt:lpstr>Spielt Erfahrung eine Rolle in der Spiegel-Neuron-Entwicklung? Meltzoff </vt:lpstr>
      <vt:lpstr>Inhalt</vt:lpstr>
      <vt:lpstr>Folie 24</vt:lpstr>
      <vt:lpstr>Folie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Imitation and Other Minds:  The "Like Me" Hypothesis</dc:title>
  <dc:creator>niko</dc:creator>
  <cp:lastModifiedBy>niko</cp:lastModifiedBy>
  <cp:revision>97</cp:revision>
  <dcterms:created xsi:type="dcterms:W3CDTF">2010-05-18T10:09:36Z</dcterms:created>
  <dcterms:modified xsi:type="dcterms:W3CDTF">2010-05-19T11:20:01Z</dcterms:modified>
</cp:coreProperties>
</file>