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theme/themeOverride1.xml" ContentType="application/vnd.openxmlformats-officedocument.themeOverride+xml"/>
  <Override PartName="/docProps/core.xml" ContentType="application/vnd.openxmlformats-package.core-properties+xml"/>
  <Override PartName="/ppt/slides/slide9.xml" ContentType="application/vnd.openxmlformats-officedocument.presentationml.slide+xml"/>
  <Default Extension="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83" r:id="rId6"/>
    <p:sldId id="272" r:id="rId7"/>
    <p:sldId id="284" r:id="rId8"/>
    <p:sldId id="289" r:id="rId9"/>
    <p:sldId id="287" r:id="rId10"/>
    <p:sldId id="302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</p:sldIdLst>
  <p:sldSz cx="9144000" cy="6858000" type="screen4x3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tableStyles" Target="tableStyles.xml"/><Relationship Id="rId14" Type="http://schemas.openxmlformats.org/officeDocument/2006/relationships/slide" Target="slides/slide13.xml"/><Relationship Id="rId23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26" Type="http://schemas.openxmlformats.org/officeDocument/2006/relationships/theme" Target="theme/theme1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smtClean="0"/>
              <a:t>Master-Untertitelformat bearbeiten</a:t>
            </a:r>
            <a:endParaRPr lang="en-US"/>
          </a:p>
        </p:txBody>
      </p:sp>
      <p:sp>
        <p:nvSpPr>
          <p:cNvPr id="7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4925D3E-BCBE-427A-9292-6806E39CACD4}" type="datetime1">
              <a:rPr lang="de-DE"/>
              <a:pPr/>
              <a:t>03.05.2010</a:t>
            </a:fld>
            <a:endParaRPr lang="de-DE"/>
          </a:p>
        </p:txBody>
      </p:sp>
      <p:sp>
        <p:nvSpPr>
          <p:cNvPr id="10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11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CA7E96-8662-4781-905C-90B9FE160ACF}" type="slidenum">
              <a:rPr lang="de-DE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59A820-848C-485F-968D-9487A71F27B3}" type="datetime1">
              <a:rPr lang="de-DE"/>
              <a:pPr/>
              <a:t>03.05.2010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726E0-EA40-441D-B9A3-9AB0DDB58D6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fld id="{04926F5B-D442-4324-AA5E-15CD6A583958}" type="datetime1">
              <a:rPr lang="de-DE"/>
              <a:pPr/>
              <a:t>03.05.2010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F21146E9-283A-405C-B302-94EE261A21DE}" type="slidenum">
              <a:rPr lang="de-DE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D5EBEA-75AC-4B34-95B9-53276C4586D6}" type="datetime1">
              <a:rPr lang="de-DE"/>
              <a:pPr/>
              <a:t>03.05.2010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6B7FD6-97A9-4C0A-99E0-34699397912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Abschnitts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7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C4808B-C3BA-41D1-97ED-EECB234FAEEF}" type="datetime1">
              <a:rPr lang="de-DE"/>
              <a:pPr/>
              <a:t>03.05.2010</a:t>
            </a:fld>
            <a:endParaRPr lang="de-DE"/>
          </a:p>
        </p:txBody>
      </p:sp>
      <p:sp>
        <p:nvSpPr>
          <p:cNvPr id="8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fld id="{BFF3D60F-D69C-4AA8-9740-CFCFDD96D5DF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9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EB8BCB-AF47-4BB5-A9CE-2D94036B0284}" type="datetime1">
              <a:rPr lang="de-DE"/>
              <a:pPr/>
              <a:t>03.05.2010</a:t>
            </a:fld>
            <a:endParaRPr lang="de-DE"/>
          </a:p>
        </p:txBody>
      </p:sp>
      <p:sp>
        <p:nvSpPr>
          <p:cNvPr id="6" name="Foliennummernplatzhalt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8968D4-5729-4185-A805-315F1CA73ACD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7" name="Fußzeilenplatzhalt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7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7EC6F4-8E6C-499F-9472-837AA7106823}" type="datetime1">
              <a:rPr lang="de-DE"/>
              <a:pPr/>
              <a:t>03.05.2010</a:t>
            </a:fld>
            <a:endParaRPr lang="de-DE"/>
          </a:p>
        </p:txBody>
      </p:sp>
      <p:sp>
        <p:nvSpPr>
          <p:cNvPr id="8" name="Foliennummernplatzhalt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92CEE5-ECAB-4DBF-8793-82FB4F536B9C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9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B9DC22-9CF6-4B40-96D1-743F3B0F141F}" type="datetime1">
              <a:rPr lang="de-DE"/>
              <a:pPr/>
              <a:t>03.05.2010</a:t>
            </a:fld>
            <a:endParaRPr lang="de-DE"/>
          </a:p>
        </p:txBody>
      </p:sp>
      <p:sp>
        <p:nvSpPr>
          <p:cNvPr id="4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98162-FA4C-4EB8-AADA-7A617B3DF1E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43785C-108F-4A84-9BC5-E3D2DF935851}" type="datetime1">
              <a:rPr lang="de-DE"/>
              <a:pPr/>
              <a:t>03.05.2010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D32D94-0AD3-440C-81B7-6883897AB07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EE7B57-D301-4415-8530-3DB32EB4F60E}" type="datetime1">
              <a:rPr lang="de-DE"/>
              <a:pPr/>
              <a:t>03.05.2010</a:t>
            </a:fld>
            <a:endParaRPr lang="de-DE"/>
          </a:p>
        </p:txBody>
      </p:sp>
      <p:sp>
        <p:nvSpPr>
          <p:cNvPr id="6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24C19-442F-4493-B408-E5CE7F7465F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Bild mit Beschriftung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8" name="Rechteck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 smtClean="0"/>
              <a:t>Bild durch Klicken auf Symbol hinzufügen</a:t>
            </a:r>
            <a:endParaRPr lang="en-US" noProof="0" dirty="0"/>
          </a:p>
        </p:txBody>
      </p:sp>
      <p:sp>
        <p:nvSpPr>
          <p:cNvPr id="9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/>
          <a:lstStyle>
            <a:lvl1pPr>
              <a:defRPr/>
            </a:lvl1pPr>
          </a:lstStyle>
          <a:p>
            <a:fld id="{41730E7C-E266-4C29-8546-F331284527EB}" type="datetime1">
              <a:rPr lang="de-DE"/>
              <a:pPr/>
              <a:t>03.05.2010</a:t>
            </a:fld>
            <a:endParaRPr lang="de-DE"/>
          </a:p>
        </p:txBody>
      </p:sp>
      <p:sp>
        <p:nvSpPr>
          <p:cNvPr id="10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fld id="{23F67975-75F9-40A6-A89B-EBEFFF24C3C3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1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  <a:endParaRPr lang="en-US" smtClean="0"/>
          </a:p>
        </p:txBody>
      </p:sp>
      <p:sp>
        <p:nvSpPr>
          <p:cNvPr id="1027" name="Textplatzhalt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smtClean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Tw Cen MT" pitchFamily="-65" charset="-18"/>
              </a:defRPr>
            </a:lvl1pPr>
          </a:lstStyle>
          <a:p>
            <a:fld id="{ACD8FB8E-DA25-4AC9-8580-08D207FC8715}" type="datetime1">
              <a:rPr lang="de-DE"/>
              <a:pPr/>
              <a:t>03.05.2010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Tw Cen MT" pitchFamily="-65" charset="-18"/>
              </a:defRPr>
            </a:lvl1pPr>
          </a:lstStyle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400" b="1">
                <a:solidFill>
                  <a:srgbClr val="FFFFFF"/>
                </a:solidFill>
                <a:latin typeface="Tw Cen MT" pitchFamily="-65" charset="-18"/>
              </a:defRPr>
            </a:lvl1pPr>
          </a:lstStyle>
          <a:p>
            <a:fld id="{28E3D673-3FB4-4404-A61D-4272EBC55B4C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pitchFamily="-65" charset="-128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65" charset="-18"/>
          <a:ea typeface="ＭＳ Ｐゴシック" pitchFamily="-65" charset="-128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65" charset="-18"/>
          <a:ea typeface="ＭＳ Ｐゴシック" pitchFamily="-65" charset="-128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65" charset="-18"/>
          <a:ea typeface="ＭＳ Ｐゴシック" pitchFamily="-65" charset="-128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65" charset="-18"/>
          <a:ea typeface="ＭＳ Ｐゴシック" pitchFamily="-6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65" charset="-18"/>
          <a:ea typeface="ＭＳ Ｐゴシック" pitchFamily="-65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65" charset="-18"/>
          <a:ea typeface="ＭＳ Ｐゴシック" pitchFamily="-65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65" charset="-18"/>
          <a:ea typeface="ＭＳ Ｐゴシック" pitchFamily="-65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65" charset="-18"/>
          <a:ea typeface="ＭＳ Ｐゴシック" pitchFamily="-65" charset="-128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-65" charset="2"/>
        <a:buChar char=""/>
        <a:defRPr sz="29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-65" charset="2"/>
        <a:buChar char=""/>
        <a:defRPr sz="26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-65" charset="2"/>
        <a:buChar char=""/>
        <a:defRPr sz="23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-65" charset="2"/>
        <a:buChar char="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-65" charset="2"/>
        <a:buChar char="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62200" y="3352800"/>
            <a:ext cx="6477000" cy="2133600"/>
          </a:xfrm>
        </p:spPr>
        <p:txBody>
          <a:bodyPr>
            <a:normAutofit fontScale="90000"/>
          </a:bodyPr>
          <a:lstStyle/>
          <a:p>
            <a:r>
              <a:rPr lang="de-DE" sz="4000" cap="none" smtClean="0"/>
              <a:t>THE NEUROPHYSIOLOGY OF IMITATION AND INTERSUBJECTIVITY</a:t>
            </a:r>
            <a:br>
              <a:rPr lang="de-DE" sz="4000" cap="none" smtClean="0"/>
            </a:br>
            <a:r>
              <a:rPr lang="de-DE" sz="4000" cap="none" smtClean="0"/>
              <a:t/>
            </a:r>
            <a:br>
              <a:rPr lang="de-DE" sz="4000" cap="none" smtClean="0"/>
            </a:br>
            <a:endParaRPr lang="de-DE" sz="4000" cap="none" smtClean="0"/>
          </a:p>
        </p:txBody>
      </p:sp>
      <p:sp>
        <p:nvSpPr>
          <p:cNvPr id="13315" name="Untertitel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algn="r"/>
            <a:r>
              <a:rPr lang="de-DE" smtClean="0"/>
              <a:t>Julia Möller</a:t>
            </a:r>
          </a:p>
        </p:txBody>
      </p:sp>
      <p:sp>
        <p:nvSpPr>
          <p:cNvPr id="13316" name="Textfeld 3"/>
          <p:cNvSpPr txBox="1">
            <a:spLocks noChangeArrowheads="1"/>
          </p:cNvSpPr>
          <p:nvPr/>
        </p:nvSpPr>
        <p:spPr bwMode="auto">
          <a:xfrm>
            <a:off x="2362200" y="5302250"/>
            <a:ext cx="609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>
                <a:latin typeface="Tw Cen MT" pitchFamily="-65" charset="-18"/>
              </a:rPr>
              <a:t>Jean Decety and Thierry Chaminade</a:t>
            </a:r>
          </a:p>
          <a:p>
            <a:endParaRPr lang="de-DE">
              <a:latin typeface="Tw Cen MT" pitchFamily="-65" charset="-18"/>
            </a:endParaRPr>
          </a:p>
        </p:txBody>
      </p:sp>
      <p:sp>
        <p:nvSpPr>
          <p:cNvPr id="13317" name="Textfeld 4"/>
          <p:cNvSpPr txBox="1">
            <a:spLocks noChangeArrowheads="1"/>
          </p:cNvSpPr>
          <p:nvPr/>
        </p:nvSpPr>
        <p:spPr bwMode="auto">
          <a:xfrm>
            <a:off x="0" y="6049963"/>
            <a:ext cx="2362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>
                <a:latin typeface="Tw Cen MT" pitchFamily="-65" charset="-18"/>
              </a:rPr>
              <a:t> Imitationshandlungen Dr. R. Liepelt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Studie 2.1 – Reziproke Imitation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Studie: </a:t>
            </a:r>
            <a:br>
              <a:rPr lang="de-DE" dirty="0" smtClean="0"/>
            </a:br>
            <a:r>
              <a:rPr lang="de-DE" sz="3200" dirty="0" smtClean="0"/>
              <a:t>Vergleich von Personen die imitieren oder imitiert werden</a:t>
            </a:r>
          </a:p>
          <a:p>
            <a:r>
              <a:rPr lang="de-DE" dirty="0" smtClean="0"/>
              <a:t>Annahme: </a:t>
            </a:r>
            <a:br>
              <a:rPr lang="de-DE" dirty="0" smtClean="0"/>
            </a:br>
            <a:r>
              <a:rPr lang="de-DE" sz="3200" dirty="0" smtClean="0"/>
              <a:t>In beiden Bedingungen sind die </a:t>
            </a:r>
            <a:r>
              <a:rPr lang="de-DE" sz="3200" dirty="0" err="1" smtClean="0"/>
              <a:t>Effektoren</a:t>
            </a:r>
            <a:r>
              <a:rPr lang="de-DE" sz="3200" dirty="0" smtClean="0"/>
              <a:t> und der visuelle und </a:t>
            </a:r>
            <a:r>
              <a:rPr lang="de-DE" sz="3200" dirty="0" err="1" smtClean="0"/>
              <a:t>sensomotorische</a:t>
            </a:r>
            <a:r>
              <a:rPr lang="de-DE" sz="3200" dirty="0" smtClean="0"/>
              <a:t> Input identisch; </a:t>
            </a:r>
            <a:br>
              <a:rPr lang="de-DE" sz="3200" dirty="0" smtClean="0"/>
            </a:br>
            <a:r>
              <a:rPr lang="de-DE" sz="3200" dirty="0" smtClean="0"/>
              <a:t>Unterschied nur in der Wahrnehmung als </a:t>
            </a:r>
            <a:r>
              <a:rPr lang="de-DE" sz="3200" u="sng" dirty="0" smtClean="0"/>
              <a:t>Agent</a:t>
            </a:r>
            <a:r>
              <a:rPr lang="de-DE" sz="3200" dirty="0" smtClean="0"/>
              <a:t> oder als </a:t>
            </a:r>
            <a:r>
              <a:rPr lang="de-DE" sz="3200" u="sng" dirty="0" smtClean="0"/>
              <a:t>Imitator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Studie 2.1 – Reziproke Imitation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Aufbau:</a:t>
            </a:r>
          </a:p>
          <a:p>
            <a:r>
              <a:rPr lang="de-DE" dirty="0" smtClean="0"/>
              <a:t>Rechte Hand konstruiert mit einem Objekt etwas</a:t>
            </a:r>
          </a:p>
          <a:p>
            <a:r>
              <a:rPr lang="de-DE" dirty="0" smtClean="0"/>
              <a:t>2 experimentelle Bedingungen:</a:t>
            </a:r>
          </a:p>
          <a:p>
            <a:pPr lvl="1"/>
            <a:r>
              <a:rPr lang="de-DE" dirty="0" smtClean="0"/>
              <a:t>VP imitiert den Experimentator (EG I)</a:t>
            </a:r>
          </a:p>
          <a:p>
            <a:pPr lvl="1"/>
            <a:r>
              <a:rPr lang="de-DE" dirty="0" smtClean="0"/>
              <a:t>VP wird vom Experimentator imitiert (EG II)</a:t>
            </a:r>
          </a:p>
          <a:p>
            <a:r>
              <a:rPr lang="de-DE" dirty="0" smtClean="0"/>
              <a:t>2 Kontrollbedingungen:</a:t>
            </a:r>
          </a:p>
          <a:p>
            <a:pPr lvl="1"/>
            <a:r>
              <a:rPr lang="de-DE" dirty="0" smtClean="0"/>
              <a:t>Experimentator und VP führen unterschiedliche Handlungen aus (KG I)</a:t>
            </a:r>
          </a:p>
          <a:p>
            <a:pPr lvl="1"/>
            <a:r>
              <a:rPr lang="de-DE" dirty="0" smtClean="0"/>
              <a:t>VP beobachtet Experimentator bei Handlung (KG II)</a:t>
            </a:r>
          </a:p>
          <a:p>
            <a:pPr lvl="1"/>
            <a:endParaRPr lang="de-DE" dirty="0" smtClean="0"/>
          </a:p>
          <a:p>
            <a:pPr lvl="1">
              <a:buNone/>
            </a:pPr>
            <a:r>
              <a:rPr lang="de-DE" dirty="0" smtClean="0"/>
              <a:t> </a:t>
            </a:r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Studie 2.1 – Reziproke Imitation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Ergebnisse:</a:t>
            </a:r>
          </a:p>
          <a:p>
            <a:r>
              <a:rPr lang="de-DE" dirty="0" smtClean="0"/>
              <a:t>Vergleich EG – KG: In EG aktiv</a:t>
            </a:r>
          </a:p>
          <a:p>
            <a:pPr lvl="1"/>
            <a:r>
              <a:rPr lang="de-DE" dirty="0" err="1" smtClean="0"/>
              <a:t>superiorer</a:t>
            </a:r>
            <a:r>
              <a:rPr lang="de-DE" dirty="0" smtClean="0"/>
              <a:t> temporaler </a:t>
            </a:r>
            <a:r>
              <a:rPr lang="de-DE" dirty="0" err="1" smtClean="0"/>
              <a:t>Sulcus</a:t>
            </a:r>
            <a:endParaRPr lang="de-DE" dirty="0" smtClean="0"/>
          </a:p>
          <a:p>
            <a:pPr lvl="1"/>
            <a:r>
              <a:rPr lang="de-DE" dirty="0" smtClean="0"/>
              <a:t>inferiorer </a:t>
            </a:r>
            <a:r>
              <a:rPr lang="de-DE" dirty="0" err="1" smtClean="0"/>
              <a:t>Parietallappen</a:t>
            </a:r>
            <a:endParaRPr lang="de-DE" dirty="0" smtClean="0"/>
          </a:p>
          <a:p>
            <a:pPr lvl="1"/>
            <a:r>
              <a:rPr lang="de-DE" dirty="0" smtClean="0"/>
              <a:t>Medialer </a:t>
            </a:r>
            <a:r>
              <a:rPr lang="de-DE" dirty="0" err="1" smtClean="0"/>
              <a:t>Präfrontalcortex</a:t>
            </a:r>
            <a:endParaRPr lang="de-DE" dirty="0" smtClean="0"/>
          </a:p>
          <a:p>
            <a:pPr lvl="2"/>
            <a:r>
              <a:rPr lang="de-DE" dirty="0" smtClean="0"/>
              <a:t>Beteiligt an „</a:t>
            </a:r>
            <a:r>
              <a:rPr lang="de-DE" dirty="0" err="1" smtClean="0"/>
              <a:t>mentalizing</a:t>
            </a:r>
            <a:r>
              <a:rPr lang="de-DE" dirty="0" smtClean="0"/>
              <a:t> </a:t>
            </a:r>
            <a:r>
              <a:rPr lang="de-DE" dirty="0" err="1" smtClean="0"/>
              <a:t>tasks</a:t>
            </a:r>
            <a:r>
              <a:rPr lang="de-DE" dirty="0" smtClean="0"/>
              <a:t>“ </a:t>
            </a:r>
          </a:p>
          <a:p>
            <a:pPr lvl="2"/>
            <a:r>
              <a:rPr lang="de-DE" dirty="0" smtClean="0"/>
              <a:t>Interessant: nur aktiviert, wenn Selbst- Fremd- Konfusion möglich</a:t>
            </a:r>
          </a:p>
          <a:p>
            <a:pPr lvl="1"/>
            <a:r>
              <a:rPr lang="de-DE" dirty="0" err="1" smtClean="0"/>
              <a:t>Posteriorer</a:t>
            </a:r>
            <a:r>
              <a:rPr lang="de-DE" dirty="0" smtClean="0"/>
              <a:t> Teil des </a:t>
            </a:r>
            <a:r>
              <a:rPr lang="de-DE" dirty="0" err="1" smtClean="0"/>
              <a:t>superioren</a:t>
            </a:r>
            <a:r>
              <a:rPr lang="de-DE" dirty="0" smtClean="0"/>
              <a:t> </a:t>
            </a:r>
            <a:r>
              <a:rPr lang="de-DE" dirty="0" err="1" smtClean="0"/>
              <a:t>Temporalgyrus</a:t>
            </a:r>
            <a:endParaRPr lang="de-DE" dirty="0" smtClean="0"/>
          </a:p>
          <a:p>
            <a:pPr lvl="2"/>
            <a:r>
              <a:rPr lang="de-DE" dirty="0" smtClean="0"/>
              <a:t>Involviert in die visuelle Wahrnehmung von sozial relevanten Körperbewegungen</a:t>
            </a:r>
            <a:endParaRPr lang="de-DE" dirty="0"/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6625" y="1600200"/>
            <a:ext cx="3054350" cy="233728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ing 4"/>
          <p:cNvSpPr/>
          <p:nvPr/>
        </p:nvSpPr>
        <p:spPr>
          <a:xfrm>
            <a:off x="7543800" y="2438400"/>
            <a:ext cx="609600" cy="228600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6" name="Ring 5"/>
          <p:cNvSpPr/>
          <p:nvPr/>
        </p:nvSpPr>
        <p:spPr>
          <a:xfrm>
            <a:off x="6016624" y="2438400"/>
            <a:ext cx="460375" cy="457200"/>
          </a:xfrm>
          <a:prstGeom prst="donut">
            <a:avLst>
              <a:gd name="adj" fmla="val 695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7" name="Ring 6"/>
          <p:cNvSpPr/>
          <p:nvPr/>
        </p:nvSpPr>
        <p:spPr>
          <a:xfrm flipH="1">
            <a:off x="7962900" y="2495550"/>
            <a:ext cx="381000" cy="342900"/>
          </a:xfrm>
          <a:prstGeom prst="donut">
            <a:avLst>
              <a:gd name="adj" fmla="val 714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Studie 2.1 – Reziproke Imitation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4495800"/>
          </a:xfrm>
        </p:spPr>
        <p:txBody>
          <a:bodyPr/>
          <a:lstStyle/>
          <a:p>
            <a:r>
              <a:rPr lang="de-DE" dirty="0" smtClean="0"/>
              <a:t>Vergleich EG I (imitieren) – EG II (imitiert werden):</a:t>
            </a:r>
          </a:p>
          <a:p>
            <a:pPr lvl="1">
              <a:buNone/>
            </a:pPr>
            <a:r>
              <a:rPr lang="de-DE" dirty="0" smtClean="0"/>
              <a:t>Bei EG I </a:t>
            </a:r>
          </a:p>
          <a:p>
            <a:pPr lvl="1"/>
            <a:r>
              <a:rPr lang="de-DE" dirty="0" smtClean="0"/>
              <a:t>stärkere Aktivierung in </a:t>
            </a:r>
            <a:br>
              <a:rPr lang="de-DE" dirty="0" smtClean="0"/>
            </a:br>
            <a:r>
              <a:rPr lang="de-DE" dirty="0" smtClean="0"/>
              <a:t>medialem </a:t>
            </a:r>
            <a:r>
              <a:rPr lang="de-DE" dirty="0" err="1" smtClean="0"/>
              <a:t>Präfrontalcortex</a:t>
            </a:r>
            <a:endParaRPr lang="de-DE" dirty="0" smtClean="0"/>
          </a:p>
          <a:p>
            <a:pPr lvl="1"/>
            <a:r>
              <a:rPr lang="de-DE" dirty="0" smtClean="0"/>
              <a:t>Aktivierung des </a:t>
            </a:r>
            <a:r>
              <a:rPr lang="de-DE" dirty="0" err="1" smtClean="0"/>
              <a:t>pre-SMA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(</a:t>
            </a:r>
            <a:r>
              <a:rPr lang="de-DE" dirty="0" err="1" smtClean="0"/>
              <a:t>supplementärer</a:t>
            </a:r>
            <a:r>
              <a:rPr lang="de-DE" dirty="0" smtClean="0"/>
              <a:t> </a:t>
            </a:r>
            <a:r>
              <a:rPr lang="de-DE" dirty="0" err="1" smtClean="0"/>
              <a:t>Motorcortex</a:t>
            </a:r>
            <a:r>
              <a:rPr lang="de-DE" dirty="0" smtClean="0"/>
              <a:t>)</a:t>
            </a:r>
          </a:p>
          <a:p>
            <a:pPr lvl="2"/>
            <a:r>
              <a:rPr lang="de-DE" dirty="0" smtClean="0"/>
              <a:t>Funktionelle Rolle in der zeitlichen </a:t>
            </a:r>
            <a:br>
              <a:rPr lang="de-DE" dirty="0" smtClean="0"/>
            </a:br>
            <a:r>
              <a:rPr lang="de-DE" dirty="0" smtClean="0"/>
              <a:t>Organisation von </a:t>
            </a:r>
            <a:r>
              <a:rPr lang="de-DE" dirty="0" err="1" smtClean="0"/>
              <a:t>internal</a:t>
            </a:r>
            <a:r>
              <a:rPr lang="de-DE" dirty="0" smtClean="0"/>
              <a:t> gesteuerten</a:t>
            </a:r>
            <a:br>
              <a:rPr lang="de-DE" dirty="0" smtClean="0"/>
            </a:br>
            <a:r>
              <a:rPr lang="de-DE" dirty="0" smtClean="0"/>
              <a:t>Bewegungen</a:t>
            </a:r>
          </a:p>
          <a:p>
            <a:pPr lvl="1"/>
            <a:r>
              <a:rPr lang="de-DE" dirty="0" smtClean="0"/>
              <a:t>Linker inferiorer </a:t>
            </a:r>
            <a:r>
              <a:rPr lang="de-DE" dirty="0" err="1" smtClean="0"/>
              <a:t>Parietallappen</a:t>
            </a:r>
            <a:endParaRPr lang="de-DE" dirty="0" smtClean="0"/>
          </a:p>
          <a:p>
            <a:pPr lvl="1"/>
            <a:r>
              <a:rPr lang="de-DE" dirty="0" smtClean="0"/>
              <a:t>Rechter inferiorer </a:t>
            </a:r>
            <a:r>
              <a:rPr lang="de-DE" dirty="0" err="1" smtClean="0"/>
              <a:t>Parietallappen</a:t>
            </a:r>
            <a:r>
              <a:rPr lang="de-DE" dirty="0" smtClean="0"/>
              <a:t> bei EG II</a:t>
            </a:r>
          </a:p>
          <a:p>
            <a:pPr lvl="1">
              <a:buNone/>
            </a:pPr>
            <a:endParaRPr lang="de-DE" sz="3200" dirty="0" smtClean="0"/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9650" y="2286000"/>
            <a:ext cx="3054350" cy="233728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ing 4"/>
          <p:cNvSpPr/>
          <p:nvPr/>
        </p:nvSpPr>
        <p:spPr>
          <a:xfrm>
            <a:off x="6089650" y="2819400"/>
            <a:ext cx="615950" cy="609600"/>
          </a:xfrm>
          <a:prstGeom prst="donut">
            <a:avLst>
              <a:gd name="adj" fmla="val 904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6" name="Ring 5"/>
          <p:cNvSpPr/>
          <p:nvPr/>
        </p:nvSpPr>
        <p:spPr>
          <a:xfrm flipH="1">
            <a:off x="7029450" y="2362200"/>
            <a:ext cx="590550" cy="685800"/>
          </a:xfrm>
          <a:prstGeom prst="donut">
            <a:avLst>
              <a:gd name="adj" fmla="val 914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7" name="Ring 6"/>
          <p:cNvSpPr/>
          <p:nvPr/>
        </p:nvSpPr>
        <p:spPr>
          <a:xfrm flipH="1">
            <a:off x="7620000" y="2857500"/>
            <a:ext cx="590550" cy="381000"/>
          </a:xfrm>
          <a:prstGeom prst="donut">
            <a:avLst>
              <a:gd name="adj" fmla="val 914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Studie 2.1 – Reziproke Imitation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940552" cy="4495800"/>
          </a:xfrm>
        </p:spPr>
        <p:txBody>
          <a:bodyPr/>
          <a:lstStyle/>
          <a:p>
            <a:r>
              <a:rPr lang="de-DE" dirty="0" smtClean="0"/>
              <a:t>Aktivierung des </a:t>
            </a:r>
            <a:r>
              <a:rPr lang="de-DE" dirty="0" err="1" smtClean="0"/>
              <a:t>superioren</a:t>
            </a:r>
            <a:r>
              <a:rPr lang="de-DE" dirty="0" smtClean="0"/>
              <a:t> </a:t>
            </a:r>
            <a:r>
              <a:rPr lang="de-DE" dirty="0" err="1" smtClean="0"/>
              <a:t>Temporalgyrus</a:t>
            </a:r>
            <a:r>
              <a:rPr lang="de-DE" dirty="0" smtClean="0"/>
              <a:t> nur links, wenn EG II subtrahiert wird von EG I</a:t>
            </a: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r>
              <a:rPr lang="de-DE" dirty="0" smtClean="0">
                <a:sym typeface="Wingdings"/>
              </a:rPr>
              <a:t>	 Also in EG</a:t>
            </a:r>
            <a:r>
              <a:rPr lang="de-DE" dirty="0" smtClean="0">
                <a:sym typeface="Wingdings"/>
              </a:rPr>
              <a:t> II </a:t>
            </a:r>
            <a:r>
              <a:rPr lang="de-DE" dirty="0" smtClean="0">
                <a:sym typeface="Wingdings"/>
              </a:rPr>
              <a:t>links stärker aktiviert</a:t>
            </a:r>
            <a:endParaRPr lang="de-DE" dirty="0" smtClean="0"/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-65" charset="2"/>
              <a:buChar char=""/>
            </a:pPr>
            <a:r>
              <a:rPr lang="de-DE" sz="2900" dirty="0" smtClean="0">
                <a:sym typeface="Wingdings"/>
              </a:rPr>
              <a:t>Autoren schlagen vor, dass</a:t>
            </a:r>
          </a:p>
          <a:p>
            <a:pPr lvl="1"/>
            <a:r>
              <a:rPr lang="de-DE" dirty="0" smtClean="0"/>
              <a:t>rechter STG involviert ist in die wahre/ ‚reelle‘ visuelle Analyse der Aktionen des anderen</a:t>
            </a:r>
          </a:p>
          <a:p>
            <a:pPr lvl="1"/>
            <a:r>
              <a:rPr lang="de-DE" dirty="0" smtClean="0"/>
              <a:t>Linker STG beschäftigt mit der Analyse der Handlung des anderen in Relation zur Intention des Selbst</a:t>
            </a:r>
            <a:r>
              <a:rPr lang="de-DE" sz="2600" dirty="0" smtClean="0">
                <a:sym typeface="Wingdings"/>
              </a:rPr>
              <a:t> </a:t>
            </a:r>
            <a:r>
              <a:rPr lang="de-DE" dirty="0" smtClean="0">
                <a:sym typeface="Wingdings"/>
              </a:rPr>
              <a:t> </a:t>
            </a:r>
          </a:p>
          <a:p>
            <a:endParaRPr lang="de-DE" dirty="0" smtClean="0"/>
          </a:p>
          <a:p>
            <a:pPr lvl="1">
              <a:buNone/>
            </a:pPr>
            <a:endParaRPr lang="de-DE" dirty="0" smtClean="0">
              <a:sym typeface="Wingdings"/>
            </a:endParaRP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1828800"/>
            <a:ext cx="2590800" cy="198255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Ring 6"/>
          <p:cNvSpPr/>
          <p:nvPr/>
        </p:nvSpPr>
        <p:spPr>
          <a:xfrm flipH="1">
            <a:off x="7696200" y="2590800"/>
            <a:ext cx="609600" cy="304800"/>
          </a:xfrm>
          <a:prstGeom prst="donut">
            <a:avLst>
              <a:gd name="adj" fmla="val 227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Studie 2.2 – Reziproke Imitation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„In beiden Bedingungen sind die </a:t>
            </a:r>
            <a:r>
              <a:rPr lang="de-DE" dirty="0" err="1" smtClean="0"/>
              <a:t>Effektoren</a:t>
            </a:r>
            <a:r>
              <a:rPr lang="de-DE" dirty="0" smtClean="0"/>
              <a:t> und der visuelle und </a:t>
            </a:r>
            <a:r>
              <a:rPr lang="de-DE" dirty="0" err="1" smtClean="0"/>
              <a:t>sensomotorische</a:t>
            </a:r>
            <a:r>
              <a:rPr lang="de-DE" dirty="0" smtClean="0"/>
              <a:t> Input identisch; der Unterschied liegt nur in der Wahrnehmung als </a:t>
            </a:r>
            <a:r>
              <a:rPr lang="de-DE" u="sng" dirty="0" smtClean="0"/>
              <a:t>Agent</a:t>
            </a:r>
            <a:r>
              <a:rPr lang="de-DE" dirty="0" smtClean="0"/>
              <a:t> oder als </a:t>
            </a:r>
            <a:r>
              <a:rPr lang="de-DE" u="sng" dirty="0" smtClean="0"/>
              <a:t>Imitator</a:t>
            </a:r>
            <a:r>
              <a:rPr lang="de-DE" dirty="0" smtClean="0"/>
              <a:t>“</a:t>
            </a:r>
          </a:p>
          <a:p>
            <a:endParaRPr lang="de-DE" dirty="0" smtClean="0"/>
          </a:p>
          <a:p>
            <a:r>
              <a:rPr lang="de-DE" dirty="0" err="1" smtClean="0"/>
              <a:t>Superiorer</a:t>
            </a:r>
            <a:r>
              <a:rPr lang="de-DE" dirty="0" smtClean="0"/>
              <a:t> </a:t>
            </a:r>
            <a:r>
              <a:rPr lang="de-DE" dirty="0" err="1" smtClean="0"/>
              <a:t>Temporalgyrus</a:t>
            </a:r>
            <a:r>
              <a:rPr lang="de-DE" dirty="0" smtClean="0"/>
              <a:t> wird assoziiert mit biologisch relevantem Input</a:t>
            </a:r>
          </a:p>
          <a:p>
            <a:r>
              <a:rPr lang="de-DE" dirty="0" smtClean="0"/>
              <a:t>Sind also die Ergebnisse in Bezug auf „Agency“ allgemein gültig?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Studie 2.2 – Reziproke Imitation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Studie mit Kreisen auf Computerbildschirm</a:t>
            </a:r>
          </a:p>
          <a:p>
            <a:r>
              <a:rPr lang="de-DE" dirty="0" smtClean="0"/>
              <a:t>Gleiche EG und KG</a:t>
            </a:r>
          </a:p>
          <a:p>
            <a:pPr lvl="1"/>
            <a:r>
              <a:rPr lang="de-DE" dirty="0" smtClean="0"/>
              <a:t>EG I: Imitation </a:t>
            </a:r>
            <a:br>
              <a:rPr lang="de-DE" dirty="0" smtClean="0"/>
            </a:br>
            <a:r>
              <a:rPr lang="de-DE" dirty="0" smtClean="0"/>
              <a:t>EG II: Imitiert werden</a:t>
            </a:r>
          </a:p>
          <a:p>
            <a:pPr lvl="1"/>
            <a:r>
              <a:rPr lang="de-DE" dirty="0" smtClean="0"/>
              <a:t>KG I: Experimentator und VP führen unterschiedliche Handlungen aus </a:t>
            </a:r>
            <a:br>
              <a:rPr lang="de-DE" dirty="0" smtClean="0"/>
            </a:br>
            <a:r>
              <a:rPr lang="de-DE" dirty="0" smtClean="0"/>
              <a:t>KG II: VP beobachtet Experimentator bei Handlung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Studie 2.2 – Reziproke Imitation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Ergebnisse: </a:t>
            </a:r>
          </a:p>
          <a:p>
            <a:r>
              <a:rPr lang="de-DE" dirty="0" smtClean="0"/>
              <a:t>Ähnlich wie bei erstem Experiment</a:t>
            </a:r>
          </a:p>
          <a:p>
            <a:r>
              <a:rPr lang="de-DE" dirty="0" smtClean="0"/>
              <a:t>Aber: Temporallappen nicht aktiv (weil kein Körper), sondern rechter </a:t>
            </a:r>
            <a:r>
              <a:rPr lang="de-DE" dirty="0" err="1" smtClean="0"/>
              <a:t>intraparietaler</a:t>
            </a:r>
            <a:r>
              <a:rPr lang="de-DE" dirty="0" smtClean="0"/>
              <a:t> </a:t>
            </a:r>
            <a:r>
              <a:rPr lang="de-DE" dirty="0" err="1" smtClean="0"/>
              <a:t>Sulcus</a:t>
            </a:r>
            <a:r>
              <a:rPr lang="de-DE" dirty="0" smtClean="0"/>
              <a:t> und lateraler </a:t>
            </a:r>
            <a:r>
              <a:rPr lang="de-DE" dirty="0" err="1" smtClean="0"/>
              <a:t>Occpitalcortex</a:t>
            </a:r>
            <a:r>
              <a:rPr lang="de-DE" dirty="0" smtClean="0"/>
              <a:t> (Objektorientierte </a:t>
            </a:r>
            <a:r>
              <a:rPr lang="de-DE" dirty="0" err="1" smtClean="0"/>
              <a:t>Area</a:t>
            </a:r>
            <a:r>
              <a:rPr lang="de-DE" dirty="0" smtClean="0"/>
              <a:t>)</a:t>
            </a:r>
          </a:p>
          <a:p>
            <a:r>
              <a:rPr lang="de-DE" dirty="0" smtClean="0"/>
              <a:t>Erneut </a:t>
            </a:r>
            <a:r>
              <a:rPr lang="de-DE" dirty="0" err="1" smtClean="0"/>
              <a:t>Lateralisation</a:t>
            </a:r>
            <a:r>
              <a:rPr lang="de-DE" dirty="0" smtClean="0"/>
              <a:t> im inferioren </a:t>
            </a:r>
            <a:r>
              <a:rPr lang="de-DE" dirty="0" err="1" smtClean="0"/>
              <a:t>Parietalcortex</a:t>
            </a:r>
            <a:r>
              <a:rPr lang="de-DE" dirty="0" smtClean="0"/>
              <a:t> nachgewiesen</a:t>
            </a:r>
          </a:p>
          <a:p>
            <a:pPr lvl="1"/>
            <a:r>
              <a:rPr lang="de-DE" dirty="0" smtClean="0"/>
              <a:t>Links: Imitation</a:t>
            </a:r>
          </a:p>
          <a:p>
            <a:pPr lvl="1"/>
            <a:r>
              <a:rPr lang="de-DE" dirty="0" smtClean="0"/>
              <a:t>Rechts: imitiert werden</a:t>
            </a:r>
          </a:p>
          <a:p>
            <a:pPr lvl="1"/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Studie 2.2 – Reziproke Imitation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981200"/>
            <a:ext cx="8153400" cy="4114800"/>
          </a:xfrm>
        </p:spPr>
        <p:txBody>
          <a:bodyPr/>
          <a:lstStyle/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-65" charset="2"/>
              <a:buChar char="à"/>
            </a:pPr>
            <a:r>
              <a:rPr lang="de-DE" sz="2900" dirty="0" smtClean="0">
                <a:sym typeface="Wingdings"/>
              </a:rPr>
              <a:t>unterstützt ihre Interpretation von der Beziehung zwischen Lateralisierung der Aktivität im inferioren </a:t>
            </a:r>
            <a:r>
              <a:rPr lang="de-DE" sz="2900" dirty="0" err="1" smtClean="0">
                <a:sym typeface="Wingdings"/>
              </a:rPr>
              <a:t>Parietalcortex</a:t>
            </a:r>
            <a:r>
              <a:rPr lang="de-DE" sz="2900" dirty="0" smtClean="0">
                <a:sym typeface="Wingdings"/>
              </a:rPr>
              <a:t> und dem Gefühl von Agency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Fazit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Obwohl mentale Zustände eigentlich nur ihrem „Besitzer gehören“, können Menschen diese mentalen Zustände teilen, indem sie sich mit ihrem Gegenüber identifizieren</a:t>
            </a:r>
          </a:p>
          <a:p>
            <a:endParaRPr lang="de-DE" dirty="0" smtClean="0"/>
          </a:p>
          <a:p>
            <a:r>
              <a:rPr lang="de-DE" dirty="0" smtClean="0"/>
              <a:t>Wir unterscheiden zwischen „menschlichen“ und „nicht-menschlichen“ Handlungen </a:t>
            </a:r>
            <a:br>
              <a:rPr lang="de-DE" dirty="0" smtClean="0"/>
            </a:br>
            <a:r>
              <a:rPr lang="de-DE" sz="2400" dirty="0" smtClean="0"/>
              <a:t>(</a:t>
            </a:r>
            <a:r>
              <a:rPr lang="de-DE" sz="2400" dirty="0" err="1" smtClean="0"/>
              <a:t>Superiorer</a:t>
            </a:r>
            <a:r>
              <a:rPr lang="de-DE" sz="2400" dirty="0" smtClean="0"/>
              <a:t> Temporallappen involviert, wenn es um die Intention eines biologischen Agenten geht)</a:t>
            </a:r>
            <a:r>
              <a:rPr lang="de-DE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de-DE" dirty="0" smtClean="0"/>
              <a:t>Überblick</a:t>
            </a:r>
          </a:p>
        </p:txBody>
      </p:sp>
      <p:sp>
        <p:nvSpPr>
          <p:cNvPr id="14339" name="Inhaltsplatzhalt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de-DE" dirty="0" smtClean="0"/>
              <a:t>Einführung</a:t>
            </a:r>
          </a:p>
          <a:p>
            <a:r>
              <a:rPr lang="de-DE" dirty="0" smtClean="0"/>
              <a:t>Imitation und Intersubjektivität – Definitionen</a:t>
            </a:r>
          </a:p>
          <a:p>
            <a:r>
              <a:rPr lang="de-DE" dirty="0" smtClean="0"/>
              <a:t>Studie 1 - Handlungsunterscheidung </a:t>
            </a:r>
          </a:p>
          <a:p>
            <a:r>
              <a:rPr lang="de-DE" dirty="0" smtClean="0"/>
              <a:t>Studie 2 - Reziproke Imitation</a:t>
            </a:r>
          </a:p>
          <a:p>
            <a:r>
              <a:rPr lang="de-DE" dirty="0" smtClean="0"/>
              <a:t>Fazit</a:t>
            </a:r>
          </a:p>
          <a:p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Fazit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Zentrale Rolle des inferioren </a:t>
            </a:r>
            <a:r>
              <a:rPr lang="de-DE" dirty="0" err="1" smtClean="0"/>
              <a:t>Parietalcortex</a:t>
            </a:r>
            <a:r>
              <a:rPr lang="de-DE" dirty="0" smtClean="0"/>
              <a:t> in intersubjektivem Verhalten</a:t>
            </a:r>
          </a:p>
          <a:p>
            <a:pPr lvl="1"/>
            <a:r>
              <a:rPr lang="de-DE" dirty="0" smtClean="0"/>
              <a:t>Linker inferiorer </a:t>
            </a:r>
            <a:r>
              <a:rPr lang="de-DE" dirty="0" err="1" smtClean="0"/>
              <a:t>Parietallappen</a:t>
            </a:r>
            <a:r>
              <a:rPr lang="de-DE" dirty="0" smtClean="0"/>
              <a:t>: 	Imitation</a:t>
            </a:r>
          </a:p>
          <a:p>
            <a:pPr lvl="1"/>
            <a:r>
              <a:rPr lang="de-DE" dirty="0" smtClean="0"/>
              <a:t>Rechter inferiorer </a:t>
            </a:r>
            <a:r>
              <a:rPr lang="de-DE" dirty="0" err="1" smtClean="0"/>
              <a:t>Parietallappen</a:t>
            </a:r>
            <a:r>
              <a:rPr lang="de-DE" dirty="0" smtClean="0"/>
              <a:t>:	Imitiert werden</a:t>
            </a:r>
            <a:br>
              <a:rPr lang="de-DE" dirty="0" smtClean="0"/>
            </a:br>
            <a:r>
              <a:rPr lang="de-DE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Fragen oder Anmerkungen 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pPr algn="ctr">
              <a:buNone/>
            </a:pPr>
            <a:r>
              <a:rPr lang="de-DE" dirty="0" smtClean="0"/>
              <a:t>Vielen Dank für Eure Aufmerksamkeit!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de-DE" smtClean="0"/>
              <a:t>Einführung</a:t>
            </a:r>
          </a:p>
        </p:txBody>
      </p:sp>
      <p:sp>
        <p:nvSpPr>
          <p:cNvPr id="15363" name="Inhaltsplatzhalt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de-DE" dirty="0" smtClean="0"/>
              <a:t>Worum geht es?</a:t>
            </a:r>
          </a:p>
          <a:p>
            <a:pPr lvl="1"/>
            <a:r>
              <a:rPr lang="de-DE" dirty="0" smtClean="0"/>
              <a:t>Darstellung verschiedener Studien mit funktioneller </a:t>
            </a:r>
            <a:r>
              <a:rPr lang="de-DE" dirty="0" err="1" smtClean="0"/>
              <a:t>Bildgebung</a:t>
            </a:r>
            <a:r>
              <a:rPr lang="de-DE" dirty="0" smtClean="0"/>
              <a:t>, die Gehirnmechanismen erforschen, die involviert sind in </a:t>
            </a:r>
          </a:p>
          <a:p>
            <a:pPr lvl="2"/>
            <a:r>
              <a:rPr lang="de-DE" dirty="0" smtClean="0"/>
              <a:t>das Verstehen von Handlungen anderer </a:t>
            </a:r>
          </a:p>
          <a:p>
            <a:pPr lvl="2"/>
            <a:r>
              <a:rPr lang="de-DE" dirty="0" smtClean="0"/>
              <a:t>Imitation </a:t>
            </a:r>
          </a:p>
          <a:p>
            <a:pPr lvl="2"/>
            <a:r>
              <a:rPr lang="de-DE" dirty="0" smtClean="0"/>
              <a:t>den Austausch von mentalen Zuständen wie Intentionen oder Emotionen</a:t>
            </a:r>
          </a:p>
          <a:p>
            <a:endParaRPr lang="de-DE" dirty="0" smtClean="0"/>
          </a:p>
          <a:p>
            <a:pPr lvl="2">
              <a:buFont typeface="Wingdings" pitchFamily="-65" charset="2"/>
              <a:buNone/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de-DE" dirty="0" smtClean="0"/>
              <a:t>Definition I</a:t>
            </a:r>
          </a:p>
        </p:txBody>
      </p:sp>
      <p:sp>
        <p:nvSpPr>
          <p:cNvPr id="17411" name="Inhaltsplatzhalt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800600"/>
          </a:xfrm>
        </p:spPr>
        <p:txBody>
          <a:bodyPr/>
          <a:lstStyle/>
          <a:p>
            <a:r>
              <a:rPr lang="de-DE" sz="3600" dirty="0" smtClean="0"/>
              <a:t>Imitation:</a:t>
            </a:r>
          </a:p>
          <a:p>
            <a:pPr lvl="1"/>
            <a:r>
              <a:rPr lang="de-DE" sz="2900" dirty="0" smtClean="0"/>
              <a:t>Gleiche Ziele</a:t>
            </a:r>
          </a:p>
          <a:p>
            <a:pPr lvl="1"/>
            <a:r>
              <a:rPr lang="de-DE" sz="2900" dirty="0" smtClean="0"/>
              <a:t>Gleiche Mittel um diese zu erreichen</a:t>
            </a:r>
          </a:p>
          <a:p>
            <a:pPr lvl="1"/>
            <a:r>
              <a:rPr lang="de-DE" sz="2900" dirty="0" smtClean="0"/>
              <a:t>Jede Handlung muss für den Imitator neu sein</a:t>
            </a:r>
          </a:p>
          <a:p>
            <a:endParaRPr lang="de-DE" dirty="0" smtClean="0"/>
          </a:p>
          <a:p>
            <a:pPr lvl="1"/>
            <a:endParaRPr lang="de-DE" dirty="0" smtClean="0"/>
          </a:p>
          <a:p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Definition II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sz="3600" dirty="0" smtClean="0"/>
              <a:t>Intersubjektivität:</a:t>
            </a:r>
          </a:p>
          <a:p>
            <a:pPr lvl="1">
              <a:buNone/>
            </a:pPr>
            <a:r>
              <a:rPr lang="de-DE" sz="2900" dirty="0" smtClean="0"/>
              <a:t>	Der Prozess bei dem Motive, Intentionen, Gefühle und Emotionen transferiert werden zwischen dem eigenen Geist und dem des anderen</a:t>
            </a:r>
          </a:p>
          <a:p>
            <a:pPr lvl="2"/>
            <a:r>
              <a:rPr lang="de-DE" sz="2400" dirty="0" smtClean="0"/>
              <a:t>Wir sind in der Lage, </a:t>
            </a:r>
            <a:r>
              <a:rPr lang="de-DE" sz="2400" dirty="0" err="1" smtClean="0"/>
              <a:t>internale</a:t>
            </a:r>
            <a:r>
              <a:rPr lang="de-DE" sz="2400" dirty="0" smtClean="0"/>
              <a:t> mentale Zustände eines anderen zu erfassen, obwohl wir nur sein äußeres Erscheinungsbild sehen 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de-DE" dirty="0" smtClean="0"/>
              <a:t>Studie 1 - Handlungsunterscheidung</a:t>
            </a:r>
          </a:p>
        </p:txBody>
      </p:sp>
      <p:sp>
        <p:nvSpPr>
          <p:cNvPr id="19459" name="Inhaltsplatzhalt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de-DE" dirty="0" smtClean="0"/>
              <a:t>Verschiedene Studien zeigen, dass während der Beobachtung von Handlungen ähnliche Regionen aktiv sind wie bei der Ausführung von Handlungen</a:t>
            </a:r>
          </a:p>
          <a:p>
            <a:endParaRPr lang="de-DE" dirty="0" smtClean="0"/>
          </a:p>
          <a:p>
            <a:r>
              <a:rPr lang="de-DE" dirty="0" smtClean="0"/>
              <a:t>Diese Aktivierung nur, wenn die Handlung natürlich wirkt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Studie 1 - Handlungsunterscheidung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7" y="1600200"/>
            <a:ext cx="5026153" cy="16002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Unterschiedliche Aktivierung bei möglicher vs. unmöglicher Bewegung?</a:t>
            </a:r>
          </a:p>
          <a:p>
            <a:endParaRPr lang="de-DE" dirty="0"/>
          </a:p>
        </p:txBody>
      </p:sp>
      <p:pic>
        <p:nvPicPr>
          <p:cNvPr id="4" name="Picture 7" descr="Cover"/>
          <p:cNvPicPr>
            <a:picLocks noChangeAspect="1" noChangeArrowheads="1"/>
          </p:cNvPicPr>
          <p:nvPr/>
        </p:nvPicPr>
        <p:blipFill>
          <a:blip r:embed="rId2"/>
          <a:srcRect l="52182" b="48837"/>
          <a:stretch>
            <a:fillRect/>
          </a:stretch>
        </p:blipFill>
        <p:spPr bwMode="auto">
          <a:xfrm>
            <a:off x="6022848" y="1766217"/>
            <a:ext cx="2743200" cy="286836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6022848" y="4634582"/>
            <a:ext cx="2743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Unmögliche / mögliche Handlung</a:t>
            </a:r>
            <a:endParaRPr lang="de-DE" sz="1600" dirty="0"/>
          </a:p>
        </p:txBody>
      </p:sp>
      <p:sp>
        <p:nvSpPr>
          <p:cNvPr id="6" name="Textfeld 5"/>
          <p:cNvSpPr txBox="1"/>
          <p:nvPr/>
        </p:nvSpPr>
        <p:spPr>
          <a:xfrm>
            <a:off x="381000" y="6419418"/>
            <a:ext cx="876299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 smtClean="0"/>
              <a:t>Quelle: Stevens et al.</a:t>
            </a:r>
            <a:r>
              <a:rPr sz="1300" dirty="0" smtClean="0"/>
              <a:t>New aspects of motion perception: selective neural</a:t>
            </a:r>
            <a:r>
              <a:rPr lang="de-DE" sz="1300" dirty="0" smtClean="0"/>
              <a:t> </a:t>
            </a:r>
            <a:r>
              <a:rPr sz="1300" dirty="0" smtClean="0"/>
              <a:t>encoding of apparent human movements</a:t>
            </a:r>
            <a:endParaRPr lang="de-DE" sz="1300" dirty="0" smtClean="0"/>
          </a:p>
          <a:p>
            <a:endParaRPr lang="de-DE" sz="1400" dirty="0"/>
          </a:p>
        </p:txBody>
      </p:sp>
      <p:sp>
        <p:nvSpPr>
          <p:cNvPr id="10" name="Textfeld 9"/>
          <p:cNvSpPr txBox="1"/>
          <p:nvPr/>
        </p:nvSpPr>
        <p:spPr>
          <a:xfrm>
            <a:off x="612648" y="3695863"/>
            <a:ext cx="5410201" cy="2859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9088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-65" charset="2"/>
              <a:buChar char=""/>
            </a:pPr>
            <a:r>
              <a:rPr lang="de-DE" sz="2900" dirty="0" smtClean="0">
                <a:latin typeface="+mn-lt"/>
              </a:rPr>
              <a:t>Ergebnisse: </a:t>
            </a:r>
            <a:br>
              <a:rPr lang="de-DE" sz="2900" dirty="0" smtClean="0">
                <a:latin typeface="+mn-lt"/>
              </a:rPr>
            </a:br>
            <a:r>
              <a:rPr lang="de-DE" sz="2900" dirty="0" smtClean="0">
                <a:latin typeface="+mn-lt"/>
              </a:rPr>
              <a:t>Aktivierung des linken primären </a:t>
            </a:r>
            <a:r>
              <a:rPr lang="de-DE" sz="2900" dirty="0" err="1" smtClean="0">
                <a:latin typeface="+mn-lt"/>
              </a:rPr>
              <a:t>Motorcortex</a:t>
            </a:r>
            <a:r>
              <a:rPr lang="de-DE" sz="2900" dirty="0" smtClean="0">
                <a:latin typeface="+mn-lt"/>
              </a:rPr>
              <a:t> und </a:t>
            </a:r>
            <a:r>
              <a:rPr lang="de-DE" sz="2900" dirty="0" err="1" smtClean="0">
                <a:latin typeface="+mn-lt"/>
              </a:rPr>
              <a:t>Parietallappen</a:t>
            </a:r>
            <a:r>
              <a:rPr lang="de-DE" sz="2900" dirty="0" smtClean="0">
                <a:latin typeface="+mn-lt"/>
              </a:rPr>
              <a:t> (beidseitig) nur bei möglicher Bewegung</a:t>
            </a:r>
          </a:p>
          <a:p>
            <a:endParaRPr lang="de-DE" sz="2900" dirty="0" smtClean="0">
              <a:latin typeface="+mn-lt"/>
            </a:endParaRPr>
          </a:p>
        </p:txBody>
      </p:sp>
      <p:pic>
        <p:nvPicPr>
          <p:cNvPr id="11" name="Bild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2848" y="2882078"/>
            <a:ext cx="3054350" cy="233728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Ring 8"/>
          <p:cNvSpPr/>
          <p:nvPr/>
        </p:nvSpPr>
        <p:spPr>
          <a:xfrm>
            <a:off x="6858000" y="2952668"/>
            <a:ext cx="609600" cy="495463"/>
          </a:xfrm>
          <a:prstGeom prst="donu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5" grpId="1"/>
      <p:bldP spid="10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Studie 1 - Handlungsunterscheidung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>
              <a:buFont typeface="Wingdings" pitchFamily="-65" charset="2"/>
              <a:buChar char="à"/>
            </a:pPr>
            <a:r>
              <a:rPr lang="de-DE" dirty="0" smtClean="0"/>
              <a:t>Spricht dafür, dass wir die Handlungen anderer in Begriffen unseres eigenen motorischen Systems verstehen</a:t>
            </a:r>
          </a:p>
          <a:p>
            <a:endParaRPr lang="de-DE" dirty="0" smtClean="0"/>
          </a:p>
          <a:p>
            <a:r>
              <a:rPr lang="de-DE" dirty="0" smtClean="0"/>
              <a:t>Weitere Studie belegt, dass wir zwischen reellen und virtuellen Handlungen unterscheiden:</a:t>
            </a:r>
          </a:p>
          <a:p>
            <a:pPr lvl="1"/>
            <a:r>
              <a:rPr lang="de-DE" dirty="0" smtClean="0"/>
              <a:t>Darbietung von reeller, 3-D oder 2-D Handlung</a:t>
            </a:r>
          </a:p>
          <a:p>
            <a:pPr lvl="1"/>
            <a:r>
              <a:rPr lang="de-DE" dirty="0" smtClean="0"/>
              <a:t>Aktivierung des rechten inferioren </a:t>
            </a:r>
            <a:r>
              <a:rPr lang="de-DE" dirty="0" err="1" smtClean="0"/>
              <a:t>Parietalcortex</a:t>
            </a:r>
            <a:r>
              <a:rPr lang="de-DE" dirty="0" smtClean="0"/>
              <a:t> und des rechten </a:t>
            </a:r>
            <a:r>
              <a:rPr lang="de-DE" dirty="0" err="1" smtClean="0"/>
              <a:t>superioren</a:t>
            </a:r>
            <a:r>
              <a:rPr lang="de-DE" dirty="0" smtClean="0"/>
              <a:t> </a:t>
            </a:r>
            <a:r>
              <a:rPr lang="de-DE" dirty="0" err="1" smtClean="0"/>
              <a:t>Temporalgyrus</a:t>
            </a:r>
            <a:r>
              <a:rPr lang="de-DE" dirty="0" smtClean="0"/>
              <a:t> nur bei reeller Darbietung 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Studie 2.1 – Reziproke Imitation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/>
          <a:lstStyle/>
          <a:p>
            <a:r>
              <a:rPr lang="de-DE" dirty="0" smtClean="0"/>
              <a:t>Reziproke Imitation = wechselseitige Imitation:</a:t>
            </a:r>
            <a:br>
              <a:rPr lang="de-DE" dirty="0" smtClean="0"/>
            </a:br>
            <a:r>
              <a:rPr lang="de-DE" dirty="0" smtClean="0"/>
              <a:t>Reproduzieren einer neuen Handlung bzw.</a:t>
            </a:r>
            <a:br>
              <a:rPr lang="de-DE" dirty="0" smtClean="0"/>
            </a:br>
            <a:r>
              <a:rPr lang="de-DE" dirty="0" smtClean="0"/>
              <a:t>„freies Handeln“, dass reproduziert wird</a:t>
            </a:r>
            <a:br>
              <a:rPr lang="de-DE" dirty="0" smtClean="0"/>
            </a:br>
            <a:endParaRPr lang="de-DE" dirty="0" smtClean="0"/>
          </a:p>
          <a:p>
            <a:r>
              <a:rPr lang="de-DE" dirty="0" smtClean="0"/>
              <a:t>spielt eine entscheidende Rolle in der frühkindlichen Entwicklung einer impliziten Vorstellung vom Selbst als ‚sozialer Agent‘</a:t>
            </a:r>
          </a:p>
          <a:p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Galathe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Galathea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Galathea.thmx</Template>
  <TotalTime>0</TotalTime>
  <Words>870</Words>
  <Application>Microsoft Office PowerPoint</Application>
  <PresentationFormat>Bildschirmpräsentation (4:3)</PresentationFormat>
  <Paragraphs>114</Paragraphs>
  <Slides>21</Slides>
  <Notes>0</Notes>
  <HiddenSlides>0</HiddenSlides>
  <MMClips>0</MMClips>
  <ScaleCrop>false</ScaleCrop>
  <HeadingPairs>
    <vt:vector size="4" baseType="variant">
      <vt:variant>
        <vt:lpstr>Entwurfsvorlage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Galathea</vt:lpstr>
      <vt:lpstr>THE NEUROPHYSIOLOGY OF IMITATION AND INTERSUBJECTIVITY  </vt:lpstr>
      <vt:lpstr>Überblick</vt:lpstr>
      <vt:lpstr>Einführung</vt:lpstr>
      <vt:lpstr>Definition I</vt:lpstr>
      <vt:lpstr>Definition II</vt:lpstr>
      <vt:lpstr>Studie 1 - Handlungsunterscheidung</vt:lpstr>
      <vt:lpstr>Studie 1 - Handlungsunterscheidung </vt:lpstr>
      <vt:lpstr>Studie 1 - Handlungsunterscheidung</vt:lpstr>
      <vt:lpstr>Studie 2.1 – Reziproke Imitation</vt:lpstr>
      <vt:lpstr>Studie 2.1 – Reziproke Imitation</vt:lpstr>
      <vt:lpstr>Studie 2.1 – Reziproke Imitation</vt:lpstr>
      <vt:lpstr>Studie 2.1 – Reziproke Imitation</vt:lpstr>
      <vt:lpstr>Studie 2.1 – Reziproke Imitation</vt:lpstr>
      <vt:lpstr>Studie 2.1 – Reziproke Imitation</vt:lpstr>
      <vt:lpstr>Studie 2.2 – Reziproke Imitation</vt:lpstr>
      <vt:lpstr>Studie 2.2 – Reziproke Imitation</vt:lpstr>
      <vt:lpstr>Studie 2.2 – Reziproke Imitation</vt:lpstr>
      <vt:lpstr>Studie 2.2 – Reziproke Imitation</vt:lpstr>
      <vt:lpstr>Fazit</vt:lpstr>
      <vt:lpstr>Fazit</vt:lpstr>
      <vt:lpstr>Fragen oder Anmerkungen 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Neurophysiology of Imitation and Intersubjectivity  </dc:title>
  <dc:creator>Julia Möller</dc:creator>
  <cp:lastModifiedBy>Julia Möller</cp:lastModifiedBy>
  <cp:revision>94</cp:revision>
  <dcterms:created xsi:type="dcterms:W3CDTF">2010-05-03T14:28:37Z</dcterms:created>
  <dcterms:modified xsi:type="dcterms:W3CDTF">2010-05-03T14:29:18Z</dcterms:modified>
</cp:coreProperties>
</file>