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77" r:id="rId2"/>
    <p:sldId id="276" r:id="rId3"/>
    <p:sldId id="257" r:id="rId4"/>
    <p:sldId id="267" r:id="rId5"/>
    <p:sldId id="268" r:id="rId6"/>
    <p:sldId id="270" r:id="rId7"/>
    <p:sldId id="271" r:id="rId8"/>
    <p:sldId id="272" r:id="rId9"/>
    <p:sldId id="273" r:id="rId10"/>
    <p:sldId id="266" r:id="rId11"/>
    <p:sldId id="269" r:id="rId12"/>
    <p:sldId id="275" r:id="rId13"/>
    <p:sldId id="265" r:id="rId14"/>
    <p:sldId id="274" r:id="rId15"/>
    <p:sldId id="262" r:id="rId16"/>
    <p:sldId id="258" r:id="rId17"/>
    <p:sldId id="264" r:id="rId18"/>
    <p:sldId id="263" r:id="rId19"/>
    <p:sldId id="259" r:id="rId20"/>
    <p:sldId id="278" r:id="rId2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615" autoAdjust="0"/>
    <p:restoredTop sz="95804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0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00FF2-2360-4A80-B1F8-E8903C23A38C}" type="datetimeFigureOut">
              <a:rPr lang="de-DE" smtClean="0"/>
              <a:pPr/>
              <a:t>26.04.2010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2E810-4684-4C8C-9DD9-10AF6737917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82D084-4DC1-4304-AD60-598D2E5B50A0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46EE-22DC-4954-953A-0AFFA0C5C445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E257F14-5A2E-483E-87AD-681B9BAB60B7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0E98-6540-450D-BCE4-135576D733C5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5F31-C814-407E-9558-1F962689F44A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820844D-EE27-4998-842D-6739EF481EB8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7D45623-E83B-4B9C-A260-A036A3140F82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173C-2FDC-439A-B686-C912E98F5CED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CCB9A-6073-4F24-8EED-0FA1DB53A71D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4DC2D-FFCC-4971-8FCC-B19FB6116D00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B0486C1-4BDC-4AE7-8B8A-A6783867B298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559E28-054D-48DD-BEE3-25EE55FD4F40}" type="datetime1">
              <a:rPr lang="de-DE" smtClean="0"/>
              <a:pPr/>
              <a:t>26.04.2010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FBA2EBC-6188-4E92-BC36-26AFD925943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62200" y="1071546"/>
            <a:ext cx="6477000" cy="4795854"/>
          </a:xfrm>
        </p:spPr>
        <p:txBody>
          <a:bodyPr>
            <a:normAutofit/>
          </a:bodyPr>
          <a:lstStyle/>
          <a:p>
            <a:r>
              <a:rPr lang="de-DE" dirty="0" smtClean="0"/>
              <a:t>Was können Spiegelneurone erklären und was nicht?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 smtClean="0"/>
              <a:t>Seminar: Imitationshandlungen </a:t>
            </a:r>
          </a:p>
          <a:p>
            <a:r>
              <a:rPr lang="de-DE" dirty="0" smtClean="0"/>
              <a:t>Referentin: Johanna Hömberg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2EBC-6188-4E92-BC36-26AFD9259431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Spiegelneurone:</a:t>
            </a:r>
            <a:br>
              <a:rPr lang="de-DE" dirty="0" smtClean="0"/>
            </a:br>
            <a:r>
              <a:rPr lang="de-DE" dirty="0" smtClean="0"/>
              <a:t> Identifikation und Empathie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Einzigartig beim Menschen: affektive Dimension von interindividuellen Beziehungen </a:t>
            </a:r>
            <a:r>
              <a:rPr lang="de-DE" dirty="0" smtClean="0">
                <a:sym typeface="Wingdings" pitchFamily="2" charset="2"/>
              </a:rPr>
              <a:t> </a:t>
            </a:r>
            <a:r>
              <a:rPr lang="de-DE" dirty="0" smtClean="0"/>
              <a:t>Empathie</a:t>
            </a:r>
          </a:p>
          <a:p>
            <a:r>
              <a:rPr lang="de-DE" dirty="0" err="1" smtClean="0"/>
              <a:t>Mirrow</a:t>
            </a:r>
            <a:r>
              <a:rPr lang="de-DE" dirty="0" smtClean="0"/>
              <a:t> </a:t>
            </a:r>
            <a:r>
              <a:rPr lang="de-DE" dirty="0" err="1" smtClean="0"/>
              <a:t>system</a:t>
            </a:r>
            <a:r>
              <a:rPr lang="de-DE" dirty="0" smtClean="0"/>
              <a:t> ist plausible </a:t>
            </a:r>
            <a:r>
              <a:rPr lang="de-DE" dirty="0" err="1" smtClean="0"/>
              <a:t>neurale</a:t>
            </a:r>
            <a:r>
              <a:rPr lang="de-DE" dirty="0" smtClean="0"/>
              <a:t> Basis für emotionales Verständnis und Empathie</a:t>
            </a:r>
          </a:p>
          <a:p>
            <a:r>
              <a:rPr lang="de-DE" dirty="0" smtClean="0"/>
              <a:t>Empathie ermöglicht uns, eine </a:t>
            </a:r>
            <a:r>
              <a:rPr lang="de-DE" dirty="0" smtClean="0"/>
              <a:t>bedeutsame Bindung zu anderen aufzubauen</a:t>
            </a:r>
          </a:p>
          <a:p>
            <a:r>
              <a:rPr lang="de-DE" dirty="0" smtClean="0"/>
              <a:t>Ähnlichkeit zu anderen erfahren wir durch gemeinsame Gefühle, gleiches Körperschema, gleiche körperliche Gefühle wie Schmerz, </a:t>
            </a:r>
            <a:r>
              <a:rPr lang="de-DE" dirty="0" smtClean="0"/>
              <a:t>etc.</a:t>
            </a:r>
            <a:endParaRPr lang="de-DE" dirty="0" smtClean="0"/>
          </a:p>
          <a:p>
            <a:r>
              <a:rPr lang="de-DE" dirty="0" smtClean="0"/>
              <a:t>Konzeptuelles Werkzeug, um die Ähnlichkeit anderer </a:t>
            </a:r>
            <a:r>
              <a:rPr lang="de-DE" dirty="0" smtClean="0"/>
              <a:t>wahrzunehmen, </a:t>
            </a:r>
            <a:r>
              <a:rPr lang="de-DE" dirty="0" smtClean="0"/>
              <a:t>ist „</a:t>
            </a:r>
            <a:r>
              <a:rPr lang="de-DE" dirty="0" err="1" smtClean="0"/>
              <a:t>shared</a:t>
            </a:r>
            <a:r>
              <a:rPr lang="de-DE" dirty="0" smtClean="0"/>
              <a:t> </a:t>
            </a:r>
            <a:r>
              <a:rPr lang="de-DE" dirty="0" err="1" smtClean="0"/>
              <a:t>manifold</a:t>
            </a:r>
            <a:r>
              <a:rPr lang="de-DE" dirty="0" smtClean="0"/>
              <a:t>“</a:t>
            </a:r>
            <a:endParaRPr lang="de-DE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Shared</a:t>
            </a:r>
            <a:r>
              <a:rPr lang="de-DE" dirty="0" smtClean="0"/>
              <a:t> </a:t>
            </a:r>
            <a:r>
              <a:rPr lang="de-DE" dirty="0" err="1" smtClean="0"/>
              <a:t>manifold</a:t>
            </a:r>
            <a:r>
              <a:rPr lang="de-DE" dirty="0" smtClean="0"/>
              <a:t> </a:t>
            </a:r>
            <a:r>
              <a:rPr lang="de-DE" dirty="0" err="1" smtClean="0"/>
              <a:t>hypothesis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dirty="0" err="1" smtClean="0"/>
              <a:t>shared</a:t>
            </a:r>
            <a:r>
              <a:rPr lang="de-DE" dirty="0" smtClean="0"/>
              <a:t> </a:t>
            </a:r>
            <a:r>
              <a:rPr lang="de-DE" dirty="0" err="1" smtClean="0"/>
              <a:t>manifold</a:t>
            </a:r>
            <a:r>
              <a:rPr lang="de-DE" dirty="0" smtClean="0"/>
              <a:t> </a:t>
            </a:r>
            <a:r>
              <a:rPr lang="de-DE" dirty="0" smtClean="0"/>
              <a:t>= gemeinsame Repräsentationsebene </a:t>
            </a:r>
            <a:endParaRPr lang="de-DE" dirty="0" smtClean="0"/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 macht</a:t>
            </a:r>
            <a:r>
              <a:rPr lang="de-DE" dirty="0" smtClean="0"/>
              <a:t> es möglich, sich anderen ähnlich zu fühlen (konzeptuelles Werkzeug)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</a:t>
            </a:r>
            <a:r>
              <a:rPr lang="de-DE" dirty="0" smtClean="0"/>
              <a:t>wichtig für automatische intersubjektive Identifikation, auch für Gefühle 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 </a:t>
            </a:r>
            <a:r>
              <a:rPr lang="de-DE" dirty="0" smtClean="0"/>
              <a:t>empathische </a:t>
            </a:r>
            <a:r>
              <a:rPr lang="de-DE" dirty="0" smtClean="0"/>
              <a:t>Rolle </a:t>
            </a:r>
            <a:r>
              <a:rPr lang="de-DE" dirty="0" smtClean="0"/>
              <a:t>dieses „</a:t>
            </a:r>
            <a:r>
              <a:rPr lang="de-DE" dirty="0" err="1" smtClean="0"/>
              <a:t>shared</a:t>
            </a:r>
            <a:r>
              <a:rPr lang="de-DE" dirty="0" smtClean="0"/>
              <a:t> </a:t>
            </a:r>
            <a:r>
              <a:rPr lang="de-DE" dirty="0" err="1" smtClean="0"/>
              <a:t>manifold</a:t>
            </a:r>
            <a:r>
              <a:rPr lang="de-DE" dirty="0" smtClean="0"/>
              <a:t>“ erworben durch </a:t>
            </a:r>
            <a:r>
              <a:rPr lang="de-DE" dirty="0" err="1" smtClean="0"/>
              <a:t>mirrow</a:t>
            </a:r>
            <a:r>
              <a:rPr lang="de-DE" dirty="0" smtClean="0"/>
              <a:t> </a:t>
            </a:r>
            <a:r>
              <a:rPr lang="de-DE" dirty="0" err="1" smtClean="0"/>
              <a:t>system</a:t>
            </a:r>
            <a:endParaRPr lang="de-DE" dirty="0" smtClean="0"/>
          </a:p>
          <a:p>
            <a:r>
              <a:rPr lang="de-DE" dirty="0" smtClean="0"/>
              <a:t>Operationalisiert auf drei Ebenen:</a:t>
            </a:r>
          </a:p>
          <a:p>
            <a:pPr lvl="1"/>
            <a:r>
              <a:rPr lang="de-DE" dirty="0" smtClean="0"/>
              <a:t>1</a:t>
            </a:r>
            <a:r>
              <a:rPr lang="de-DE" dirty="0" smtClean="0"/>
              <a:t>. </a:t>
            </a:r>
            <a:r>
              <a:rPr lang="de-DE" dirty="0" err="1" smtClean="0"/>
              <a:t>Phenomenologische</a:t>
            </a:r>
            <a:r>
              <a:rPr lang="de-DE" dirty="0" smtClean="0"/>
              <a:t> Ebene</a:t>
            </a:r>
          </a:p>
          <a:p>
            <a:pPr lvl="1">
              <a:buNone/>
            </a:pPr>
            <a:r>
              <a:rPr lang="de-DE" dirty="0" smtClean="0"/>
              <a:t>	Wir erfahren andere als „</a:t>
            </a:r>
            <a:r>
              <a:rPr lang="de-DE" dirty="0" err="1" smtClean="0"/>
              <a:t>like</a:t>
            </a:r>
            <a:r>
              <a:rPr lang="de-DE" dirty="0" smtClean="0"/>
              <a:t> </a:t>
            </a:r>
            <a:r>
              <a:rPr lang="de-DE" dirty="0" err="1" smtClean="0"/>
              <a:t>us</a:t>
            </a:r>
            <a:r>
              <a:rPr lang="de-DE" dirty="0" smtClean="0"/>
              <a:t>“, weil wir Handlungen, Gefühle und Emotionen mit ihnen teilen können</a:t>
            </a:r>
          </a:p>
          <a:p>
            <a:pPr lvl="1"/>
            <a:r>
              <a:rPr lang="de-DE" dirty="0" smtClean="0"/>
              <a:t>2. Funktionale Ebene</a:t>
            </a:r>
          </a:p>
          <a:p>
            <a:pPr lvl="1">
              <a:buNone/>
            </a:pPr>
            <a:r>
              <a:rPr lang="de-DE" dirty="0" smtClean="0"/>
              <a:t>	</a:t>
            </a:r>
            <a:r>
              <a:rPr lang="de-DE" dirty="0" smtClean="0"/>
              <a:t>Kohärenz</a:t>
            </a:r>
            <a:r>
              <a:rPr lang="de-DE" dirty="0" smtClean="0"/>
              <a:t> </a:t>
            </a:r>
            <a:r>
              <a:rPr lang="de-DE" dirty="0" smtClean="0"/>
              <a:t>und</a:t>
            </a:r>
            <a:r>
              <a:rPr lang="de-DE" dirty="0" smtClean="0"/>
              <a:t> Regelhaftigkeit kann erkannt werden und </a:t>
            </a:r>
            <a:r>
              <a:rPr lang="de-DE" dirty="0" smtClean="0"/>
              <a:t>Verhaltensvorhersage wird möglich.</a:t>
            </a:r>
            <a:endParaRPr lang="de-DE" dirty="0" smtClean="0"/>
          </a:p>
          <a:p>
            <a:pPr lvl="1">
              <a:buNone/>
            </a:pPr>
            <a:r>
              <a:rPr lang="de-DE" dirty="0" smtClean="0"/>
              <a:t>	</a:t>
            </a:r>
            <a:r>
              <a:rPr lang="de-DE" dirty="0" smtClean="0"/>
              <a:t>Erwerb von </a:t>
            </a:r>
            <a:r>
              <a:rPr lang="de-DE" dirty="0" err="1" smtClean="0"/>
              <a:t>Self-other</a:t>
            </a:r>
            <a:r>
              <a:rPr lang="de-DE" dirty="0" smtClean="0"/>
              <a:t> Identity</a:t>
            </a:r>
            <a:endParaRPr lang="de-DE" dirty="0" smtClean="0"/>
          </a:p>
          <a:p>
            <a:pPr lvl="1"/>
            <a:r>
              <a:rPr lang="de-DE" dirty="0" smtClean="0"/>
              <a:t>3. </a:t>
            </a:r>
            <a:r>
              <a:rPr lang="de-DE" dirty="0" smtClean="0"/>
              <a:t>Subpersonale Ebene</a:t>
            </a:r>
          </a:p>
          <a:p>
            <a:pPr lvl="1">
              <a:buNone/>
            </a:pPr>
            <a:r>
              <a:rPr lang="de-DE" dirty="0" smtClean="0"/>
              <a:t>	Implizites Verstehen der Gefühle anderer, kein bewusstes Beschäftigen mit dem Erkennen der Gefühle anderer</a:t>
            </a:r>
            <a:endParaRPr lang="de-DE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Evidenz für „</a:t>
            </a:r>
            <a:r>
              <a:rPr lang="de-DE" dirty="0" err="1" smtClean="0"/>
              <a:t>shared</a:t>
            </a:r>
            <a:r>
              <a:rPr lang="de-DE" dirty="0" smtClean="0"/>
              <a:t> </a:t>
            </a:r>
            <a:r>
              <a:rPr lang="de-DE" dirty="0" err="1" smtClean="0"/>
              <a:t>manifold</a:t>
            </a:r>
            <a:r>
              <a:rPr lang="de-DE" dirty="0" smtClean="0"/>
              <a:t>“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Spiegelmechanismen in schmerzassoziierten Neuronen</a:t>
            </a:r>
          </a:p>
          <a:p>
            <a:pPr lvl="1"/>
            <a:r>
              <a:rPr lang="de-DE" dirty="0" smtClean="0"/>
              <a:t>Ergebnisse von Hutchison et al. 1999:</a:t>
            </a:r>
          </a:p>
          <a:p>
            <a:pPr lvl="2"/>
            <a:r>
              <a:rPr lang="de-DE" dirty="0" smtClean="0"/>
              <a:t>Spiegelneuronen im </a:t>
            </a:r>
            <a:r>
              <a:rPr lang="de-DE" dirty="0" err="1" smtClean="0"/>
              <a:t>anterioren</a:t>
            </a:r>
            <a:r>
              <a:rPr lang="de-DE" dirty="0" smtClean="0"/>
              <a:t> </a:t>
            </a:r>
            <a:r>
              <a:rPr lang="de-DE" dirty="0" err="1" smtClean="0"/>
              <a:t>Cingulären</a:t>
            </a:r>
            <a:r>
              <a:rPr lang="de-DE" dirty="0" smtClean="0"/>
              <a:t> </a:t>
            </a:r>
            <a:r>
              <a:rPr lang="de-DE" dirty="0" err="1" smtClean="0"/>
              <a:t>Kortex</a:t>
            </a:r>
            <a:r>
              <a:rPr lang="de-DE" dirty="0" smtClean="0"/>
              <a:t> feuern, wenn eigene Hand </a:t>
            </a:r>
            <a:r>
              <a:rPr lang="de-DE" dirty="0" err="1" smtClean="0"/>
              <a:t>gepiekst</a:t>
            </a:r>
            <a:r>
              <a:rPr lang="de-DE" dirty="0" smtClean="0"/>
              <a:t> wird oder ein Nadelstich beobachtet wird</a:t>
            </a:r>
          </a:p>
          <a:p>
            <a:pPr lvl="1"/>
            <a:r>
              <a:rPr lang="de-DE" dirty="0" smtClean="0"/>
              <a:t>Ergebnisse von Calder et al. 2000:</a:t>
            </a:r>
          </a:p>
          <a:p>
            <a:pPr lvl="2"/>
            <a:r>
              <a:rPr lang="de-DE" dirty="0" smtClean="0"/>
              <a:t>Wenn die eigene Fähigkeit eine Emotion zu empfinden verlosen geht, können wir eben diese Emotion nicht in anderen entdecken</a:t>
            </a:r>
          </a:p>
          <a:p>
            <a:r>
              <a:rPr lang="de-DE" dirty="0" smtClean="0"/>
              <a:t>Spiegelmechanismen bei Erkennung emotionaler Gesichtsausdrücke</a:t>
            </a:r>
          </a:p>
          <a:p>
            <a:pPr lvl="1"/>
            <a:r>
              <a:rPr lang="de-DE" dirty="0" smtClean="0"/>
              <a:t>Ergebnisse von Carr et al. 2001:</a:t>
            </a:r>
          </a:p>
          <a:p>
            <a:pPr lvl="2"/>
            <a:r>
              <a:rPr lang="de-DE" dirty="0" smtClean="0"/>
              <a:t>Gleiche Areale im Gehirn sind aktiv, wenn emotionale Gesichtsausdrücke imitiert oder beobachtet werden</a:t>
            </a:r>
          </a:p>
          <a:p>
            <a:pPr lvl="1"/>
            <a:endParaRPr lang="de-D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Diskussion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Lässt sich Empathie </a:t>
            </a:r>
            <a:r>
              <a:rPr lang="de-DE" dirty="0" smtClean="0"/>
              <a:t>durch </a:t>
            </a:r>
            <a:r>
              <a:rPr lang="de-DE" dirty="0" smtClean="0"/>
              <a:t>Spiegelneurone erklären?</a:t>
            </a:r>
            <a:endParaRPr lang="de-D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Spiegelneuronen und Imitation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Aussagen von </a:t>
            </a:r>
            <a:r>
              <a:rPr lang="de-DE" dirty="0" err="1" smtClean="0"/>
              <a:t>Gallese</a:t>
            </a:r>
            <a:r>
              <a:rPr lang="de-DE" dirty="0" smtClean="0"/>
              <a:t>: Spiegelneurone führen zu </a:t>
            </a:r>
          </a:p>
          <a:p>
            <a:pPr lvl="1"/>
            <a:r>
              <a:rPr lang="de-DE" dirty="0" smtClean="0"/>
              <a:t>Identitätsgefühl</a:t>
            </a:r>
          </a:p>
          <a:p>
            <a:pPr lvl="1"/>
            <a:r>
              <a:rPr lang="de-DE" dirty="0" smtClean="0"/>
              <a:t>Empathie</a:t>
            </a:r>
          </a:p>
          <a:p>
            <a:pPr lvl="1"/>
            <a:r>
              <a:rPr lang="de-DE" dirty="0" smtClean="0"/>
              <a:t>Imitation bei Neugeborenen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	 </a:t>
            </a:r>
            <a:r>
              <a:rPr lang="de-DE" dirty="0" smtClean="0"/>
              <a:t>Imitation bei Neugeborenen ist Verdienst der Spiegelneurone, da diese die </a:t>
            </a:r>
            <a:r>
              <a:rPr lang="de-DE" dirty="0" smtClean="0"/>
              <a:t>gesehen „</a:t>
            </a:r>
            <a:r>
              <a:rPr lang="de-DE" dirty="0" err="1" smtClean="0"/>
              <a:t>actions</a:t>
            </a:r>
            <a:r>
              <a:rPr lang="de-DE" dirty="0" smtClean="0"/>
              <a:t>“ anderer </a:t>
            </a:r>
            <a:r>
              <a:rPr lang="de-DE" dirty="0" smtClean="0"/>
              <a:t>„übersetzen</a:t>
            </a:r>
            <a:r>
              <a:rPr lang="de-DE" dirty="0" smtClean="0"/>
              <a:t>“ in eigene „</a:t>
            </a:r>
            <a:r>
              <a:rPr lang="de-DE" dirty="0" err="1" smtClean="0"/>
              <a:t>actions</a:t>
            </a:r>
            <a:r>
              <a:rPr lang="de-DE" dirty="0" smtClean="0"/>
              <a:t>“</a:t>
            </a:r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Kritik an </a:t>
            </a:r>
            <a:r>
              <a:rPr lang="de-DE" dirty="0" err="1" smtClean="0"/>
              <a:t>Gallese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Wie Imitation funktioniert ist nicht viel klarer geworden durch Entdeckung der Spiegelneurone</a:t>
            </a:r>
          </a:p>
          <a:p>
            <a:r>
              <a:rPr lang="de-DE" dirty="0" smtClean="0"/>
              <a:t>Spiegelneurone haben nicht die Funktion, visuellen Input in motorischen Output zu übersetzen</a:t>
            </a:r>
          </a:p>
          <a:p>
            <a:pPr>
              <a:buNone/>
            </a:pPr>
            <a:r>
              <a:rPr lang="de-DE" dirty="0" smtClean="0"/>
              <a:t>	(Spiegelneurone reagieren </a:t>
            </a:r>
            <a:r>
              <a:rPr lang="de-DE" b="1" dirty="0" smtClean="0"/>
              <a:t>auf</a:t>
            </a:r>
            <a:r>
              <a:rPr lang="de-DE" dirty="0" smtClean="0"/>
              <a:t> Beobachtung </a:t>
            </a:r>
            <a:r>
              <a:rPr lang="de-DE" b="1" dirty="0" smtClean="0"/>
              <a:t>und</a:t>
            </a:r>
            <a:r>
              <a:rPr lang="de-DE" dirty="0" smtClean="0"/>
              <a:t> auf Handlung, aber nicht </a:t>
            </a:r>
            <a:r>
              <a:rPr lang="de-DE" b="1" dirty="0" smtClean="0"/>
              <a:t>auf</a:t>
            </a:r>
            <a:r>
              <a:rPr lang="de-DE" dirty="0" smtClean="0"/>
              <a:t> Beobachtung </a:t>
            </a:r>
            <a:r>
              <a:rPr lang="de-DE" b="1" dirty="0" smtClean="0"/>
              <a:t>mit</a:t>
            </a:r>
            <a:r>
              <a:rPr lang="de-DE" dirty="0" smtClean="0"/>
              <a:t> Handlung)</a:t>
            </a:r>
            <a:endParaRPr lang="de-D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Imitation bei Neugeborenen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Spiegelneurone bei Neugeborenen führen zu Imitation von z.B. Zungenbewegung</a:t>
            </a:r>
          </a:p>
          <a:p>
            <a:r>
              <a:rPr lang="de-DE" dirty="0" smtClean="0"/>
              <a:t>Studie von </a:t>
            </a:r>
            <a:r>
              <a:rPr lang="de-DE" dirty="0" err="1" smtClean="0"/>
              <a:t>Meltzoff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Moore, 1977 und 1983</a:t>
            </a:r>
          </a:p>
          <a:p>
            <a:r>
              <a:rPr lang="de-DE" dirty="0" smtClean="0"/>
              <a:t>Durchführung: </a:t>
            </a:r>
          </a:p>
          <a:p>
            <a:pPr lvl="1"/>
            <a:r>
              <a:rPr lang="de-DE" dirty="0" smtClean="0"/>
              <a:t>Erwachsene zeigen Mundbewegung und Zungenbewegung: 4 in 20 Sekunden</a:t>
            </a:r>
          </a:p>
          <a:p>
            <a:pPr lvl="1"/>
            <a:r>
              <a:rPr lang="de-DE" dirty="0" smtClean="0"/>
              <a:t>Babys haben 2,5 Minuten Zeit, um zu reproduzieren</a:t>
            </a:r>
          </a:p>
          <a:p>
            <a:r>
              <a:rPr lang="de-DE" dirty="0" smtClean="0"/>
              <a:t>Ergebnisse</a:t>
            </a:r>
            <a:endParaRPr lang="de-DE" dirty="0" smtClean="0">
              <a:sym typeface="Wingdings" pitchFamily="2" charset="2"/>
            </a:endParaRP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	„Zunge herausstrecken“: reproduzieren  0,5 in 20 Sekunden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	 „Mund öffnen“: reproduzieren weniger als 1/10 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	reproduzieren dann, wenn Model still hält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Imitation bei Neugeborenen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Weitere Untersuchungen von Jones 1996 und 2001: Auch bei anderen Stimuli (farbige Lichter, Musik) reagieren Babys mit Herausstrecken der Zunge</a:t>
            </a:r>
          </a:p>
          <a:p>
            <a:pPr>
              <a:buNone/>
            </a:pPr>
            <a:r>
              <a:rPr lang="de-DE" dirty="0" smtClean="0">
                <a:sym typeface="Wingdings" pitchFamily="2" charset="2"/>
              </a:rPr>
              <a:t>	 das Herausstrecken der Zunge ist vielleicht nur ein Nebenprodukt von „</a:t>
            </a:r>
            <a:r>
              <a:rPr lang="de-DE" dirty="0" err="1" smtClean="0">
                <a:sym typeface="Wingdings" pitchFamily="2" charset="2"/>
              </a:rPr>
              <a:t>arousal</a:t>
            </a:r>
            <a:r>
              <a:rPr lang="de-DE" dirty="0" smtClean="0">
                <a:sym typeface="Wingdings" pitchFamily="2" charset="2"/>
              </a:rPr>
              <a:t>“ bei Babys</a:t>
            </a:r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Imitation bei Neugeborenen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Fazit</a:t>
            </a:r>
          </a:p>
          <a:p>
            <a:pPr lvl="1"/>
            <a:r>
              <a:rPr lang="de-DE" dirty="0" smtClean="0"/>
              <a:t>Babys reproduzieren nicht eins-zu-eins, sondern weniger und unregelmäßig gehäufter</a:t>
            </a:r>
          </a:p>
          <a:p>
            <a:pPr lvl="1"/>
            <a:r>
              <a:rPr lang="de-DE" dirty="0" smtClean="0"/>
              <a:t>Was Babys </a:t>
            </a:r>
            <a:r>
              <a:rPr lang="de-DE" dirty="0" smtClean="0"/>
              <a:t>reproduzieren </a:t>
            </a:r>
            <a:r>
              <a:rPr lang="de-DE" dirty="0" smtClean="0"/>
              <a:t>ist abhängig von der dargebotenen Bewegung </a:t>
            </a:r>
            <a:endParaRPr lang="de-DE" dirty="0" smtClean="0"/>
          </a:p>
          <a:p>
            <a:pPr lvl="1"/>
            <a:r>
              <a:rPr lang="de-DE" dirty="0" smtClean="0"/>
              <a:t>Babys</a:t>
            </a:r>
            <a:r>
              <a:rPr lang="de-DE" dirty="0" smtClean="0"/>
              <a:t> </a:t>
            </a:r>
            <a:r>
              <a:rPr lang="de-DE" dirty="0" smtClean="0"/>
              <a:t>reproduzieren mit Verzögerung</a:t>
            </a:r>
          </a:p>
          <a:p>
            <a:r>
              <a:rPr lang="de-DE" dirty="0" smtClean="0"/>
              <a:t>Ist </a:t>
            </a:r>
            <a:r>
              <a:rPr lang="de-DE" dirty="0" smtClean="0"/>
              <a:t>das dann trotzdem Imitation?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Diskussion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Wie viel kann das System Spiegelneurone erklären?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>
                <a:sym typeface="Wingdings" pitchFamily="2" charset="2"/>
              </a:rPr>
              <a:t>	Füllen wir </a:t>
            </a:r>
            <a:r>
              <a:rPr lang="de-DE" dirty="0" smtClean="0"/>
              <a:t>Lücken in unseren Theorien mit den Spiegelneuronen und „überinterpretieren“ dabei die wahren Ergebnisse?</a:t>
            </a:r>
          </a:p>
          <a:p>
            <a:pPr lvl="1"/>
            <a:r>
              <a:rPr lang="de-DE" dirty="0" err="1" smtClean="0"/>
              <a:t>Bsp</a:t>
            </a:r>
            <a:r>
              <a:rPr lang="de-DE" dirty="0" smtClean="0"/>
              <a:t>: Imitationshandlungen bei Neugeborenen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Literatur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sz="3200" dirty="0" smtClean="0"/>
              <a:t>„</a:t>
            </a:r>
            <a:r>
              <a:rPr lang="de-DE" sz="3200" dirty="0" err="1" smtClean="0"/>
              <a:t>Being</a:t>
            </a:r>
            <a:r>
              <a:rPr lang="de-DE" sz="3200" dirty="0" smtClean="0"/>
              <a:t> </a:t>
            </a:r>
            <a:r>
              <a:rPr lang="de-DE" sz="3200" dirty="0" err="1" smtClean="0"/>
              <a:t>like</a:t>
            </a:r>
            <a:r>
              <a:rPr lang="de-DE" sz="3200" dirty="0" smtClean="0"/>
              <a:t> </a:t>
            </a:r>
            <a:r>
              <a:rPr lang="de-DE" sz="3200" dirty="0" err="1" smtClean="0"/>
              <a:t>Me</a:t>
            </a:r>
            <a:r>
              <a:rPr lang="de-DE" sz="3200" dirty="0" smtClean="0"/>
              <a:t>“: </a:t>
            </a:r>
            <a:r>
              <a:rPr lang="de-DE" sz="3200" dirty="0" err="1" smtClean="0"/>
              <a:t>Self</a:t>
            </a:r>
            <a:r>
              <a:rPr lang="de-DE" sz="3200" dirty="0" smtClean="0"/>
              <a:t>-Other Identity, </a:t>
            </a:r>
            <a:r>
              <a:rPr lang="de-DE" sz="3200" dirty="0" err="1" smtClean="0"/>
              <a:t>Mirrow</a:t>
            </a:r>
            <a:r>
              <a:rPr lang="de-DE" sz="3200" dirty="0" smtClean="0"/>
              <a:t> Neurons </a:t>
            </a:r>
            <a:r>
              <a:rPr lang="de-DE" sz="3200" dirty="0" err="1" smtClean="0"/>
              <a:t>and</a:t>
            </a:r>
            <a:r>
              <a:rPr lang="de-DE" sz="3200" dirty="0" smtClean="0"/>
              <a:t> </a:t>
            </a:r>
            <a:r>
              <a:rPr lang="de-DE" sz="3200" dirty="0" err="1" smtClean="0"/>
              <a:t>Empathy</a:t>
            </a:r>
            <a:r>
              <a:rPr lang="de-DE" sz="3200" dirty="0" smtClean="0"/>
              <a:t> </a:t>
            </a:r>
            <a:br>
              <a:rPr lang="de-DE" sz="3200" dirty="0" smtClean="0"/>
            </a:br>
            <a:r>
              <a:rPr lang="de-DE" sz="1800" dirty="0" smtClean="0"/>
              <a:t>(Vittorio </a:t>
            </a:r>
            <a:r>
              <a:rPr lang="de-DE" sz="1800" dirty="0" err="1" smtClean="0"/>
              <a:t>Gallese</a:t>
            </a:r>
            <a:r>
              <a:rPr lang="de-DE" sz="1800" dirty="0" smtClean="0"/>
              <a:t>)</a:t>
            </a:r>
          </a:p>
          <a:p>
            <a:r>
              <a:rPr lang="de-DE" sz="3200" dirty="0" err="1" smtClean="0"/>
              <a:t>Mirrow</a:t>
            </a:r>
            <a:r>
              <a:rPr lang="de-DE" sz="3200" dirty="0" smtClean="0"/>
              <a:t> Neurons </a:t>
            </a:r>
            <a:r>
              <a:rPr lang="de-DE" sz="3200" dirty="0" err="1" smtClean="0"/>
              <a:t>and</a:t>
            </a:r>
            <a:r>
              <a:rPr lang="de-DE" sz="3200" dirty="0" smtClean="0"/>
              <a:t> Imitation </a:t>
            </a:r>
            <a:br>
              <a:rPr lang="de-DE" sz="3200" dirty="0" smtClean="0"/>
            </a:br>
            <a:r>
              <a:rPr lang="de-DE" sz="1800" dirty="0" smtClean="0"/>
              <a:t>(Susan Jones)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Vielen Dank für Eure Aufmerksamkeit!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Gliederung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e-DE" dirty="0" smtClean="0"/>
              <a:t>Definitorische Grundlagen </a:t>
            </a:r>
          </a:p>
          <a:p>
            <a:pPr lvl="1"/>
            <a:r>
              <a:rPr lang="de-DE" dirty="0" err="1" smtClean="0"/>
              <a:t>Self-other</a:t>
            </a:r>
            <a:r>
              <a:rPr lang="de-DE" dirty="0" smtClean="0"/>
              <a:t> </a:t>
            </a:r>
            <a:r>
              <a:rPr lang="de-DE" dirty="0" err="1" smtClean="0"/>
              <a:t>identity</a:t>
            </a:r>
            <a:endParaRPr lang="de-DE" dirty="0" smtClean="0"/>
          </a:p>
          <a:p>
            <a:pPr lvl="1"/>
            <a:r>
              <a:rPr lang="de-DE" dirty="0" smtClean="0"/>
              <a:t>Empathie </a:t>
            </a:r>
          </a:p>
          <a:p>
            <a:pPr lvl="1"/>
            <a:r>
              <a:rPr lang="de-DE" dirty="0" smtClean="0"/>
              <a:t>„</a:t>
            </a:r>
            <a:r>
              <a:rPr lang="de-DE" dirty="0" err="1" smtClean="0"/>
              <a:t>Being</a:t>
            </a:r>
            <a:r>
              <a:rPr lang="de-DE" dirty="0" smtClean="0"/>
              <a:t> </a:t>
            </a:r>
            <a:r>
              <a:rPr lang="de-DE" dirty="0" err="1" smtClean="0"/>
              <a:t>like</a:t>
            </a:r>
            <a:r>
              <a:rPr lang="de-DE" dirty="0" smtClean="0"/>
              <a:t> </a:t>
            </a:r>
            <a:r>
              <a:rPr lang="de-DE" dirty="0" err="1" smtClean="0"/>
              <a:t>me</a:t>
            </a:r>
            <a:r>
              <a:rPr lang="de-DE" dirty="0" smtClean="0"/>
              <a:t>“ </a:t>
            </a:r>
          </a:p>
          <a:p>
            <a:pPr lvl="1"/>
            <a:r>
              <a:rPr lang="de-DE" dirty="0" smtClean="0"/>
              <a:t>Das Konzept über das Selbst</a:t>
            </a:r>
          </a:p>
          <a:p>
            <a:r>
              <a:rPr lang="de-DE" dirty="0" smtClean="0"/>
              <a:t>Neuronale Grundlagen</a:t>
            </a:r>
          </a:p>
          <a:p>
            <a:r>
              <a:rPr lang="de-DE" dirty="0" smtClean="0"/>
              <a:t>Spiegelneurone: Identifikation und Empathie</a:t>
            </a:r>
          </a:p>
          <a:p>
            <a:r>
              <a:rPr lang="de-DE" dirty="0" err="1" smtClean="0"/>
              <a:t>Shared</a:t>
            </a:r>
            <a:r>
              <a:rPr lang="de-DE" dirty="0" smtClean="0"/>
              <a:t> </a:t>
            </a:r>
            <a:r>
              <a:rPr lang="de-DE" dirty="0" err="1" smtClean="0"/>
              <a:t>manifold</a:t>
            </a:r>
            <a:r>
              <a:rPr lang="de-DE" dirty="0" smtClean="0"/>
              <a:t> </a:t>
            </a:r>
            <a:r>
              <a:rPr lang="de-DE" dirty="0" err="1" smtClean="0"/>
              <a:t>hypothesis</a:t>
            </a:r>
            <a:endParaRPr lang="de-DE" dirty="0" smtClean="0"/>
          </a:p>
          <a:p>
            <a:pPr lvl="1"/>
            <a:r>
              <a:rPr lang="de-DE" dirty="0" smtClean="0"/>
              <a:t>Was heißt das?</a:t>
            </a:r>
          </a:p>
          <a:p>
            <a:pPr lvl="1"/>
            <a:r>
              <a:rPr lang="de-DE" dirty="0" smtClean="0"/>
              <a:t>Evidenz</a:t>
            </a:r>
          </a:p>
          <a:p>
            <a:r>
              <a:rPr lang="de-DE" dirty="0" smtClean="0"/>
              <a:t>Diskussion</a:t>
            </a:r>
          </a:p>
          <a:p>
            <a:r>
              <a:rPr lang="de-DE" dirty="0" smtClean="0"/>
              <a:t>Spiegelneurone: Imitation</a:t>
            </a:r>
          </a:p>
          <a:p>
            <a:r>
              <a:rPr lang="de-DE" dirty="0" smtClean="0"/>
              <a:t>Kritik an </a:t>
            </a:r>
            <a:r>
              <a:rPr lang="de-DE" dirty="0" err="1" smtClean="0"/>
              <a:t>Gallese</a:t>
            </a:r>
            <a:endParaRPr lang="de-DE" dirty="0" smtClean="0"/>
          </a:p>
          <a:p>
            <a:r>
              <a:rPr lang="de-DE" dirty="0" smtClean="0"/>
              <a:t>Imitation bei Neugeborenen</a:t>
            </a:r>
          </a:p>
          <a:p>
            <a:r>
              <a:rPr lang="de-DE" dirty="0" smtClean="0"/>
              <a:t>Diskussion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Definitorische Grundlagen: </a:t>
            </a:r>
            <a:br>
              <a:rPr lang="de-DE" dirty="0" smtClean="0"/>
            </a:br>
            <a:r>
              <a:rPr lang="de-DE" dirty="0" err="1" smtClean="0"/>
              <a:t>Self-other</a:t>
            </a:r>
            <a:r>
              <a:rPr lang="de-DE" dirty="0" smtClean="0"/>
              <a:t> </a:t>
            </a:r>
            <a:r>
              <a:rPr lang="de-DE" dirty="0" err="1" smtClean="0"/>
              <a:t>identity</a:t>
            </a:r>
            <a:r>
              <a:rPr lang="de-DE" dirty="0" smtClean="0"/>
              <a:t> und Empathie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Self</a:t>
            </a:r>
            <a:r>
              <a:rPr lang="de-DE" dirty="0" smtClean="0"/>
              <a:t>-Other Identity: </a:t>
            </a:r>
          </a:p>
          <a:p>
            <a:pPr lvl="1"/>
            <a:r>
              <a:rPr lang="de-DE" dirty="0" smtClean="0"/>
              <a:t>Identifikation mit einem anderen Individuums in einigen Aspekten als „wie ich“ </a:t>
            </a:r>
          </a:p>
          <a:p>
            <a:pPr lvl="1"/>
            <a:r>
              <a:rPr lang="de-DE" dirty="0" smtClean="0"/>
              <a:t>Umfasst Handlungen, Gefühle, Affekte</a:t>
            </a:r>
          </a:p>
          <a:p>
            <a:r>
              <a:rPr lang="de-DE" dirty="0" smtClean="0"/>
              <a:t>Empathie: </a:t>
            </a:r>
          </a:p>
          <a:p>
            <a:pPr lvl="1"/>
            <a:r>
              <a:rPr lang="de-DE" dirty="0" smtClean="0"/>
              <a:t>ursprünglich „Einfühlung“ </a:t>
            </a:r>
          </a:p>
          <a:p>
            <a:pPr lvl="1"/>
            <a:r>
              <a:rPr lang="de-DE" dirty="0" smtClean="0"/>
              <a:t>„sich </a:t>
            </a:r>
            <a:r>
              <a:rPr lang="de-DE" dirty="0" err="1" smtClean="0"/>
              <a:t>mitlebend</a:t>
            </a:r>
            <a:r>
              <a:rPr lang="de-DE" dirty="0" smtClean="0"/>
              <a:t> … versetzen“</a:t>
            </a:r>
          </a:p>
          <a:p>
            <a:pPr lvl="1"/>
            <a:r>
              <a:rPr lang="de-DE" dirty="0" smtClean="0"/>
              <a:t>Fähigkeit, andere zu verstehen, in denen wir ihnen Empfindungen, Emotionen und Gedanken zuschreiben</a:t>
            </a:r>
          </a:p>
          <a:p>
            <a:pPr lvl="1"/>
            <a:r>
              <a:rPr lang="de-DE" dirty="0" smtClean="0"/>
              <a:t>weitergehend: den anderen als „wie ich“ empfinden durch die Ähnlichkeit zu ihm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Definitorische Grundlagen: </a:t>
            </a:r>
            <a:r>
              <a:rPr lang="de-DE" sz="3600" dirty="0" err="1" smtClean="0"/>
              <a:t>Being</a:t>
            </a:r>
            <a:r>
              <a:rPr lang="de-DE" sz="3600" dirty="0" smtClean="0"/>
              <a:t> </a:t>
            </a:r>
            <a:r>
              <a:rPr lang="de-DE" sz="3600" dirty="0" err="1" smtClean="0"/>
              <a:t>like</a:t>
            </a:r>
            <a:r>
              <a:rPr lang="de-DE" sz="3600" dirty="0" smtClean="0"/>
              <a:t> </a:t>
            </a:r>
            <a:r>
              <a:rPr lang="de-DE" sz="3600" dirty="0" err="1" smtClean="0"/>
              <a:t>me</a:t>
            </a:r>
            <a:endParaRPr lang="de-DE" sz="36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„</a:t>
            </a:r>
            <a:r>
              <a:rPr lang="de-DE" dirty="0" err="1" smtClean="0"/>
              <a:t>Being</a:t>
            </a:r>
            <a:r>
              <a:rPr lang="de-DE" dirty="0" smtClean="0"/>
              <a:t> </a:t>
            </a:r>
            <a:r>
              <a:rPr lang="de-DE" dirty="0" err="1" smtClean="0"/>
              <a:t>like</a:t>
            </a:r>
            <a:r>
              <a:rPr lang="de-DE" dirty="0" smtClean="0"/>
              <a:t> </a:t>
            </a:r>
            <a:r>
              <a:rPr lang="de-DE" dirty="0" err="1" smtClean="0"/>
              <a:t>me</a:t>
            </a:r>
            <a:r>
              <a:rPr lang="de-DE" dirty="0" smtClean="0"/>
              <a:t>“ und Entwicklungspsychologie:</a:t>
            </a:r>
          </a:p>
          <a:p>
            <a:r>
              <a:rPr lang="de-DE" dirty="0" smtClean="0"/>
              <a:t>Erkennen der anderen als „</a:t>
            </a:r>
            <a:r>
              <a:rPr lang="de-DE" dirty="0" err="1" smtClean="0"/>
              <a:t>like</a:t>
            </a:r>
            <a:r>
              <a:rPr lang="de-DE" dirty="0" smtClean="0"/>
              <a:t> </a:t>
            </a:r>
            <a:r>
              <a:rPr lang="de-DE" dirty="0" err="1" smtClean="0"/>
              <a:t>me</a:t>
            </a:r>
            <a:r>
              <a:rPr lang="de-DE" dirty="0" smtClean="0"/>
              <a:t>“ ist Startpunkt für Entwicklung der sozialen Kognition</a:t>
            </a:r>
          </a:p>
          <a:p>
            <a:pPr lvl="1"/>
            <a:r>
              <a:rPr lang="de-DE" dirty="0" smtClean="0"/>
              <a:t>Babys nutzen das beobachtete Verhalten der Erwachsenen als Spiegel, um etwas über sich selbst in Erfahrung zu bringen</a:t>
            </a:r>
          </a:p>
          <a:p>
            <a:pPr lvl="1"/>
            <a:r>
              <a:rPr lang="de-DE" dirty="0" smtClean="0"/>
              <a:t>Es ermöglicht Babys, etwas über andere zu erfahren</a:t>
            </a:r>
          </a:p>
          <a:p>
            <a:r>
              <a:rPr lang="de-DE" dirty="0" smtClean="0"/>
              <a:t>Neugeborene interagieren indem sie Verhalten der anderen reproduzieren (</a:t>
            </a:r>
            <a:r>
              <a:rPr lang="de-DE" dirty="0" err="1" smtClean="0"/>
              <a:t>Bsp</a:t>
            </a:r>
            <a:r>
              <a:rPr lang="de-DE" dirty="0" smtClean="0"/>
              <a:t>: Gesichtsausdrücke)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200" dirty="0" smtClean="0"/>
              <a:t>Definitorische Grundlagen:</a:t>
            </a:r>
            <a:br>
              <a:rPr lang="de-DE" sz="3200" dirty="0" smtClean="0"/>
            </a:br>
            <a:r>
              <a:rPr lang="de-DE" sz="3200" dirty="0" smtClean="0"/>
              <a:t>Wie entsteht Konzept über das „Selbst</a:t>
            </a:r>
            <a:r>
              <a:rPr lang="de-DE" sz="3200" dirty="0" smtClean="0"/>
              <a:t>“?</a:t>
            </a:r>
            <a:endParaRPr lang="de-DE" sz="32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/>
              <a:t>Zunächst primitiver </a:t>
            </a:r>
            <a:r>
              <a:rPr lang="de-DE" dirty="0" err="1" smtClean="0"/>
              <a:t>self-other</a:t>
            </a:r>
            <a:r>
              <a:rPr lang="de-DE" dirty="0" smtClean="0"/>
              <a:t> </a:t>
            </a:r>
            <a:r>
              <a:rPr lang="de-DE" dirty="0" err="1" smtClean="0"/>
              <a:t>space</a:t>
            </a:r>
            <a:r>
              <a:rPr lang="de-DE" dirty="0" smtClean="0"/>
              <a:t>:</a:t>
            </a:r>
          </a:p>
          <a:p>
            <a:pPr lvl="1"/>
            <a:r>
              <a:rPr lang="de-DE" dirty="0" smtClean="0"/>
              <a:t>Kein Bewusstsein über das Subjekt </a:t>
            </a:r>
          </a:p>
          <a:p>
            <a:pPr lvl="1"/>
            <a:r>
              <a:rPr lang="de-DE" dirty="0" smtClean="0"/>
              <a:t>Sowohl leblose wie lebendige Objekte darin enthalten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 “</a:t>
            </a:r>
            <a:r>
              <a:rPr lang="de-DE" dirty="0" err="1" smtClean="0">
                <a:sym typeface="Wingdings" pitchFamily="2" charset="2"/>
              </a:rPr>
              <a:t>blended</a:t>
            </a:r>
            <a:r>
              <a:rPr lang="de-DE" dirty="0" smtClean="0">
                <a:sym typeface="Wingdings" pitchFamily="2" charset="2"/>
              </a:rPr>
              <a:t>, </a:t>
            </a:r>
            <a:r>
              <a:rPr lang="de-DE" dirty="0" err="1" smtClean="0">
                <a:sym typeface="Wingdings" pitchFamily="2" charset="2"/>
              </a:rPr>
              <a:t>shared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space</a:t>
            </a:r>
            <a:r>
              <a:rPr lang="de-DE" dirty="0" smtClean="0">
                <a:sym typeface="Wingdings" pitchFamily="2" charset="2"/>
              </a:rPr>
              <a:t>“</a:t>
            </a:r>
            <a:endParaRPr lang="de-DE" dirty="0" smtClean="0"/>
          </a:p>
          <a:p>
            <a:r>
              <a:rPr lang="de-DE" dirty="0" smtClean="0"/>
              <a:t>Sobald Bindung zu anderen aufgebaut sind, ändert sich dieser „</a:t>
            </a:r>
            <a:r>
              <a:rPr lang="de-DE" dirty="0" err="1" smtClean="0"/>
              <a:t>space</a:t>
            </a:r>
            <a:r>
              <a:rPr lang="de-DE" dirty="0" smtClean="0"/>
              <a:t>“</a:t>
            </a:r>
          </a:p>
          <a:p>
            <a:pPr lvl="1"/>
            <a:r>
              <a:rPr lang="de-DE" dirty="0" smtClean="0"/>
              <a:t>Erwachsenen-Konzept von „Gleichheit“ und „Unterschied“ wird </a:t>
            </a:r>
            <a:r>
              <a:rPr lang="de-DE" dirty="0" smtClean="0"/>
              <a:t>erworben (</a:t>
            </a:r>
            <a:r>
              <a:rPr lang="de-DE" dirty="0" err="1" smtClean="0"/>
              <a:t>self-other</a:t>
            </a:r>
            <a:r>
              <a:rPr lang="de-DE" dirty="0" smtClean="0"/>
              <a:t> </a:t>
            </a:r>
            <a:r>
              <a:rPr lang="de-DE" dirty="0" err="1" smtClean="0"/>
              <a:t>identity</a:t>
            </a:r>
            <a:r>
              <a:rPr lang="de-DE" dirty="0" smtClean="0"/>
              <a:t>)</a:t>
            </a:r>
            <a:endParaRPr lang="de-DE" dirty="0" smtClean="0"/>
          </a:p>
          <a:p>
            <a:pPr lvl="1"/>
            <a:r>
              <a:rPr lang="de-DE" dirty="0" smtClean="0"/>
              <a:t>Verständnis von sich selbst als eigenes Subjekt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 „</a:t>
            </a:r>
            <a:r>
              <a:rPr lang="de-DE" dirty="0" err="1" smtClean="0">
                <a:sym typeface="Wingdings" pitchFamily="2" charset="2"/>
              </a:rPr>
              <a:t>shared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intersubjective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space</a:t>
            </a:r>
            <a:r>
              <a:rPr lang="de-DE" dirty="0" smtClean="0">
                <a:sym typeface="Wingdings" pitchFamily="2" charset="2"/>
              </a:rPr>
              <a:t>“</a:t>
            </a:r>
            <a:endParaRPr lang="de-DE" dirty="0" smtClean="0"/>
          </a:p>
          <a:p>
            <a:r>
              <a:rPr lang="de-DE" dirty="0" smtClean="0"/>
              <a:t>u.a. Spracherwerb führt zu weiterer Differenzierung dieses „</a:t>
            </a:r>
            <a:r>
              <a:rPr lang="de-DE" dirty="0" err="1" smtClean="0"/>
              <a:t>space</a:t>
            </a:r>
            <a:r>
              <a:rPr lang="de-DE" dirty="0" smtClean="0"/>
              <a:t>“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Neuronale Grundlagen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dirty="0" smtClean="0"/>
              <a:t>F5 Areal im ventralen, </a:t>
            </a:r>
            <a:r>
              <a:rPr lang="de-DE" dirty="0" err="1" smtClean="0"/>
              <a:t>premotorischen</a:t>
            </a:r>
            <a:r>
              <a:rPr lang="de-DE" dirty="0" smtClean="0"/>
              <a:t> </a:t>
            </a:r>
            <a:r>
              <a:rPr lang="de-DE" dirty="0" err="1" smtClean="0"/>
              <a:t>Kortex</a:t>
            </a:r>
            <a:r>
              <a:rPr lang="de-DE" dirty="0" smtClean="0"/>
              <a:t>:</a:t>
            </a:r>
          </a:p>
          <a:p>
            <a:r>
              <a:rPr lang="de-DE" dirty="0" smtClean="0"/>
              <a:t>Motorneurone</a:t>
            </a:r>
          </a:p>
          <a:p>
            <a:pPr lvl="1"/>
            <a:r>
              <a:rPr lang="de-DE" dirty="0" smtClean="0"/>
              <a:t>Feuern nicht bei elementaren Bewegungen, sondern bei bestimmten </a:t>
            </a:r>
            <a:r>
              <a:rPr lang="de-DE" i="1" dirty="0" smtClean="0"/>
              <a:t>Actions </a:t>
            </a:r>
            <a:r>
              <a:rPr lang="de-DE" dirty="0" smtClean="0"/>
              <a:t>wie z.B. greifen, halten.</a:t>
            </a:r>
          </a:p>
          <a:p>
            <a:pPr lvl="1"/>
            <a:r>
              <a:rPr lang="de-DE" dirty="0" smtClean="0"/>
              <a:t>Kodieren also das Verhältnis zwischen Organismus und Objekt</a:t>
            </a:r>
          </a:p>
          <a:p>
            <a:pPr lvl="1"/>
            <a:r>
              <a:rPr lang="de-DE" dirty="0" smtClean="0"/>
              <a:t>Dieses Verhältnis enthält einen erwarteten Erfolg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	 es gibt sogar Neuronen, die nur bei erfolgreicher Handlung feuern.</a:t>
            </a:r>
          </a:p>
          <a:p>
            <a:r>
              <a:rPr lang="de-DE" dirty="0" err="1" smtClean="0">
                <a:sym typeface="Wingdings" pitchFamily="2" charset="2"/>
              </a:rPr>
              <a:t>Visuomotorneurone</a:t>
            </a:r>
            <a:endParaRPr lang="de-DE" dirty="0" smtClean="0">
              <a:sym typeface="Wingdings" pitchFamily="2" charset="2"/>
            </a:endParaRPr>
          </a:p>
          <a:p>
            <a:pPr lvl="1"/>
            <a:r>
              <a:rPr lang="de-DE" dirty="0" smtClean="0">
                <a:sym typeface="Wingdings" pitchFamily="2" charset="2"/>
              </a:rPr>
              <a:t>K</a:t>
            </a:r>
            <a:r>
              <a:rPr lang="de-DE" dirty="0" smtClean="0">
                <a:sym typeface="Wingdings" pitchFamily="2" charset="2"/>
              </a:rPr>
              <a:t>anonische </a:t>
            </a:r>
            <a:r>
              <a:rPr lang="de-DE" dirty="0" smtClean="0">
                <a:sym typeface="Wingdings" pitchFamily="2" charset="2"/>
              </a:rPr>
              <a:t>N</a:t>
            </a:r>
            <a:r>
              <a:rPr lang="de-DE" dirty="0" smtClean="0">
                <a:sym typeface="Wingdings" pitchFamily="2" charset="2"/>
              </a:rPr>
              <a:t>eurone</a:t>
            </a:r>
            <a:endParaRPr lang="de-DE" dirty="0" smtClean="0">
              <a:sym typeface="Wingdings" pitchFamily="2" charset="2"/>
            </a:endParaRPr>
          </a:p>
          <a:p>
            <a:pPr lvl="1"/>
            <a:r>
              <a:rPr lang="de-DE" dirty="0" smtClean="0">
                <a:sym typeface="Wingdings" pitchFamily="2" charset="2"/>
              </a:rPr>
              <a:t>Spiegelneurone</a:t>
            </a:r>
          </a:p>
          <a:p>
            <a:pPr lvl="1">
              <a:buNone/>
            </a:pPr>
            <a:endParaRPr lang="de-DE" dirty="0" smtClean="0">
              <a:sym typeface="Wingdings" pitchFamily="2" charset="2"/>
            </a:endParaRPr>
          </a:p>
          <a:p>
            <a:pPr lvl="1">
              <a:buNone/>
            </a:pPr>
            <a:endParaRPr lang="de-DE" dirty="0" smtClean="0">
              <a:sym typeface="Wingdings" pitchFamily="2" charset="2"/>
            </a:endParaRPr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Neuronale Grundlagen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>
                <a:sym typeface="Wingdings" pitchFamily="2" charset="2"/>
              </a:rPr>
              <a:t>Kanonische Neurone</a:t>
            </a:r>
            <a:endParaRPr lang="de-DE" dirty="0" smtClean="0">
              <a:sym typeface="Wingdings" pitchFamily="2" charset="2"/>
            </a:endParaRPr>
          </a:p>
          <a:p>
            <a:pPr lvl="1"/>
            <a:r>
              <a:rPr lang="de-DE" dirty="0" smtClean="0">
                <a:sym typeface="Wingdings" pitchFamily="2" charset="2"/>
              </a:rPr>
              <a:t>Reagieren auf Repräsentation eines Objektes mit bestimmten Aussehen</a:t>
            </a:r>
            <a:r>
              <a:rPr lang="de-DE" dirty="0" smtClean="0">
                <a:sym typeface="Wingdings" pitchFamily="2" charset="2"/>
              </a:rPr>
              <a:t>, welches eine bestimmte Handlung impliziert, </a:t>
            </a:r>
            <a:r>
              <a:rPr lang="de-DE" dirty="0" smtClean="0">
                <a:sym typeface="Wingdings" pitchFamily="2" charset="2"/>
              </a:rPr>
              <a:t>ohne dass eine bestimmte Handlung erfolgt</a:t>
            </a:r>
          </a:p>
          <a:p>
            <a:r>
              <a:rPr lang="de-DE" dirty="0" smtClean="0">
                <a:sym typeface="Wingdings" pitchFamily="2" charset="2"/>
              </a:rPr>
              <a:t>Spiegelneurone</a:t>
            </a:r>
          </a:p>
          <a:p>
            <a:pPr lvl="1"/>
            <a:r>
              <a:rPr lang="de-DE" dirty="0" smtClean="0">
                <a:sym typeface="Wingdings" pitchFamily="2" charset="2"/>
              </a:rPr>
              <a:t>Feuern, wenn bestimmte Handlung beobachtet wird oder ausgeführt wird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	 repräsentieren Inhalt, der unabhängig von der „</a:t>
            </a:r>
            <a:r>
              <a:rPr lang="de-DE" dirty="0" err="1" smtClean="0">
                <a:sym typeface="Wingdings" pitchFamily="2" charset="2"/>
              </a:rPr>
              <a:t>self-other</a:t>
            </a:r>
            <a:r>
              <a:rPr lang="de-DE" dirty="0" smtClean="0">
                <a:sym typeface="Wingdings" pitchFamily="2" charset="2"/>
              </a:rPr>
              <a:t>“ Unterscheidung ist </a:t>
            </a:r>
          </a:p>
          <a:p>
            <a:pPr lvl="1"/>
            <a:r>
              <a:rPr lang="de-DE" dirty="0" smtClean="0">
                <a:sym typeface="Wingdings" pitchFamily="2" charset="2"/>
              </a:rPr>
              <a:t>Feuern, egal ob Handlung gesehen, gehört oder ausgeführt wird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	 Semantischer Inhalt von Bedeutung, Modalität egal </a:t>
            </a:r>
          </a:p>
          <a:p>
            <a:pPr lvl="1"/>
            <a:r>
              <a:rPr lang="de-DE" dirty="0" smtClean="0">
                <a:sym typeface="Wingdings" pitchFamily="2" charset="2"/>
              </a:rPr>
              <a:t>Eröffnen intersubjektiven Raum, der „</a:t>
            </a:r>
            <a:r>
              <a:rPr lang="de-DE" dirty="0" err="1" smtClean="0">
                <a:sym typeface="Wingdings" pitchFamily="2" charset="2"/>
              </a:rPr>
              <a:t>we</a:t>
            </a:r>
            <a:r>
              <a:rPr lang="de-DE" dirty="0" smtClean="0">
                <a:sym typeface="Wingdings" pitchFamily="2" charset="2"/>
              </a:rPr>
              <a:t>“-</a:t>
            </a:r>
            <a:r>
              <a:rPr lang="de-DE" dirty="0" err="1" smtClean="0">
                <a:sym typeface="Wingdings" pitchFamily="2" charset="2"/>
              </a:rPr>
              <a:t>centric</a:t>
            </a:r>
            <a:r>
              <a:rPr lang="de-DE" dirty="0" smtClean="0">
                <a:sym typeface="Wingdings" pitchFamily="2" charset="2"/>
              </a:rPr>
              <a:t> (wir-zentriert) ist: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	 der Akteur ist irrelevant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Spiegelneurone: </a:t>
            </a:r>
            <a:br>
              <a:rPr lang="de-DE" dirty="0" smtClean="0"/>
            </a:br>
            <a:r>
              <a:rPr lang="de-DE" dirty="0" smtClean="0"/>
              <a:t>Identifikation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BA2EBC-6188-4E92-BC36-26AFD9259431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/>
              <a:t>Bisher wurden nur Spiegelneurone und Handlung untersucht, jetzt auch Zusammenhang mit Gefühlen</a:t>
            </a:r>
          </a:p>
          <a:p>
            <a:r>
              <a:rPr lang="de-DE" dirty="0" smtClean="0"/>
              <a:t>Spiegelneurone sind Ausgangspunkt für Erfahrung von Identifikation und Empathie</a:t>
            </a:r>
          </a:p>
          <a:p>
            <a:r>
              <a:rPr lang="de-DE" dirty="0" smtClean="0"/>
              <a:t>Großer Unterschied zu anderen Verknüpfungen von Neuronen: Spiegelneurone verwischen Unterschied von „deins“ und „meins“ und zeigen uns damit, dass andere sind wie wir/wir sind wie die anderen</a:t>
            </a:r>
          </a:p>
          <a:p>
            <a:r>
              <a:rPr lang="de-DE" dirty="0" smtClean="0"/>
              <a:t>Zur Wahrnehmung der Unterscheidung zwischen uns und anderen haben wir andere Systeme, Spiegelneurone ermöglichen Aufbau eines „</a:t>
            </a:r>
            <a:r>
              <a:rPr lang="de-DE" dirty="0" err="1" smtClean="0"/>
              <a:t>shared</a:t>
            </a:r>
            <a:r>
              <a:rPr lang="de-DE" dirty="0" smtClean="0"/>
              <a:t> </a:t>
            </a:r>
            <a:r>
              <a:rPr lang="de-DE" dirty="0" err="1" smtClean="0"/>
              <a:t>space</a:t>
            </a:r>
            <a:r>
              <a:rPr lang="de-DE" dirty="0" smtClean="0"/>
              <a:t>“, wo Interaktionen nach ihrem gemeinsamen impliziten semantischen Inhalt erkannt werden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Galathe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854</Words>
  <Application>Microsoft Office PowerPoint</Application>
  <PresentationFormat>Bildschirmpräsentation (4:3)</PresentationFormat>
  <Paragraphs>160</Paragraphs>
  <Slides>20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1" baseType="lpstr">
      <vt:lpstr>Galathea</vt:lpstr>
      <vt:lpstr>Was können Spiegelneurone erklären und was nicht?  </vt:lpstr>
      <vt:lpstr>Literatur</vt:lpstr>
      <vt:lpstr>Gliederung</vt:lpstr>
      <vt:lpstr>Definitorische Grundlagen:  Self-other identity und Empathie</vt:lpstr>
      <vt:lpstr>Definitorische Grundlagen: Being like me</vt:lpstr>
      <vt:lpstr>Definitorische Grundlagen: Wie entsteht Konzept über das „Selbst“?</vt:lpstr>
      <vt:lpstr>Neuronale Grundlagen</vt:lpstr>
      <vt:lpstr>Neuronale Grundlagen</vt:lpstr>
      <vt:lpstr>Spiegelneurone:  Identifikation</vt:lpstr>
      <vt:lpstr>Spiegelneurone:  Identifikation und Empathie</vt:lpstr>
      <vt:lpstr>Shared manifold hypothesis</vt:lpstr>
      <vt:lpstr>Evidenz für „shared manifold“</vt:lpstr>
      <vt:lpstr>Diskussion</vt:lpstr>
      <vt:lpstr>Spiegelneuronen und Imitation</vt:lpstr>
      <vt:lpstr>Kritik an Gallese</vt:lpstr>
      <vt:lpstr>Imitation bei Neugeborenen</vt:lpstr>
      <vt:lpstr>Imitation bei Neugeborenen</vt:lpstr>
      <vt:lpstr>Imitation bei Neugeborenen</vt:lpstr>
      <vt:lpstr>Diskussion</vt:lpstr>
      <vt:lpstr>Folie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„Being like Me“:  Self-Other Identity, Mirrow Neurons and Empathy  (Vittorio Gallese) </dc:title>
  <dc:creator>Johanna Hömberg</dc:creator>
  <cp:lastModifiedBy>Johanna Hömberg</cp:lastModifiedBy>
  <cp:revision>15</cp:revision>
  <dcterms:created xsi:type="dcterms:W3CDTF">2010-04-23T15:16:26Z</dcterms:created>
  <dcterms:modified xsi:type="dcterms:W3CDTF">2010-04-26T16:41:42Z</dcterms:modified>
</cp:coreProperties>
</file>