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chemeClr val="accent1">
            <a:hueOff val="273561"/>
            <a:satOff val="2937"/>
            <a:lumOff val="-22233"/>
          </a:schemeClr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chemeClr val="accent1">
            <a:hueOff val="273561"/>
            <a:satOff val="2937"/>
            <a:lumOff val="-22233"/>
          </a:schemeClr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chemeClr val="accent1">
            <a:hueOff val="273561"/>
            <a:satOff val="2937"/>
            <a:lumOff val="-22233"/>
          </a:schemeClr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chemeClr val="accent1">
            <a:hueOff val="273561"/>
            <a:satOff val="2937"/>
            <a:lumOff val="-22233"/>
          </a:schemeClr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chemeClr val="accent1">
            <a:hueOff val="273561"/>
            <a:satOff val="2937"/>
            <a:lumOff val="-22233"/>
          </a:schemeClr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chemeClr val="accent1">
            <a:hueOff val="273561"/>
            <a:satOff val="2937"/>
            <a:lumOff val="-22233"/>
          </a:schemeClr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chemeClr val="accent1">
            <a:hueOff val="273561"/>
            <a:satOff val="2937"/>
            <a:lumOff val="-22233"/>
          </a:schemeClr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chemeClr val="accent1">
            <a:hueOff val="273561"/>
            <a:satOff val="2937"/>
            <a:lumOff val="-22233"/>
          </a:schemeClr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chemeClr val="accent1">
            <a:hueOff val="273561"/>
            <a:satOff val="2937"/>
            <a:lumOff val="-22233"/>
          </a:schemeClr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Shape 14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 defTabSz="914400">
              <a:defRPr sz="4400"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xfrm>
            <a:off x="12588088" y="9350361"/>
            <a:ext cx="368504" cy="381001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952500" y="304800"/>
            <a:ext cx="11099800" cy="98013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95111" indent="-395111">
              <a:lnSpc>
                <a:spcPct val="120000"/>
              </a:lnSpc>
              <a:spcBef>
                <a:spcPts val="0"/>
              </a:spcBef>
              <a:defRPr sz="3800">
                <a:solidFill>
                  <a:srgbClr val="101F98"/>
                </a:solidFill>
              </a:defRPr>
            </a:lvl1pPr>
            <a:lvl2pPr marL="790222" indent="-345722">
              <a:lnSpc>
                <a:spcPct val="120000"/>
              </a:lnSpc>
              <a:spcBef>
                <a:spcPts val="0"/>
              </a:spcBef>
              <a:defRPr sz="2800">
                <a:solidFill>
                  <a:srgbClr val="101F98"/>
                </a:solidFill>
              </a:defRPr>
            </a:lvl2pPr>
            <a:lvl3pPr marL="1185333" indent="-296333">
              <a:lnSpc>
                <a:spcPct val="120000"/>
              </a:lnSpc>
              <a:spcBef>
                <a:spcPts val="0"/>
              </a:spcBef>
              <a:defRPr sz="2400">
                <a:solidFill>
                  <a:srgbClr val="101F98"/>
                </a:solidFill>
              </a:defRPr>
            </a:lvl3pPr>
            <a:lvl4pPr marL="1629833" indent="-296333">
              <a:spcBef>
                <a:spcPts val="0"/>
              </a:spcBef>
              <a:defRPr sz="2400">
                <a:solidFill>
                  <a:srgbClr val="101F98"/>
                </a:solidFill>
              </a:defRPr>
            </a:lvl4pPr>
            <a:lvl5pPr marL="2074333" indent="-296333">
              <a:spcBef>
                <a:spcPts val="0"/>
              </a:spcBef>
              <a:defRPr sz="2400">
                <a:solidFill>
                  <a:srgbClr val="101F9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xfrm>
            <a:off x="12540608" y="9321351"/>
            <a:ext cx="368505" cy="381001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xfrm>
            <a:off x="952500" y="0"/>
            <a:ext cx="11099800" cy="98013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1" name="Shape 1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95111" indent="-395111">
              <a:lnSpc>
                <a:spcPct val="120000"/>
              </a:lnSpc>
              <a:spcBef>
                <a:spcPts val="0"/>
              </a:spcBef>
              <a:defRPr sz="3800">
                <a:solidFill>
                  <a:srgbClr val="101F98"/>
                </a:solidFill>
              </a:defRPr>
            </a:lvl1pPr>
            <a:lvl2pPr marL="790222" indent="-345722">
              <a:lnSpc>
                <a:spcPct val="120000"/>
              </a:lnSpc>
              <a:spcBef>
                <a:spcPts val="0"/>
              </a:spcBef>
              <a:defRPr sz="2800">
                <a:solidFill>
                  <a:srgbClr val="101F98"/>
                </a:solidFill>
              </a:defRPr>
            </a:lvl2pPr>
            <a:lvl3pPr marL="1210027" indent="-321027">
              <a:lnSpc>
                <a:spcPct val="120000"/>
              </a:lnSpc>
              <a:spcBef>
                <a:spcPts val="0"/>
              </a:spcBef>
              <a:defRPr sz="2600">
                <a:solidFill>
                  <a:srgbClr val="101F98"/>
                </a:solidFill>
              </a:defRPr>
            </a:lvl3pPr>
            <a:lvl4pPr marL="1654527" indent="-321027">
              <a:spcBef>
                <a:spcPts val="0"/>
              </a:spcBef>
              <a:defRPr sz="2600">
                <a:solidFill>
                  <a:srgbClr val="101F98"/>
                </a:solidFill>
              </a:defRPr>
            </a:lvl4pPr>
            <a:lvl5pPr marL="2099027" indent="-321027">
              <a:spcBef>
                <a:spcPts val="0"/>
              </a:spcBef>
              <a:defRPr sz="2600">
                <a:solidFill>
                  <a:srgbClr val="101F9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hape 112"/>
          <p:cNvSpPr/>
          <p:nvPr>
            <p:ph type="sldNum" sz="quarter" idx="2"/>
          </p:nvPr>
        </p:nvSpPr>
        <p:spPr>
          <a:xfrm>
            <a:off x="12604108" y="9334051"/>
            <a:ext cx="368505" cy="3810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xfrm>
            <a:off x="952500" y="0"/>
            <a:ext cx="11099800" cy="114602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0" name="Shape 120"/>
          <p:cNvSpPr/>
          <p:nvPr>
            <p:ph type="sldNum" sz="quarter" idx="2"/>
          </p:nvPr>
        </p:nvSpPr>
        <p:spPr>
          <a:xfrm>
            <a:off x="12636922" y="9359110"/>
            <a:ext cx="368504" cy="3810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xfrm>
            <a:off x="952500" y="114300"/>
            <a:ext cx="11099800" cy="1146027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3000"/>
              </a:lnSpc>
              <a:defRPr sz="50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Shape 128"/>
          <p:cNvSpPr/>
          <p:nvPr>
            <p:ph type="sldNum" sz="quarter" idx="2"/>
          </p:nvPr>
        </p:nvSpPr>
        <p:spPr>
          <a:xfrm>
            <a:off x="12596875" y="9340850"/>
            <a:ext cx="396749" cy="406400"/>
          </a:xfrm>
          <a:prstGeom prst="rect">
            <a:avLst/>
          </a:prstGeom>
        </p:spPr>
        <p:txBody>
          <a:bodyPr/>
          <a:lstStyle>
            <a:lvl1pPr>
              <a:defRPr i="1" sz="2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xfrm>
            <a:off x="952500" y="152400"/>
            <a:ext cx="11099800" cy="980133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3000"/>
              </a:lnSpc>
              <a:defRPr sz="50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95111" indent="-395111">
              <a:lnSpc>
                <a:spcPct val="120000"/>
              </a:lnSpc>
              <a:spcBef>
                <a:spcPts val="0"/>
              </a:spcBef>
              <a:defRPr sz="3800">
                <a:solidFill>
                  <a:srgbClr val="101F98"/>
                </a:solidFill>
              </a:defRPr>
            </a:lvl1pPr>
            <a:lvl2pPr marL="790222" indent="-345722">
              <a:lnSpc>
                <a:spcPct val="120000"/>
              </a:lnSpc>
              <a:spcBef>
                <a:spcPts val="0"/>
              </a:spcBef>
              <a:defRPr sz="2800">
                <a:solidFill>
                  <a:srgbClr val="101F98"/>
                </a:solidFill>
              </a:defRPr>
            </a:lvl2pPr>
            <a:lvl3pPr marL="1234722" indent="-345722">
              <a:lnSpc>
                <a:spcPct val="120000"/>
              </a:lnSpc>
              <a:spcBef>
                <a:spcPts val="0"/>
              </a:spcBef>
              <a:defRPr sz="2800">
                <a:solidFill>
                  <a:srgbClr val="101F98"/>
                </a:solidFill>
              </a:defRPr>
            </a:lvl3pPr>
            <a:lvl4pPr marL="1679222" indent="-345722">
              <a:spcBef>
                <a:spcPts val="0"/>
              </a:spcBef>
              <a:defRPr sz="2800">
                <a:solidFill>
                  <a:srgbClr val="101F98"/>
                </a:solidFill>
              </a:defRPr>
            </a:lvl4pPr>
            <a:lvl5pPr marL="2123722" indent="-345722">
              <a:spcBef>
                <a:spcPts val="0"/>
              </a:spcBef>
              <a:defRPr sz="2800">
                <a:solidFill>
                  <a:srgbClr val="101F9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hape 137"/>
          <p:cNvSpPr/>
          <p:nvPr>
            <p:ph type="sldNum" sz="quarter" idx="2"/>
          </p:nvPr>
        </p:nvSpPr>
        <p:spPr>
          <a:xfrm>
            <a:off x="12540608" y="9321351"/>
            <a:ext cx="368505" cy="381001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8" name="Shape 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952500" y="304800"/>
            <a:ext cx="11099800" cy="98013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95111" indent="-395111">
              <a:lnSpc>
                <a:spcPct val="120000"/>
              </a:lnSpc>
              <a:spcBef>
                <a:spcPts val="0"/>
              </a:spcBef>
              <a:defRPr sz="3800">
                <a:solidFill>
                  <a:srgbClr val="101F98"/>
                </a:solidFill>
              </a:defRPr>
            </a:lvl1pPr>
            <a:lvl2pPr marL="790222" indent="-345722">
              <a:lnSpc>
                <a:spcPct val="120000"/>
              </a:lnSpc>
              <a:spcBef>
                <a:spcPts val="0"/>
              </a:spcBef>
              <a:defRPr sz="2800">
                <a:solidFill>
                  <a:srgbClr val="101F98"/>
                </a:solidFill>
              </a:defRPr>
            </a:lvl2pPr>
            <a:lvl3pPr marL="1284111" indent="-395111">
              <a:lnSpc>
                <a:spcPct val="120000"/>
              </a:lnSpc>
              <a:spcBef>
                <a:spcPts val="0"/>
              </a:spcBef>
              <a:defRPr sz="3200">
                <a:solidFill>
                  <a:srgbClr val="101F98"/>
                </a:solidFill>
              </a:defRPr>
            </a:lvl3pPr>
            <a:lvl4pPr marL="1728611" indent="-395111">
              <a:spcBef>
                <a:spcPts val="0"/>
              </a:spcBef>
              <a:defRPr sz="3200">
                <a:solidFill>
                  <a:srgbClr val="101F98"/>
                </a:solidFill>
              </a:defRPr>
            </a:lvl4pPr>
            <a:lvl5pPr marL="2173111" indent="-395111">
              <a:spcBef>
                <a:spcPts val="0"/>
              </a:spcBef>
              <a:defRPr sz="3200">
                <a:solidFill>
                  <a:srgbClr val="101F9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xfrm>
            <a:off x="12540608" y="9321351"/>
            <a:ext cx="368505" cy="3810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1F98"/>
                </a:solidFill>
              </a:defRPr>
            </a:lvl1pPr>
            <a:lvl2pPr>
              <a:defRPr>
                <a:solidFill>
                  <a:srgbClr val="101F98"/>
                </a:solidFill>
              </a:defRPr>
            </a:lvl2pPr>
            <a:lvl3pPr>
              <a:defRPr>
                <a:solidFill>
                  <a:srgbClr val="101F98"/>
                </a:solidFill>
              </a:defRPr>
            </a:lvl3pPr>
            <a:lvl4pPr>
              <a:defRPr>
                <a:solidFill>
                  <a:srgbClr val="101F98"/>
                </a:solidFill>
              </a:defRPr>
            </a:lvl4pPr>
            <a:lvl5pPr>
              <a:defRPr>
                <a:solidFill>
                  <a:srgbClr val="101F9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 sz="4600"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0" name="Shape 60"/>
          <p:cNvSpPr/>
          <p:nvPr>
            <p:ph type="sldNum" sz="quarter" idx="2"/>
          </p:nvPr>
        </p:nvSpPr>
        <p:spPr>
          <a:xfrm>
            <a:off x="12599697" y="9378068"/>
            <a:ext cx="368504" cy="3810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xfrm>
            <a:off x="952500" y="304800"/>
            <a:ext cx="11099800" cy="98013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95111" indent="-395111">
              <a:lnSpc>
                <a:spcPct val="120000"/>
              </a:lnSpc>
              <a:spcBef>
                <a:spcPts val="0"/>
              </a:spcBef>
              <a:defRPr sz="3800">
                <a:solidFill>
                  <a:srgbClr val="101F98"/>
                </a:solidFill>
              </a:defRPr>
            </a:lvl1pPr>
            <a:lvl2pPr marL="790222" indent="-345722">
              <a:lnSpc>
                <a:spcPct val="120000"/>
              </a:lnSpc>
              <a:spcBef>
                <a:spcPts val="0"/>
              </a:spcBef>
              <a:defRPr sz="2800">
                <a:solidFill>
                  <a:srgbClr val="101F98"/>
                </a:solidFill>
              </a:defRPr>
            </a:lvl2pPr>
            <a:lvl3pPr marL="1210027" indent="-321027">
              <a:lnSpc>
                <a:spcPct val="120000"/>
              </a:lnSpc>
              <a:spcBef>
                <a:spcPts val="0"/>
              </a:spcBef>
              <a:defRPr sz="2600">
                <a:solidFill>
                  <a:srgbClr val="101F98"/>
                </a:solidFill>
              </a:defRPr>
            </a:lvl3pPr>
            <a:lvl4pPr marL="1654527" indent="-321027">
              <a:spcBef>
                <a:spcPts val="0"/>
              </a:spcBef>
              <a:defRPr sz="2600">
                <a:solidFill>
                  <a:srgbClr val="101F98"/>
                </a:solidFill>
              </a:defRPr>
            </a:lvl4pPr>
            <a:lvl5pPr marL="2099027" indent="-321027">
              <a:spcBef>
                <a:spcPts val="0"/>
              </a:spcBef>
              <a:defRPr sz="2600">
                <a:solidFill>
                  <a:srgbClr val="101F9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xfrm>
            <a:off x="12540608" y="9321351"/>
            <a:ext cx="368505" cy="3810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xfrm>
            <a:off x="952500" y="304800"/>
            <a:ext cx="11099800" cy="980133"/>
          </a:xfrm>
          <a:prstGeom prst="rect">
            <a:avLst/>
          </a:prstGeom>
        </p:spPr>
        <p:txBody>
          <a:bodyPr/>
          <a:lstStyle>
            <a:lvl1pPr defTabSz="914400">
              <a:defRPr sz="4600"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95111" indent="-395111" defTabSz="914400">
              <a:lnSpc>
                <a:spcPct val="120000"/>
              </a:lnSpc>
              <a:spcBef>
                <a:spcPts val="0"/>
              </a:spcBef>
              <a:defRPr sz="3800">
                <a:solidFill>
                  <a:srgbClr val="101F98"/>
                </a:solidFill>
                <a:uFill>
                  <a:solidFill>
                    <a:srgbClr val="000099"/>
                  </a:solidFill>
                </a:uFill>
              </a:defRPr>
            </a:lvl1pPr>
            <a:lvl2pPr marL="790222" indent="-345722" defTabSz="914400">
              <a:lnSpc>
                <a:spcPct val="120000"/>
              </a:lnSpc>
              <a:spcBef>
                <a:spcPts val="0"/>
              </a:spcBef>
              <a:defRPr sz="2800">
                <a:solidFill>
                  <a:srgbClr val="101F98"/>
                </a:solidFill>
                <a:uFill>
                  <a:solidFill>
                    <a:srgbClr val="000099"/>
                  </a:solidFill>
                </a:uFill>
              </a:defRPr>
            </a:lvl2pPr>
            <a:lvl3pPr marL="1210027" indent="-321027" defTabSz="914400">
              <a:lnSpc>
                <a:spcPct val="120000"/>
              </a:lnSpc>
              <a:spcBef>
                <a:spcPts val="0"/>
              </a:spcBef>
              <a:defRPr sz="2600">
                <a:solidFill>
                  <a:srgbClr val="101F98"/>
                </a:solidFill>
                <a:uFill>
                  <a:solidFill>
                    <a:srgbClr val="000099"/>
                  </a:solidFill>
                </a:uFill>
              </a:defRPr>
            </a:lvl3pPr>
            <a:lvl4pPr marL="1654527" indent="-321027" defTabSz="914400">
              <a:spcBef>
                <a:spcPts val="0"/>
              </a:spcBef>
              <a:defRPr sz="2600">
                <a:solidFill>
                  <a:srgbClr val="101F98"/>
                </a:solidFill>
                <a:uFill>
                  <a:solidFill>
                    <a:srgbClr val="000099"/>
                  </a:solidFill>
                </a:uFill>
              </a:defRPr>
            </a:lvl4pPr>
            <a:lvl5pPr marL="2099027" indent="-321027" defTabSz="914400">
              <a:spcBef>
                <a:spcPts val="0"/>
              </a:spcBef>
              <a:defRPr sz="2600">
                <a:solidFill>
                  <a:srgbClr val="101F98"/>
                </a:solidFill>
                <a:uFill>
                  <a:solidFill>
                    <a:srgbClr val="000099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hape 78"/>
          <p:cNvSpPr/>
          <p:nvPr>
            <p:ph type="sldNum" sz="quarter" idx="2"/>
          </p:nvPr>
        </p:nvSpPr>
        <p:spPr>
          <a:xfrm>
            <a:off x="12540608" y="9321351"/>
            <a:ext cx="368505" cy="3810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28600"/>
            <a:ext cx="11099800" cy="1146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500" u="none">
          <a:ln>
            <a:noFill/>
          </a:ln>
          <a:solidFill>
            <a:srgbClr val="101F98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500" u="none">
          <a:ln>
            <a:noFill/>
          </a:ln>
          <a:solidFill>
            <a:srgbClr val="101F98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500" u="none">
          <a:ln>
            <a:noFill/>
          </a:ln>
          <a:solidFill>
            <a:srgbClr val="101F98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500" u="none">
          <a:ln>
            <a:noFill/>
          </a:ln>
          <a:solidFill>
            <a:srgbClr val="101F98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500" u="none">
          <a:ln>
            <a:noFill/>
          </a:ln>
          <a:solidFill>
            <a:srgbClr val="101F98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500" u="none">
          <a:ln>
            <a:noFill/>
          </a:ln>
          <a:solidFill>
            <a:srgbClr val="101F98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500" u="none">
          <a:ln>
            <a:noFill/>
          </a:ln>
          <a:solidFill>
            <a:srgbClr val="101F98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500" u="none">
          <a:ln>
            <a:noFill/>
          </a:ln>
          <a:solidFill>
            <a:srgbClr val="101F98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500" u="none">
          <a:ln>
            <a:noFill/>
          </a:ln>
          <a:solidFill>
            <a:srgbClr val="101F98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chemeClr val="accent1">
              <a:hueOff val="273561"/>
              <a:satOff val="2937"/>
              <a:lumOff val="-22233"/>
            </a:schemeClr>
          </a:solidFill>
          <a:uFillTx/>
          <a:latin typeface="+mj-lt"/>
          <a:ea typeface="+mj-ea"/>
          <a:cs typeface="+mj-cs"/>
          <a:sym typeface="Helvetica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chemeClr val="accent1">
              <a:hueOff val="273561"/>
              <a:satOff val="2937"/>
              <a:lumOff val="-22233"/>
            </a:schemeClr>
          </a:solidFill>
          <a:uFillTx/>
          <a:latin typeface="+mj-lt"/>
          <a:ea typeface="+mj-ea"/>
          <a:cs typeface="+mj-cs"/>
          <a:sym typeface="Helvetica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chemeClr val="accent1">
              <a:hueOff val="273561"/>
              <a:satOff val="2937"/>
              <a:lumOff val="-22233"/>
            </a:schemeClr>
          </a:solidFill>
          <a:uFillTx/>
          <a:latin typeface="+mj-lt"/>
          <a:ea typeface="+mj-ea"/>
          <a:cs typeface="+mj-cs"/>
          <a:sym typeface="Helvetica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chemeClr val="accent1">
              <a:hueOff val="273561"/>
              <a:satOff val="2937"/>
              <a:lumOff val="-22233"/>
            </a:schemeClr>
          </a:solidFill>
          <a:uFillTx/>
          <a:latin typeface="+mj-lt"/>
          <a:ea typeface="+mj-ea"/>
          <a:cs typeface="+mj-cs"/>
          <a:sym typeface="Helvetica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chemeClr val="accent1">
              <a:hueOff val="273561"/>
              <a:satOff val="2937"/>
              <a:lumOff val="-22233"/>
            </a:schemeClr>
          </a:solidFill>
          <a:uFillTx/>
          <a:latin typeface="+mj-lt"/>
          <a:ea typeface="+mj-ea"/>
          <a:cs typeface="+mj-cs"/>
          <a:sym typeface="Helvetica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chemeClr val="accent1">
              <a:hueOff val="273561"/>
              <a:satOff val="2937"/>
              <a:lumOff val="-22233"/>
            </a:schemeClr>
          </a:solidFill>
          <a:uFillTx/>
          <a:latin typeface="+mj-lt"/>
          <a:ea typeface="+mj-ea"/>
          <a:cs typeface="+mj-cs"/>
          <a:sym typeface="Helvetica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chemeClr val="accent1">
              <a:hueOff val="273561"/>
              <a:satOff val="2937"/>
              <a:lumOff val="-22233"/>
            </a:schemeClr>
          </a:solidFill>
          <a:uFillTx/>
          <a:latin typeface="+mj-lt"/>
          <a:ea typeface="+mj-ea"/>
          <a:cs typeface="+mj-cs"/>
          <a:sym typeface="Helvetica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chemeClr val="accent1">
              <a:hueOff val="273561"/>
              <a:satOff val="2937"/>
              <a:lumOff val="-22233"/>
            </a:schemeClr>
          </a:solidFill>
          <a:uFillTx/>
          <a:latin typeface="+mj-lt"/>
          <a:ea typeface="+mj-ea"/>
          <a:cs typeface="+mj-cs"/>
          <a:sym typeface="Helvetica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chemeClr val="accent1">
              <a:hueOff val="273561"/>
              <a:satOff val="2937"/>
              <a:lumOff val="-22233"/>
            </a:schemeClr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.jpe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1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0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2.png"/><Relationship Id="rId3" Type="http://schemas.openxmlformats.org/officeDocument/2006/relationships/image" Target="../media/image29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6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gif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8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7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image" Target="../media/image87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8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9.png"/><Relationship Id="rId3" Type="http://schemas.openxmlformats.org/officeDocument/2006/relationships/image" Target="../media/image1.tif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2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3.png"/><Relationship Id="rId3" Type="http://schemas.openxmlformats.org/officeDocument/2006/relationships/image" Target="../media/image92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4.png"/><Relationship Id="rId3" Type="http://schemas.openxmlformats.org/officeDocument/2006/relationships/image" Target="../media/image95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6.png"/><Relationship Id="rId3" Type="http://schemas.openxmlformats.org/officeDocument/2006/relationships/image" Target="../media/image97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8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1.png"/><Relationship Id="rId3" Type="http://schemas.openxmlformats.org/officeDocument/2006/relationships/image" Target="../media/image102.png"/><Relationship Id="rId4" Type="http://schemas.openxmlformats.org/officeDocument/2006/relationships/image" Target="../media/image10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pn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7.png"/><Relationship Id="rId3" Type="http://schemas.openxmlformats.org/officeDocument/2006/relationships/image" Target="../media/image108.pn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9.png"/><Relationship Id="rId3" Type="http://schemas.openxmlformats.org/officeDocument/2006/relationships/image" Target="../media/image110.png"/><Relationship Id="rId4" Type="http://schemas.openxmlformats.org/officeDocument/2006/relationships/image" Target="../media/image111.pn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2.png"/><Relationship Id="rId3" Type="http://schemas.openxmlformats.org/officeDocument/2006/relationships/image" Target="../media/image87.png"/><Relationship Id="rId4" Type="http://schemas.openxmlformats.org/officeDocument/2006/relationships/image" Target="../media/image86.png"/><Relationship Id="rId5" Type="http://schemas.openxmlformats.org/officeDocument/2006/relationships/image" Target="../media/image113.pn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7.png"/><Relationship Id="rId3" Type="http://schemas.openxmlformats.org/officeDocument/2006/relationships/image" Target="../media/image114.png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4.png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5.png"/><Relationship Id="rId3" Type="http://schemas.openxmlformats.org/officeDocument/2006/relationships/image" Target="../media/image11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7.png"/><Relationship Id="rId3" Type="http://schemas.openxmlformats.org/officeDocument/2006/relationships/image" Target="../media/image118.png"/><Relationship Id="rId4" Type="http://schemas.openxmlformats.org/officeDocument/2006/relationships/image" Target="../media/image119.png"/><Relationship Id="rId5" Type="http://schemas.openxmlformats.org/officeDocument/2006/relationships/image" Target="../media/image120.png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1.png"/><Relationship Id="rId3" Type="http://schemas.openxmlformats.org/officeDocument/2006/relationships/image" Target="../media/image122.png"/><Relationship Id="rId4" Type="http://schemas.openxmlformats.org/officeDocument/2006/relationships/image" Target="../media/image123.png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4.png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5.png"/><Relationship Id="rId3" Type="http://schemas.openxmlformats.org/officeDocument/2006/relationships/image" Target="../media/image126.png"/><Relationship Id="rId4" Type="http://schemas.openxmlformats.org/officeDocument/2006/relationships/image" Target="../media/image127.png"/><Relationship Id="rId5" Type="http://schemas.openxmlformats.org/officeDocument/2006/relationships/image" Target="../media/image128.png"/></Relationships>
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9.png"/></Relationships>
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0.png"/><Relationship Id="rId3" Type="http://schemas.openxmlformats.org/officeDocument/2006/relationships/image" Target="../media/image131.png"/><Relationship Id="rId4" Type="http://schemas.openxmlformats.org/officeDocument/2006/relationships/image" Target="../media/image132.png"/><Relationship Id="rId5" Type="http://schemas.openxmlformats.org/officeDocument/2006/relationships/image" Target="../media/image133.png"/></Relationships>

</file>

<file path=ppt/slides/_rels/slide6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4.png"/><Relationship Id="rId3" Type="http://schemas.openxmlformats.org/officeDocument/2006/relationships/image" Target="../media/image46.png"/></Relationships>

</file>

<file path=ppt/slides/_rels/slide6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5.png"/></Relationships>

</file>

<file path=ppt/slides/_rels/slide6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6.png"/><Relationship Id="rId3" Type="http://schemas.openxmlformats.org/officeDocument/2006/relationships/image" Target="../media/image13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

</file>

<file path=ppt/slides/_rels/slide7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uu_txtright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7359" y="8535742"/>
            <a:ext cx="3235320" cy="1204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nikhef_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1837" y="8641121"/>
            <a:ext cx="2019181" cy="889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4142878" y="5422950"/>
            <a:ext cx="4719044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i="1" sz="2800">
                <a:solidFill>
                  <a:srgbClr val="101F98"/>
                </a:solidFill>
              </a:defRPr>
            </a:pPr>
            <a:r>
              <a:t>Marco van Leeuwen, </a:t>
            </a:r>
          </a:p>
          <a:p>
            <a:pPr algn="ctr">
              <a:defRPr i="1" sz="2800">
                <a:solidFill>
                  <a:srgbClr val="101F98"/>
                </a:solidFill>
              </a:defRPr>
            </a:pPr>
            <a:r>
              <a:t>Nikhef and Utrecht University</a:t>
            </a:r>
          </a:p>
        </p:txBody>
      </p:sp>
      <p:sp>
        <p:nvSpPr>
          <p:cNvPr id="149" name="Shape 149"/>
          <p:cNvSpPr/>
          <p:nvPr/>
        </p:nvSpPr>
        <p:spPr>
          <a:xfrm>
            <a:off x="3607172" y="7169109"/>
            <a:ext cx="579045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101F98"/>
                </a:solidFill>
              </a:defRPr>
            </a:lvl1pPr>
          </a:lstStyle>
          <a:p>
            <a:pPr/>
            <a:r>
              <a:t>GRK 2149 retreat, 19-22 September 2016</a:t>
            </a:r>
          </a:p>
        </p:txBody>
      </p:sp>
      <p:sp>
        <p:nvSpPr>
          <p:cNvPr id="150" name="Shape 150"/>
          <p:cNvSpPr/>
          <p:nvPr/>
        </p:nvSpPr>
        <p:spPr>
          <a:xfrm>
            <a:off x="1270000" y="1638300"/>
            <a:ext cx="10464800" cy="330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ctr">
              <a:defRPr sz="4400">
                <a:solidFill>
                  <a:srgbClr val="101F98"/>
                </a:solidFill>
              </a:defRPr>
            </a:pPr>
            <a:r>
              <a:t>QCD and the Quark Gluon Plasma</a:t>
            </a:r>
          </a:p>
          <a:p>
            <a:pPr algn="ctr">
              <a:defRPr sz="4400">
                <a:solidFill>
                  <a:srgbClr val="101F98"/>
                </a:solidFill>
              </a:defRPr>
            </a:pPr>
            <a:r>
              <a:t>part 2: hard physics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5023" tIns="65023" rIns="65023" bIns="65023"/>
          <a:lstStyle>
            <a:lvl1pPr>
              <a:defRPr sz="5000">
                <a:solidFill>
                  <a:srgbClr val="000099"/>
                </a:solidFill>
              </a:defRPr>
            </a:lvl1pPr>
          </a:lstStyle>
          <a:p>
            <a:pPr/>
            <a:r>
              <a:t>Parton density functions</a:t>
            </a:r>
          </a:p>
        </p:txBody>
      </p:sp>
      <p:sp>
        <p:nvSpPr>
          <p:cNvPr id="267" name="Shape 267"/>
          <p:cNvSpPr/>
          <p:nvPr>
            <p:ph type="sldNum" sz="quarter" idx="2"/>
          </p:nvPr>
        </p:nvSpPr>
        <p:spPr>
          <a:xfrm>
            <a:off x="12549729" y="9282667"/>
            <a:ext cx="453527" cy="4511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algn="l" defTabSz="914400">
              <a:defRPr i="1"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68" name="zeuspdf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8657" y="1625599"/>
            <a:ext cx="6202117" cy="67191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h1gluo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10773" y="2284870"/>
            <a:ext cx="6089227" cy="5626384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Shape 270"/>
          <p:cNvSpPr/>
          <p:nvPr/>
        </p:nvSpPr>
        <p:spPr>
          <a:xfrm>
            <a:off x="1405853" y="1263902"/>
            <a:ext cx="3917369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2600">
                <a:solidFill>
                  <a:srgbClr val="101F98"/>
                </a:solidFill>
                <a:uFill>
                  <a:solidFill>
                    <a:srgbClr val="000099"/>
                  </a:solidFill>
                </a:uFill>
              </a:defRPr>
            </a:pPr>
            <a:r>
              <a:t>Low Q</a:t>
            </a:r>
            <a:r>
              <a:rPr baseline="30461"/>
              <a:t>2</a:t>
            </a:r>
            <a:r>
              <a:t>: valence structure</a:t>
            </a:r>
          </a:p>
        </p:txBody>
      </p:sp>
      <p:sp>
        <p:nvSpPr>
          <p:cNvPr id="271" name="Shape 271"/>
          <p:cNvSpPr/>
          <p:nvPr/>
        </p:nvSpPr>
        <p:spPr>
          <a:xfrm flipV="1">
            <a:off x="4985173" y="6177280"/>
            <a:ext cx="1" cy="2059094"/>
          </a:xfrm>
          <a:prstGeom prst="line">
            <a:avLst/>
          </a:prstGeom>
          <a:ln w="25400">
            <a:solidFill>
              <a:srgbClr val="000099"/>
            </a:solidFill>
            <a:tailEnd type="triangle"/>
          </a:ln>
        </p:spPr>
        <p:txBody>
          <a:bodyPr lIns="65023" tIns="65023" rIns="65023" bIns="65023"/>
          <a:lstStyle/>
          <a:p>
            <a:pPr defTabSz="457200">
              <a:defRPr sz="1600">
                <a:solidFill>
                  <a:srgbClr val="000000"/>
                </a:solidFill>
              </a:defRPr>
            </a:pPr>
          </a:p>
        </p:txBody>
      </p:sp>
      <p:sp>
        <p:nvSpPr>
          <p:cNvPr id="272" name="Shape 272"/>
          <p:cNvSpPr/>
          <p:nvPr/>
        </p:nvSpPr>
        <p:spPr>
          <a:xfrm>
            <a:off x="3052198" y="8327545"/>
            <a:ext cx="4188393" cy="931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ctr" defTabSz="91440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Valence quarks (p = uud)</a:t>
            </a:r>
            <a:endParaRPr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algn="ctr" defTabSz="91440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x ~ 1/3</a:t>
            </a:r>
          </a:p>
        </p:txBody>
      </p:sp>
      <p:sp>
        <p:nvSpPr>
          <p:cNvPr id="273" name="Shape 273"/>
          <p:cNvSpPr/>
          <p:nvPr/>
        </p:nvSpPr>
        <p:spPr>
          <a:xfrm flipV="1">
            <a:off x="975359" y="5527039"/>
            <a:ext cx="758615" cy="2600961"/>
          </a:xfrm>
          <a:prstGeom prst="line">
            <a:avLst/>
          </a:prstGeom>
          <a:ln w="25400">
            <a:solidFill>
              <a:srgbClr val="000099"/>
            </a:solidFill>
            <a:tailEnd type="triangle"/>
          </a:ln>
        </p:spPr>
        <p:txBody>
          <a:bodyPr lIns="65023" tIns="65023" rIns="65023" bIns="65023"/>
          <a:lstStyle/>
          <a:p>
            <a:pPr defTabSz="457200">
              <a:defRPr sz="1600">
                <a:solidFill>
                  <a:srgbClr val="000000"/>
                </a:solidFill>
              </a:defRPr>
            </a:pPr>
          </a:p>
        </p:txBody>
      </p:sp>
      <p:sp>
        <p:nvSpPr>
          <p:cNvPr id="274" name="Shape 274"/>
          <p:cNvSpPr/>
          <p:nvPr/>
        </p:nvSpPr>
        <p:spPr>
          <a:xfrm>
            <a:off x="85795" y="8161821"/>
            <a:ext cx="1921964" cy="52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Soft gluons</a:t>
            </a:r>
          </a:p>
        </p:txBody>
      </p:sp>
      <p:sp>
        <p:nvSpPr>
          <p:cNvPr id="275" name="Shape 275"/>
          <p:cNvSpPr/>
          <p:nvPr/>
        </p:nvSpPr>
        <p:spPr>
          <a:xfrm>
            <a:off x="8364751" y="1715684"/>
            <a:ext cx="3220209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2600">
                <a:solidFill>
                  <a:srgbClr val="101F98"/>
                </a:solidFill>
                <a:uFill>
                  <a:solidFill>
                    <a:srgbClr val="000099"/>
                  </a:solidFill>
                </a:uFill>
              </a:defRPr>
            </a:pPr>
            <a:r>
              <a:t>Q</a:t>
            </a:r>
            <a:r>
              <a:rPr baseline="31999"/>
              <a:t>2</a:t>
            </a:r>
            <a:r>
              <a:t> evolution (gluons)</a:t>
            </a:r>
          </a:p>
        </p:txBody>
      </p:sp>
      <p:sp>
        <p:nvSpPr>
          <p:cNvPr id="276" name="Shape 276"/>
          <p:cNvSpPr/>
          <p:nvPr/>
        </p:nvSpPr>
        <p:spPr>
          <a:xfrm>
            <a:off x="7440213" y="7958621"/>
            <a:ext cx="4708945" cy="931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ctr" defTabSz="91440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Gluon content of proton rises</a:t>
            </a:r>
            <a:b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quickly with Q</a:t>
            </a:r>
            <a:r>
              <a:rPr baseline="30571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5023" tIns="65023" rIns="65023" bIns="65023"/>
          <a:lstStyle/>
          <a:p>
            <a:pPr>
              <a:defRPr sz="5000">
                <a:solidFill>
                  <a:srgbClr val="000099"/>
                </a:solidFill>
              </a:defRPr>
            </a:pPr>
            <a:r>
              <a:t>p+p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→ </a:t>
            </a:r>
            <a:r>
              <a:t>dijet at Tevatron</a:t>
            </a:r>
          </a:p>
        </p:txBody>
      </p:sp>
      <p:sp>
        <p:nvSpPr>
          <p:cNvPr id="279" name="Shape 279"/>
          <p:cNvSpPr/>
          <p:nvPr>
            <p:ph type="sldNum" sz="quarter" idx="2"/>
          </p:nvPr>
        </p:nvSpPr>
        <p:spPr>
          <a:xfrm>
            <a:off x="12544412" y="9326084"/>
            <a:ext cx="432790" cy="4511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algn="l" defTabSz="914400">
              <a:defRPr i="1"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80" name="lego1_r138396_e732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6986" y="2167466"/>
            <a:ext cx="5960534" cy="4813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cdf1_r138396_e732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52640" y="2275839"/>
            <a:ext cx="5310294" cy="4660055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Shape 282"/>
          <p:cNvSpPr/>
          <p:nvPr/>
        </p:nvSpPr>
        <p:spPr>
          <a:xfrm>
            <a:off x="4013970" y="7509369"/>
            <a:ext cx="4976860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Tevatron: p + p at √s = 1.9 TeV</a:t>
            </a:r>
          </a:p>
        </p:txBody>
      </p:sp>
      <p:sp>
        <p:nvSpPr>
          <p:cNvPr id="283" name="Shape 283"/>
          <p:cNvSpPr/>
          <p:nvPr/>
        </p:nvSpPr>
        <p:spPr>
          <a:xfrm>
            <a:off x="3955490" y="541322"/>
            <a:ext cx="325121" cy="1"/>
          </a:xfrm>
          <a:prstGeom prst="line">
            <a:avLst/>
          </a:prstGeom>
          <a:ln w="38100">
            <a:solidFill>
              <a:srgbClr val="000099"/>
            </a:solidFill>
          </a:ln>
        </p:spPr>
        <p:txBody>
          <a:bodyPr lIns="65023" tIns="65023" rIns="65023" bIns="65023"/>
          <a:lstStyle/>
          <a:p>
            <a:pPr defTabSz="457200">
              <a:defRPr sz="1600">
                <a:solidFill>
                  <a:srgbClr val="000000"/>
                </a:solidFill>
              </a:defRPr>
            </a:pPr>
          </a:p>
        </p:txBody>
      </p:sp>
      <p:sp>
        <p:nvSpPr>
          <p:cNvPr id="284" name="Shape 284"/>
          <p:cNvSpPr/>
          <p:nvPr/>
        </p:nvSpPr>
        <p:spPr>
          <a:xfrm>
            <a:off x="6210112" y="7633346"/>
            <a:ext cx="216748" cy="1"/>
          </a:xfrm>
          <a:prstGeom prst="line">
            <a:avLst/>
          </a:prstGeom>
          <a:ln w="25400">
            <a:solidFill>
              <a:srgbClr val="000099"/>
            </a:solidFill>
          </a:ln>
        </p:spPr>
        <p:txBody>
          <a:bodyPr lIns="65023" tIns="65023" rIns="65023" bIns="65023"/>
          <a:lstStyle/>
          <a:p>
            <a:pPr defTabSz="457200">
              <a:defRPr sz="1600">
                <a:solidFill>
                  <a:srgbClr val="000000"/>
                </a:solidFill>
              </a:defRPr>
            </a:pPr>
          </a:p>
        </p:txBody>
      </p:sp>
      <p:sp>
        <p:nvSpPr>
          <p:cNvPr id="285" name="Shape 285"/>
          <p:cNvSpPr/>
          <p:nvPr/>
        </p:nvSpPr>
        <p:spPr>
          <a:xfrm>
            <a:off x="3574766" y="8285643"/>
            <a:ext cx="5855268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Jets produced with several 100 GeV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8957318" y="7955567"/>
            <a:ext cx="2096763" cy="1"/>
          </a:xfrm>
          <a:prstGeom prst="line">
            <a:avLst/>
          </a:prstGeom>
          <a:ln w="38100">
            <a:solidFill>
              <a:srgbClr val="000099"/>
            </a:solidFill>
          </a:ln>
        </p:spPr>
        <p:txBody>
          <a:bodyPr lIns="65023" tIns="65023" rIns="65023" bIns="65023"/>
          <a:lstStyle/>
          <a:p>
            <a:pPr defTabSz="457200">
              <a:defRPr sz="1600">
                <a:solidFill>
                  <a:srgbClr val="000000"/>
                </a:solidFill>
              </a:defRPr>
            </a:pPr>
          </a:p>
        </p:txBody>
      </p:sp>
      <p:sp>
        <p:nvSpPr>
          <p:cNvPr id="288" name="Shape 288"/>
          <p:cNvSpPr/>
          <p:nvPr>
            <p:ph type="sldNum" sz="quarter" idx="2"/>
          </p:nvPr>
        </p:nvSpPr>
        <p:spPr>
          <a:xfrm>
            <a:off x="12559178" y="9329335"/>
            <a:ext cx="453527" cy="4511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algn="l" defTabSz="914400">
              <a:defRPr i="1"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89" name="JetIncCS_KT_RatAll_D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38824" y="4451720"/>
            <a:ext cx="4502010" cy="3122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f2vsQ2_allx_h19497_col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0239" y="866986"/>
            <a:ext cx="3857526" cy="5459569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hape 291"/>
          <p:cNvSpPr/>
          <p:nvPr/>
        </p:nvSpPr>
        <p:spPr>
          <a:xfrm rot="3555965">
            <a:off x="1728216" y="2019862"/>
            <a:ext cx="1159890" cy="5213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808080"/>
                </a:solidFill>
                <a:uFill>
                  <a:solidFill>
                    <a:srgbClr val="808080"/>
                  </a:solidFill>
                </a:uFill>
              </a:rPr>
              <a:t>small </a:t>
            </a:r>
            <a:r>
              <a:rPr i="1">
                <a:solidFill>
                  <a:srgbClr val="808080"/>
                </a:solidFill>
                <a:uFill>
                  <a:solidFill>
                    <a:srgbClr val="808080"/>
                  </a:solidFill>
                </a:uFill>
              </a:rPr>
              <a:t>x</a:t>
            </a:r>
          </a:p>
        </p:txBody>
      </p:sp>
      <p:sp>
        <p:nvSpPr>
          <p:cNvPr id="292" name="Shape 292"/>
          <p:cNvSpPr/>
          <p:nvPr/>
        </p:nvSpPr>
        <p:spPr>
          <a:xfrm rot="3474998">
            <a:off x="3498474" y="5266022"/>
            <a:ext cx="1093736" cy="5213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808080"/>
                </a:solidFill>
                <a:uFill>
                  <a:solidFill>
                    <a:srgbClr val="808080"/>
                  </a:solidFill>
                </a:uFill>
              </a:rPr>
              <a:t>large </a:t>
            </a:r>
            <a:r>
              <a:rPr i="1">
                <a:solidFill>
                  <a:srgbClr val="808080"/>
                </a:solidFill>
                <a:uFill>
                  <a:solidFill>
                    <a:srgbClr val="808080"/>
                  </a:solidFill>
                </a:uFill>
              </a:rPr>
              <a:t>x</a:t>
            </a:r>
          </a:p>
        </p:txBody>
      </p:sp>
      <p:sp>
        <p:nvSpPr>
          <p:cNvPr id="293" name="Shape 293"/>
          <p:cNvSpPr/>
          <p:nvPr/>
        </p:nvSpPr>
        <p:spPr>
          <a:xfrm>
            <a:off x="2524195" y="2691270"/>
            <a:ext cx="1989103" cy="11087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 sz="2200">
                <a:solidFill>
                  <a:srgbClr val="808080"/>
                </a:solidFill>
                <a:uFill>
                  <a:solidFill>
                    <a:srgbClr val="808080"/>
                  </a:solidFill>
                </a:uFill>
              </a:rPr>
              <a:t>x</a:t>
            </a:r>
            <a:r>
              <a:rPr sz="2200">
                <a:solidFill>
                  <a:srgbClr val="808080"/>
                </a:solidFill>
                <a:uFill>
                  <a:solidFill>
                    <a:srgbClr val="808080"/>
                  </a:solidFill>
                </a:uFill>
              </a:rPr>
              <a:t> = partonic momentum fraction</a:t>
            </a:r>
          </a:p>
        </p:txBody>
      </p:sp>
      <p:pic>
        <p:nvPicPr>
          <p:cNvPr id="294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04444" y="3355057"/>
            <a:ext cx="1740748" cy="1417886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Shape 295"/>
          <p:cNvSpPr/>
          <p:nvPr/>
        </p:nvSpPr>
        <p:spPr>
          <a:xfrm>
            <a:off x="2096033" y="8629641"/>
            <a:ext cx="8503516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ea typeface="Arial"/>
                <a:cs typeface="Arial"/>
                <a:sym typeface="Arial"/>
              </a:rPr>
              <a:t>Theory matches data over many orders of magnitude</a:t>
            </a:r>
          </a:p>
        </p:txBody>
      </p:sp>
      <p:sp>
        <p:nvSpPr>
          <p:cNvPr id="296" name="Shape 296"/>
          <p:cNvSpPr/>
          <p:nvPr/>
        </p:nvSpPr>
        <p:spPr>
          <a:xfrm>
            <a:off x="1429408" y="9067643"/>
            <a:ext cx="10459490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Universality: PDFs from DIS used to calculate jet-production in pp</a:t>
            </a:r>
          </a:p>
        </p:txBody>
      </p:sp>
      <p:pic>
        <p:nvPicPr>
          <p:cNvPr id="297" name="JetIncCS_KT_CS_D0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93546" y="1025031"/>
            <a:ext cx="5310294" cy="4827130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Shape 298"/>
          <p:cNvSpPr/>
          <p:nvPr/>
        </p:nvSpPr>
        <p:spPr>
          <a:xfrm>
            <a:off x="6089226" y="5527040"/>
            <a:ext cx="2096763" cy="35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CDF, PRD75, 092006</a:t>
            </a:r>
          </a:p>
        </p:txBody>
      </p:sp>
      <p:sp>
        <p:nvSpPr>
          <p:cNvPr id="299" name="Shape 299"/>
          <p:cNvSpPr/>
          <p:nvPr/>
        </p:nvSpPr>
        <p:spPr>
          <a:xfrm>
            <a:off x="2439079" y="6463453"/>
            <a:ext cx="3225575" cy="475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b="1"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DIS to measure PDFs</a:t>
            </a:r>
          </a:p>
        </p:txBody>
      </p:sp>
      <p:sp>
        <p:nvSpPr>
          <p:cNvPr id="300" name="Shape 300"/>
          <p:cNvSpPr/>
          <p:nvPr/>
        </p:nvSpPr>
        <p:spPr>
          <a:xfrm>
            <a:off x="5321907" y="7961551"/>
            <a:ext cx="2376535" cy="52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parton density</a:t>
            </a:r>
          </a:p>
        </p:txBody>
      </p:sp>
      <p:sp>
        <p:nvSpPr>
          <p:cNvPr id="301" name="Shape 301"/>
          <p:cNvSpPr/>
          <p:nvPr/>
        </p:nvSpPr>
        <p:spPr>
          <a:xfrm>
            <a:off x="8768381" y="7961551"/>
            <a:ext cx="2474637" cy="52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matrix element</a:t>
            </a:r>
          </a:p>
        </p:txBody>
      </p:sp>
      <p:sp>
        <p:nvSpPr>
          <p:cNvPr id="302" name="Shape 302"/>
          <p:cNvSpPr/>
          <p:nvPr/>
        </p:nvSpPr>
        <p:spPr>
          <a:xfrm>
            <a:off x="4830388" y="7980601"/>
            <a:ext cx="3359574" cy="1"/>
          </a:xfrm>
          <a:prstGeom prst="line">
            <a:avLst/>
          </a:prstGeom>
          <a:ln w="38100">
            <a:solidFill>
              <a:srgbClr val="000099"/>
            </a:solidFill>
          </a:ln>
        </p:spPr>
        <p:txBody>
          <a:bodyPr lIns="65023" tIns="65023" rIns="65023" bIns="65023"/>
          <a:lstStyle/>
          <a:p>
            <a:pPr defTabSz="457200">
              <a:defRPr sz="1600">
                <a:solidFill>
                  <a:srgbClr val="000000"/>
                </a:solidFill>
              </a:defRPr>
            </a:pPr>
          </a:p>
        </p:txBody>
      </p:sp>
      <p:sp>
        <p:nvSpPr>
          <p:cNvPr id="303" name="Shape 303"/>
          <p:cNvSpPr/>
          <p:nvPr/>
        </p:nvSpPr>
        <p:spPr>
          <a:xfrm>
            <a:off x="9526520" y="3648361"/>
            <a:ext cx="4118187" cy="831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9144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Dominant ‘theory’ uncertainty: PDFs</a:t>
            </a:r>
          </a:p>
        </p:txBody>
      </p:sp>
      <p:pic>
        <p:nvPicPr>
          <p:cNvPr id="304" name="image.pdf"/>
          <p:cNvPicPr>
            <a:picLocks noChangeAspect="1"/>
          </p:cNvPicPr>
          <p:nvPr/>
        </p:nvPicPr>
        <p:blipFill>
          <a:blip r:embed="rId6">
            <a:extLst/>
          </a:blip>
          <a:srcRect l="0" t="0" r="8443" b="0"/>
          <a:stretch>
            <a:fillRect/>
          </a:stretch>
        </p:blipFill>
        <p:spPr>
          <a:xfrm>
            <a:off x="548489" y="6999252"/>
            <a:ext cx="10277814" cy="1302739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Shape 305"/>
          <p:cNvSpPr/>
          <p:nvPr>
            <p:ph type="title"/>
          </p:nvPr>
        </p:nvSpPr>
        <p:spPr>
          <a:xfrm>
            <a:off x="952500" y="50800"/>
            <a:ext cx="11099800" cy="1146027"/>
          </a:xfrm>
          <a:prstGeom prst="rect">
            <a:avLst/>
          </a:prstGeom>
        </p:spPr>
        <p:txBody>
          <a:bodyPr lIns="65023" tIns="65023" rIns="65023" bIns="65023"/>
          <a:lstStyle>
            <a:lvl1pPr>
              <a:defRPr sz="4200">
                <a:solidFill>
                  <a:srgbClr val="000099"/>
                </a:solidFill>
              </a:defRPr>
            </a:lvl1pPr>
          </a:lstStyle>
          <a:p>
            <a:pPr/>
            <a:r>
              <a:t>Testing QCD at high energy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5023" tIns="65023" rIns="65023" bIns="65023"/>
          <a:lstStyle>
            <a:lvl1pPr>
              <a:defRPr sz="5000">
                <a:solidFill>
                  <a:srgbClr val="000099"/>
                </a:solidFill>
              </a:defRPr>
            </a:lvl1pPr>
          </a:lstStyle>
          <a:p>
            <a:pPr/>
            <a:r>
              <a:t>Testing QCD at RHIC with jets</a:t>
            </a:r>
          </a:p>
        </p:txBody>
      </p:sp>
      <p:sp>
        <p:nvSpPr>
          <p:cNvPr id="308" name="Shape 308"/>
          <p:cNvSpPr/>
          <p:nvPr>
            <p:ph type="sldNum" sz="quarter" idx="2"/>
          </p:nvPr>
        </p:nvSpPr>
        <p:spPr>
          <a:xfrm>
            <a:off x="12547060" y="9308651"/>
            <a:ext cx="453527" cy="4511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algn="l" defTabSz="914400">
              <a:defRPr i="1"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09" name="Shape 309"/>
          <p:cNvSpPr/>
          <p:nvPr/>
        </p:nvSpPr>
        <p:spPr>
          <a:xfrm>
            <a:off x="916661" y="4053508"/>
            <a:ext cx="4589486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Jets also measured at RHIC</a:t>
            </a:r>
          </a:p>
        </p:txBody>
      </p:sp>
      <p:sp>
        <p:nvSpPr>
          <p:cNvPr id="310" name="Shape 310"/>
          <p:cNvSpPr/>
          <p:nvPr/>
        </p:nvSpPr>
        <p:spPr>
          <a:xfrm>
            <a:off x="701886" y="6628835"/>
            <a:ext cx="5201921" cy="1111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ctr" defTabSz="914400">
              <a:defRPr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However: significant uncertainties in energy scale, both ‘theory’ and experiment </a:t>
            </a:r>
          </a:p>
        </p:txBody>
      </p:sp>
      <p:grpSp>
        <p:nvGrpSpPr>
          <p:cNvPr id="315" name="Group 315"/>
          <p:cNvGrpSpPr/>
          <p:nvPr/>
        </p:nvGrpSpPr>
        <p:grpSpPr>
          <a:xfrm>
            <a:off x="6294684" y="1625599"/>
            <a:ext cx="6601743" cy="7044268"/>
            <a:chOff x="0" y="0"/>
            <a:chExt cx="6601741" cy="7044266"/>
          </a:xfrm>
        </p:grpSpPr>
        <p:pic>
          <p:nvPicPr>
            <p:cNvPr id="311" name="jet_spec_star_crop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601742" cy="70442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2" name="Shape 312"/>
            <p:cNvSpPr/>
            <p:nvPr/>
          </p:nvSpPr>
          <p:spPr>
            <a:xfrm>
              <a:off x="2893203" y="313792"/>
              <a:ext cx="3209456" cy="38927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914400"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>
                  <a:latin typeface="Arial"/>
                  <a:ea typeface="Arial"/>
                  <a:cs typeface="Arial"/>
                  <a:sym typeface="Arial"/>
                </a:rPr>
                <a:t>STAR, hep-ex/0608030</a:t>
              </a:r>
            </a:p>
          </p:txBody>
        </p:sp>
        <p:sp>
          <p:nvSpPr>
            <p:cNvPr id="313" name="Shape 313"/>
            <p:cNvSpPr/>
            <p:nvPr/>
          </p:nvSpPr>
          <p:spPr>
            <a:xfrm>
              <a:off x="3303342" y="775833"/>
              <a:ext cx="2727667" cy="35579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914400">
                <a:defRPr sz="3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14" name="Shape 314"/>
            <p:cNvSpPr/>
            <p:nvPr/>
          </p:nvSpPr>
          <p:spPr>
            <a:xfrm>
              <a:off x="5200848" y="5047855"/>
              <a:ext cx="948754" cy="3459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914400">
                <a:defRPr sz="3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316" name="Shape 316"/>
          <p:cNvSpPr/>
          <p:nvPr/>
        </p:nvSpPr>
        <p:spPr>
          <a:xfrm>
            <a:off x="751561" y="5428495"/>
            <a:ext cx="5102571" cy="52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ea typeface="Arial"/>
                <a:cs typeface="Arial"/>
                <a:sym typeface="Arial"/>
              </a:rPr>
              <a:t>NLO pQCD also works at RHIC</a:t>
            </a:r>
          </a:p>
        </p:txBody>
      </p:sp>
      <p:sp>
        <p:nvSpPr>
          <p:cNvPr id="317" name="Shape 317"/>
          <p:cNvSpPr/>
          <p:nvPr/>
        </p:nvSpPr>
        <p:spPr>
          <a:xfrm>
            <a:off x="644319" y="1960458"/>
            <a:ext cx="5134171" cy="931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ctr" defTabSz="91440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RHIC: p+p at √s = 200 GeV</a:t>
            </a:r>
            <a:endParaRPr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algn="ctr" defTabSz="91440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(p+p at 500 GeV also available)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5023" tIns="65023" rIns="65023" bIns="65023"/>
          <a:lstStyle>
            <a:lvl1pPr>
              <a:defRPr sz="5000">
                <a:solidFill>
                  <a:srgbClr val="000099"/>
                </a:solidFill>
              </a:defRPr>
            </a:lvl1pPr>
          </a:lstStyle>
          <a:p>
            <a:pPr/>
            <a:r>
              <a:t>Direct photon basics</a:t>
            </a:r>
          </a:p>
        </p:txBody>
      </p:sp>
      <p:sp>
        <p:nvSpPr>
          <p:cNvPr id="320" name="Shape 320"/>
          <p:cNvSpPr/>
          <p:nvPr>
            <p:ph type="sldNum" sz="quarter" idx="2"/>
          </p:nvPr>
        </p:nvSpPr>
        <p:spPr>
          <a:xfrm>
            <a:off x="12569604" y="9306000"/>
            <a:ext cx="453527" cy="4511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algn="l" defTabSz="914400">
              <a:defRPr i="1"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21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8853" y="4768426"/>
            <a:ext cx="4709725" cy="3375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0479" y="2339057"/>
            <a:ext cx="4605868" cy="18875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6" name="Group 326"/>
          <p:cNvGrpSpPr/>
          <p:nvPr/>
        </p:nvGrpSpPr>
        <p:grpSpPr>
          <a:xfrm>
            <a:off x="6610773" y="2709333"/>
            <a:ext cx="5976339" cy="3790810"/>
            <a:chOff x="0" y="0"/>
            <a:chExt cx="5976337" cy="3790809"/>
          </a:xfrm>
        </p:grpSpPr>
        <p:pic>
          <p:nvPicPr>
            <p:cNvPr id="323" name="frag_direct_200gev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976338" cy="37908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4" name="Shape 324"/>
            <p:cNvSpPr/>
            <p:nvPr/>
          </p:nvSpPr>
          <p:spPr>
            <a:xfrm>
              <a:off x="3170001" y="900928"/>
              <a:ext cx="972764" cy="4756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defTabSz="914400">
                <a:defRPr b="1" sz="2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 b="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>
                  <a:latin typeface="Arial"/>
                  <a:ea typeface="Arial"/>
                  <a:cs typeface="Arial"/>
                  <a:sym typeface="Arial"/>
                </a:rPr>
                <a:t>direct</a:t>
              </a:r>
            </a:p>
          </p:txBody>
        </p:sp>
        <p:sp>
          <p:nvSpPr>
            <p:cNvPr id="325" name="Shape 325"/>
            <p:cNvSpPr/>
            <p:nvPr/>
          </p:nvSpPr>
          <p:spPr>
            <a:xfrm>
              <a:off x="2918976" y="2466760"/>
              <a:ext cx="1446781" cy="475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defTabSz="914400">
                <a:defRPr b="1" sz="2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 b="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>
                  <a:latin typeface="Arial"/>
                  <a:ea typeface="Arial"/>
                  <a:cs typeface="Arial"/>
                  <a:sym typeface="Arial"/>
                </a:rPr>
                <a:t>fragment</a:t>
              </a:r>
            </a:p>
          </p:txBody>
        </p:sp>
      </p:grpSp>
      <p:sp>
        <p:nvSpPr>
          <p:cNvPr id="327" name="Shape 327"/>
          <p:cNvSpPr/>
          <p:nvPr/>
        </p:nvSpPr>
        <p:spPr>
          <a:xfrm rot="5400000">
            <a:off x="10967128" y="4225404"/>
            <a:ext cx="3359575" cy="327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914400"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Gordon and Vogelsang, PRD48, 3136</a:t>
            </a:r>
          </a:p>
        </p:txBody>
      </p:sp>
      <p:sp>
        <p:nvSpPr>
          <p:cNvPr id="328" name="Shape 328"/>
          <p:cNvSpPr/>
          <p:nvPr/>
        </p:nvSpPr>
        <p:spPr>
          <a:xfrm>
            <a:off x="9448305" y="1142157"/>
            <a:ext cx="3189319" cy="489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Small Rate: Yield</a:t>
            </a:r>
            <a:r>
              <a:rPr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Symbol"/>
                <a:ea typeface="Symbol"/>
                <a:cs typeface="Symbol"/>
                <a:sym typeface="Symbol"/>
              </a:rPr>
              <a:t> ∝ αα</a:t>
            </a:r>
            <a:r>
              <a:rPr b="1" baseline="-19818"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s</a:t>
            </a:r>
          </a:p>
        </p:txBody>
      </p:sp>
      <p:sp>
        <p:nvSpPr>
          <p:cNvPr id="329" name="Shape 329"/>
          <p:cNvSpPr/>
          <p:nvPr/>
        </p:nvSpPr>
        <p:spPr>
          <a:xfrm>
            <a:off x="1583581" y="4443306"/>
            <a:ext cx="4039665" cy="475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NLO: quarks radiate photons</a:t>
            </a:r>
          </a:p>
        </p:txBody>
      </p:sp>
      <p:sp>
        <p:nvSpPr>
          <p:cNvPr id="330" name="Shape 330"/>
          <p:cNvSpPr/>
          <p:nvPr/>
        </p:nvSpPr>
        <p:spPr>
          <a:xfrm>
            <a:off x="3311092" y="1160189"/>
            <a:ext cx="6032374" cy="962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ctr"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LO: </a:t>
            </a: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Symbol"/>
                <a:ea typeface="Symbol"/>
                <a:cs typeface="Symbol"/>
                <a:sym typeface="Symbol"/>
              </a:rPr>
              <a:t>γ</a:t>
            </a: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 does not fragment,</a:t>
            </a:r>
            <a:b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direct measure of partonic kinematics</a:t>
            </a:r>
          </a:p>
        </p:txBody>
      </p:sp>
      <p:sp>
        <p:nvSpPr>
          <p:cNvPr id="331" name="Shape 331"/>
          <p:cNvSpPr/>
          <p:nvPr/>
        </p:nvSpPr>
        <p:spPr>
          <a:xfrm>
            <a:off x="1583581" y="8319145"/>
            <a:ext cx="3839392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‘fragmentation photons’</a:t>
            </a:r>
          </a:p>
        </p:txBody>
      </p:sp>
      <p:sp>
        <p:nvSpPr>
          <p:cNvPr id="332" name="Shape 332"/>
          <p:cNvSpPr/>
          <p:nvPr/>
        </p:nvSpPr>
        <p:spPr>
          <a:xfrm>
            <a:off x="6889905" y="6959711"/>
            <a:ext cx="5973859" cy="9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ctr" defTabSz="91440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Direct and fragmentation contribution</a:t>
            </a:r>
            <a:b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same order of magnitude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Aurenche-PRD73-fig-allmsmt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119" y="1517226"/>
            <a:ext cx="6285655" cy="6111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gamma_xt_comp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10773" y="1083733"/>
            <a:ext cx="6502401" cy="6502401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Shape 336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5023" tIns="65023" rIns="65023" bIns="65023"/>
          <a:lstStyle>
            <a:lvl1pPr>
              <a:defRPr sz="5000">
                <a:solidFill>
                  <a:srgbClr val="000099"/>
                </a:solidFill>
              </a:defRPr>
            </a:lvl1pPr>
          </a:lstStyle>
          <a:p>
            <a:pPr/>
            <a:r>
              <a:t>Direct photons: comparison to theory</a:t>
            </a:r>
          </a:p>
        </p:txBody>
      </p:sp>
      <p:sp>
        <p:nvSpPr>
          <p:cNvPr id="337" name="Shape 337"/>
          <p:cNvSpPr/>
          <p:nvPr>
            <p:ph type="sldNum" sz="quarter" idx="2"/>
          </p:nvPr>
        </p:nvSpPr>
        <p:spPr>
          <a:xfrm>
            <a:off x="12549729" y="9306000"/>
            <a:ext cx="453527" cy="4511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algn="l" defTabSz="914400">
              <a:defRPr i="1"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38" name="Shape 338"/>
          <p:cNvSpPr/>
          <p:nvPr/>
        </p:nvSpPr>
        <p:spPr>
          <a:xfrm>
            <a:off x="8974794" y="1329365"/>
            <a:ext cx="3544625" cy="38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P. Aurenche et al, PRD73:094007</a:t>
            </a:r>
          </a:p>
        </p:txBody>
      </p:sp>
      <p:sp>
        <p:nvSpPr>
          <p:cNvPr id="339" name="Shape 339"/>
          <p:cNvSpPr/>
          <p:nvPr/>
        </p:nvSpPr>
        <p:spPr>
          <a:xfrm>
            <a:off x="1297006" y="7850131"/>
            <a:ext cx="11002738" cy="831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ctr"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ea typeface="Arial"/>
                <a:cs typeface="Arial"/>
                <a:sym typeface="Arial"/>
              </a:rPr>
              <a:t>Good agreement theory-experiment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sz="2400">
                <a:latin typeface="Arial"/>
                <a:ea typeface="Arial"/>
                <a:cs typeface="Arial"/>
                <a:sym typeface="Arial"/>
              </a:rPr>
            </a:b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From low energy (√s=20 GeV at CERN) to highest energies (1.96 TeV TevaTron)</a:t>
            </a:r>
          </a:p>
        </p:txBody>
      </p:sp>
      <p:sp>
        <p:nvSpPr>
          <p:cNvPr id="340" name="Shape 340"/>
          <p:cNvSpPr/>
          <p:nvPr/>
        </p:nvSpPr>
        <p:spPr>
          <a:xfrm>
            <a:off x="1997317" y="8742206"/>
            <a:ext cx="9602116" cy="475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Exception: E706, fixed target FNAL deviates from trend: exp problem?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>
            <p:ph type="title"/>
          </p:nvPr>
        </p:nvSpPr>
        <p:spPr>
          <a:xfrm>
            <a:off x="952500" y="-12700"/>
            <a:ext cx="11099800" cy="980133"/>
          </a:xfrm>
          <a:prstGeom prst="rect">
            <a:avLst/>
          </a:prstGeom>
        </p:spPr>
        <p:txBody>
          <a:bodyPr lIns="65023" tIns="65023" rIns="65023" bIns="65023"/>
          <a:lstStyle>
            <a:lvl1pPr>
              <a:defRPr sz="5000">
                <a:solidFill>
                  <a:srgbClr val="000099"/>
                </a:solidFill>
              </a:defRPr>
            </a:lvl1pPr>
          </a:lstStyle>
          <a:p>
            <a:pPr/>
            <a:r>
              <a:t>Direct photons LHC</a:t>
            </a:r>
          </a:p>
        </p:txBody>
      </p:sp>
      <p:sp>
        <p:nvSpPr>
          <p:cNvPr id="343" name="Shape 343"/>
          <p:cNvSpPr/>
          <p:nvPr>
            <p:ph type="sldNum" sz="quarter" idx="2"/>
          </p:nvPr>
        </p:nvSpPr>
        <p:spPr>
          <a:xfrm>
            <a:off x="12490640" y="9303335"/>
            <a:ext cx="453527" cy="4511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algn="l" defTabSz="914400">
              <a:defRPr i="1"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44" name="Shape 344"/>
          <p:cNvSpPr/>
          <p:nvPr/>
        </p:nvSpPr>
        <p:spPr>
          <a:xfrm>
            <a:off x="4334933" y="758613"/>
            <a:ext cx="4194818" cy="52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(Isolated prompt photons)</a:t>
            </a:r>
          </a:p>
        </p:txBody>
      </p:sp>
      <p:sp>
        <p:nvSpPr>
          <p:cNvPr id="345" name="Shape 345"/>
          <p:cNvSpPr/>
          <p:nvPr/>
        </p:nvSpPr>
        <p:spPr>
          <a:xfrm>
            <a:off x="2560666" y="8870561"/>
            <a:ext cx="7743352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Good agreement data-theory also in p+p at LHC</a:t>
            </a:r>
          </a:p>
        </p:txBody>
      </p:sp>
      <p:pic>
        <p:nvPicPr>
          <p:cNvPr id="346" name="xs_ct10_data_ad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50" y="1187450"/>
            <a:ext cx="7200900" cy="6946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xs_ct10_data_ratio_eta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89850" y="1366085"/>
            <a:ext cx="4173249" cy="40260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xs_ct10_data_ratio_eta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89850" y="4958308"/>
            <a:ext cx="4173249" cy="4026046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hape 349"/>
          <p:cNvSpPr/>
          <p:nvPr/>
        </p:nvSpPr>
        <p:spPr>
          <a:xfrm rot="5400000">
            <a:off x="10813453" y="2782459"/>
            <a:ext cx="2397288" cy="360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CMS, arXiv:1108.2044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Towards hadron production: Fragmentation Functions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5023" tIns="65023" rIns="65023" bIns="65023"/>
          <a:lstStyle/>
          <a:p>
            <a:pPr>
              <a:defRPr sz="5000">
                <a:solidFill>
                  <a:srgbClr val="000099"/>
                </a:solidFill>
              </a:defRPr>
            </a:pPr>
            <a:r>
              <a:t>e</a:t>
            </a:r>
            <a:r>
              <a:rPr baseline="30559"/>
              <a:t>+</a:t>
            </a:r>
            <a:r>
              <a:t>e</a:t>
            </a:r>
            <a:r>
              <a:rPr baseline="30559"/>
              <a:t>-</a:t>
            </a:r>
            <a:r>
              <a:t> → qq → jets</a:t>
            </a:r>
          </a:p>
        </p:txBody>
      </p:sp>
      <p:sp>
        <p:nvSpPr>
          <p:cNvPr id="354" name="Shape 354"/>
          <p:cNvSpPr/>
          <p:nvPr>
            <p:ph type="sldNum" sz="quarter" idx="2"/>
          </p:nvPr>
        </p:nvSpPr>
        <p:spPr>
          <a:xfrm>
            <a:off x="12508657" y="9321351"/>
            <a:ext cx="453527" cy="4511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algn="l" defTabSz="914400">
              <a:defRPr i="1"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55" name="ee-pi-untagg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18666" y="1625599"/>
            <a:ext cx="7369388" cy="61434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ee_mom_balanc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0479" y="4660053"/>
            <a:ext cx="2600961" cy="1774614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Shape 357"/>
          <p:cNvSpPr/>
          <p:nvPr/>
        </p:nvSpPr>
        <p:spPr>
          <a:xfrm>
            <a:off x="2734991" y="8109680"/>
            <a:ext cx="7534818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Direct measurement of fragmentation functions</a:t>
            </a:r>
          </a:p>
        </p:txBody>
      </p:sp>
      <p:pic>
        <p:nvPicPr>
          <p:cNvPr id="358" name="ee_to_qqba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3493" y="1842346"/>
            <a:ext cx="4337192" cy="2677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5023" tIns="65023" rIns="65023" bIns="65023"/>
          <a:lstStyle>
            <a:lvl1pPr>
              <a:defRPr sz="5000">
                <a:solidFill>
                  <a:srgbClr val="000099"/>
                </a:solidFill>
              </a:defRPr>
            </a:lvl1pPr>
          </a:lstStyle>
          <a:p>
            <a:pPr/>
            <a:r>
              <a:t>pQCD illustrated</a:t>
            </a:r>
          </a:p>
        </p:txBody>
      </p:sp>
      <p:sp>
        <p:nvSpPr>
          <p:cNvPr id="361" name="Shape 361"/>
          <p:cNvSpPr/>
          <p:nvPr>
            <p:ph type="sldNum" sz="quarter" idx="2"/>
          </p:nvPr>
        </p:nvSpPr>
        <p:spPr>
          <a:xfrm>
            <a:off x="12562708" y="9303335"/>
            <a:ext cx="453527" cy="4511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algn="l" defTabSz="914400">
              <a:defRPr i="1"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62" name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8613" y="7505135"/>
            <a:ext cx="11225672" cy="1302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JetIncCS_KT_CS_D0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6986" y="1870568"/>
            <a:ext cx="5310294" cy="4827130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Shape 364"/>
          <p:cNvSpPr/>
          <p:nvPr/>
        </p:nvSpPr>
        <p:spPr>
          <a:xfrm>
            <a:off x="2275015" y="6643103"/>
            <a:ext cx="2829519" cy="451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CDF, PRD75, 092006</a:t>
            </a:r>
          </a:p>
        </p:txBody>
      </p:sp>
      <p:sp>
        <p:nvSpPr>
          <p:cNvPr id="365" name="Shape 365"/>
          <p:cNvSpPr/>
          <p:nvPr/>
        </p:nvSpPr>
        <p:spPr>
          <a:xfrm rot="5400000">
            <a:off x="7098453" y="3983001"/>
            <a:ext cx="650241" cy="7044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600" y="0"/>
                </a:ln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lnTo>
                  <a:pt x="0" y="10800"/>
                </a:ln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ln w="38100">
            <a:solidFill>
              <a:srgbClr val="000099"/>
            </a:solidFill>
          </a:ln>
        </p:spPr>
        <p:txBody>
          <a:bodyPr lIns="65023" tIns="65023" rIns="65023" bIns="65023" anchor="ctr"/>
          <a:lstStyle/>
          <a:p>
            <a:pPr algn="ctr"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366" name="Shape 366"/>
          <p:cNvSpPr/>
          <p:nvPr/>
        </p:nvSpPr>
        <p:spPr>
          <a:xfrm>
            <a:off x="5310293" y="5229295"/>
            <a:ext cx="1950720" cy="1733974"/>
          </a:xfrm>
          <a:prstGeom prst="line">
            <a:avLst/>
          </a:prstGeom>
          <a:ln w="38100">
            <a:solidFill>
              <a:srgbClr val="000099"/>
            </a:solidFill>
            <a:headEnd type="triangle"/>
          </a:ln>
        </p:spPr>
        <p:txBody>
          <a:bodyPr lIns="65023" tIns="65023" rIns="65023" bIns="65023"/>
          <a:lstStyle/>
          <a:p>
            <a:pPr defTabSz="457200">
              <a:defRPr sz="1600">
                <a:solidFill>
                  <a:srgbClr val="000000"/>
                </a:solidFill>
              </a:defRPr>
            </a:pPr>
          </a:p>
        </p:txBody>
      </p:sp>
      <p:sp>
        <p:nvSpPr>
          <p:cNvPr id="367" name="Shape 367"/>
          <p:cNvSpPr/>
          <p:nvPr/>
        </p:nvSpPr>
        <p:spPr>
          <a:xfrm>
            <a:off x="1203357" y="1315876"/>
            <a:ext cx="4972835" cy="5237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914400">
              <a:defRPr sz="2600">
                <a:solidFill>
                  <a:srgbClr val="101F98"/>
                </a:solidFill>
                <a:uFill>
                  <a:solidFill>
                    <a:srgbClr val="000099"/>
                  </a:solidFill>
                </a:uFill>
              </a:defRPr>
            </a:lvl1pPr>
          </a:lstStyle>
          <a:p>
            <a:pPr/>
            <a:r>
              <a:t>Jet spectrum ~ parton spectrum</a:t>
            </a:r>
          </a:p>
        </p:txBody>
      </p:sp>
      <p:pic>
        <p:nvPicPr>
          <p:cNvPr id="368" name="OpalDelphi_exp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53119" y="2195688"/>
            <a:ext cx="4226561" cy="4054971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Shape 369"/>
          <p:cNvSpPr/>
          <p:nvPr/>
        </p:nvSpPr>
        <p:spPr>
          <a:xfrm flipH="1" flipV="1">
            <a:off x="10403840" y="5120922"/>
            <a:ext cx="866987" cy="2384214"/>
          </a:xfrm>
          <a:prstGeom prst="line">
            <a:avLst/>
          </a:prstGeom>
          <a:ln w="38100">
            <a:solidFill>
              <a:srgbClr val="000099"/>
            </a:solidFill>
            <a:tailEnd type="triangle"/>
          </a:ln>
        </p:spPr>
        <p:txBody>
          <a:bodyPr lIns="65023" tIns="65023" rIns="65023" bIns="65023"/>
          <a:lstStyle/>
          <a:p>
            <a:pPr defTabSz="457200">
              <a:defRPr sz="1600">
                <a:solidFill>
                  <a:srgbClr val="000000"/>
                </a:solidFill>
              </a:defRPr>
            </a:pPr>
          </a:p>
        </p:txBody>
      </p:sp>
      <p:pic>
        <p:nvPicPr>
          <p:cNvPr id="370" name="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02400" y="5232400"/>
            <a:ext cx="1761067" cy="921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162453" y="5880382"/>
            <a:ext cx="1408854" cy="844410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Shape 372"/>
          <p:cNvSpPr/>
          <p:nvPr/>
        </p:nvSpPr>
        <p:spPr>
          <a:xfrm>
            <a:off x="9320107" y="1872826"/>
            <a:ext cx="2271797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600">
                <a:solidFill>
                  <a:srgbClr val="101F98"/>
                </a:solidFill>
                <a:uFill>
                  <a:solidFill>
                    <a:srgbClr val="000099"/>
                  </a:solidFill>
                </a:uFill>
              </a:defRPr>
            </a:lvl1pPr>
          </a:lstStyle>
          <a:p>
            <a:pPr/>
            <a:r>
              <a:t>Fragmentation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50240"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4500"/>
            </a:lvl1pPr>
          </a:lstStyle>
          <a:p>
            <a:pPr/>
            <a:r>
              <a:t>Heavy ion collisions</a:t>
            </a:r>
          </a:p>
        </p:txBody>
      </p:sp>
      <p:sp>
        <p:nvSpPr>
          <p:cNvPr id="153" name="Shape 153"/>
          <p:cNvSpPr/>
          <p:nvPr>
            <p:ph type="sldNum" sz="quarter" idx="2"/>
          </p:nvPr>
        </p:nvSpPr>
        <p:spPr>
          <a:xfrm>
            <a:off x="12667468" y="9340850"/>
            <a:ext cx="255564" cy="3853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fld id="{86CB4B4D-7CA3-9044-876B-883B54F8677D}" type="slidenum">
              <a:rPr>
                <a:latin typeface="Arial"/>
                <a:ea typeface="Arial"/>
                <a:cs typeface="Arial"/>
                <a:sym typeface="Arial"/>
              </a:rPr>
            </a:fld>
          </a:p>
        </p:txBody>
      </p:sp>
      <p:sp>
        <p:nvSpPr>
          <p:cNvPr id="154" name="Shape 154"/>
          <p:cNvSpPr/>
          <p:nvPr/>
        </p:nvSpPr>
        <p:spPr>
          <a:xfrm>
            <a:off x="2434638" y="6221134"/>
            <a:ext cx="5796031" cy="14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6559" tIns="66559" rIns="66559" bIns="66559">
            <a:spAutoFit/>
          </a:bodyPr>
          <a:lstStyle/>
          <a:p>
            <a:pPr algn="ctr" defTabSz="650240">
              <a:lnSpc>
                <a:spcPct val="93000"/>
              </a:lnSpc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‘Hard probes’</a:t>
            </a:r>
            <a:endParaRPr b="1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650240">
              <a:lnSpc>
                <a:spcPct val="93000"/>
              </a:lnSpc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Hard-scatterings produce ‘quasi-free’ partons</a:t>
            </a:r>
            <a:endParaRPr>
              <a:solidFill>
                <a:srgbClr val="000099"/>
              </a:solidFill>
            </a:endParaRPr>
          </a:p>
          <a:p>
            <a:pPr algn="ctr" defTabSz="650240">
              <a:lnSpc>
                <a:spcPct val="93000"/>
              </a:lnSpc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00">
                <a:solidFill>
                  <a:srgbClr val="000099"/>
                </a:solidFill>
                <a:latin typeface="Symbol"/>
                <a:ea typeface="Symbol"/>
                <a:cs typeface="Symbol"/>
                <a:sym typeface="Symbol"/>
              </a:rPr>
              <a:t>⇒</a:t>
            </a:r>
            <a:r>
              <a:rPr sz="22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Probe medium through energy loss</a:t>
            </a:r>
            <a:endParaRPr sz="2200">
              <a:solidFill>
                <a:srgbClr val="000099"/>
              </a:solidFill>
            </a:endParaRPr>
          </a:p>
          <a:p>
            <a:pPr algn="ctr" defTabSz="650240">
              <a:lnSpc>
                <a:spcPct val="93000"/>
              </a:lnSpc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aseline="-19818" sz="22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22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&gt; 5 GeV</a:t>
            </a:r>
          </a:p>
        </p:txBody>
      </p:sp>
      <p:sp>
        <p:nvSpPr>
          <p:cNvPr id="155" name="Shape 155"/>
          <p:cNvSpPr/>
          <p:nvPr/>
        </p:nvSpPr>
        <p:spPr>
          <a:xfrm>
            <a:off x="400828" y="1612053"/>
            <a:ext cx="4025473" cy="1325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6559" tIns="66559" rIns="66559" bIns="66559">
            <a:spAutoFit/>
          </a:bodyPr>
          <a:lstStyle/>
          <a:p>
            <a:pPr algn="ctr" defTabSz="650240">
              <a:lnSpc>
                <a:spcPct val="93000"/>
              </a:lnSpc>
              <a:spcBef>
                <a:spcPts val="200"/>
              </a:spcBef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Heavy-ion collisions produce</a:t>
            </a:r>
            <a:br>
              <a:rPr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‘quasi-thermal’ QCD matter</a:t>
            </a:r>
            <a:endParaRPr>
              <a:solidFill>
                <a:srgbClr val="000099"/>
              </a:solidFill>
            </a:endParaRPr>
          </a:p>
          <a:p>
            <a:pPr algn="ctr" defTabSz="650240">
              <a:lnSpc>
                <a:spcPct val="93000"/>
              </a:lnSpc>
              <a:spcBef>
                <a:spcPts val="100"/>
              </a:spcBef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Dominated by soft partons </a:t>
            </a:r>
            <a:br>
              <a:rPr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 ~ T ~ 100-300 MeV</a:t>
            </a:r>
          </a:p>
        </p:txBody>
      </p:sp>
      <p:grpSp>
        <p:nvGrpSpPr>
          <p:cNvPr id="159" name="Group 159"/>
          <p:cNvGrpSpPr/>
          <p:nvPr/>
        </p:nvGrpSpPr>
        <p:grpSpPr>
          <a:xfrm>
            <a:off x="4768426" y="3510844"/>
            <a:ext cx="4226562" cy="1822027"/>
            <a:chOff x="0" y="0"/>
            <a:chExt cx="4226560" cy="1822026"/>
          </a:xfrm>
        </p:grpSpPr>
        <p:sp>
          <p:nvSpPr>
            <p:cNvPr id="156" name="Shape 156"/>
            <p:cNvSpPr/>
            <p:nvPr/>
          </p:nvSpPr>
          <p:spPr>
            <a:xfrm>
              <a:off x="221262" y="9031"/>
              <a:ext cx="3788552" cy="1812996"/>
            </a:xfrm>
            <a:prstGeom prst="rect">
              <a:avLst/>
            </a:prstGeom>
            <a:gradFill flip="none" rotWithShape="1">
              <a:gsLst>
                <a:gs pos="0">
                  <a:srgbClr val="FD3C15"/>
                </a:gs>
                <a:gs pos="100000">
                  <a:srgbClr val="FFE667"/>
                </a:gs>
              </a:gsLst>
              <a:path path="circle">
                <a:fillToRect l="37721" t="-19636" r="62278" b="119636"/>
              </a:path>
            </a:gradFill>
            <a:ln w="127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3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57" name="Shape 157"/>
            <p:cNvSpPr/>
            <p:nvPr/>
          </p:nvSpPr>
          <p:spPr>
            <a:xfrm>
              <a:off x="0" y="9031"/>
              <a:ext cx="433494" cy="1812996"/>
            </a:xfrm>
            <a:prstGeom prst="ellipse">
              <a:avLst/>
            </a:prstGeom>
            <a:solidFill>
              <a:srgbClr val="D1D9FF"/>
            </a:solidFill>
            <a:ln w="12700" cap="flat">
              <a:solidFill>
                <a:srgbClr val="000099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3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58" name="Shape 158"/>
            <p:cNvSpPr/>
            <p:nvPr/>
          </p:nvSpPr>
          <p:spPr>
            <a:xfrm>
              <a:off x="3793066" y="0"/>
              <a:ext cx="433495" cy="1812996"/>
            </a:xfrm>
            <a:prstGeom prst="ellipse">
              <a:avLst/>
            </a:prstGeom>
            <a:solidFill>
              <a:srgbClr val="D1D9FF"/>
            </a:solidFill>
            <a:ln w="12700" cap="flat">
              <a:solidFill>
                <a:srgbClr val="000099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3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160" name="Shape 160"/>
          <p:cNvSpPr/>
          <p:nvPr/>
        </p:nvSpPr>
        <p:spPr>
          <a:xfrm>
            <a:off x="2384213" y="3020906"/>
            <a:ext cx="3034454" cy="758615"/>
          </a:xfrm>
          <a:prstGeom prst="line">
            <a:avLst/>
          </a:prstGeom>
          <a:ln w="25400">
            <a:solidFill>
              <a:srgbClr val="000099"/>
            </a:solidFill>
            <a:miter/>
            <a:tailEnd type="triangle"/>
          </a:ln>
        </p:spPr>
        <p:txBody>
          <a:bodyPr lIns="65023" tIns="65023" rIns="65023" bIns="65023"/>
          <a:lstStyle/>
          <a:p>
            <a:pPr defTabSz="457200">
              <a:defRPr sz="1600">
                <a:solidFill>
                  <a:srgbClr val="000000"/>
                </a:solidFill>
              </a:defRPr>
            </a:pPr>
          </a:p>
        </p:txBody>
      </p:sp>
      <p:grpSp>
        <p:nvGrpSpPr>
          <p:cNvPr id="175" name="Group 175"/>
          <p:cNvGrpSpPr/>
          <p:nvPr/>
        </p:nvGrpSpPr>
        <p:grpSpPr>
          <a:xfrm>
            <a:off x="5504462" y="2693528"/>
            <a:ext cx="2756747" cy="3386668"/>
            <a:chOff x="0" y="0"/>
            <a:chExt cx="2756746" cy="3386666"/>
          </a:xfrm>
        </p:grpSpPr>
        <p:grpSp>
          <p:nvGrpSpPr>
            <p:cNvPr id="170" name="Group 170"/>
            <p:cNvGrpSpPr/>
            <p:nvPr/>
          </p:nvGrpSpPr>
          <p:grpSpPr>
            <a:xfrm>
              <a:off x="0" y="0"/>
              <a:ext cx="2756747" cy="3386667"/>
              <a:chOff x="0" y="0"/>
              <a:chExt cx="2756746" cy="3386666"/>
            </a:xfrm>
          </p:grpSpPr>
          <p:sp>
            <p:nvSpPr>
              <p:cNvPr id="161" name="Shape 161"/>
              <p:cNvSpPr/>
              <p:nvPr/>
            </p:nvSpPr>
            <p:spPr>
              <a:xfrm>
                <a:off x="0" y="1223715"/>
                <a:ext cx="1736232" cy="363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17502" y="21192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914400">
                  <a:defRPr sz="3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162" name="Shape 162"/>
              <p:cNvSpPr/>
              <p:nvPr/>
            </p:nvSpPr>
            <p:spPr>
              <a:xfrm>
                <a:off x="1237262" y="1937173"/>
                <a:ext cx="1519485" cy="363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4681" y="204"/>
                    </a:lnTo>
                    <a:lnTo>
                      <a:pt x="0" y="2160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914400">
                  <a:defRPr sz="3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163" name="Shape 163"/>
              <p:cNvSpPr/>
              <p:nvPr/>
            </p:nvSpPr>
            <p:spPr>
              <a:xfrm flipV="1">
                <a:off x="1736231" y="0"/>
                <a:ext cx="783450" cy="1225974"/>
              </a:xfrm>
              <a:prstGeom prst="line">
                <a:avLst/>
              </a:prstGeom>
              <a:noFill/>
              <a:ln w="25400" cap="flat">
                <a:solidFill>
                  <a:srgbClr val="000099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457200">
                  <a:defRPr sz="1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4" name="Shape 164"/>
              <p:cNvSpPr/>
              <p:nvPr/>
            </p:nvSpPr>
            <p:spPr>
              <a:xfrm flipV="1">
                <a:off x="1736231" y="679591"/>
                <a:ext cx="587023" cy="546383"/>
              </a:xfrm>
              <a:prstGeom prst="line">
                <a:avLst/>
              </a:prstGeom>
              <a:noFill/>
              <a:ln w="25400" cap="flat">
                <a:solidFill>
                  <a:srgbClr val="000099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457200">
                  <a:defRPr sz="1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5" name="Shape 165"/>
              <p:cNvSpPr/>
              <p:nvPr/>
            </p:nvSpPr>
            <p:spPr>
              <a:xfrm flipV="1">
                <a:off x="1736231" y="625404"/>
                <a:ext cx="51930" cy="600570"/>
              </a:xfrm>
              <a:prstGeom prst="line">
                <a:avLst/>
              </a:prstGeom>
              <a:noFill/>
              <a:ln w="25400" cap="flat">
                <a:solidFill>
                  <a:srgbClr val="000099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457200">
                  <a:defRPr sz="1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6" name="Shape 166"/>
              <p:cNvSpPr/>
              <p:nvPr/>
            </p:nvSpPr>
            <p:spPr>
              <a:xfrm flipH="1">
                <a:off x="255128" y="2318737"/>
                <a:ext cx="970846" cy="1067930"/>
              </a:xfrm>
              <a:prstGeom prst="line">
                <a:avLst/>
              </a:prstGeom>
              <a:noFill/>
              <a:ln w="25400" cap="flat">
                <a:solidFill>
                  <a:srgbClr val="000099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457200">
                  <a:defRPr sz="1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7" name="Shape 167"/>
              <p:cNvSpPr/>
              <p:nvPr/>
            </p:nvSpPr>
            <p:spPr>
              <a:xfrm flipH="1">
                <a:off x="568960" y="2302933"/>
                <a:ext cx="663787" cy="428979"/>
              </a:xfrm>
              <a:prstGeom prst="line">
                <a:avLst/>
              </a:prstGeom>
              <a:noFill/>
              <a:ln w="25400" cap="flat">
                <a:solidFill>
                  <a:srgbClr val="000099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457200">
                  <a:defRPr sz="1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8" name="Shape 168"/>
              <p:cNvSpPr/>
              <p:nvPr/>
            </p:nvSpPr>
            <p:spPr>
              <a:xfrm flipH="1">
                <a:off x="1097279" y="2287129"/>
                <a:ext cx="144499" cy="582507"/>
              </a:xfrm>
              <a:prstGeom prst="line">
                <a:avLst/>
              </a:prstGeom>
              <a:noFill/>
              <a:ln w="25400" cap="flat">
                <a:solidFill>
                  <a:srgbClr val="000099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457200">
                  <a:defRPr sz="1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9" name="Shape 169"/>
              <p:cNvSpPr/>
              <p:nvPr/>
            </p:nvSpPr>
            <p:spPr>
              <a:xfrm rot="9300000">
                <a:off x="1453180" y="1571208"/>
                <a:ext cx="88332" cy="368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06" h="21600" fill="norm" stroke="1" extrusionOk="0">
                    <a:moveTo>
                      <a:pt x="9049" y="0"/>
                    </a:moveTo>
                    <a:cubicBezTo>
                      <a:pt x="10762" y="500"/>
                      <a:pt x="20508" y="1950"/>
                      <a:pt x="19059" y="2800"/>
                    </a:cubicBezTo>
                    <a:cubicBezTo>
                      <a:pt x="17610" y="3650"/>
                      <a:pt x="93" y="4400"/>
                      <a:pt x="93" y="5200"/>
                    </a:cubicBezTo>
                    <a:cubicBezTo>
                      <a:pt x="93" y="6000"/>
                      <a:pt x="19059" y="6800"/>
                      <a:pt x="19059" y="7600"/>
                    </a:cubicBezTo>
                    <a:cubicBezTo>
                      <a:pt x="19059" y="8400"/>
                      <a:pt x="93" y="9200"/>
                      <a:pt x="93" y="10000"/>
                    </a:cubicBezTo>
                    <a:cubicBezTo>
                      <a:pt x="93" y="10800"/>
                      <a:pt x="19059" y="11600"/>
                      <a:pt x="19059" y="12400"/>
                    </a:cubicBezTo>
                    <a:cubicBezTo>
                      <a:pt x="19059" y="13200"/>
                      <a:pt x="93" y="14000"/>
                      <a:pt x="93" y="14800"/>
                    </a:cubicBezTo>
                    <a:cubicBezTo>
                      <a:pt x="93" y="15600"/>
                      <a:pt x="19059" y="16400"/>
                      <a:pt x="19059" y="17200"/>
                    </a:cubicBezTo>
                    <a:cubicBezTo>
                      <a:pt x="19059" y="18000"/>
                      <a:pt x="1279" y="18850"/>
                      <a:pt x="93" y="19600"/>
                    </a:cubicBezTo>
                    <a:cubicBezTo>
                      <a:pt x="-1092" y="20350"/>
                      <a:pt x="9313" y="21200"/>
                      <a:pt x="11684" y="21600"/>
                    </a:cubicBezTo>
                  </a:path>
                </a:pathLst>
              </a:custGeom>
              <a:noFill/>
              <a:ln w="25400" cap="flat">
                <a:solidFill>
                  <a:srgbClr val="CC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914400">
                  <a:defRPr sz="3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</p:grpSp>
        <p:sp>
          <p:nvSpPr>
            <p:cNvPr id="171" name="Shape 171"/>
            <p:cNvSpPr/>
            <p:nvPr/>
          </p:nvSpPr>
          <p:spPr>
            <a:xfrm rot="9000000">
              <a:off x="1286763" y="682054"/>
              <a:ext cx="164446" cy="758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5" h="21600" fill="norm" stroke="1" extrusionOk="0">
                  <a:moveTo>
                    <a:pt x="9430" y="0"/>
                  </a:moveTo>
                  <a:cubicBezTo>
                    <a:pt x="14830" y="811"/>
                    <a:pt x="20230" y="1623"/>
                    <a:pt x="18687" y="2434"/>
                  </a:cubicBezTo>
                  <a:cubicBezTo>
                    <a:pt x="17144" y="3245"/>
                    <a:pt x="173" y="4056"/>
                    <a:pt x="173" y="4868"/>
                  </a:cubicBezTo>
                  <a:cubicBezTo>
                    <a:pt x="173" y="5679"/>
                    <a:pt x="18687" y="6490"/>
                    <a:pt x="18687" y="7301"/>
                  </a:cubicBezTo>
                  <a:cubicBezTo>
                    <a:pt x="18687" y="8113"/>
                    <a:pt x="173" y="8924"/>
                    <a:pt x="173" y="9735"/>
                  </a:cubicBezTo>
                  <a:cubicBezTo>
                    <a:pt x="173" y="10546"/>
                    <a:pt x="18687" y="11358"/>
                    <a:pt x="18687" y="12169"/>
                  </a:cubicBezTo>
                  <a:cubicBezTo>
                    <a:pt x="18687" y="12980"/>
                    <a:pt x="1716" y="13792"/>
                    <a:pt x="173" y="14603"/>
                  </a:cubicBezTo>
                  <a:cubicBezTo>
                    <a:pt x="-1370" y="15414"/>
                    <a:pt x="7887" y="15870"/>
                    <a:pt x="9430" y="17037"/>
                  </a:cubicBezTo>
                  <a:cubicBezTo>
                    <a:pt x="10973" y="18203"/>
                    <a:pt x="9430" y="20637"/>
                    <a:pt x="9430" y="21600"/>
                  </a:cubicBezTo>
                </a:path>
              </a:pathLst>
            </a:custGeom>
            <a:noFill/>
            <a:ln w="12700" cap="flat">
              <a:solidFill>
                <a:srgbClr val="6666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3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72" name="Shape 172"/>
            <p:cNvSpPr/>
            <p:nvPr/>
          </p:nvSpPr>
          <p:spPr>
            <a:xfrm flipH="1" rot="6300000">
              <a:off x="903810" y="1678207"/>
              <a:ext cx="186239" cy="756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5" h="21600" fill="norm" stroke="1" extrusionOk="0">
                  <a:moveTo>
                    <a:pt x="9430" y="0"/>
                  </a:moveTo>
                  <a:cubicBezTo>
                    <a:pt x="14830" y="811"/>
                    <a:pt x="20230" y="1623"/>
                    <a:pt x="18687" y="2434"/>
                  </a:cubicBezTo>
                  <a:cubicBezTo>
                    <a:pt x="17144" y="3245"/>
                    <a:pt x="173" y="4056"/>
                    <a:pt x="173" y="4868"/>
                  </a:cubicBezTo>
                  <a:cubicBezTo>
                    <a:pt x="173" y="5679"/>
                    <a:pt x="18687" y="6490"/>
                    <a:pt x="18687" y="7301"/>
                  </a:cubicBezTo>
                  <a:cubicBezTo>
                    <a:pt x="18687" y="8113"/>
                    <a:pt x="173" y="8924"/>
                    <a:pt x="173" y="9735"/>
                  </a:cubicBezTo>
                  <a:cubicBezTo>
                    <a:pt x="173" y="10546"/>
                    <a:pt x="18687" y="11358"/>
                    <a:pt x="18687" y="12169"/>
                  </a:cubicBezTo>
                  <a:cubicBezTo>
                    <a:pt x="18687" y="12980"/>
                    <a:pt x="1716" y="13792"/>
                    <a:pt x="173" y="14603"/>
                  </a:cubicBezTo>
                  <a:cubicBezTo>
                    <a:pt x="-1370" y="15414"/>
                    <a:pt x="7887" y="15870"/>
                    <a:pt x="9430" y="17037"/>
                  </a:cubicBezTo>
                  <a:cubicBezTo>
                    <a:pt x="10973" y="18203"/>
                    <a:pt x="9430" y="20637"/>
                    <a:pt x="9430" y="21600"/>
                  </a:cubicBezTo>
                </a:path>
              </a:pathLst>
            </a:custGeom>
            <a:noFill/>
            <a:ln w="12700" cap="flat">
              <a:solidFill>
                <a:srgbClr val="6666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3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73" name="Shape 173"/>
            <p:cNvSpPr/>
            <p:nvPr/>
          </p:nvSpPr>
          <p:spPr>
            <a:xfrm rot="18600000">
              <a:off x="1572993" y="2041844"/>
              <a:ext cx="164445" cy="758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5" h="21600" fill="norm" stroke="1" extrusionOk="0">
                  <a:moveTo>
                    <a:pt x="9430" y="0"/>
                  </a:moveTo>
                  <a:cubicBezTo>
                    <a:pt x="14830" y="811"/>
                    <a:pt x="20230" y="1623"/>
                    <a:pt x="18687" y="2434"/>
                  </a:cubicBezTo>
                  <a:cubicBezTo>
                    <a:pt x="17144" y="3245"/>
                    <a:pt x="173" y="4056"/>
                    <a:pt x="173" y="4868"/>
                  </a:cubicBezTo>
                  <a:cubicBezTo>
                    <a:pt x="173" y="5679"/>
                    <a:pt x="18687" y="6490"/>
                    <a:pt x="18687" y="7301"/>
                  </a:cubicBezTo>
                  <a:cubicBezTo>
                    <a:pt x="18687" y="8113"/>
                    <a:pt x="173" y="8924"/>
                    <a:pt x="173" y="9735"/>
                  </a:cubicBezTo>
                  <a:cubicBezTo>
                    <a:pt x="173" y="10546"/>
                    <a:pt x="18687" y="11358"/>
                    <a:pt x="18687" y="12169"/>
                  </a:cubicBezTo>
                  <a:cubicBezTo>
                    <a:pt x="18687" y="12980"/>
                    <a:pt x="1716" y="13792"/>
                    <a:pt x="173" y="14603"/>
                  </a:cubicBezTo>
                  <a:cubicBezTo>
                    <a:pt x="-1370" y="15414"/>
                    <a:pt x="7887" y="15870"/>
                    <a:pt x="9430" y="17037"/>
                  </a:cubicBezTo>
                  <a:cubicBezTo>
                    <a:pt x="10973" y="18203"/>
                    <a:pt x="9430" y="20637"/>
                    <a:pt x="9430" y="21600"/>
                  </a:cubicBezTo>
                </a:path>
              </a:pathLst>
            </a:custGeom>
            <a:noFill/>
            <a:ln w="12700" cap="flat">
              <a:solidFill>
                <a:srgbClr val="6666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3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74" name="Shape 174"/>
            <p:cNvSpPr/>
            <p:nvPr/>
          </p:nvSpPr>
          <p:spPr>
            <a:xfrm flipH="1" rot="15600000">
              <a:off x="1852037" y="979205"/>
              <a:ext cx="186239" cy="756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5" h="21600" fill="norm" stroke="1" extrusionOk="0">
                  <a:moveTo>
                    <a:pt x="9430" y="0"/>
                  </a:moveTo>
                  <a:cubicBezTo>
                    <a:pt x="14830" y="811"/>
                    <a:pt x="20230" y="1623"/>
                    <a:pt x="18687" y="2434"/>
                  </a:cubicBezTo>
                  <a:cubicBezTo>
                    <a:pt x="17144" y="3245"/>
                    <a:pt x="173" y="4056"/>
                    <a:pt x="173" y="4868"/>
                  </a:cubicBezTo>
                  <a:cubicBezTo>
                    <a:pt x="173" y="5679"/>
                    <a:pt x="18687" y="6490"/>
                    <a:pt x="18687" y="7301"/>
                  </a:cubicBezTo>
                  <a:cubicBezTo>
                    <a:pt x="18687" y="8113"/>
                    <a:pt x="173" y="8924"/>
                    <a:pt x="173" y="9735"/>
                  </a:cubicBezTo>
                  <a:cubicBezTo>
                    <a:pt x="173" y="10546"/>
                    <a:pt x="18687" y="11358"/>
                    <a:pt x="18687" y="12169"/>
                  </a:cubicBezTo>
                  <a:cubicBezTo>
                    <a:pt x="18687" y="12980"/>
                    <a:pt x="1716" y="13792"/>
                    <a:pt x="173" y="14603"/>
                  </a:cubicBezTo>
                  <a:cubicBezTo>
                    <a:pt x="-1370" y="15414"/>
                    <a:pt x="7887" y="15870"/>
                    <a:pt x="9430" y="17037"/>
                  </a:cubicBezTo>
                  <a:cubicBezTo>
                    <a:pt x="10973" y="18203"/>
                    <a:pt x="9430" y="20637"/>
                    <a:pt x="9430" y="21600"/>
                  </a:cubicBezTo>
                </a:path>
              </a:pathLst>
            </a:custGeom>
            <a:noFill/>
            <a:ln w="12700" cap="flat">
              <a:solidFill>
                <a:srgbClr val="6666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3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176" name="Shape 176"/>
          <p:cNvSpPr/>
          <p:nvPr/>
        </p:nvSpPr>
        <p:spPr>
          <a:xfrm>
            <a:off x="390675" y="3671146"/>
            <a:ext cx="3948694" cy="1019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ctr" defTabSz="914400">
              <a:def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‘Bulk observables’</a:t>
            </a:r>
            <a:endParaRPr b="1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def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Study hadrons produced by the QGP</a:t>
            </a:r>
            <a:endParaRPr>
              <a:solidFill>
                <a:srgbClr val="000099"/>
              </a:solidFill>
            </a:endParaRPr>
          </a:p>
          <a:p>
            <a:pPr algn="ctr" defTabSz="91440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8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Typically p</a:t>
            </a:r>
            <a:r>
              <a:rPr baseline="-20777" sz="18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18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&lt; 1-2 GeV</a:t>
            </a:r>
          </a:p>
        </p:txBody>
      </p:sp>
      <p:sp>
        <p:nvSpPr>
          <p:cNvPr id="177" name="Shape 177"/>
          <p:cNvSpPr/>
          <p:nvPr/>
        </p:nvSpPr>
        <p:spPr>
          <a:xfrm>
            <a:off x="3133795" y="7800622"/>
            <a:ext cx="6471070" cy="119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marL="284162" indent="-284162" defTabSz="914400"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Two basic approaches to learn about the QGP</a:t>
            </a:r>
            <a:endParaRPr>
              <a:solidFill>
                <a:srgbClr val="000099"/>
              </a:solidFill>
            </a:endParaRPr>
          </a:p>
          <a:p>
            <a:pPr marL="284162" indent="-284162" defTabSz="914400">
              <a:buClr>
                <a:srgbClr val="000099"/>
              </a:buClr>
              <a:buSzPct val="100000"/>
              <a:buFont typeface="Arial"/>
              <a:buAutoNum type="arabicParenR" startAt="1"/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</a:rPr>
              <a:t> </a:t>
            </a:r>
            <a:r>
              <a:rPr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Bulk observables</a:t>
            </a:r>
            <a:endParaRPr>
              <a:solidFill>
                <a:srgbClr val="000099"/>
              </a:solidFill>
            </a:endParaRPr>
          </a:p>
          <a:p>
            <a:pPr marL="284162" indent="-284162" defTabSz="914400">
              <a:buClr>
                <a:srgbClr val="000099"/>
              </a:buClr>
              <a:buSzPct val="100000"/>
              <a:buFont typeface="Arial"/>
              <a:buAutoNum type="arabicParenR" startAt="1"/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</a:rPr>
              <a:t> </a:t>
            </a:r>
            <a:r>
              <a:rPr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Hard probes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5023" tIns="65023" rIns="65023" bIns="65023"/>
          <a:lstStyle/>
          <a:p>
            <a:pPr>
              <a:defRPr sz="5000">
                <a:solidFill>
                  <a:srgbClr val="000099"/>
                </a:solidFill>
              </a:defRPr>
            </a:pPr>
            <a:r>
              <a:t>Note: difference p+p, e</a:t>
            </a:r>
            <a:r>
              <a:rPr baseline="30559"/>
              <a:t>+</a:t>
            </a:r>
            <a:r>
              <a:t>+e</a:t>
            </a:r>
            <a:r>
              <a:rPr baseline="30559"/>
              <a:t>-</a:t>
            </a:r>
          </a:p>
        </p:txBody>
      </p:sp>
      <p:sp>
        <p:nvSpPr>
          <p:cNvPr id="375" name="Shape 375"/>
          <p:cNvSpPr/>
          <p:nvPr>
            <p:ph type="sldNum" sz="quarter" idx="2"/>
          </p:nvPr>
        </p:nvSpPr>
        <p:spPr>
          <a:xfrm>
            <a:off x="12544691" y="9303335"/>
            <a:ext cx="453527" cy="4511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algn="l" defTabSz="914400">
              <a:defRPr i="1"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76" name="ee_ff_ex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19" y="1517226"/>
            <a:ext cx="12774508" cy="5012268"/>
          </a:xfrm>
          <a:prstGeom prst="rect">
            <a:avLst/>
          </a:prstGeom>
          <a:ln w="12700">
            <a:miter lim="400000"/>
          </a:ln>
        </p:spPr>
      </p:pic>
      <p:sp>
        <p:nvSpPr>
          <p:cNvPr id="377" name="Shape 377"/>
          <p:cNvSpPr/>
          <p:nvPr/>
        </p:nvSpPr>
        <p:spPr>
          <a:xfrm>
            <a:off x="1360387" y="6481898"/>
            <a:ext cx="5098006" cy="1300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ctr" defTabSz="914400"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p+p: steeply falling jet spectrum</a:t>
            </a:r>
            <a:endParaRPr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algn="ctr" defTabSz="914400"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Hadron spectrum convolution </a:t>
            </a:r>
            <a:b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of jet spectrum with fragmentation</a:t>
            </a:r>
          </a:p>
        </p:txBody>
      </p:sp>
      <p:sp>
        <p:nvSpPr>
          <p:cNvPr id="378" name="Shape 378"/>
          <p:cNvSpPr/>
          <p:nvPr/>
        </p:nvSpPr>
        <p:spPr>
          <a:xfrm>
            <a:off x="7894132" y="6481898"/>
            <a:ext cx="4528862" cy="1300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ctr" defTabSz="914400"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30461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 + e</a:t>
            </a:r>
            <a:r>
              <a:rPr baseline="30461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 QCD events: jets</a:t>
            </a:r>
            <a:b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have p=1/2 √s</a:t>
            </a:r>
            <a:endParaRPr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algn="ctr" defTabSz="914400"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Directly measure frag function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5023" tIns="65023" rIns="65023" bIns="65023">
            <a:noAutofit/>
          </a:bodyPr>
          <a:lstStyle>
            <a:lvl1pPr>
              <a:defRPr sz="5000">
                <a:solidFill>
                  <a:srgbClr val="000099"/>
                </a:solidFill>
              </a:defRPr>
            </a:lvl1pPr>
          </a:lstStyle>
          <a:p>
            <a:pPr/>
            <a:r>
              <a:t>Fragmentation function fits</a:t>
            </a:r>
          </a:p>
        </p:txBody>
      </p:sp>
      <p:sp>
        <p:nvSpPr>
          <p:cNvPr id="381" name="Shape 381"/>
          <p:cNvSpPr/>
          <p:nvPr>
            <p:ph type="sldNum" sz="quarter" idx="2"/>
          </p:nvPr>
        </p:nvSpPr>
        <p:spPr>
          <a:xfrm>
            <a:off x="12537029" y="9329335"/>
            <a:ext cx="453527" cy="4511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/>
          <a:lstStyle>
            <a:lvl1pPr algn="l" defTabSz="914400">
              <a:defRPr i="1"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82" name="ff_g_all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941" y="1514670"/>
            <a:ext cx="6182393" cy="6182393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Shape 383"/>
          <p:cNvSpPr/>
          <p:nvPr/>
        </p:nvSpPr>
        <p:spPr>
          <a:xfrm>
            <a:off x="1665786" y="1262125"/>
            <a:ext cx="3134703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600">
                <a:solidFill>
                  <a:srgbClr val="101F98"/>
                </a:solidFill>
                <a:uFill>
                  <a:solidFill>
                    <a:srgbClr val="000099"/>
                  </a:solidFill>
                </a:uFill>
              </a:defRPr>
            </a:lvl1pPr>
          </a:lstStyle>
          <a:p>
            <a:pPr/>
            <a:r>
              <a:t>Gluon fragmentation</a:t>
            </a:r>
          </a:p>
        </p:txBody>
      </p:sp>
      <p:pic>
        <p:nvPicPr>
          <p:cNvPr id="384" name="ff_u_all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17906" y="1514670"/>
            <a:ext cx="6182392" cy="6182393"/>
          </a:xfrm>
          <a:prstGeom prst="rect">
            <a:avLst/>
          </a:prstGeom>
          <a:ln w="12700">
            <a:miter lim="400000"/>
          </a:ln>
        </p:spPr>
      </p:pic>
      <p:sp>
        <p:nvSpPr>
          <p:cNvPr id="385" name="Shape 385"/>
          <p:cNvSpPr/>
          <p:nvPr/>
        </p:nvSpPr>
        <p:spPr>
          <a:xfrm>
            <a:off x="8142619" y="1262125"/>
            <a:ext cx="3574862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600">
                <a:solidFill>
                  <a:srgbClr val="101F98"/>
                </a:solidFill>
                <a:uFill>
                  <a:solidFill>
                    <a:srgbClr val="000099"/>
                  </a:solidFill>
                </a:uFill>
              </a:defRPr>
            </a:lvl1pPr>
          </a:lstStyle>
          <a:p>
            <a:pPr/>
            <a:r>
              <a:t>quark (u) fragmentation</a:t>
            </a:r>
          </a:p>
        </p:txBody>
      </p:sp>
      <p:sp>
        <p:nvSpPr>
          <p:cNvPr id="386" name="Shape 386"/>
          <p:cNvSpPr/>
          <p:nvPr/>
        </p:nvSpPr>
        <p:spPr>
          <a:xfrm>
            <a:off x="138916" y="7907506"/>
            <a:ext cx="12763001" cy="1510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ctr" defTabSz="914400">
              <a:spcBef>
                <a:spcPts val="700"/>
              </a:spcBef>
              <a:defRPr sz="30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Fragmentation function fits based on </a:t>
            </a:r>
            <a:r>
              <a:rPr i="1"/>
              <a:t>e</a:t>
            </a:r>
            <a:r>
              <a:rPr baseline="31999"/>
              <a:t>+</a:t>
            </a:r>
            <a:r>
              <a:rPr i="1"/>
              <a:t>e</a:t>
            </a:r>
            <a:r>
              <a:rPr baseline="31999"/>
              <a:t>-</a:t>
            </a:r>
            <a:r>
              <a:t> have </a:t>
            </a:r>
            <a:br/>
            <a:r>
              <a:t>large uncertainty in gluon fragmentation</a:t>
            </a:r>
          </a:p>
          <a:p>
            <a:pPr algn="ctr" defTabSz="914400">
              <a:spcBef>
                <a:spcPts val="700"/>
              </a:spcBef>
              <a:defRPr sz="30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Some groups use hadron production to further constrain FFs</a:t>
            </a:r>
          </a:p>
        </p:txBody>
      </p:sp>
      <p:sp>
        <p:nvSpPr>
          <p:cNvPr id="387" name="Shape 387"/>
          <p:cNvSpPr/>
          <p:nvPr/>
        </p:nvSpPr>
        <p:spPr>
          <a:xfrm>
            <a:off x="8974705" y="2091380"/>
            <a:ext cx="3030709" cy="35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d’Enterria et al, arXiv:1311.1415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5023" tIns="65023" rIns="65023" bIns="65023">
            <a:noAutofit/>
          </a:bodyPr>
          <a:lstStyle>
            <a:lvl1pPr>
              <a:defRPr sz="5000">
                <a:solidFill>
                  <a:srgbClr val="000099"/>
                </a:solidFill>
              </a:defRPr>
            </a:lvl1pPr>
          </a:lstStyle>
          <a:p>
            <a:pPr/>
            <a:r>
              <a:t>Adding the LHC data in the game</a:t>
            </a:r>
          </a:p>
        </p:txBody>
      </p:sp>
      <p:sp>
        <p:nvSpPr>
          <p:cNvPr id="390" name="Shape 390"/>
          <p:cNvSpPr/>
          <p:nvPr>
            <p:ph type="sldNum" sz="quarter" idx="2"/>
          </p:nvPr>
        </p:nvSpPr>
        <p:spPr>
          <a:xfrm>
            <a:off x="12549729" y="9324017"/>
            <a:ext cx="453527" cy="4511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/>
          <a:lstStyle>
            <a:lvl1pPr algn="l" defTabSz="914400">
              <a:defRPr i="1"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91" name="Shape 391"/>
          <p:cNvSpPr/>
          <p:nvPr/>
        </p:nvSpPr>
        <p:spPr>
          <a:xfrm rot="5400000">
            <a:off x="3352737" y="3458634"/>
            <a:ext cx="3030709" cy="35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d’Enterria et al, arXiv:1311.1415</a:t>
            </a:r>
          </a:p>
        </p:txBody>
      </p:sp>
      <p:sp>
        <p:nvSpPr>
          <p:cNvPr id="392" name="Shape 392"/>
          <p:cNvSpPr/>
          <p:nvPr/>
        </p:nvSpPr>
        <p:spPr>
          <a:xfrm>
            <a:off x="770176" y="1276350"/>
            <a:ext cx="328941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2600">
                <a:solidFill>
                  <a:srgbClr val="101F98"/>
                </a:solidFill>
                <a:uFill>
                  <a:solidFill>
                    <a:srgbClr val="000099"/>
                  </a:solidFill>
                </a:uFill>
              </a:defRPr>
            </a:lvl1pPr>
          </a:lstStyle>
          <a:p>
            <a:pPr/>
            <a:r>
              <a:t>Kretzer fragmentation</a:t>
            </a:r>
          </a:p>
        </p:txBody>
      </p:sp>
      <p:pic>
        <p:nvPicPr>
          <p:cNvPr id="393" name="plot_sigma_pp_cms_ch_kr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5" y="1876350"/>
            <a:ext cx="5066996" cy="50669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plot_analyzed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71242" y="1952522"/>
            <a:ext cx="7515157" cy="4914652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Shape 395"/>
          <p:cNvSpPr/>
          <p:nvPr/>
        </p:nvSpPr>
        <p:spPr>
          <a:xfrm>
            <a:off x="6028804" y="1503765"/>
            <a:ext cx="543700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2600">
                <a:solidFill>
                  <a:srgbClr val="101F98"/>
                </a:solidFill>
                <a:uFill>
                  <a:solidFill>
                    <a:srgbClr val="000099"/>
                  </a:solidFill>
                </a:uFill>
              </a:defRPr>
            </a:lvl1pPr>
          </a:lstStyle>
          <a:p>
            <a:pPr/>
            <a:r>
              <a:t>Ratios data/theory with uncertainties</a:t>
            </a:r>
          </a:p>
        </p:txBody>
      </p:sp>
      <p:sp>
        <p:nvSpPr>
          <p:cNvPr id="396" name="Shape 396"/>
          <p:cNvSpPr/>
          <p:nvPr/>
        </p:nvSpPr>
        <p:spPr>
          <a:xfrm>
            <a:off x="2366280" y="7203923"/>
            <a:ext cx="827224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3200"/>
              </a:spcBef>
              <a:defRPr sz="2600">
                <a:solidFill>
                  <a:srgbClr val="101F98"/>
                </a:solidFill>
              </a:defRPr>
            </a:lvl1pPr>
          </a:lstStyle>
          <a:p>
            <a:pPr/>
            <a:r>
              <a:t>Factor ~2 spread of results due to FF parameterisations</a:t>
            </a:r>
          </a:p>
        </p:txBody>
      </p:sp>
      <p:sp>
        <p:nvSpPr>
          <p:cNvPr id="397" name="Shape 397"/>
          <p:cNvSpPr/>
          <p:nvPr/>
        </p:nvSpPr>
        <p:spPr>
          <a:xfrm>
            <a:off x="819515" y="7959800"/>
            <a:ext cx="1136577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3200"/>
              </a:spcBef>
              <a:defRPr sz="2600">
                <a:solidFill>
                  <a:srgbClr val="101F98"/>
                </a:solidFill>
              </a:defRPr>
            </a:lvl1pPr>
          </a:lstStyle>
          <a:p>
            <a:pPr/>
            <a:r>
              <a:t>Mostly due to uncertainty in gluons: next step: use data to constrain gluon FF</a:t>
            </a:r>
          </a:p>
        </p:txBody>
      </p:sp>
      <p:sp>
        <p:nvSpPr>
          <p:cNvPr id="398" name="Shape 398"/>
          <p:cNvSpPr/>
          <p:nvPr/>
        </p:nvSpPr>
        <p:spPr>
          <a:xfrm>
            <a:off x="2840056" y="8563373"/>
            <a:ext cx="7324688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3200"/>
              </a:spcBef>
              <a:defRPr sz="2600">
                <a:solidFill>
                  <a:srgbClr val="101F98"/>
                </a:solidFill>
              </a:defRPr>
            </a:pPr>
            <a:r>
              <a:t>Also note: large scale uncertainties at p</a:t>
            </a:r>
            <a:r>
              <a:rPr baseline="-5999"/>
              <a:t>T</a:t>
            </a:r>
            <a:r>
              <a:t> &lt; 5 GeV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5023" tIns="65023" rIns="65023" bIns="65023"/>
          <a:lstStyle/>
          <a:p>
            <a:pPr>
              <a:defRPr sz="5000">
                <a:solidFill>
                  <a:srgbClr val="000099"/>
                </a:solidFill>
              </a:defRPr>
            </a:pPr>
            <a:r>
              <a:t>Part II: Nuclear Modification Factor </a:t>
            </a:r>
            <a:r>
              <a:rPr i="1"/>
              <a:t>R</a:t>
            </a:r>
            <a:r>
              <a:rPr baseline="-19680" i="1"/>
              <a:t>AA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Higher p</a:t>
            </a:r>
            <a:r>
              <a:rPr baseline="-5999"/>
              <a:t>T</a:t>
            </a:r>
            <a:r>
              <a:t>: probes of the QGP</a:t>
            </a:r>
          </a:p>
        </p:txBody>
      </p:sp>
      <p:sp>
        <p:nvSpPr>
          <p:cNvPr id="403" name="Shape 40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4" name="Shape 404"/>
          <p:cNvSpPr/>
          <p:nvPr/>
        </p:nvSpPr>
        <p:spPr>
          <a:xfrm>
            <a:off x="3813403" y="7604641"/>
            <a:ext cx="5682252" cy="109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6559" tIns="66559" rIns="66559" bIns="66559">
            <a:spAutoFit/>
          </a:bodyPr>
          <a:lstStyle/>
          <a:p>
            <a:pPr algn="ctr" defTabSz="650240">
              <a:lnSpc>
                <a:spcPct val="93000"/>
              </a:lnSpc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Hard probes</a:t>
            </a:r>
            <a:endParaRPr b="1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650240">
              <a:lnSpc>
                <a:spcPct val="93000"/>
              </a:lnSpc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Hard-scatterings produce quasi-free partons</a:t>
            </a:r>
            <a:endParaRPr>
              <a:solidFill>
                <a:srgbClr val="000099"/>
              </a:solidFill>
            </a:endParaRPr>
          </a:p>
          <a:p>
            <a:pPr algn="ctr" defTabSz="650240">
              <a:lnSpc>
                <a:spcPct val="93000"/>
              </a:lnSpc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00">
                <a:solidFill>
                  <a:srgbClr val="000099"/>
                </a:solidFill>
                <a:latin typeface="Symbol"/>
                <a:ea typeface="Symbol"/>
                <a:cs typeface="Symbol"/>
                <a:sym typeface="Symbol"/>
              </a:rPr>
              <a:t>⇒</a:t>
            </a:r>
            <a:r>
              <a:rPr sz="22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Probe medium through energy loss</a:t>
            </a:r>
          </a:p>
        </p:txBody>
      </p:sp>
      <p:pic>
        <p:nvPicPr>
          <p:cNvPr id="405" name="jewel_animation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636038"/>
            <a:ext cx="12043140" cy="5707191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Shape 406"/>
          <p:cNvSpPr/>
          <p:nvPr/>
        </p:nvSpPr>
        <p:spPr>
          <a:xfrm>
            <a:off x="9217573" y="1185188"/>
            <a:ext cx="3065756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R Bertens, JEWEL simulation</a:t>
            </a:r>
          </a:p>
        </p:txBody>
      </p:sp>
      <p:sp>
        <p:nvSpPr>
          <p:cNvPr id="407" name="Shape 407"/>
          <p:cNvSpPr/>
          <p:nvPr/>
        </p:nvSpPr>
        <p:spPr>
          <a:xfrm>
            <a:off x="4028853" y="8745625"/>
            <a:ext cx="525135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solidFill>
                  <a:srgbClr val="101F98"/>
                </a:solidFill>
              </a:defRPr>
            </a:pPr>
            <a:r>
              <a:t>Expected to be dominant for p</a:t>
            </a:r>
            <a:r>
              <a:rPr baseline="-5999"/>
              <a:t>T</a:t>
            </a:r>
            <a:r>
              <a:t> &gt; 5 GeV or so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5023" tIns="65023" rIns="65023" bIns="65023"/>
          <a:lstStyle/>
          <a:p>
            <a:pPr>
              <a:defRPr sz="5000">
                <a:solidFill>
                  <a:srgbClr val="000099"/>
                </a:solidFill>
              </a:defRPr>
            </a:pPr>
            <a:r>
              <a:rPr sz="4400"/>
              <a:t>Testing volume (</a:t>
            </a:r>
            <a:r>
              <a:rPr i="1" sz="4400"/>
              <a:t>N</a:t>
            </a:r>
            <a:r>
              <a:rPr baseline="-19818" i="1" sz="4400"/>
              <a:t>coll</a:t>
            </a:r>
            <a:r>
              <a:rPr sz="4400"/>
              <a:t>) scaling in Au+Au </a:t>
            </a:r>
          </a:p>
        </p:txBody>
      </p:sp>
      <p:sp>
        <p:nvSpPr>
          <p:cNvPr id="410" name="Shape 410"/>
          <p:cNvSpPr/>
          <p:nvPr>
            <p:ph type="sldNum" sz="quarter" idx="2"/>
          </p:nvPr>
        </p:nvSpPr>
        <p:spPr>
          <a:xfrm>
            <a:off x="12567746" y="9324017"/>
            <a:ext cx="453526" cy="4511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algn="l" defTabSz="914400">
              <a:defRPr i="1"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11" name="gamma_spec_pp_auau.png"/>
          <p:cNvPicPr>
            <a:picLocks noChangeAspect="1"/>
          </p:cNvPicPr>
          <p:nvPr/>
        </p:nvPicPr>
        <p:blipFill>
          <a:blip r:embed="rId2">
            <a:extLst/>
          </a:blip>
          <a:srcRect l="0" t="6666" r="0" b="0"/>
          <a:stretch>
            <a:fillRect/>
          </a:stretch>
        </p:blipFill>
        <p:spPr>
          <a:xfrm>
            <a:off x="650239" y="1733973"/>
            <a:ext cx="4671344" cy="6394027"/>
          </a:xfrm>
          <a:prstGeom prst="rect">
            <a:avLst/>
          </a:prstGeom>
          <a:ln w="12700">
            <a:miter lim="400000"/>
          </a:ln>
        </p:spPr>
      </p:pic>
      <p:sp>
        <p:nvSpPr>
          <p:cNvPr id="412" name="Shape 412"/>
          <p:cNvSpPr/>
          <p:nvPr/>
        </p:nvSpPr>
        <p:spPr>
          <a:xfrm>
            <a:off x="3917244" y="2059093"/>
            <a:ext cx="899292" cy="35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PHENIX</a:t>
            </a:r>
          </a:p>
        </p:txBody>
      </p:sp>
      <p:sp>
        <p:nvSpPr>
          <p:cNvPr id="413" name="Shape 413"/>
          <p:cNvSpPr/>
          <p:nvPr/>
        </p:nvSpPr>
        <p:spPr>
          <a:xfrm>
            <a:off x="1758372" y="1392875"/>
            <a:ext cx="2454955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600">
                <a:solidFill>
                  <a:srgbClr val="101F98"/>
                </a:solidFill>
                <a:uFill>
                  <a:solidFill>
                    <a:srgbClr val="000099"/>
                  </a:solidFill>
                </a:uFill>
              </a:defRPr>
            </a:lvl1pPr>
          </a:lstStyle>
          <a:p>
            <a:pPr/>
            <a:r>
              <a:t>Direct γ spectra</a:t>
            </a:r>
          </a:p>
        </p:txBody>
      </p:sp>
      <p:sp>
        <p:nvSpPr>
          <p:cNvPr id="414" name="Shape 414"/>
          <p:cNvSpPr/>
          <p:nvPr/>
        </p:nvSpPr>
        <p:spPr>
          <a:xfrm>
            <a:off x="650239" y="3034453"/>
            <a:ext cx="433495" cy="758614"/>
          </a:xfrm>
          <a:prstGeom prst="ellipse">
            <a:avLst/>
          </a:prstGeom>
          <a:ln w="38100">
            <a:solidFill>
              <a:srgbClr val="990000"/>
            </a:solidFill>
          </a:ln>
        </p:spPr>
        <p:txBody>
          <a:bodyPr lIns="65023" tIns="65023" rIns="65023" bIns="65023" anchor="ctr"/>
          <a:lstStyle/>
          <a:p>
            <a:pPr algn="ctr"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415" name="Shape 415"/>
          <p:cNvSpPr/>
          <p:nvPr/>
        </p:nvSpPr>
        <p:spPr>
          <a:xfrm>
            <a:off x="1045524" y="7892555"/>
            <a:ext cx="2091008" cy="519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Scaled by N</a:t>
            </a:r>
            <a:r>
              <a:rPr baseline="-20250"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coll</a:t>
            </a:r>
          </a:p>
        </p:txBody>
      </p:sp>
      <p:sp>
        <p:nvSpPr>
          <p:cNvPr id="416" name="Shape 416"/>
          <p:cNvSpPr/>
          <p:nvPr/>
        </p:nvSpPr>
        <p:spPr>
          <a:xfrm flipV="1">
            <a:off x="650239" y="3901439"/>
            <a:ext cx="108375" cy="3901441"/>
          </a:xfrm>
          <a:prstGeom prst="line">
            <a:avLst/>
          </a:prstGeom>
          <a:ln w="25400">
            <a:solidFill>
              <a:srgbClr val="000099"/>
            </a:solidFill>
            <a:tailEnd type="triangle"/>
          </a:ln>
        </p:spPr>
        <p:txBody>
          <a:bodyPr lIns="65023" tIns="65023" rIns="65023" bIns="65023"/>
          <a:lstStyle/>
          <a:p>
            <a:pPr defTabSz="457200">
              <a:defRPr sz="1600">
                <a:solidFill>
                  <a:srgbClr val="000000"/>
                </a:solidFill>
              </a:defRPr>
            </a:pPr>
          </a:p>
        </p:txBody>
      </p:sp>
      <p:pic>
        <p:nvPicPr>
          <p:cNvPr id="417" name="gamma_ra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29777" y="1783644"/>
            <a:ext cx="6175023" cy="3851770"/>
          </a:xfrm>
          <a:prstGeom prst="rect">
            <a:avLst/>
          </a:prstGeom>
          <a:ln w="12700">
            <a:miter lim="400000"/>
          </a:ln>
        </p:spPr>
      </p:pic>
      <p:sp>
        <p:nvSpPr>
          <p:cNvPr id="418" name="Shape 418"/>
          <p:cNvSpPr/>
          <p:nvPr/>
        </p:nvSpPr>
        <p:spPr>
          <a:xfrm>
            <a:off x="9712566" y="1392875"/>
            <a:ext cx="2764728" cy="38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ctr">
              <a:defRPr sz="1800">
                <a:solidFill>
                  <a:srgbClr val="000000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000099"/>
                  </a:solidFill>
                </a:uFill>
              </a:rPr>
              <a:t>PHENIX, PRL 94, 232301</a:t>
            </a:r>
          </a:p>
        </p:txBody>
      </p:sp>
      <p:pic>
        <p:nvPicPr>
          <p:cNvPr id="419" name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18666" y="6177279"/>
            <a:ext cx="3063805" cy="1047610"/>
          </a:xfrm>
          <a:prstGeom prst="rect">
            <a:avLst/>
          </a:prstGeom>
          <a:ln w="12700">
            <a:miter lim="400000"/>
          </a:ln>
        </p:spPr>
      </p:pic>
      <p:sp>
        <p:nvSpPr>
          <p:cNvPr id="420" name="Shape 420"/>
          <p:cNvSpPr/>
          <p:nvPr/>
        </p:nvSpPr>
        <p:spPr>
          <a:xfrm>
            <a:off x="7169025" y="7865573"/>
            <a:ext cx="4982705" cy="573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Direct </a:t>
            </a: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Symbol"/>
                <a:ea typeface="Symbol"/>
                <a:cs typeface="Symbol"/>
                <a:sym typeface="Symbol"/>
              </a:rPr>
              <a:t>γ</a:t>
            </a: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 in A+A scales with </a:t>
            </a:r>
            <a:r>
              <a:rPr i="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-19571" i="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coll</a:t>
            </a:r>
          </a:p>
        </p:txBody>
      </p:sp>
      <p:sp>
        <p:nvSpPr>
          <p:cNvPr id="421" name="Shape 421"/>
          <p:cNvSpPr/>
          <p:nvPr/>
        </p:nvSpPr>
        <p:spPr>
          <a:xfrm>
            <a:off x="5310293" y="5960533"/>
            <a:ext cx="3359574" cy="1625601"/>
          </a:xfrm>
          <a:prstGeom prst="ellipse">
            <a:avLst/>
          </a:prstGeom>
          <a:ln w="38100">
            <a:solidFill>
              <a:srgbClr val="000099"/>
            </a:solidFill>
          </a:ln>
        </p:spPr>
        <p:txBody>
          <a:bodyPr lIns="65023" tIns="65023" rIns="65023" bIns="65023" anchor="ctr"/>
          <a:lstStyle/>
          <a:p>
            <a:pPr algn="ctr"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422" name="Shape 422"/>
          <p:cNvSpPr/>
          <p:nvPr/>
        </p:nvSpPr>
        <p:spPr>
          <a:xfrm>
            <a:off x="6719146" y="3142826"/>
            <a:ext cx="541868" cy="758614"/>
          </a:xfrm>
          <a:prstGeom prst="ellipse">
            <a:avLst/>
          </a:prstGeom>
          <a:ln w="38100">
            <a:solidFill>
              <a:srgbClr val="000099"/>
            </a:solidFill>
          </a:ln>
        </p:spPr>
        <p:txBody>
          <a:bodyPr lIns="65023" tIns="65023" rIns="65023" bIns="65023" anchor="ctr"/>
          <a:lstStyle/>
          <a:p>
            <a:pPr algn="ctr"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423" name="Shape 423"/>
          <p:cNvSpPr/>
          <p:nvPr/>
        </p:nvSpPr>
        <p:spPr>
          <a:xfrm>
            <a:off x="6937699" y="3901439"/>
            <a:ext cx="1" cy="2059095"/>
          </a:xfrm>
          <a:prstGeom prst="line">
            <a:avLst/>
          </a:prstGeom>
          <a:ln w="38100">
            <a:solidFill>
              <a:srgbClr val="000099"/>
            </a:solidFill>
          </a:ln>
        </p:spPr>
        <p:txBody>
          <a:bodyPr lIns="65023" tIns="65023" rIns="65023" bIns="65023"/>
          <a:lstStyle/>
          <a:p>
            <a:pPr defTabSz="457200">
              <a:defRPr sz="1600">
                <a:solidFill>
                  <a:srgbClr val="000000"/>
                </a:solidFill>
              </a:defRPr>
            </a:pPr>
          </a:p>
        </p:txBody>
      </p:sp>
      <p:sp>
        <p:nvSpPr>
          <p:cNvPr id="424" name="Shape 424"/>
          <p:cNvSpPr/>
          <p:nvPr/>
        </p:nvSpPr>
        <p:spPr>
          <a:xfrm>
            <a:off x="9132711" y="5310293"/>
            <a:ext cx="1431427" cy="451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b="1"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Centrality</a:t>
            </a:r>
          </a:p>
        </p:txBody>
      </p:sp>
      <p:grpSp>
        <p:nvGrpSpPr>
          <p:cNvPr id="427" name="Group 427"/>
          <p:cNvGrpSpPr/>
          <p:nvPr/>
        </p:nvGrpSpPr>
        <p:grpSpPr>
          <a:xfrm>
            <a:off x="11379200" y="5310293"/>
            <a:ext cx="541867" cy="433494"/>
            <a:chOff x="0" y="0"/>
            <a:chExt cx="541866" cy="433493"/>
          </a:xfrm>
        </p:grpSpPr>
        <p:sp>
          <p:nvSpPr>
            <p:cNvPr id="425" name="Shape 425"/>
            <p:cNvSpPr/>
            <p:nvPr/>
          </p:nvSpPr>
          <p:spPr>
            <a:xfrm>
              <a:off x="0" y="0"/>
              <a:ext cx="433494" cy="433494"/>
            </a:xfrm>
            <a:prstGeom prst="ellipse">
              <a:avLst/>
            </a:prstGeom>
            <a:noFill/>
            <a:ln w="381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914400">
                <a:defRPr sz="24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6" name="Shape 426"/>
            <p:cNvSpPr/>
            <p:nvPr/>
          </p:nvSpPr>
          <p:spPr>
            <a:xfrm>
              <a:off x="108373" y="0"/>
              <a:ext cx="433494" cy="433494"/>
            </a:xfrm>
            <a:prstGeom prst="ellipse">
              <a:avLst/>
            </a:prstGeom>
            <a:noFill/>
            <a:ln w="381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914400">
                <a:defRPr sz="24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430" name="Group 430"/>
          <p:cNvGrpSpPr/>
          <p:nvPr/>
        </p:nvGrpSpPr>
        <p:grpSpPr>
          <a:xfrm>
            <a:off x="7261013" y="5310293"/>
            <a:ext cx="758614" cy="433494"/>
            <a:chOff x="0" y="0"/>
            <a:chExt cx="758613" cy="433493"/>
          </a:xfrm>
        </p:grpSpPr>
        <p:sp>
          <p:nvSpPr>
            <p:cNvPr id="428" name="Shape 428"/>
            <p:cNvSpPr/>
            <p:nvPr/>
          </p:nvSpPr>
          <p:spPr>
            <a:xfrm>
              <a:off x="0" y="0"/>
              <a:ext cx="433494" cy="433494"/>
            </a:xfrm>
            <a:prstGeom prst="ellipse">
              <a:avLst/>
            </a:prstGeom>
            <a:noFill/>
            <a:ln w="381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914400">
                <a:defRPr sz="24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9" name="Shape 429"/>
            <p:cNvSpPr/>
            <p:nvPr/>
          </p:nvSpPr>
          <p:spPr>
            <a:xfrm>
              <a:off x="325120" y="0"/>
              <a:ext cx="433494" cy="433494"/>
            </a:xfrm>
            <a:prstGeom prst="ellipse">
              <a:avLst/>
            </a:prstGeom>
            <a:noFill/>
            <a:ln w="381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914400">
                <a:defRPr sz="24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431" name="Shape 431"/>
          <p:cNvSpPr/>
          <p:nvPr/>
        </p:nvSpPr>
        <p:spPr>
          <a:xfrm>
            <a:off x="1677308" y="8699038"/>
            <a:ext cx="10520783" cy="52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ea typeface="Arial"/>
                <a:cs typeface="Arial"/>
                <a:sym typeface="Arial"/>
              </a:rPr>
              <a:t>A+A initial state is incoherent superposition of p+p for hard probes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pPr/>
            <a:r>
              <a:t>Non-interacting probes at LHC</a:t>
            </a:r>
          </a:p>
        </p:txBody>
      </p:sp>
      <p:sp>
        <p:nvSpPr>
          <p:cNvPr id="434" name="Shape 43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35" name="RAACentr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1104" y="1593850"/>
            <a:ext cx="6692526" cy="6362030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Shape 436"/>
          <p:cNvSpPr/>
          <p:nvPr/>
        </p:nvSpPr>
        <p:spPr>
          <a:xfrm rot="5400000">
            <a:off x="5132011" y="3403438"/>
            <a:ext cx="2477766" cy="360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CMS, arXiv:1201.3093 </a:t>
            </a:r>
          </a:p>
        </p:txBody>
      </p:sp>
      <p:sp>
        <p:nvSpPr>
          <p:cNvPr id="437" name="Shape 437"/>
          <p:cNvSpPr/>
          <p:nvPr/>
        </p:nvSpPr>
        <p:spPr>
          <a:xfrm>
            <a:off x="2409816" y="8200503"/>
            <a:ext cx="8472435" cy="497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3200"/>
              </a:spcBef>
              <a:defRPr sz="2600">
                <a:solidFill>
                  <a:srgbClr val="101F98"/>
                </a:solidFill>
              </a:defRPr>
            </a:pPr>
            <a:r>
              <a:t>N</a:t>
            </a:r>
            <a:r>
              <a:rPr baseline="-5999"/>
              <a:t>coll</a:t>
            </a:r>
            <a:r>
              <a:t> scaling also confirmed at LHC with 𝛾 and even Z (W)</a:t>
            </a:r>
          </a:p>
        </p:txBody>
      </p:sp>
      <p:pic>
        <p:nvPicPr>
          <p:cNvPr id="438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72685" y="1813867"/>
            <a:ext cx="6170470" cy="5921995"/>
          </a:xfrm>
          <a:prstGeom prst="rect">
            <a:avLst/>
          </a:prstGeom>
          <a:ln w="12700">
            <a:miter lim="400000"/>
          </a:ln>
        </p:spPr>
      </p:pic>
      <p:sp>
        <p:nvSpPr>
          <p:cNvPr id="439" name="Shape 439"/>
          <p:cNvSpPr/>
          <p:nvPr/>
        </p:nvSpPr>
        <p:spPr>
          <a:xfrm rot="5400000">
            <a:off x="11456072" y="3403438"/>
            <a:ext cx="2414253" cy="360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CMS, arXiv:1410.4825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5023" tIns="65023" rIns="65023" bIns="65023"/>
          <a:lstStyle/>
          <a:p>
            <a:pPr>
              <a:defRPr sz="5000">
                <a:solidFill>
                  <a:srgbClr val="000099"/>
                </a:solidFill>
              </a:defRPr>
            </a:pPr>
            <a:r>
              <a:rPr>
                <a:latin typeface="Symbol"/>
                <a:ea typeface="Symbol"/>
                <a:cs typeface="Symbol"/>
                <a:sym typeface="Symbol"/>
              </a:rPr>
              <a:t>π</a:t>
            </a:r>
            <a:r>
              <a:rPr baseline="30559"/>
              <a:t>0</a:t>
            </a:r>
            <a:r>
              <a:t> R</a:t>
            </a:r>
            <a:r>
              <a:rPr baseline="-19680"/>
              <a:t>AA</a:t>
            </a:r>
            <a:r>
              <a:t> – high-p</a:t>
            </a:r>
            <a:r>
              <a:rPr baseline="-19680"/>
              <a:t>T</a:t>
            </a:r>
            <a:r>
              <a:t> suppression</a:t>
            </a:r>
          </a:p>
        </p:txBody>
      </p:sp>
      <p:sp>
        <p:nvSpPr>
          <p:cNvPr id="442" name="Shape 442"/>
          <p:cNvSpPr/>
          <p:nvPr>
            <p:ph type="sldNum" sz="quarter" idx="2"/>
          </p:nvPr>
        </p:nvSpPr>
        <p:spPr>
          <a:xfrm>
            <a:off x="12549729" y="9287984"/>
            <a:ext cx="453527" cy="4511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algn="l" defTabSz="914400">
              <a:defRPr i="1"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43" name="pi0_spec_pp_auau.png"/>
          <p:cNvPicPr>
            <a:picLocks noChangeAspect="1"/>
          </p:cNvPicPr>
          <p:nvPr/>
        </p:nvPicPr>
        <p:blipFill>
          <a:blip r:embed="rId2">
            <a:extLst/>
          </a:blip>
          <a:srcRect l="0" t="7691" r="0" b="0"/>
          <a:stretch>
            <a:fillRect/>
          </a:stretch>
        </p:blipFill>
        <p:spPr>
          <a:xfrm>
            <a:off x="216746" y="1408853"/>
            <a:ext cx="5204179" cy="7044267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Shape 444"/>
          <p:cNvSpPr/>
          <p:nvPr/>
        </p:nvSpPr>
        <p:spPr>
          <a:xfrm>
            <a:off x="3336767" y="8714090"/>
            <a:ext cx="6331266" cy="516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6559" tIns="66559" rIns="66559" bIns="66559">
            <a:spAutoFit/>
          </a:bodyPr>
          <a:lstStyle>
            <a:lvl1pPr defTabSz="650240">
              <a:lnSpc>
                <a:spcPct val="93000"/>
              </a:lnSpc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260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ea typeface="Arial"/>
                <a:cs typeface="Arial"/>
                <a:sym typeface="Arial"/>
              </a:rPr>
              <a:t>Hard partons lose energy in the hot matter</a:t>
            </a:r>
          </a:p>
        </p:txBody>
      </p:sp>
      <p:sp>
        <p:nvSpPr>
          <p:cNvPr id="445" name="Shape 445"/>
          <p:cNvSpPr/>
          <p:nvPr/>
        </p:nvSpPr>
        <p:spPr>
          <a:xfrm>
            <a:off x="9247495" y="6492825"/>
            <a:ext cx="1408854" cy="2063610"/>
          </a:xfrm>
          <a:prstGeom prst="rect">
            <a:avLst/>
          </a:prstGeom>
          <a:gradFill>
            <a:gsLst>
              <a:gs pos="0">
                <a:srgbClr val="FD3C15"/>
              </a:gs>
              <a:gs pos="100000">
                <a:srgbClr val="FFE667"/>
              </a:gs>
            </a:gsLst>
          </a:gra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446" name="Shape 446"/>
          <p:cNvSpPr/>
          <p:nvPr/>
        </p:nvSpPr>
        <p:spPr>
          <a:xfrm>
            <a:off x="8922375" y="8010051"/>
            <a:ext cx="2167468" cy="2259"/>
          </a:xfrm>
          <a:prstGeom prst="line">
            <a:avLst/>
          </a:prstGeom>
          <a:ln w="25400">
            <a:solidFill>
              <a:srgbClr val="000000"/>
            </a:solidFill>
            <a:miter/>
            <a:tailEnd type="triangle"/>
          </a:ln>
        </p:spPr>
        <p:txBody>
          <a:bodyPr lIns="65023" tIns="65023" rIns="65023" bIns="65023"/>
          <a:lstStyle/>
          <a:p>
            <a:pPr defTabSz="457200">
              <a:defRPr sz="1600">
                <a:solidFill>
                  <a:srgbClr val="000000"/>
                </a:solidFill>
              </a:defRPr>
            </a:pPr>
          </a:p>
        </p:txBody>
      </p:sp>
      <p:grpSp>
        <p:nvGrpSpPr>
          <p:cNvPr id="449" name="Group 449"/>
          <p:cNvGrpSpPr/>
          <p:nvPr/>
        </p:nvGrpSpPr>
        <p:grpSpPr>
          <a:xfrm>
            <a:off x="9736678" y="8015396"/>
            <a:ext cx="895060" cy="542185"/>
            <a:chOff x="0" y="0"/>
            <a:chExt cx="895059" cy="542183"/>
          </a:xfrm>
        </p:grpSpPr>
        <p:sp>
          <p:nvSpPr>
            <p:cNvPr id="447" name="Shape 447"/>
            <p:cNvSpPr/>
            <p:nvPr/>
          </p:nvSpPr>
          <p:spPr>
            <a:xfrm rot="1320000">
              <a:off x="16402" y="108346"/>
              <a:ext cx="618861" cy="207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383" fill="norm" stroke="1" extrusionOk="0">
                  <a:moveTo>
                    <a:pt x="0" y="418"/>
                  </a:moveTo>
                  <a:cubicBezTo>
                    <a:pt x="603" y="418"/>
                    <a:pt x="2501" y="-217"/>
                    <a:pt x="3664" y="418"/>
                  </a:cubicBezTo>
                  <a:cubicBezTo>
                    <a:pt x="4826" y="1052"/>
                    <a:pt x="6386" y="1281"/>
                    <a:pt x="6945" y="4174"/>
                  </a:cubicBezTo>
                  <a:cubicBezTo>
                    <a:pt x="7504" y="7068"/>
                    <a:pt x="7269" y="15114"/>
                    <a:pt x="7033" y="17855"/>
                  </a:cubicBezTo>
                  <a:cubicBezTo>
                    <a:pt x="6798" y="20596"/>
                    <a:pt x="6077" y="20672"/>
                    <a:pt x="5503" y="20672"/>
                  </a:cubicBezTo>
                  <a:cubicBezTo>
                    <a:pt x="5503" y="20672"/>
                    <a:pt x="3884" y="20647"/>
                    <a:pt x="3561" y="17855"/>
                  </a:cubicBezTo>
                  <a:cubicBezTo>
                    <a:pt x="3237" y="15063"/>
                    <a:pt x="3031" y="6814"/>
                    <a:pt x="3561" y="3946"/>
                  </a:cubicBezTo>
                  <a:cubicBezTo>
                    <a:pt x="4090" y="1077"/>
                    <a:pt x="5474" y="1179"/>
                    <a:pt x="6739" y="595"/>
                  </a:cubicBezTo>
                  <a:cubicBezTo>
                    <a:pt x="8004" y="11"/>
                    <a:pt x="9976" y="-65"/>
                    <a:pt x="11183" y="519"/>
                  </a:cubicBezTo>
                  <a:cubicBezTo>
                    <a:pt x="12389" y="1103"/>
                    <a:pt x="13537" y="1103"/>
                    <a:pt x="14008" y="4174"/>
                  </a:cubicBezTo>
                  <a:cubicBezTo>
                    <a:pt x="14478" y="7245"/>
                    <a:pt x="14228" y="15139"/>
                    <a:pt x="13993" y="18007"/>
                  </a:cubicBezTo>
                  <a:cubicBezTo>
                    <a:pt x="13757" y="20875"/>
                    <a:pt x="12845" y="21383"/>
                    <a:pt x="12257" y="21358"/>
                  </a:cubicBezTo>
                  <a:cubicBezTo>
                    <a:pt x="11668" y="21332"/>
                    <a:pt x="10771" y="20875"/>
                    <a:pt x="10417" y="18007"/>
                  </a:cubicBezTo>
                  <a:cubicBezTo>
                    <a:pt x="10064" y="15139"/>
                    <a:pt x="9888" y="7220"/>
                    <a:pt x="10476" y="4174"/>
                  </a:cubicBezTo>
                  <a:cubicBezTo>
                    <a:pt x="11065" y="1128"/>
                    <a:pt x="12772" y="1154"/>
                    <a:pt x="14008" y="519"/>
                  </a:cubicBezTo>
                  <a:cubicBezTo>
                    <a:pt x="15244" y="-115"/>
                    <a:pt x="16686" y="-192"/>
                    <a:pt x="17863" y="418"/>
                  </a:cubicBezTo>
                  <a:cubicBezTo>
                    <a:pt x="19040" y="1027"/>
                    <a:pt x="20541" y="1103"/>
                    <a:pt x="21070" y="4174"/>
                  </a:cubicBezTo>
                  <a:cubicBezTo>
                    <a:pt x="21600" y="7144"/>
                    <a:pt x="21335" y="15317"/>
                    <a:pt x="21041" y="18185"/>
                  </a:cubicBezTo>
                  <a:cubicBezTo>
                    <a:pt x="20747" y="21053"/>
                    <a:pt x="19864" y="21383"/>
                    <a:pt x="19290" y="21383"/>
                  </a:cubicBezTo>
                  <a:cubicBezTo>
                    <a:pt x="19290" y="21383"/>
                    <a:pt x="17863" y="21053"/>
                    <a:pt x="17568" y="18185"/>
                  </a:cubicBezTo>
                  <a:cubicBezTo>
                    <a:pt x="17274" y="15317"/>
                    <a:pt x="17289" y="6788"/>
                    <a:pt x="17877" y="3743"/>
                  </a:cubicBezTo>
                  <a:cubicBezTo>
                    <a:pt x="18466" y="697"/>
                    <a:pt x="20408" y="1204"/>
                    <a:pt x="21070" y="519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914400">
                <a:defRPr sz="3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448" name="Shape 448"/>
            <p:cNvSpPr/>
            <p:nvPr/>
          </p:nvSpPr>
          <p:spPr>
            <a:xfrm rot="1320000">
              <a:off x="546514" y="289110"/>
              <a:ext cx="322863" cy="199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7" fill="norm" stroke="1" extrusionOk="0">
                  <a:moveTo>
                    <a:pt x="0" y="263"/>
                  </a:moveTo>
                  <a:cubicBezTo>
                    <a:pt x="1168" y="263"/>
                    <a:pt x="4844" y="-353"/>
                    <a:pt x="7067" y="302"/>
                  </a:cubicBezTo>
                  <a:cubicBezTo>
                    <a:pt x="9318" y="956"/>
                    <a:pt x="12339" y="1187"/>
                    <a:pt x="13422" y="4190"/>
                  </a:cubicBezTo>
                  <a:cubicBezTo>
                    <a:pt x="14504" y="7194"/>
                    <a:pt x="14049" y="15510"/>
                    <a:pt x="13593" y="18321"/>
                  </a:cubicBezTo>
                  <a:cubicBezTo>
                    <a:pt x="13137" y="21170"/>
                    <a:pt x="11740" y="21247"/>
                    <a:pt x="10629" y="21247"/>
                  </a:cubicBezTo>
                  <a:cubicBezTo>
                    <a:pt x="10629" y="21247"/>
                    <a:pt x="7494" y="21208"/>
                    <a:pt x="6896" y="18321"/>
                  </a:cubicBezTo>
                  <a:cubicBezTo>
                    <a:pt x="6269" y="15433"/>
                    <a:pt x="5870" y="6924"/>
                    <a:pt x="6896" y="3959"/>
                  </a:cubicBezTo>
                  <a:cubicBezTo>
                    <a:pt x="7893" y="995"/>
                    <a:pt x="10572" y="1072"/>
                    <a:pt x="13023" y="494"/>
                  </a:cubicBezTo>
                  <a:cubicBezTo>
                    <a:pt x="15473" y="-122"/>
                    <a:pt x="20175" y="417"/>
                    <a:pt x="21600" y="417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914400">
                <a:defRPr sz="3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grpSp>
        <p:nvGrpSpPr>
          <p:cNvPr id="452" name="Group 452"/>
          <p:cNvGrpSpPr/>
          <p:nvPr/>
        </p:nvGrpSpPr>
        <p:grpSpPr>
          <a:xfrm>
            <a:off x="9286873" y="7466595"/>
            <a:ext cx="977794" cy="554260"/>
            <a:chOff x="0" y="0"/>
            <a:chExt cx="977793" cy="554258"/>
          </a:xfrm>
        </p:grpSpPr>
        <p:sp>
          <p:nvSpPr>
            <p:cNvPr id="450" name="Shape 450"/>
            <p:cNvSpPr/>
            <p:nvPr/>
          </p:nvSpPr>
          <p:spPr>
            <a:xfrm flipH="1" rot="9480000">
              <a:off x="14670" y="237748"/>
              <a:ext cx="643436" cy="203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383" fill="norm" stroke="1" extrusionOk="0">
                  <a:moveTo>
                    <a:pt x="0" y="418"/>
                  </a:moveTo>
                  <a:cubicBezTo>
                    <a:pt x="603" y="418"/>
                    <a:pt x="2501" y="-217"/>
                    <a:pt x="3664" y="418"/>
                  </a:cubicBezTo>
                  <a:cubicBezTo>
                    <a:pt x="4826" y="1052"/>
                    <a:pt x="6386" y="1281"/>
                    <a:pt x="6945" y="4174"/>
                  </a:cubicBezTo>
                  <a:cubicBezTo>
                    <a:pt x="7504" y="7068"/>
                    <a:pt x="7269" y="15114"/>
                    <a:pt x="7033" y="17855"/>
                  </a:cubicBezTo>
                  <a:cubicBezTo>
                    <a:pt x="6798" y="20596"/>
                    <a:pt x="6077" y="20672"/>
                    <a:pt x="5503" y="20672"/>
                  </a:cubicBezTo>
                  <a:cubicBezTo>
                    <a:pt x="5503" y="20672"/>
                    <a:pt x="3884" y="20647"/>
                    <a:pt x="3561" y="17855"/>
                  </a:cubicBezTo>
                  <a:cubicBezTo>
                    <a:pt x="3237" y="15063"/>
                    <a:pt x="3031" y="6814"/>
                    <a:pt x="3561" y="3946"/>
                  </a:cubicBezTo>
                  <a:cubicBezTo>
                    <a:pt x="4090" y="1077"/>
                    <a:pt x="5474" y="1179"/>
                    <a:pt x="6739" y="595"/>
                  </a:cubicBezTo>
                  <a:cubicBezTo>
                    <a:pt x="8004" y="11"/>
                    <a:pt x="9976" y="-65"/>
                    <a:pt x="11183" y="519"/>
                  </a:cubicBezTo>
                  <a:cubicBezTo>
                    <a:pt x="12389" y="1103"/>
                    <a:pt x="13537" y="1103"/>
                    <a:pt x="14008" y="4174"/>
                  </a:cubicBezTo>
                  <a:cubicBezTo>
                    <a:pt x="14478" y="7245"/>
                    <a:pt x="14228" y="15139"/>
                    <a:pt x="13993" y="18007"/>
                  </a:cubicBezTo>
                  <a:cubicBezTo>
                    <a:pt x="13757" y="20875"/>
                    <a:pt x="12845" y="21383"/>
                    <a:pt x="12257" y="21358"/>
                  </a:cubicBezTo>
                  <a:cubicBezTo>
                    <a:pt x="11668" y="21332"/>
                    <a:pt x="10771" y="20875"/>
                    <a:pt x="10417" y="18007"/>
                  </a:cubicBezTo>
                  <a:cubicBezTo>
                    <a:pt x="10064" y="15139"/>
                    <a:pt x="9888" y="7220"/>
                    <a:pt x="10476" y="4174"/>
                  </a:cubicBezTo>
                  <a:cubicBezTo>
                    <a:pt x="11065" y="1128"/>
                    <a:pt x="12772" y="1154"/>
                    <a:pt x="14008" y="519"/>
                  </a:cubicBezTo>
                  <a:cubicBezTo>
                    <a:pt x="15244" y="-115"/>
                    <a:pt x="16686" y="-192"/>
                    <a:pt x="17863" y="418"/>
                  </a:cubicBezTo>
                  <a:cubicBezTo>
                    <a:pt x="19040" y="1027"/>
                    <a:pt x="20541" y="1103"/>
                    <a:pt x="21070" y="4174"/>
                  </a:cubicBezTo>
                  <a:cubicBezTo>
                    <a:pt x="21600" y="7144"/>
                    <a:pt x="21335" y="15317"/>
                    <a:pt x="21041" y="18185"/>
                  </a:cubicBezTo>
                  <a:cubicBezTo>
                    <a:pt x="20747" y="21053"/>
                    <a:pt x="19864" y="21383"/>
                    <a:pt x="19290" y="21383"/>
                  </a:cubicBezTo>
                  <a:cubicBezTo>
                    <a:pt x="19290" y="21383"/>
                    <a:pt x="17863" y="21053"/>
                    <a:pt x="17568" y="18185"/>
                  </a:cubicBezTo>
                  <a:cubicBezTo>
                    <a:pt x="17274" y="15317"/>
                    <a:pt x="17289" y="6788"/>
                    <a:pt x="17877" y="3743"/>
                  </a:cubicBezTo>
                  <a:cubicBezTo>
                    <a:pt x="18466" y="697"/>
                    <a:pt x="20408" y="1204"/>
                    <a:pt x="21070" y="519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914400">
                <a:defRPr sz="3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451" name="Shape 451"/>
            <p:cNvSpPr/>
            <p:nvPr/>
          </p:nvSpPr>
          <p:spPr>
            <a:xfrm flipH="1" rot="9480000">
              <a:off x="617026" y="55895"/>
              <a:ext cx="336410" cy="195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7" fill="norm" stroke="1" extrusionOk="0">
                  <a:moveTo>
                    <a:pt x="0" y="263"/>
                  </a:moveTo>
                  <a:cubicBezTo>
                    <a:pt x="1168" y="263"/>
                    <a:pt x="4844" y="-353"/>
                    <a:pt x="7067" y="302"/>
                  </a:cubicBezTo>
                  <a:cubicBezTo>
                    <a:pt x="9318" y="956"/>
                    <a:pt x="12339" y="1187"/>
                    <a:pt x="13422" y="4190"/>
                  </a:cubicBezTo>
                  <a:cubicBezTo>
                    <a:pt x="14504" y="7194"/>
                    <a:pt x="14049" y="15510"/>
                    <a:pt x="13593" y="18321"/>
                  </a:cubicBezTo>
                  <a:cubicBezTo>
                    <a:pt x="13137" y="21170"/>
                    <a:pt x="11740" y="21247"/>
                    <a:pt x="10629" y="21247"/>
                  </a:cubicBezTo>
                  <a:cubicBezTo>
                    <a:pt x="10629" y="21247"/>
                    <a:pt x="7494" y="21208"/>
                    <a:pt x="6896" y="18321"/>
                  </a:cubicBezTo>
                  <a:cubicBezTo>
                    <a:pt x="6269" y="15433"/>
                    <a:pt x="5870" y="6924"/>
                    <a:pt x="6896" y="3959"/>
                  </a:cubicBezTo>
                  <a:cubicBezTo>
                    <a:pt x="7893" y="995"/>
                    <a:pt x="10572" y="1072"/>
                    <a:pt x="13023" y="494"/>
                  </a:cubicBezTo>
                  <a:cubicBezTo>
                    <a:pt x="15473" y="-122"/>
                    <a:pt x="20175" y="417"/>
                    <a:pt x="21600" y="417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914400">
                <a:defRPr sz="3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453" name="Shape 453"/>
          <p:cNvSpPr/>
          <p:nvPr/>
        </p:nvSpPr>
        <p:spPr>
          <a:xfrm>
            <a:off x="8922375" y="6926318"/>
            <a:ext cx="2167468" cy="2259"/>
          </a:xfrm>
          <a:prstGeom prst="line">
            <a:avLst/>
          </a:prstGeom>
          <a:ln w="25400">
            <a:solidFill>
              <a:srgbClr val="000000"/>
            </a:solidFill>
            <a:prstDash val="dash"/>
            <a:miter/>
            <a:tailEnd type="triangle"/>
          </a:ln>
        </p:spPr>
        <p:txBody>
          <a:bodyPr lIns="65023" tIns="65023" rIns="65023" bIns="65023"/>
          <a:lstStyle/>
          <a:p>
            <a:pPr defTabSz="457200">
              <a:defRPr sz="1600">
                <a:solidFill>
                  <a:srgbClr val="000000"/>
                </a:solidFill>
              </a:defRPr>
            </a:pPr>
          </a:p>
        </p:txBody>
      </p:sp>
      <p:sp>
        <p:nvSpPr>
          <p:cNvPr id="454" name="Shape 454"/>
          <p:cNvSpPr/>
          <p:nvPr/>
        </p:nvSpPr>
        <p:spPr>
          <a:xfrm>
            <a:off x="9951922" y="6492825"/>
            <a:ext cx="1853623" cy="412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6559" tIns="66559" rIns="66559" bIns="66559">
            <a:spAutoFit/>
          </a:bodyPr>
          <a:lstStyle/>
          <a:p>
            <a:pPr defTabSz="650240">
              <a:lnSpc>
                <a:spcPct val="109000"/>
              </a:lnSpc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Symbol"/>
                <a:ea typeface="Symbol"/>
                <a:cs typeface="Symbol"/>
                <a:sym typeface="Symbol"/>
              </a:rPr>
              <a:t>γ</a:t>
            </a:r>
            <a:r>
              <a:rPr sz="1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: no interactions</a:t>
            </a:r>
          </a:p>
        </p:txBody>
      </p:sp>
      <p:sp>
        <p:nvSpPr>
          <p:cNvPr id="455" name="Shape 455"/>
          <p:cNvSpPr/>
          <p:nvPr/>
        </p:nvSpPr>
        <p:spPr>
          <a:xfrm>
            <a:off x="9951922" y="8714090"/>
            <a:ext cx="2305912" cy="392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6559" tIns="66559" rIns="66559" bIns="66559">
            <a:spAutoFit/>
          </a:bodyPr>
          <a:lstStyle>
            <a:lvl1pPr defTabSz="650240">
              <a:lnSpc>
                <a:spcPct val="93000"/>
              </a:lnSpc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1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Hadrons: energy loss</a:t>
            </a:r>
          </a:p>
        </p:txBody>
      </p:sp>
      <p:sp>
        <p:nvSpPr>
          <p:cNvPr id="456" name="Shape 456"/>
          <p:cNvSpPr/>
          <p:nvPr/>
        </p:nvSpPr>
        <p:spPr>
          <a:xfrm>
            <a:off x="11141771" y="6926318"/>
            <a:ext cx="817862" cy="384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6559" tIns="66559" rIns="66559" bIns="66559">
            <a:spAutoFit/>
          </a:bodyPr>
          <a:lstStyle/>
          <a:p>
            <a:pPr defTabSz="650240">
              <a:lnSpc>
                <a:spcPct val="93000"/>
              </a:lnSpc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6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aseline="-20250" sz="16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AA</a:t>
            </a:r>
            <a:r>
              <a:rPr sz="16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 = 1</a:t>
            </a:r>
          </a:p>
        </p:txBody>
      </p:sp>
      <p:sp>
        <p:nvSpPr>
          <p:cNvPr id="457" name="Shape 457"/>
          <p:cNvSpPr/>
          <p:nvPr/>
        </p:nvSpPr>
        <p:spPr>
          <a:xfrm>
            <a:off x="11146286" y="8010052"/>
            <a:ext cx="817862" cy="384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6559" tIns="66559" rIns="66559" bIns="66559">
            <a:spAutoFit/>
          </a:bodyPr>
          <a:lstStyle/>
          <a:p>
            <a:pPr defTabSz="650240">
              <a:lnSpc>
                <a:spcPct val="93000"/>
              </a:lnSpc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6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aseline="-20250" sz="16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AA</a:t>
            </a:r>
            <a:r>
              <a:rPr sz="16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 &lt; 1</a:t>
            </a:r>
          </a:p>
        </p:txBody>
      </p:sp>
      <p:pic>
        <p:nvPicPr>
          <p:cNvPr id="458" name="03_eta_gamma_pi0_raa_combined.png"/>
          <p:cNvPicPr>
            <a:picLocks noChangeAspect="1"/>
          </p:cNvPicPr>
          <p:nvPr/>
        </p:nvPicPr>
        <p:blipFill>
          <a:blip r:embed="rId3">
            <a:extLst/>
          </a:blip>
          <a:srcRect l="2577" t="408" r="6599" b="0"/>
          <a:stretch>
            <a:fillRect/>
          </a:stretch>
        </p:blipFill>
        <p:spPr>
          <a:xfrm>
            <a:off x="6502399" y="1616568"/>
            <a:ext cx="6394028" cy="4736819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Shape 459"/>
          <p:cNvSpPr/>
          <p:nvPr/>
        </p:nvSpPr>
        <p:spPr>
          <a:xfrm>
            <a:off x="5382361" y="4797964"/>
            <a:ext cx="1741229" cy="492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6559" tIns="66559" rIns="66559" bIns="66559">
            <a:spAutoFit/>
          </a:bodyPr>
          <a:lstStyle/>
          <a:p>
            <a:pPr defTabSz="650240">
              <a:lnSpc>
                <a:spcPct val="109000"/>
              </a:lnSpc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0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π</a:t>
            </a:r>
            <a:r>
              <a:rPr b="1" baseline="30545" sz="220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b="1" sz="220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ea typeface="Arial"/>
                <a:cs typeface="Arial"/>
                <a:sym typeface="Arial"/>
              </a:rPr>
              <a:t>: R</a:t>
            </a:r>
            <a:r>
              <a:rPr b="1" baseline="-19818" sz="220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ea typeface="Arial"/>
                <a:cs typeface="Arial"/>
                <a:sym typeface="Arial"/>
              </a:rPr>
              <a:t>AA</a:t>
            </a:r>
            <a:r>
              <a:rPr b="1" sz="220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ea typeface="Arial"/>
                <a:cs typeface="Arial"/>
                <a:sym typeface="Arial"/>
              </a:rPr>
              <a:t> ≈ 0.2</a:t>
            </a:r>
          </a:p>
        </p:txBody>
      </p:sp>
      <p:sp>
        <p:nvSpPr>
          <p:cNvPr id="460" name="Shape 460"/>
          <p:cNvSpPr/>
          <p:nvPr/>
        </p:nvSpPr>
        <p:spPr>
          <a:xfrm>
            <a:off x="5310293" y="7044266"/>
            <a:ext cx="108374" cy="4334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0"/>
                </a:lnTo>
                <a:cubicBezTo>
                  <a:pt x="596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15635" y="10800"/>
                  <a:pt x="21600" y="10800"/>
                </a:cubicBezTo>
                <a:lnTo>
                  <a:pt x="21600" y="10800"/>
                </a:lnTo>
                <a:cubicBezTo>
                  <a:pt x="1563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5965" y="21600"/>
                  <a:pt x="0" y="21600"/>
                </a:cubicBezTo>
              </a:path>
            </a:pathLst>
          </a:custGeom>
          <a:ln w="25400">
            <a:solidFill>
              <a:srgbClr val="000099"/>
            </a:solidFill>
          </a:ln>
        </p:spPr>
        <p:txBody>
          <a:bodyPr lIns="65023" tIns="65023" rIns="65023" bIns="65023" anchor="ctr"/>
          <a:lstStyle/>
          <a:p>
            <a:pPr algn="ctr"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461" name="Shape 461"/>
          <p:cNvSpPr/>
          <p:nvPr/>
        </p:nvSpPr>
        <p:spPr>
          <a:xfrm>
            <a:off x="5635413" y="5418666"/>
            <a:ext cx="758614" cy="18423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ln w="25400">
            <a:solidFill>
              <a:srgbClr val="000099"/>
            </a:solidFill>
            <a:tailEnd type="triangle"/>
          </a:ln>
        </p:spPr>
        <p:txBody>
          <a:bodyPr lIns="65023" tIns="65023" rIns="65023" bIns="65023"/>
          <a:lstStyle/>
          <a:p>
            <a:pPr algn="ctr"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462" name="Shape 462"/>
          <p:cNvSpPr/>
          <p:nvPr/>
        </p:nvSpPr>
        <p:spPr>
          <a:xfrm>
            <a:off x="5814414" y="3150252"/>
            <a:ext cx="1375972" cy="492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6559" tIns="66559" rIns="66559" bIns="66559">
            <a:spAutoFit/>
          </a:bodyPr>
          <a:lstStyle/>
          <a:p>
            <a:pPr defTabSz="650240">
              <a:lnSpc>
                <a:spcPct val="109000"/>
              </a:lnSpc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0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γ</a:t>
            </a:r>
            <a:r>
              <a:rPr b="1" sz="220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ea typeface="Arial"/>
                <a:cs typeface="Arial"/>
                <a:sym typeface="Arial"/>
              </a:rPr>
              <a:t>: R</a:t>
            </a:r>
            <a:r>
              <a:rPr b="1" baseline="-19818" sz="220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ea typeface="Arial"/>
                <a:cs typeface="Arial"/>
                <a:sym typeface="Arial"/>
              </a:rPr>
              <a:t>AA</a:t>
            </a:r>
            <a:r>
              <a:rPr b="1" sz="220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ea typeface="Arial"/>
                <a:cs typeface="Arial"/>
                <a:sym typeface="Arial"/>
              </a:rPr>
              <a:t> = 1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5023" tIns="65023" rIns="65023" bIns="65023"/>
          <a:lstStyle/>
          <a:p>
            <a:pPr>
              <a:defRPr sz="5000">
                <a:solidFill>
                  <a:srgbClr val="000099"/>
                </a:solidFill>
              </a:defRPr>
            </a:pPr>
            <a:r>
              <a:t>Nuclear modification factor </a:t>
            </a:r>
            <a:r>
              <a:rPr i="1"/>
              <a:t>R</a:t>
            </a:r>
            <a:r>
              <a:rPr baseline="-19680" i="1"/>
              <a:t>AA</a:t>
            </a:r>
          </a:p>
        </p:txBody>
      </p:sp>
      <p:sp>
        <p:nvSpPr>
          <p:cNvPr id="465" name="Shape 465"/>
          <p:cNvSpPr/>
          <p:nvPr>
            <p:ph type="sldNum" sz="quarter" idx="2"/>
          </p:nvPr>
        </p:nvSpPr>
        <p:spPr>
          <a:xfrm>
            <a:off x="12508657" y="9357385"/>
            <a:ext cx="453527" cy="4511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algn="l" defTabSz="914400">
              <a:defRPr i="1"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66" name="Shape 466"/>
          <p:cNvSpPr/>
          <p:nvPr/>
        </p:nvSpPr>
        <p:spPr>
          <a:xfrm>
            <a:off x="4660053" y="2600960"/>
            <a:ext cx="4443307" cy="41181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algn="ctr"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467" name="Shape 467"/>
          <p:cNvSpPr/>
          <p:nvPr/>
        </p:nvSpPr>
        <p:spPr>
          <a:xfrm>
            <a:off x="5418666" y="2709333"/>
            <a:ext cx="3576321" cy="325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473" y="4320"/>
                  <a:pt x="2945" y="8640"/>
                  <a:pt x="6545" y="12240"/>
                </a:cubicBezTo>
                <a:cubicBezTo>
                  <a:pt x="10145" y="15840"/>
                  <a:pt x="15873" y="18720"/>
                  <a:pt x="21600" y="21600"/>
                </a:cubicBezTo>
              </a:path>
            </a:pathLst>
          </a:custGeom>
          <a:ln w="25400">
            <a:solidFill>
              <a:srgbClr val="000099"/>
            </a:solidFill>
          </a:ln>
        </p:spPr>
        <p:txBody>
          <a:bodyPr lIns="65023" tIns="65023" rIns="65023" bIns="65023"/>
          <a:lstStyle/>
          <a:p>
            <a:pPr algn="ctr"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468" name="Shape 468"/>
          <p:cNvSpPr/>
          <p:nvPr/>
        </p:nvSpPr>
        <p:spPr>
          <a:xfrm>
            <a:off x="5093546" y="3142826"/>
            <a:ext cx="3576321" cy="325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473" y="4320"/>
                  <a:pt x="2945" y="8640"/>
                  <a:pt x="6545" y="12240"/>
                </a:cubicBezTo>
                <a:cubicBezTo>
                  <a:pt x="10145" y="15840"/>
                  <a:pt x="15873" y="18720"/>
                  <a:pt x="21600" y="21600"/>
                </a:cubicBezTo>
              </a:path>
            </a:pathLst>
          </a:custGeom>
          <a:ln w="25400">
            <a:solidFill>
              <a:srgbClr val="CC0000"/>
            </a:solidFill>
          </a:ln>
        </p:spPr>
        <p:txBody>
          <a:bodyPr lIns="65023" tIns="65023" rIns="65023" bIns="65023"/>
          <a:lstStyle/>
          <a:p>
            <a:pPr algn="ctr"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469" name="Shape 469"/>
          <p:cNvSpPr/>
          <p:nvPr/>
        </p:nvSpPr>
        <p:spPr>
          <a:xfrm>
            <a:off x="7130062" y="4061742"/>
            <a:ext cx="659778" cy="475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p+p</a:t>
            </a:r>
          </a:p>
        </p:txBody>
      </p:sp>
      <p:sp>
        <p:nvSpPr>
          <p:cNvPr id="470" name="Shape 470"/>
          <p:cNvSpPr/>
          <p:nvPr/>
        </p:nvSpPr>
        <p:spPr>
          <a:xfrm>
            <a:off x="6010531" y="5235015"/>
            <a:ext cx="727346" cy="475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40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ea typeface="Arial"/>
                <a:cs typeface="Arial"/>
                <a:sym typeface="Arial"/>
              </a:rPr>
              <a:t>A+A</a:t>
            </a:r>
          </a:p>
        </p:txBody>
      </p:sp>
      <p:sp>
        <p:nvSpPr>
          <p:cNvPr id="471" name="Shape 471"/>
          <p:cNvSpPr/>
          <p:nvPr/>
        </p:nvSpPr>
        <p:spPr>
          <a:xfrm>
            <a:off x="8778240" y="6827519"/>
            <a:ext cx="436387" cy="519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p</a:t>
            </a:r>
            <a:r>
              <a:rPr baseline="-20250">
                <a:latin typeface="Arial"/>
                <a:ea typeface="Arial"/>
                <a:cs typeface="Arial"/>
                <a:sym typeface="Arial"/>
              </a:rPr>
              <a:t>T</a:t>
            </a:r>
          </a:p>
        </p:txBody>
      </p:sp>
      <p:sp>
        <p:nvSpPr>
          <p:cNvPr id="472" name="Shape 472"/>
          <p:cNvSpPr/>
          <p:nvPr/>
        </p:nvSpPr>
        <p:spPr>
          <a:xfrm rot="16200000">
            <a:off x="3283537" y="2330180"/>
            <a:ext cx="2136401" cy="519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1/N</a:t>
            </a:r>
            <a:r>
              <a:rPr baseline="-20250" sz="2400">
                <a:latin typeface="Arial"/>
                <a:ea typeface="Arial"/>
                <a:cs typeface="Arial"/>
                <a:sym typeface="Arial"/>
              </a:rPr>
              <a:t>bin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 d</a:t>
            </a:r>
            <a:r>
              <a:rPr baseline="30500" sz="240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N/d</a:t>
            </a:r>
            <a:r>
              <a:rPr baseline="30500" sz="240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baseline="-20250" sz="2400">
                <a:latin typeface="Arial"/>
                <a:ea typeface="Arial"/>
                <a:cs typeface="Arial"/>
                <a:sym typeface="Arial"/>
              </a:rPr>
              <a:t>T</a:t>
            </a:r>
          </a:p>
        </p:txBody>
      </p:sp>
      <p:grpSp>
        <p:nvGrpSpPr>
          <p:cNvPr id="477" name="Group 477"/>
          <p:cNvGrpSpPr/>
          <p:nvPr/>
        </p:nvGrpSpPr>
        <p:grpSpPr>
          <a:xfrm>
            <a:off x="1883622" y="3057143"/>
            <a:ext cx="4293658" cy="2189754"/>
            <a:chOff x="1344704" y="0"/>
            <a:chExt cx="4293657" cy="2189753"/>
          </a:xfrm>
        </p:grpSpPr>
        <p:sp>
          <p:nvSpPr>
            <p:cNvPr id="473" name="Shape 473"/>
            <p:cNvSpPr/>
            <p:nvPr/>
          </p:nvSpPr>
          <p:spPr>
            <a:xfrm>
              <a:off x="1403977" y="0"/>
              <a:ext cx="1870644" cy="475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defTabSz="914400">
                <a:defRPr sz="2400">
                  <a:solidFill>
                    <a:srgbClr val="990000"/>
                  </a:solidFill>
                  <a:uFill>
                    <a:solidFill>
                      <a:srgbClr val="99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>
                  <a:solidFill>
                    <a:srgbClr val="990000"/>
                  </a:solidFill>
                  <a:uFill>
                    <a:solidFill>
                      <a:srgbClr val="99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‘Energy loss’</a:t>
              </a:r>
            </a:p>
          </p:txBody>
        </p:sp>
        <p:sp>
          <p:nvSpPr>
            <p:cNvPr id="474" name="Shape 474"/>
            <p:cNvSpPr/>
            <p:nvPr/>
          </p:nvSpPr>
          <p:spPr>
            <a:xfrm flipH="1">
              <a:off x="5096495" y="1169416"/>
              <a:ext cx="541867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457200">
                <a:defRPr sz="1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5" name="Shape 475"/>
            <p:cNvSpPr/>
            <p:nvPr/>
          </p:nvSpPr>
          <p:spPr>
            <a:xfrm>
              <a:off x="1344704" y="1738646"/>
              <a:ext cx="2689409" cy="451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defTabSz="914400">
                <a:defRPr sz="22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Shift spectrum to left</a:t>
              </a:r>
            </a:p>
          </p:txBody>
        </p:sp>
        <p:sp>
          <p:nvSpPr>
            <p:cNvPr id="476" name="Shape 476"/>
            <p:cNvSpPr/>
            <p:nvPr/>
          </p:nvSpPr>
          <p:spPr>
            <a:xfrm flipV="1">
              <a:off x="1845295" y="1185221"/>
              <a:ext cx="3467948" cy="526063"/>
            </a:xfrm>
            <a:prstGeom prst="line">
              <a:avLst/>
            </a:prstGeom>
            <a:noFill/>
            <a:ln w="254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457200">
                <a:defRPr sz="1600"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82" name="Group 482"/>
          <p:cNvGrpSpPr/>
          <p:nvPr/>
        </p:nvGrpSpPr>
        <p:grpSpPr>
          <a:xfrm>
            <a:off x="6885009" y="2796809"/>
            <a:ext cx="5508779" cy="2710422"/>
            <a:chOff x="0" y="0"/>
            <a:chExt cx="5508778" cy="2710421"/>
          </a:xfrm>
        </p:grpSpPr>
        <p:sp>
          <p:nvSpPr>
            <p:cNvPr id="478" name="Shape 478"/>
            <p:cNvSpPr/>
            <p:nvPr/>
          </p:nvSpPr>
          <p:spPr>
            <a:xfrm>
              <a:off x="3156318" y="0"/>
              <a:ext cx="1735358" cy="475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defTabSz="914400">
                <a:defRPr sz="2400">
                  <a:solidFill>
                    <a:srgbClr val="990000"/>
                  </a:solidFill>
                  <a:uFill>
                    <a:solidFill>
                      <a:srgbClr val="99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>
                  <a:solidFill>
                    <a:srgbClr val="990000"/>
                  </a:solidFill>
                  <a:uFill>
                    <a:solidFill>
                      <a:srgbClr val="99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‘Absorption’</a:t>
              </a:r>
            </a:p>
          </p:txBody>
        </p:sp>
        <p:sp>
          <p:nvSpPr>
            <p:cNvPr id="479" name="Shape 479"/>
            <p:cNvSpPr/>
            <p:nvPr/>
          </p:nvSpPr>
          <p:spPr>
            <a:xfrm flipH="1">
              <a:off x="-1" y="2168554"/>
              <a:ext cx="2" cy="5418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457200">
                <a:defRPr sz="1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0" name="Shape 480"/>
            <p:cNvSpPr/>
            <p:nvPr/>
          </p:nvSpPr>
          <p:spPr>
            <a:xfrm>
              <a:off x="3282436" y="1226289"/>
              <a:ext cx="2226343" cy="4756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defTabSz="914400">
                <a:defRPr sz="24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Downward shift</a:t>
              </a:r>
            </a:p>
          </p:txBody>
        </p:sp>
        <p:sp>
          <p:nvSpPr>
            <p:cNvPr id="481" name="Shape 481"/>
            <p:cNvSpPr/>
            <p:nvPr/>
          </p:nvSpPr>
          <p:spPr>
            <a:xfrm flipH="1">
              <a:off x="106567" y="1518314"/>
              <a:ext cx="1842347" cy="975361"/>
            </a:xfrm>
            <a:prstGeom prst="line">
              <a:avLst/>
            </a:prstGeom>
            <a:noFill/>
            <a:ln w="254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457200">
                <a:defRPr sz="1600"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83" name="Shape 483"/>
          <p:cNvSpPr/>
          <p:nvPr/>
        </p:nvSpPr>
        <p:spPr>
          <a:xfrm>
            <a:off x="2108862" y="8047874"/>
            <a:ext cx="10189318" cy="1027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Measured </a:t>
            </a:r>
            <a:r>
              <a:rPr i="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aseline="-19571" i="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AA</a:t>
            </a: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 is a ratio of yields at a given </a:t>
            </a:r>
            <a:r>
              <a:rPr i="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aseline="-1957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T</a:t>
            </a:r>
            <a:endParaRPr baseline="-19571" sz="2800"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The physical mechanism is energy loss; shift of yield to lower </a:t>
            </a:r>
            <a:r>
              <a:rPr i="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aseline="-1957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T</a:t>
            </a:r>
          </a:p>
        </p:txBody>
      </p:sp>
      <p:pic>
        <p:nvPicPr>
          <p:cNvPr id="484" name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0450" y="1123527"/>
            <a:ext cx="4009814" cy="13817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2" grpId="2"/>
      <p:bldP build="whole" bldLvl="1" animBg="1" rev="0" advAuto="0" spid="477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spectra_eloss_simple_PHENI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115634"/>
            <a:ext cx="5348677" cy="6922348"/>
          </a:xfrm>
          <a:prstGeom prst="rect">
            <a:avLst/>
          </a:prstGeom>
          <a:ln w="12700">
            <a:miter lim="400000"/>
          </a:ln>
        </p:spPr>
      </p:pic>
      <p:sp>
        <p:nvSpPr>
          <p:cNvPr id="487" name="Shape 487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5023" tIns="65023" rIns="65023" bIns="65023"/>
          <a:lstStyle>
            <a:lvl1pPr defTabSz="877823">
              <a:lnSpc>
                <a:spcPct val="93000"/>
              </a:lnSpc>
              <a:defRPr sz="4800">
                <a:solidFill>
                  <a:srgbClr val="000099"/>
                </a:solidFill>
              </a:defRPr>
            </a:lvl1pPr>
          </a:lstStyle>
          <a:p>
            <a:pPr/>
            <a:r>
              <a:t>Getting a sense for the numbers – RHIC</a:t>
            </a:r>
          </a:p>
        </p:txBody>
      </p:sp>
      <p:sp>
        <p:nvSpPr>
          <p:cNvPr id="488" name="Shape 488"/>
          <p:cNvSpPr/>
          <p:nvPr>
            <p:ph type="sldNum" sz="quarter" idx="2"/>
          </p:nvPr>
        </p:nvSpPr>
        <p:spPr>
          <a:xfrm>
            <a:off x="12544691" y="9356050"/>
            <a:ext cx="453527" cy="4511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algn="l" defTabSz="914400">
              <a:defRPr i="1"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89" name="raa_eloss_simple_PHENIX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27040" y="1300479"/>
            <a:ext cx="7586135" cy="4497495"/>
          </a:xfrm>
          <a:prstGeom prst="rect">
            <a:avLst/>
          </a:prstGeom>
          <a:ln w="12700">
            <a:miter lim="400000"/>
          </a:ln>
        </p:spPr>
      </p:pic>
      <p:sp>
        <p:nvSpPr>
          <p:cNvPr id="490" name="Shape 490"/>
          <p:cNvSpPr/>
          <p:nvPr/>
        </p:nvSpPr>
        <p:spPr>
          <a:xfrm>
            <a:off x="5946005" y="5901751"/>
            <a:ext cx="5509682" cy="1694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marL="117475" indent="-117475" defTabSz="914400">
              <a:defRPr sz="2600"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Oversimplified calculation:</a:t>
            </a:r>
            <a:endParaRPr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marL="127264" indent="-127264" defTabSz="914400">
              <a:buClr>
                <a:srgbClr val="000099"/>
              </a:buClr>
              <a:buSzPct val="100000"/>
              <a:buFont typeface="Arial"/>
              <a:buChar char="-"/>
              <a:defRPr sz="2600"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Fit pp with power law</a:t>
            </a:r>
            <a:endParaRPr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marL="127264" indent="-127264" defTabSz="914400">
              <a:buClr>
                <a:srgbClr val="000099"/>
              </a:buClr>
              <a:buSzPct val="100000"/>
              <a:buFont typeface="Arial"/>
              <a:buChar char="-"/>
              <a:defRPr sz="2600"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Apply energy shift or relative E loss</a:t>
            </a:r>
            <a:endParaRPr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marL="117475" indent="-117475" defTabSz="914400">
              <a:defRPr sz="2600"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Not even a model !</a:t>
            </a:r>
          </a:p>
        </p:txBody>
      </p:sp>
      <p:sp>
        <p:nvSpPr>
          <p:cNvPr id="491" name="Shape 491"/>
          <p:cNvSpPr/>
          <p:nvPr/>
        </p:nvSpPr>
        <p:spPr>
          <a:xfrm>
            <a:off x="5584820" y="8146016"/>
            <a:ext cx="7470574" cy="962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Ball-park numbers: </a:t>
            </a:r>
            <a:r>
              <a:rPr sz="280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Δ</a:t>
            </a:r>
            <a:r>
              <a:rPr sz="280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ea typeface="Arial"/>
                <a:cs typeface="Arial"/>
                <a:sym typeface="Arial"/>
              </a:rPr>
              <a:t>E/E ≈ 0.2, or </a:t>
            </a:r>
            <a:r>
              <a:rPr sz="280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Δ</a:t>
            </a:r>
            <a:r>
              <a:rPr sz="280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ea typeface="Arial"/>
                <a:cs typeface="Arial"/>
                <a:sym typeface="Arial"/>
              </a:rPr>
              <a:t>E ≈ 3 GeV</a:t>
            </a: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for central collisions at RHIC</a:t>
            </a:r>
          </a:p>
        </p:txBody>
      </p:sp>
      <p:sp>
        <p:nvSpPr>
          <p:cNvPr id="492" name="Shape 492"/>
          <p:cNvSpPr/>
          <p:nvPr/>
        </p:nvSpPr>
        <p:spPr>
          <a:xfrm>
            <a:off x="2043746" y="1262126"/>
            <a:ext cx="1620963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2600">
                <a:solidFill>
                  <a:srgbClr val="101F98"/>
                </a:solidFill>
                <a:uFill>
                  <a:solidFill>
                    <a:srgbClr val="000099"/>
                  </a:solidFill>
                </a:uFill>
              </a:defRPr>
            </a:pPr>
            <a:r>
              <a:t>π</a:t>
            </a:r>
            <a:r>
              <a:rPr baseline="31999"/>
              <a:t>0</a:t>
            </a:r>
            <a:r>
              <a:t> spectra</a:t>
            </a:r>
          </a:p>
        </p:txBody>
      </p:sp>
      <p:sp>
        <p:nvSpPr>
          <p:cNvPr id="493" name="Shape 493"/>
          <p:cNvSpPr/>
          <p:nvPr/>
        </p:nvSpPr>
        <p:spPr>
          <a:xfrm>
            <a:off x="7469964" y="1222661"/>
            <a:ext cx="4051781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600">
                <a:solidFill>
                  <a:srgbClr val="101F98"/>
                </a:solidFill>
                <a:uFill>
                  <a:solidFill>
                    <a:srgbClr val="000099"/>
                  </a:solidFill>
                </a:uFill>
              </a:defRPr>
            </a:lvl1pPr>
          </a:lstStyle>
          <a:p>
            <a:pPr/>
            <a:r>
              <a:t>Nuclear modification factor</a:t>
            </a:r>
          </a:p>
        </p:txBody>
      </p:sp>
      <p:sp>
        <p:nvSpPr>
          <p:cNvPr id="494" name="Shape 494"/>
          <p:cNvSpPr/>
          <p:nvPr/>
        </p:nvSpPr>
        <p:spPr>
          <a:xfrm rot="5400000">
            <a:off x="3460144" y="4972586"/>
            <a:ext cx="3598736" cy="327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PHENIX, PRD 76, 051106, arXiv:0801.4020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5023" tIns="65023" rIns="65023" bIns="65023"/>
          <a:lstStyle>
            <a:lvl1pPr>
              <a:defRPr sz="5000">
                <a:solidFill>
                  <a:srgbClr val="000099"/>
                </a:solidFill>
              </a:defRPr>
            </a:lvl1pPr>
          </a:lstStyle>
          <a:p>
            <a:pPr/>
            <a:r>
              <a:t>Seeing quarks and gluons</a:t>
            </a:r>
          </a:p>
        </p:txBody>
      </p:sp>
      <p:sp>
        <p:nvSpPr>
          <p:cNvPr id="180" name="Shape 180"/>
          <p:cNvSpPr/>
          <p:nvPr>
            <p:ph type="sldNum" sz="quarter" idx="2"/>
          </p:nvPr>
        </p:nvSpPr>
        <p:spPr>
          <a:xfrm>
            <a:off x="12531712" y="9306000"/>
            <a:ext cx="298138" cy="4511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algn="l" defTabSz="914400">
              <a:defRPr i="1"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81" name="schaefer_seeing_q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0493" y="1330959"/>
            <a:ext cx="11487574" cy="730842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1331690" y="8452476"/>
            <a:ext cx="10341420" cy="52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In high-energy collisions, observe traces of quarks, gluons (‘jets’)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5023" tIns="65023" rIns="65023" bIns="65023"/>
          <a:lstStyle>
            <a:lvl1pPr>
              <a:defRPr sz="5000">
                <a:solidFill>
                  <a:srgbClr val="000099"/>
                </a:solidFill>
              </a:defRPr>
            </a:lvl1pPr>
          </a:lstStyle>
          <a:p>
            <a:pPr/>
            <a:r>
              <a:t>From RHIC to LHC</a:t>
            </a:r>
          </a:p>
        </p:txBody>
      </p:sp>
      <p:sp>
        <p:nvSpPr>
          <p:cNvPr id="497" name="Shape 497"/>
          <p:cNvSpPr/>
          <p:nvPr>
            <p:ph type="sldNum" sz="quarter" idx="2"/>
          </p:nvPr>
        </p:nvSpPr>
        <p:spPr>
          <a:xfrm>
            <a:off x="12567746" y="9342035"/>
            <a:ext cx="453526" cy="4511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algn="l" defTabSz="914400">
              <a:defRPr i="1"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98" name="rhic_lhc_spectra_high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68906" y="1408853"/>
            <a:ext cx="6712374" cy="7261014"/>
          </a:xfrm>
          <a:prstGeom prst="rect">
            <a:avLst/>
          </a:prstGeom>
          <a:ln w="12700">
            <a:miter lim="400000"/>
          </a:ln>
        </p:spPr>
      </p:pic>
      <p:sp>
        <p:nvSpPr>
          <p:cNvPr id="499" name="Shape 499"/>
          <p:cNvSpPr/>
          <p:nvPr/>
        </p:nvSpPr>
        <p:spPr>
          <a:xfrm>
            <a:off x="847338" y="1119495"/>
            <a:ext cx="2702096" cy="1337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RHIC: 200 GeV</a:t>
            </a:r>
            <a:endParaRPr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defTabSz="91440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LHC: 2.76 TeV</a:t>
            </a:r>
            <a:b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500" name="Shape 500"/>
          <p:cNvSpPr/>
          <p:nvPr/>
        </p:nvSpPr>
        <p:spPr>
          <a:xfrm>
            <a:off x="3556671" y="1272331"/>
            <a:ext cx="2692894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per nucleon pair</a:t>
            </a:r>
          </a:p>
        </p:txBody>
      </p:sp>
      <p:sp>
        <p:nvSpPr>
          <p:cNvPr id="501" name="Shape 501"/>
          <p:cNvSpPr/>
          <p:nvPr/>
        </p:nvSpPr>
        <p:spPr>
          <a:xfrm>
            <a:off x="1509674" y="2358367"/>
            <a:ext cx="3335336" cy="52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Energy ~24 x higher</a:t>
            </a:r>
          </a:p>
        </p:txBody>
      </p:sp>
      <p:sp>
        <p:nvSpPr>
          <p:cNvPr id="502" name="Shape 502"/>
          <p:cNvSpPr/>
          <p:nvPr/>
        </p:nvSpPr>
        <p:spPr>
          <a:xfrm>
            <a:off x="937071" y="3312360"/>
            <a:ext cx="4411511" cy="979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ctr"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LHC: spectrum less steep, </a:t>
            </a:r>
            <a:b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larger p</a:t>
            </a:r>
            <a:r>
              <a:rPr baseline="-1957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 reach</a:t>
            </a:r>
          </a:p>
        </p:txBody>
      </p:sp>
      <p:pic>
        <p:nvPicPr>
          <p:cNvPr id="503" name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0479" y="4721013"/>
            <a:ext cx="3684695" cy="1456268"/>
          </a:xfrm>
          <a:prstGeom prst="rect">
            <a:avLst/>
          </a:prstGeom>
          <a:ln w="12700">
            <a:miter lim="400000"/>
          </a:ln>
        </p:spPr>
      </p:pic>
      <p:sp>
        <p:nvSpPr>
          <p:cNvPr id="504" name="Shape 504"/>
          <p:cNvSpPr/>
          <p:nvPr/>
        </p:nvSpPr>
        <p:spPr>
          <a:xfrm>
            <a:off x="1662362" y="6316874"/>
            <a:ext cx="2395809" cy="9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RHIC: n ~ 8.2</a:t>
            </a:r>
            <a:endParaRPr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defTabSz="91440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LHC: n ~ 6.4</a:t>
            </a:r>
          </a:p>
        </p:txBody>
      </p:sp>
      <p:sp>
        <p:nvSpPr>
          <p:cNvPr id="505" name="Shape 505"/>
          <p:cNvSpPr/>
          <p:nvPr/>
        </p:nvSpPr>
        <p:spPr>
          <a:xfrm>
            <a:off x="1000214" y="7387683"/>
            <a:ext cx="3720105" cy="52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Fractional energy loss:</a:t>
            </a:r>
          </a:p>
        </p:txBody>
      </p:sp>
      <p:pic>
        <p:nvPicPr>
          <p:cNvPr id="506" name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50755" y="8015111"/>
            <a:ext cx="2619023" cy="1088250"/>
          </a:xfrm>
          <a:prstGeom prst="rect">
            <a:avLst/>
          </a:prstGeom>
          <a:ln w="12700">
            <a:miter lim="400000"/>
          </a:ln>
        </p:spPr>
      </p:pic>
      <p:sp>
        <p:nvSpPr>
          <p:cNvPr id="507" name="Shape 507"/>
          <p:cNvSpPr/>
          <p:nvPr/>
        </p:nvSpPr>
        <p:spPr>
          <a:xfrm>
            <a:off x="4014023" y="8778240"/>
            <a:ext cx="7633906" cy="573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aseline="-19571" i="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AA</a:t>
            </a: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 depends on </a:t>
            </a:r>
            <a:r>
              <a:rPr i="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, steeper spectra, smaller </a:t>
            </a:r>
            <a:r>
              <a:rPr i="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aseline="-19571" i="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AA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5023" tIns="65023" rIns="65023" bIns="65023"/>
          <a:lstStyle>
            <a:lvl1pPr>
              <a:defRPr sz="5000">
                <a:solidFill>
                  <a:srgbClr val="000099"/>
                </a:solidFill>
              </a:defRPr>
            </a:lvl1pPr>
          </a:lstStyle>
          <a:p>
            <a:pPr/>
            <a:r>
              <a:t>From RHIC to LHC</a:t>
            </a:r>
          </a:p>
        </p:txBody>
      </p:sp>
      <p:sp>
        <p:nvSpPr>
          <p:cNvPr id="510" name="Shape 510"/>
          <p:cNvSpPr/>
          <p:nvPr>
            <p:ph type="sldNum" sz="quarter" idx="2"/>
          </p:nvPr>
        </p:nvSpPr>
        <p:spPr>
          <a:xfrm>
            <a:off x="12549729" y="9324017"/>
            <a:ext cx="453527" cy="4511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algn="l" defTabSz="914400">
              <a:defRPr i="1"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11" name="raa_eloss_simple_PHENI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8374" y="2059093"/>
            <a:ext cx="7161672" cy="42446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12" name="raa_eloss_simple_ALIC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87253" y="2059093"/>
            <a:ext cx="7159414" cy="4244623"/>
          </a:xfrm>
          <a:prstGeom prst="rect">
            <a:avLst/>
          </a:prstGeom>
          <a:ln w="12700">
            <a:miter lim="400000"/>
          </a:ln>
        </p:spPr>
      </p:pic>
      <p:sp>
        <p:nvSpPr>
          <p:cNvPr id="513" name="Shape 513"/>
          <p:cNvSpPr/>
          <p:nvPr/>
        </p:nvSpPr>
        <p:spPr>
          <a:xfrm>
            <a:off x="2709333" y="1711395"/>
            <a:ext cx="1146952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RHIC</a:t>
            </a:r>
          </a:p>
        </p:txBody>
      </p:sp>
      <p:sp>
        <p:nvSpPr>
          <p:cNvPr id="514" name="Shape 514"/>
          <p:cNvSpPr/>
          <p:nvPr/>
        </p:nvSpPr>
        <p:spPr>
          <a:xfrm>
            <a:off x="9473635" y="1733973"/>
            <a:ext cx="1146952" cy="52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LHC</a:t>
            </a:r>
          </a:p>
        </p:txBody>
      </p:sp>
      <p:sp>
        <p:nvSpPr>
          <p:cNvPr id="515" name="Shape 515"/>
          <p:cNvSpPr/>
          <p:nvPr/>
        </p:nvSpPr>
        <p:spPr>
          <a:xfrm>
            <a:off x="2319008" y="6520364"/>
            <a:ext cx="2306908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RHIC: n ~ 8.2</a:t>
            </a:r>
          </a:p>
        </p:txBody>
      </p:sp>
      <p:sp>
        <p:nvSpPr>
          <p:cNvPr id="516" name="Shape 516"/>
          <p:cNvSpPr/>
          <p:nvPr/>
        </p:nvSpPr>
        <p:spPr>
          <a:xfrm>
            <a:off x="8679062" y="6520364"/>
            <a:ext cx="2149076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LHC: n ~ 6.4</a:t>
            </a:r>
          </a:p>
        </p:txBody>
      </p:sp>
      <p:pic>
        <p:nvPicPr>
          <p:cNvPr id="517" name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32088" y="7261469"/>
            <a:ext cx="3901441" cy="833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02880" y="7261469"/>
            <a:ext cx="3901441" cy="833121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Shape 519"/>
          <p:cNvSpPr/>
          <p:nvPr/>
        </p:nvSpPr>
        <p:spPr>
          <a:xfrm>
            <a:off x="5003235" y="2919306"/>
            <a:ext cx="1390792" cy="785708"/>
          </a:xfrm>
          <a:prstGeom prst="ellipse">
            <a:avLst/>
          </a:prstGeom>
          <a:ln w="38100">
            <a:solidFill>
              <a:srgbClr val="990000"/>
            </a:solidFill>
          </a:ln>
        </p:spPr>
        <p:txBody>
          <a:bodyPr lIns="65023" tIns="65023" rIns="65023" bIns="65023" anchor="ctr"/>
          <a:lstStyle/>
          <a:p>
            <a:pPr algn="ctr"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20" name="Shape 520"/>
          <p:cNvSpPr/>
          <p:nvPr/>
        </p:nvSpPr>
        <p:spPr>
          <a:xfrm>
            <a:off x="11505635" y="2898986"/>
            <a:ext cx="1390792" cy="785708"/>
          </a:xfrm>
          <a:prstGeom prst="ellipse">
            <a:avLst/>
          </a:prstGeom>
          <a:ln w="38100">
            <a:solidFill>
              <a:srgbClr val="990000"/>
            </a:solidFill>
          </a:ln>
        </p:spPr>
        <p:txBody>
          <a:bodyPr lIns="65023" tIns="65023" rIns="65023" bIns="65023" anchor="ctr"/>
          <a:lstStyle/>
          <a:p>
            <a:pPr algn="ctr"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21" name="Shape 521"/>
          <p:cNvSpPr/>
          <p:nvPr/>
        </p:nvSpPr>
        <p:spPr>
          <a:xfrm>
            <a:off x="985900" y="8681030"/>
            <a:ext cx="11032999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Remember: still ‘getting a sense for the numbers’; this is not a model!</a:t>
            </a:r>
          </a:p>
        </p:txBody>
      </p:sp>
      <p:sp>
        <p:nvSpPr>
          <p:cNvPr id="522" name="Shape 522"/>
          <p:cNvSpPr/>
          <p:nvPr/>
        </p:nvSpPr>
        <p:spPr>
          <a:xfrm>
            <a:off x="1737884" y="8140159"/>
            <a:ext cx="9529032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2600">
                <a:solidFill>
                  <a:srgbClr val="9A251C"/>
                </a:solidFill>
                <a:uFill>
                  <a:solidFill>
                    <a:srgbClr val="000099"/>
                  </a:solidFill>
                </a:uFill>
              </a:defRPr>
            </a:lvl1pPr>
          </a:lstStyle>
          <a:p>
            <a:pPr/>
            <a:r>
              <a:t>Same suppression at RHIC and LHC requires larger loss at LHC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5023" tIns="65023" rIns="65023" bIns="65023"/>
          <a:lstStyle>
            <a:lvl1pPr defTabSz="914400">
              <a:defRPr sz="50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Towards a more complete picture</a:t>
            </a:r>
          </a:p>
        </p:txBody>
      </p:sp>
      <p:sp>
        <p:nvSpPr>
          <p:cNvPr id="525" name="Shape 525"/>
          <p:cNvSpPr/>
          <p:nvPr>
            <p:ph type="body" sz="half" idx="1"/>
          </p:nvPr>
        </p:nvSpPr>
        <p:spPr>
          <a:xfrm>
            <a:off x="952500" y="2603500"/>
            <a:ext cx="11099800" cy="4151348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407193" indent="-407193" defTabSz="914400">
              <a:lnSpc>
                <a:spcPct val="100000"/>
              </a:lnSpc>
              <a:spcBef>
                <a:spcPts val="600"/>
              </a:spcBef>
              <a:buSzPct val="100000"/>
              <a:def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Energy loss not single-valued, but a distribution</a:t>
            </a:r>
          </a:p>
          <a:p>
            <a:pPr marL="407193" indent="-407193" defTabSz="914400">
              <a:lnSpc>
                <a:spcPct val="100000"/>
              </a:lnSpc>
              <a:spcBef>
                <a:spcPts val="600"/>
              </a:spcBef>
              <a:buSzPct val="100000"/>
              <a:def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Geometry: density profile; path length distribution</a:t>
            </a:r>
          </a:p>
          <a:p>
            <a:pPr marL="407193" indent="-407193" defTabSz="914400">
              <a:lnSpc>
                <a:spcPct val="100000"/>
              </a:lnSpc>
              <a:spcBef>
                <a:spcPts val="600"/>
              </a:spcBef>
              <a:buSzPct val="100000"/>
              <a:def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Energy loss is partonic, not hadronic</a:t>
            </a:r>
          </a:p>
          <a:p>
            <a:pPr lvl="1" marL="804182" indent="-346982" defTabSz="914400">
              <a:lnSpc>
                <a:spcPct val="100000"/>
              </a:lnSpc>
              <a:spcBef>
                <a:spcPts val="500"/>
              </a:spcBef>
              <a:buSzPct val="100000"/>
              <a:buChar char="–"/>
              <a:defRPr sz="3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Full  modelling: medium modified shower</a:t>
            </a:r>
          </a:p>
          <a:p>
            <a:pPr lvl="1" marL="804182" indent="-346982" defTabSz="914400">
              <a:lnSpc>
                <a:spcPct val="100000"/>
              </a:lnSpc>
              <a:spcBef>
                <a:spcPts val="500"/>
              </a:spcBef>
              <a:buSzPct val="100000"/>
              <a:buChar char="–"/>
              <a:defRPr sz="3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Simple ansatz for leading hadrons: energy loss followed by fragmentation</a:t>
            </a:r>
          </a:p>
          <a:p>
            <a:pPr lvl="1" marL="804182" indent="-346982" defTabSz="914400">
              <a:lnSpc>
                <a:spcPct val="100000"/>
              </a:lnSpc>
              <a:spcBef>
                <a:spcPts val="500"/>
              </a:spcBef>
              <a:buSzPct val="100000"/>
              <a:buChar char="–"/>
              <a:defRPr sz="3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Quark/gluon differences</a:t>
            </a:r>
          </a:p>
        </p:txBody>
      </p:sp>
      <p:sp>
        <p:nvSpPr>
          <p:cNvPr id="526" name="Shape 526"/>
          <p:cNvSpPr/>
          <p:nvPr>
            <p:ph type="sldNum" sz="quarter" idx="2"/>
          </p:nvPr>
        </p:nvSpPr>
        <p:spPr>
          <a:xfrm>
            <a:off x="12712160" y="9334051"/>
            <a:ext cx="453527" cy="4511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algn="l" defTabSz="914400">
              <a:defRPr i="1"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/>
          <p:nvPr/>
        </p:nvSpPr>
        <p:spPr>
          <a:xfrm>
            <a:off x="5743786" y="2054577"/>
            <a:ext cx="1842348" cy="2492588"/>
          </a:xfrm>
          <a:prstGeom prst="rect">
            <a:avLst/>
          </a:prstGeom>
          <a:solidFill>
            <a:srgbClr val="FF7D7D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529" name="Shape 529"/>
          <p:cNvSpPr/>
          <p:nvPr/>
        </p:nvSpPr>
        <p:spPr>
          <a:xfrm>
            <a:off x="8236373" y="2054577"/>
            <a:ext cx="3467948" cy="2492588"/>
          </a:xfrm>
          <a:prstGeom prst="rect">
            <a:avLst/>
          </a:prstGeom>
          <a:solidFill>
            <a:srgbClr val="3399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 defTabSz="914400">
              <a:defRPr sz="280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30" name="Shape 530"/>
          <p:cNvSpPr/>
          <p:nvPr/>
        </p:nvSpPr>
        <p:spPr>
          <a:xfrm>
            <a:off x="2926079" y="2054577"/>
            <a:ext cx="2167468" cy="2492588"/>
          </a:xfrm>
          <a:prstGeom prst="rect">
            <a:avLst/>
          </a:prstGeom>
          <a:solidFill>
            <a:srgbClr val="3399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 defTabSz="914400">
              <a:defRPr sz="280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531" name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0524" y="1946204"/>
            <a:ext cx="10570917" cy="1526259"/>
          </a:xfrm>
          <a:prstGeom prst="rect">
            <a:avLst/>
          </a:prstGeom>
          <a:ln w="12700">
            <a:miter lim="400000"/>
          </a:ln>
        </p:spPr>
      </p:pic>
      <p:sp>
        <p:nvSpPr>
          <p:cNvPr id="532" name="Shape 532"/>
          <p:cNvSpPr/>
          <p:nvPr/>
        </p:nvSpPr>
        <p:spPr>
          <a:xfrm>
            <a:off x="8441831" y="3621475"/>
            <a:ext cx="2876597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`known’ from </a:t>
            </a:r>
            <a:r>
              <a:rPr i="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30571" i="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i="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30571" i="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-</a:t>
            </a:r>
          </a:p>
        </p:txBody>
      </p:sp>
      <p:sp>
        <p:nvSpPr>
          <p:cNvPr id="533" name="Shape 533"/>
          <p:cNvSpPr/>
          <p:nvPr/>
        </p:nvSpPr>
        <p:spPr>
          <a:xfrm>
            <a:off x="2999953" y="3615949"/>
            <a:ext cx="2019720" cy="9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ctr" defTabSz="91440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known</a:t>
            </a:r>
            <a:endParaRPr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algn="ctr" defTabSz="91440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pQCDxPDF</a:t>
            </a:r>
          </a:p>
        </p:txBody>
      </p:sp>
      <p:sp>
        <p:nvSpPr>
          <p:cNvPr id="534" name="Shape 534"/>
          <p:cNvSpPr/>
          <p:nvPr/>
        </p:nvSpPr>
        <p:spPr>
          <a:xfrm>
            <a:off x="5960533" y="3587608"/>
            <a:ext cx="1209896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ea typeface="Arial"/>
                <a:cs typeface="Arial"/>
                <a:sym typeface="Arial"/>
              </a:rPr>
              <a:t>extract</a:t>
            </a:r>
          </a:p>
        </p:txBody>
      </p:sp>
      <p:sp>
        <p:nvSpPr>
          <p:cNvPr id="535" name="Shape 535"/>
          <p:cNvSpPr/>
          <p:nvPr/>
        </p:nvSpPr>
        <p:spPr>
          <a:xfrm>
            <a:off x="2795128" y="1517226"/>
            <a:ext cx="2378892" cy="475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Parton spectrum</a:t>
            </a:r>
          </a:p>
        </p:txBody>
      </p:sp>
      <p:sp>
        <p:nvSpPr>
          <p:cNvPr id="536" name="Shape 536"/>
          <p:cNvSpPr/>
          <p:nvPr/>
        </p:nvSpPr>
        <p:spPr>
          <a:xfrm>
            <a:off x="8238720" y="1548063"/>
            <a:ext cx="3463253" cy="475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Fragmentation (function)</a:t>
            </a:r>
          </a:p>
        </p:txBody>
      </p:sp>
      <p:sp>
        <p:nvSpPr>
          <p:cNvPr id="537" name="Shape 537"/>
          <p:cNvSpPr/>
          <p:nvPr/>
        </p:nvSpPr>
        <p:spPr>
          <a:xfrm>
            <a:off x="5755013" y="1173630"/>
            <a:ext cx="1819893" cy="831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ctr" defTabSz="9144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ea typeface="Arial"/>
                <a:cs typeface="Arial"/>
                <a:sym typeface="Arial"/>
              </a:rPr>
              <a:t>Energy loss </a:t>
            </a:r>
            <a:br>
              <a:rPr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ea typeface="Arial"/>
                <a:cs typeface="Arial"/>
                <a:sym typeface="Arial"/>
              </a:rPr>
              <a:t>distribution</a:t>
            </a:r>
          </a:p>
        </p:txBody>
      </p:sp>
      <p:sp>
        <p:nvSpPr>
          <p:cNvPr id="538" name="Shape 538"/>
          <p:cNvSpPr/>
          <p:nvPr/>
        </p:nvSpPr>
        <p:spPr>
          <a:xfrm>
            <a:off x="2971235" y="5350933"/>
            <a:ext cx="6868441" cy="475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40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ea typeface="Arial"/>
                <a:cs typeface="Arial"/>
                <a:sym typeface="Arial"/>
              </a:rPr>
              <a:t>This is where the information about the medium is</a:t>
            </a:r>
          </a:p>
        </p:txBody>
      </p:sp>
      <p:sp>
        <p:nvSpPr>
          <p:cNvPr id="539" name="Shape 539"/>
          <p:cNvSpPr/>
          <p:nvPr/>
        </p:nvSpPr>
        <p:spPr>
          <a:xfrm flipV="1">
            <a:off x="6610773" y="4596835"/>
            <a:ext cx="1" cy="650241"/>
          </a:xfrm>
          <a:prstGeom prst="line">
            <a:avLst/>
          </a:prstGeom>
          <a:ln w="25400">
            <a:solidFill>
              <a:srgbClr val="990000"/>
            </a:solidFill>
            <a:tailEnd type="triangle"/>
          </a:ln>
        </p:spPr>
        <p:txBody>
          <a:bodyPr lIns="65023" tIns="65023" rIns="65023" bIns="65023"/>
          <a:lstStyle/>
          <a:p>
            <a:pPr defTabSz="457200">
              <a:defRPr sz="1600">
                <a:solidFill>
                  <a:srgbClr val="000000"/>
                </a:solidFill>
              </a:defRPr>
            </a:pPr>
          </a:p>
        </p:txBody>
      </p:sp>
      <p:sp>
        <p:nvSpPr>
          <p:cNvPr id="540" name="Shape 540"/>
          <p:cNvSpPr/>
          <p:nvPr/>
        </p:nvSpPr>
        <p:spPr>
          <a:xfrm>
            <a:off x="4606715" y="5753100"/>
            <a:ext cx="4755441" cy="1135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P(</a:t>
            </a:r>
            <a:r>
              <a:rPr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Symbol"/>
                <a:ea typeface="Symbol"/>
                <a:cs typeface="Symbol"/>
                <a:sym typeface="Symbol"/>
              </a:rPr>
              <a:t>Δ</a:t>
            </a:r>
            <a:r>
              <a:rPr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E) combines geometry </a:t>
            </a:r>
            <a:br>
              <a:rPr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with the intrinsic process</a:t>
            </a:r>
            <a:br>
              <a:rPr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– Unavoidable  for many observables</a:t>
            </a:r>
          </a:p>
        </p:txBody>
      </p:sp>
      <p:sp>
        <p:nvSpPr>
          <p:cNvPr id="541" name="Shape 541"/>
          <p:cNvSpPr/>
          <p:nvPr/>
        </p:nvSpPr>
        <p:spPr>
          <a:xfrm>
            <a:off x="1625599" y="7193280"/>
            <a:ext cx="10717673" cy="1568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marL="234950" indent="-234950" defTabSz="9144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Notes:</a:t>
            </a:r>
            <a:endParaRPr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marL="234950" indent="-234950" defTabSz="914400">
              <a:buClr>
                <a:srgbClr val="000099"/>
              </a:buClr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This is the simplest ansatz – most calculation to date use it (except some MCs)</a:t>
            </a:r>
            <a:endParaRPr>
              <a:solidFill>
                <a:srgbClr val="000099"/>
              </a:solidFill>
              <a:uFill>
                <a:solidFill>
                  <a:srgbClr val="000099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marL="234950" indent="-234950" defTabSz="914400">
              <a:buClr>
                <a:srgbClr val="000099"/>
              </a:buClr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Jet, </a:t>
            </a: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Symbol"/>
                <a:ea typeface="Symbol"/>
                <a:cs typeface="Symbol"/>
                <a:sym typeface="Symbol"/>
              </a:rPr>
              <a:t>γ</a:t>
            </a: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-jet measurements ‘fix’ E, removing one of the convolutions</a:t>
            </a:r>
          </a:p>
        </p:txBody>
      </p:sp>
      <p:sp>
        <p:nvSpPr>
          <p:cNvPr id="542" name="Shape 542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5023" tIns="65023" rIns="65023" bIns="65023"/>
          <a:lstStyle>
            <a:lvl1pPr defTabSz="914400">
              <a:defRPr sz="50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 simplified approach</a:t>
            </a:r>
          </a:p>
        </p:txBody>
      </p:sp>
      <p:sp>
        <p:nvSpPr>
          <p:cNvPr id="543" name="Shape 543"/>
          <p:cNvSpPr/>
          <p:nvPr>
            <p:ph type="sldNum" sz="quarter" idx="2"/>
          </p:nvPr>
        </p:nvSpPr>
        <p:spPr>
          <a:xfrm>
            <a:off x="12714013" y="9343802"/>
            <a:ext cx="453527" cy="4511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algn="l" defTabSz="914400">
              <a:defRPr i="1"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5023" tIns="65023" rIns="65023" bIns="65023"/>
          <a:lstStyle>
            <a:lvl1pPr defTabSz="914400">
              <a:defRPr sz="50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Geometry</a:t>
            </a:r>
          </a:p>
        </p:txBody>
      </p:sp>
      <p:sp>
        <p:nvSpPr>
          <p:cNvPr id="546" name="Shape 546"/>
          <p:cNvSpPr/>
          <p:nvPr>
            <p:ph type="sldNum" sz="quarter" idx="2"/>
          </p:nvPr>
        </p:nvSpPr>
        <p:spPr>
          <a:xfrm>
            <a:off x="12696095" y="9313185"/>
            <a:ext cx="453527" cy="4511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algn="l" defTabSz="914400">
              <a:defRPr i="1"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47" name="glauber_prof_par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1866" y="1625599"/>
            <a:ext cx="5630899" cy="5368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8" name="density_path_ex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27519" y="1625599"/>
            <a:ext cx="5739273" cy="5472855"/>
          </a:xfrm>
          <a:prstGeom prst="rect">
            <a:avLst/>
          </a:prstGeom>
          <a:ln w="12700">
            <a:miter lim="400000"/>
          </a:ln>
        </p:spPr>
      </p:pic>
      <p:sp>
        <p:nvSpPr>
          <p:cNvPr id="549" name="Shape 549"/>
          <p:cNvSpPr/>
          <p:nvPr/>
        </p:nvSpPr>
        <p:spPr>
          <a:xfrm>
            <a:off x="1950719" y="1517226"/>
            <a:ext cx="2395809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Density profile</a:t>
            </a:r>
          </a:p>
        </p:txBody>
      </p:sp>
      <p:sp>
        <p:nvSpPr>
          <p:cNvPr id="550" name="Shape 550"/>
          <p:cNvSpPr/>
          <p:nvPr/>
        </p:nvSpPr>
        <p:spPr>
          <a:xfrm>
            <a:off x="1350151" y="7078133"/>
            <a:ext cx="3136703" cy="489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Profile at </a:t>
            </a:r>
            <a:r>
              <a:rPr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Symbol"/>
                <a:ea typeface="Symbol"/>
                <a:cs typeface="Symbol"/>
                <a:sym typeface="Symbol"/>
              </a:rPr>
              <a:t>τ </a:t>
            </a:r>
            <a:r>
              <a:rPr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~ </a:t>
            </a:r>
            <a:r>
              <a:rPr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Symbol"/>
                <a:ea typeface="Symbol"/>
                <a:cs typeface="Symbol"/>
                <a:sym typeface="Symbol"/>
              </a:rPr>
              <a:t>τ</a:t>
            </a:r>
            <a:r>
              <a:rPr baseline="-19818"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form</a:t>
            </a:r>
            <a:r>
              <a:rPr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 known</a:t>
            </a:r>
          </a:p>
        </p:txBody>
      </p:sp>
      <p:sp>
        <p:nvSpPr>
          <p:cNvPr id="551" name="Shape 551"/>
          <p:cNvSpPr/>
          <p:nvPr/>
        </p:nvSpPr>
        <p:spPr>
          <a:xfrm>
            <a:off x="7369386" y="1494648"/>
            <a:ext cx="4195339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Density along parton path</a:t>
            </a:r>
          </a:p>
        </p:txBody>
      </p:sp>
      <p:sp>
        <p:nvSpPr>
          <p:cNvPr id="552" name="Shape 552"/>
          <p:cNvSpPr/>
          <p:nvPr/>
        </p:nvSpPr>
        <p:spPr>
          <a:xfrm>
            <a:off x="7870613" y="7078133"/>
            <a:ext cx="3078768" cy="1135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Longitudinal expansion </a:t>
            </a:r>
            <a:b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dilutes medium</a:t>
            </a:r>
            <a:endParaRPr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Symbol"/>
                <a:ea typeface="Symbol"/>
                <a:cs typeface="Symbol"/>
                <a:sym typeface="Symbol"/>
              </a:rPr>
              <a:t>⇒ </a:t>
            </a:r>
            <a:r>
              <a:rPr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Important effect</a:t>
            </a:r>
          </a:p>
        </p:txBody>
      </p:sp>
      <p:sp>
        <p:nvSpPr>
          <p:cNvPr id="553" name="Shape 553"/>
          <p:cNvSpPr/>
          <p:nvPr/>
        </p:nvSpPr>
        <p:spPr>
          <a:xfrm>
            <a:off x="2141600" y="8417658"/>
            <a:ext cx="8800602" cy="52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Space-time evolution is taken into account in modelling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5023" tIns="65023" rIns="65023" bIns="65023"/>
          <a:lstStyle>
            <a:lvl1pPr defTabSz="914400">
              <a:defRPr sz="50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Medium-induced radiation</a:t>
            </a:r>
          </a:p>
        </p:txBody>
      </p:sp>
      <p:sp>
        <p:nvSpPr>
          <p:cNvPr id="556" name="Shape 556"/>
          <p:cNvSpPr/>
          <p:nvPr>
            <p:ph type="sldNum" sz="quarter" idx="2"/>
          </p:nvPr>
        </p:nvSpPr>
        <p:spPr>
          <a:xfrm>
            <a:off x="12696095" y="9351628"/>
            <a:ext cx="453527" cy="4511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algn="l" defTabSz="914400">
              <a:defRPr i="1" sz="2200"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57" name="Shape 557"/>
          <p:cNvSpPr/>
          <p:nvPr/>
        </p:nvSpPr>
        <p:spPr>
          <a:xfrm>
            <a:off x="8240872" y="5565823"/>
            <a:ext cx="4690424" cy="9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3400"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If </a:t>
            </a: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Symbol"/>
                <a:ea typeface="Symbol"/>
                <a:cs typeface="Symbol"/>
                <a:sym typeface="Symbol"/>
              </a:rPr>
              <a:t>λ</a:t>
            </a: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 &lt; </a:t>
            </a: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Symbol"/>
                <a:ea typeface="Symbol"/>
                <a:cs typeface="Symbol"/>
                <a:sym typeface="Symbol"/>
              </a:rPr>
              <a:t>τ</a:t>
            </a:r>
            <a:r>
              <a:rPr baseline="-1957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, multiple scatterings </a:t>
            </a:r>
            <a:endParaRPr sz="2800"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defTabSz="914400">
              <a:defRPr sz="2800"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add coherently</a:t>
            </a:r>
          </a:p>
        </p:txBody>
      </p:sp>
      <p:pic>
        <p:nvPicPr>
          <p:cNvPr id="558" name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15395" y="8079576"/>
            <a:ext cx="3851770" cy="10001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63" name="Group 563"/>
          <p:cNvGrpSpPr/>
          <p:nvPr/>
        </p:nvGrpSpPr>
        <p:grpSpPr>
          <a:xfrm>
            <a:off x="7477759" y="1842346"/>
            <a:ext cx="5527041" cy="3535681"/>
            <a:chOff x="0" y="0"/>
            <a:chExt cx="5527040" cy="3535680"/>
          </a:xfrm>
        </p:grpSpPr>
        <p:pic>
          <p:nvPicPr>
            <p:cNvPr id="559" name="zapp_L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85137"/>
              <a:ext cx="5527041" cy="33505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0" name="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83733" y="510257"/>
              <a:ext cx="1300481" cy="10047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61" name="Shape 561"/>
            <p:cNvSpPr/>
            <p:nvPr/>
          </p:nvSpPr>
          <p:spPr>
            <a:xfrm>
              <a:off x="3684693" y="0"/>
              <a:ext cx="1272156" cy="352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defTabSz="914400">
                <a:defRPr sz="1600">
                  <a:solidFill>
                    <a:srgbClr val="101F98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>
                  <a:latin typeface="Arial"/>
                  <a:ea typeface="Arial"/>
                  <a:cs typeface="Arial"/>
                  <a:sym typeface="Arial"/>
                </a:rPr>
                <a:t>Zapp, QM09</a:t>
              </a:r>
            </a:p>
          </p:txBody>
        </p:sp>
        <p:sp>
          <p:nvSpPr>
            <p:cNvPr id="562" name="Shape 562"/>
            <p:cNvSpPr/>
            <p:nvPr/>
          </p:nvSpPr>
          <p:spPr>
            <a:xfrm>
              <a:off x="3607929" y="2388729"/>
              <a:ext cx="1391813" cy="5191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defTabSz="914400">
                <a:defRPr sz="3400">
                  <a:solidFill>
                    <a:srgbClr val="101F98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i="1" sz="24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L</a:t>
              </a:r>
              <a:r>
                <a:rPr baseline="-20250" i="1" sz="24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c</a:t>
              </a:r>
              <a:r>
                <a:rPr sz="24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 = </a:t>
              </a:r>
              <a:r>
                <a:rPr sz="24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Symbol"/>
                  <a:ea typeface="Symbol"/>
                  <a:cs typeface="Symbol"/>
                  <a:sym typeface="Symbol"/>
                </a:rPr>
                <a:t>τ</a:t>
              </a:r>
              <a:r>
                <a:rPr baseline="-20250" sz="24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f,max</a:t>
              </a:r>
            </a:p>
          </p:txBody>
        </p:sp>
      </p:grpSp>
      <p:pic>
        <p:nvPicPr>
          <p:cNvPr id="564" name="medium_rad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8613" y="1842346"/>
            <a:ext cx="5852161" cy="4264944"/>
          </a:xfrm>
          <a:prstGeom prst="rect">
            <a:avLst/>
          </a:prstGeom>
          <a:ln w="12700">
            <a:miter lim="400000"/>
          </a:ln>
        </p:spPr>
      </p:pic>
      <p:sp>
        <p:nvSpPr>
          <p:cNvPr id="565" name="Shape 565"/>
          <p:cNvSpPr/>
          <p:nvPr/>
        </p:nvSpPr>
        <p:spPr>
          <a:xfrm>
            <a:off x="1047608" y="4032391"/>
            <a:ext cx="1470929" cy="698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spcBef>
                <a:spcPts val="300"/>
              </a:spcBef>
              <a:defRPr sz="1800"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propagating </a:t>
            </a:r>
          </a:p>
          <a:p>
            <a:pPr defTabSz="914400">
              <a:spcBef>
                <a:spcPts val="300"/>
              </a:spcBef>
              <a:defRPr sz="1800"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parton</a:t>
            </a:r>
          </a:p>
        </p:txBody>
      </p:sp>
      <p:sp>
        <p:nvSpPr>
          <p:cNvPr id="566" name="Shape 566"/>
          <p:cNvSpPr/>
          <p:nvPr/>
        </p:nvSpPr>
        <p:spPr>
          <a:xfrm>
            <a:off x="6329679" y="2709333"/>
            <a:ext cx="1026007" cy="655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1800"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radiated</a:t>
            </a:r>
          </a:p>
          <a:p>
            <a:pPr defTabSz="914400">
              <a:defRPr sz="1800"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gluon</a:t>
            </a:r>
          </a:p>
        </p:txBody>
      </p:sp>
      <p:sp>
        <p:nvSpPr>
          <p:cNvPr id="567" name="Shape 567"/>
          <p:cNvSpPr/>
          <p:nvPr/>
        </p:nvSpPr>
        <p:spPr>
          <a:xfrm>
            <a:off x="3719688" y="1124373"/>
            <a:ext cx="4633886" cy="781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2200"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Landau-Pomeranchuk-Migdal effect</a:t>
            </a:r>
            <a:endParaRPr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defTabSz="914400">
              <a:defRPr sz="2200"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Formation time important</a:t>
            </a:r>
          </a:p>
        </p:txBody>
      </p:sp>
      <p:grpSp>
        <p:nvGrpSpPr>
          <p:cNvPr id="570" name="Group 570"/>
          <p:cNvGrpSpPr/>
          <p:nvPr/>
        </p:nvGrpSpPr>
        <p:grpSpPr>
          <a:xfrm>
            <a:off x="2492586" y="3707270"/>
            <a:ext cx="5704971" cy="1773486"/>
            <a:chOff x="0" y="0"/>
            <a:chExt cx="5704970" cy="1773484"/>
          </a:xfrm>
        </p:grpSpPr>
        <p:sp>
          <p:nvSpPr>
            <p:cNvPr id="568" name="Shape 568"/>
            <p:cNvSpPr/>
            <p:nvPr/>
          </p:nvSpPr>
          <p:spPr>
            <a:xfrm>
              <a:off x="0" y="0"/>
              <a:ext cx="3251201" cy="1219200"/>
            </a:xfrm>
            <a:prstGeom prst="ellipse">
              <a:avLst/>
            </a:prstGeom>
            <a:noFill/>
            <a:ln w="12700" cap="flat">
              <a:solidFill>
                <a:srgbClr val="990000"/>
              </a:solidFill>
              <a:prstDash val="dash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914400">
                <a:defRPr sz="3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569" name="Shape 569"/>
            <p:cNvSpPr/>
            <p:nvPr/>
          </p:nvSpPr>
          <p:spPr>
            <a:xfrm>
              <a:off x="3786293" y="1083733"/>
              <a:ext cx="1918678" cy="6897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defTabSz="914400">
                <a:defRPr sz="3400">
                  <a:solidFill>
                    <a:srgbClr val="101F98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sz="18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Radiation sees </a:t>
              </a:r>
              <a:br>
                <a:rPr sz="18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</a:br>
              <a:r>
                <a:rPr sz="18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length ~</a:t>
              </a:r>
              <a:r>
                <a:rPr sz="18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Symbol"/>
                  <a:ea typeface="Symbol"/>
                  <a:cs typeface="Symbol"/>
                  <a:sym typeface="Symbol"/>
                </a:rPr>
                <a:t>τ</a:t>
              </a:r>
              <a:r>
                <a:rPr baseline="-20777" sz="18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f</a:t>
              </a:r>
              <a:r>
                <a:rPr sz="18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 at once</a:t>
              </a:r>
            </a:p>
          </p:txBody>
        </p:sp>
      </p:grpSp>
      <p:sp>
        <p:nvSpPr>
          <p:cNvPr id="571" name="Shape 571"/>
          <p:cNvSpPr/>
          <p:nvPr/>
        </p:nvSpPr>
        <p:spPr>
          <a:xfrm>
            <a:off x="519288" y="6371449"/>
            <a:ext cx="5282454" cy="52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Energy loss depends on density:</a:t>
            </a:r>
          </a:p>
        </p:txBody>
      </p:sp>
      <p:pic>
        <p:nvPicPr>
          <p:cNvPr id="572" name="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60533" y="6068906"/>
            <a:ext cx="1174045" cy="1140179"/>
          </a:xfrm>
          <a:prstGeom prst="rect">
            <a:avLst/>
          </a:prstGeom>
          <a:ln w="12700">
            <a:miter lim="400000"/>
          </a:ln>
        </p:spPr>
      </p:pic>
      <p:pic>
        <p:nvPicPr>
          <p:cNvPr id="573" name="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201920" y="8060266"/>
            <a:ext cx="1408854" cy="1151468"/>
          </a:xfrm>
          <a:prstGeom prst="rect">
            <a:avLst/>
          </a:prstGeom>
          <a:ln w="12700">
            <a:miter lim="400000"/>
          </a:ln>
        </p:spPr>
      </p:pic>
      <p:sp>
        <p:nvSpPr>
          <p:cNvPr id="574" name="Shape 574"/>
          <p:cNvSpPr/>
          <p:nvPr/>
        </p:nvSpPr>
        <p:spPr>
          <a:xfrm>
            <a:off x="3702700" y="7059166"/>
            <a:ext cx="5213745" cy="857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ctr" defTabSz="914400">
              <a:defRPr sz="2800"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and nature of scattering centers</a:t>
            </a:r>
            <a:endParaRPr sz="2200"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algn="ctr" defTabSz="914400">
              <a:defRPr sz="2200"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(scattering cross section)</a:t>
            </a:r>
          </a:p>
        </p:txBody>
      </p:sp>
      <p:sp>
        <p:nvSpPr>
          <p:cNvPr id="575" name="Shape 575"/>
          <p:cNvSpPr/>
          <p:nvPr/>
        </p:nvSpPr>
        <p:spPr>
          <a:xfrm>
            <a:off x="1733973" y="8430541"/>
            <a:ext cx="3344711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Transport coefficient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7" grpId="1"/>
      <p:bldP build="whole" bldLvl="1" animBg="1" rev="0" advAuto="0" spid="570" grpId="2"/>
      <p:bldP build="whole" bldLvl="1" animBg="1" rev="0" advAuto="0" spid="557" grpId="4"/>
      <p:bldP build="whole" bldLvl="1" animBg="1" rev="0" advAuto="0" spid="558" grpId="5"/>
      <p:bldP build="whole" bldLvl="1" animBg="1" rev="0" advAuto="0" spid="563" grpId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lv-RAA_LHC_Fit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7445" y="3772783"/>
            <a:ext cx="4896087" cy="4284076"/>
          </a:xfrm>
          <a:prstGeom prst="rect">
            <a:avLst/>
          </a:prstGeom>
          <a:ln w="12700">
            <a:miter lim="400000"/>
          </a:ln>
        </p:spPr>
      </p:pic>
      <p:sp>
        <p:nvSpPr>
          <p:cNvPr id="578" name="Shape 578"/>
          <p:cNvSpPr/>
          <p:nvPr/>
        </p:nvSpPr>
        <p:spPr>
          <a:xfrm>
            <a:off x="3262031" y="3772783"/>
            <a:ext cx="1362352" cy="130837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579" name="Shape 5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RHIC and LHC</a:t>
            </a:r>
          </a:p>
        </p:txBody>
      </p:sp>
      <p:sp>
        <p:nvSpPr>
          <p:cNvPr id="580" name="Shape 58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81" name="Shape 581"/>
          <p:cNvSpPr/>
          <p:nvPr/>
        </p:nvSpPr>
        <p:spPr>
          <a:xfrm rot="5400000">
            <a:off x="10470488" y="4010230"/>
            <a:ext cx="440293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600">
                <a:solidFill>
                  <a:srgbClr val="000000"/>
                </a:solidFill>
              </a:defRPr>
            </a:lvl1pPr>
          </a:lstStyle>
          <a:p>
            <a:pPr/>
            <a:r>
              <a:t>Burke et al, JET Collaboration, arXiv:1312.5003</a:t>
            </a:r>
          </a:p>
        </p:txBody>
      </p:sp>
      <p:pic>
        <p:nvPicPr>
          <p:cNvPr id="582" name="glv-RAA_RHIC_Fit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0439" y="1204594"/>
            <a:ext cx="4896088" cy="4284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583" name="raa_htbw_lhc_pt15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55418" y="4686192"/>
            <a:ext cx="4980196" cy="3372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raa_htbw_rhic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97472" y="1282298"/>
            <a:ext cx="4896087" cy="3315869"/>
          </a:xfrm>
          <a:prstGeom prst="rect">
            <a:avLst/>
          </a:prstGeom>
          <a:ln w="12700">
            <a:miter lim="400000"/>
          </a:ln>
        </p:spPr>
      </p:pic>
      <p:sp>
        <p:nvSpPr>
          <p:cNvPr id="585" name="Shape 585"/>
          <p:cNvSpPr/>
          <p:nvPr/>
        </p:nvSpPr>
        <p:spPr>
          <a:xfrm>
            <a:off x="2313628" y="2043908"/>
            <a:ext cx="797249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200">
                <a:solidFill>
                  <a:schemeClr val="accent5"/>
                </a:solidFill>
              </a:defRPr>
            </a:lvl1pPr>
          </a:lstStyle>
          <a:p>
            <a:pPr/>
            <a:r>
              <a:t>RHIC</a:t>
            </a:r>
          </a:p>
        </p:txBody>
      </p:sp>
      <p:sp>
        <p:nvSpPr>
          <p:cNvPr id="586" name="Shape 586"/>
          <p:cNvSpPr/>
          <p:nvPr/>
        </p:nvSpPr>
        <p:spPr>
          <a:xfrm>
            <a:off x="11060789" y="1637508"/>
            <a:ext cx="797249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200">
                <a:solidFill>
                  <a:schemeClr val="accent5"/>
                </a:solidFill>
              </a:defRPr>
            </a:lvl1pPr>
          </a:lstStyle>
          <a:p>
            <a:pPr/>
            <a:r>
              <a:t>RHIC</a:t>
            </a:r>
          </a:p>
        </p:txBody>
      </p:sp>
      <p:sp>
        <p:nvSpPr>
          <p:cNvPr id="587" name="Shape 587"/>
          <p:cNvSpPr/>
          <p:nvPr/>
        </p:nvSpPr>
        <p:spPr>
          <a:xfrm>
            <a:off x="4234002" y="6567689"/>
            <a:ext cx="688517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200">
                <a:solidFill>
                  <a:schemeClr val="accent5"/>
                </a:solidFill>
              </a:defRPr>
            </a:lvl1pPr>
          </a:lstStyle>
          <a:p>
            <a:pPr/>
            <a:r>
              <a:t>LHC</a:t>
            </a:r>
          </a:p>
        </p:txBody>
      </p:sp>
      <p:sp>
        <p:nvSpPr>
          <p:cNvPr id="588" name="Shape 588"/>
          <p:cNvSpPr/>
          <p:nvPr/>
        </p:nvSpPr>
        <p:spPr>
          <a:xfrm>
            <a:off x="11115155" y="6599180"/>
            <a:ext cx="688517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200">
                <a:solidFill>
                  <a:schemeClr val="accent5"/>
                </a:solidFill>
              </a:defRPr>
            </a:lvl1pPr>
          </a:lstStyle>
          <a:p>
            <a:pPr/>
            <a:r>
              <a:t>LHC</a:t>
            </a:r>
          </a:p>
        </p:txBody>
      </p:sp>
      <p:sp>
        <p:nvSpPr>
          <p:cNvPr id="589" name="Shape 589"/>
          <p:cNvSpPr/>
          <p:nvPr/>
        </p:nvSpPr>
        <p:spPr>
          <a:xfrm>
            <a:off x="2334276" y="8052926"/>
            <a:ext cx="8336249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2600">
                <a:solidFill>
                  <a:srgbClr val="101F98"/>
                </a:solidFill>
              </a:defRPr>
            </a:pPr>
            <a:r>
              <a:t>Systematic comparison of energy loss models with data</a:t>
            </a:r>
          </a:p>
          <a:p>
            <a:pPr algn="ctr">
              <a:defRPr sz="2600">
                <a:solidFill>
                  <a:srgbClr val="101F98"/>
                </a:solidFill>
              </a:defRPr>
            </a:pPr>
            <a:r>
              <a:t>Medium modelled by Hydro (2+1D, 3+1D)</a:t>
            </a:r>
          </a:p>
        </p:txBody>
      </p:sp>
      <p:sp>
        <p:nvSpPr>
          <p:cNvPr id="590" name="Shape 590"/>
          <p:cNvSpPr/>
          <p:nvPr/>
        </p:nvSpPr>
        <p:spPr>
          <a:xfrm>
            <a:off x="3464793" y="8871691"/>
            <a:ext cx="6075214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>
                <a:solidFill>
                  <a:srgbClr val="101F98"/>
                </a:solidFill>
              </a:defRPr>
            </a:pPr>
            <a:r>
              <a:t>p</a:t>
            </a:r>
            <a:r>
              <a:rPr baseline="-5999" sz="3100"/>
              <a:t>T</a:t>
            </a:r>
            <a:r>
              <a:t> dependence matches reasonably well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RHIC and LHC</a:t>
            </a:r>
          </a:p>
        </p:txBody>
      </p:sp>
      <p:sp>
        <p:nvSpPr>
          <p:cNvPr id="593" name="Shape 59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94" name="chi-htbw_lhc_pt1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6294" y="2178050"/>
            <a:ext cx="6342605" cy="4754157"/>
          </a:xfrm>
          <a:prstGeom prst="rect">
            <a:avLst/>
          </a:prstGeom>
          <a:ln w="12700">
            <a:miter lim="400000"/>
          </a:ln>
        </p:spPr>
      </p:pic>
      <p:pic>
        <p:nvPicPr>
          <p:cNvPr id="595" name="glv-chi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75181" y="1581804"/>
            <a:ext cx="6979876" cy="6107392"/>
          </a:xfrm>
          <a:prstGeom prst="rect">
            <a:avLst/>
          </a:prstGeom>
          <a:ln w="12700">
            <a:miter lim="400000"/>
          </a:ln>
        </p:spPr>
      </p:pic>
      <p:sp>
        <p:nvSpPr>
          <p:cNvPr id="596" name="Shape 596"/>
          <p:cNvSpPr/>
          <p:nvPr/>
        </p:nvSpPr>
        <p:spPr>
          <a:xfrm>
            <a:off x="2426679" y="1276350"/>
            <a:ext cx="172322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rgbClr val="101F98"/>
                </a:solidFill>
              </a:defRPr>
            </a:lvl1pPr>
          </a:lstStyle>
          <a:p>
            <a:pPr/>
            <a:r>
              <a:t>CUJET 2.0</a:t>
            </a:r>
          </a:p>
        </p:txBody>
      </p:sp>
      <p:sp>
        <p:nvSpPr>
          <p:cNvPr id="597" name="Shape 597"/>
          <p:cNvSpPr/>
          <p:nvPr/>
        </p:nvSpPr>
        <p:spPr>
          <a:xfrm>
            <a:off x="9096706" y="1483841"/>
            <a:ext cx="117826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rgbClr val="101F98"/>
                </a:solidFill>
              </a:defRPr>
            </a:lvl1pPr>
          </a:lstStyle>
          <a:p>
            <a:pPr/>
            <a:r>
              <a:t>HT-BW</a:t>
            </a:r>
          </a:p>
        </p:txBody>
      </p:sp>
      <p:sp>
        <p:nvSpPr>
          <p:cNvPr id="598" name="Shape 598"/>
          <p:cNvSpPr/>
          <p:nvPr/>
        </p:nvSpPr>
        <p:spPr>
          <a:xfrm>
            <a:off x="486272" y="7640253"/>
            <a:ext cx="5656970" cy="101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3000">
                <a:solidFill>
                  <a:srgbClr val="101F98"/>
                </a:solidFill>
              </a:defRPr>
            </a:pPr>
            <a:r>
              <a:t>CUJET: 𝛼</a:t>
            </a:r>
            <a:r>
              <a:rPr baseline="-5999"/>
              <a:t>s</a:t>
            </a:r>
            <a:r>
              <a:t> is medium parameter</a:t>
            </a:r>
          </a:p>
          <a:p>
            <a:pPr algn="ctr">
              <a:defRPr sz="3000">
                <a:solidFill>
                  <a:srgbClr val="101F98"/>
                </a:solidFill>
              </a:defRPr>
            </a:pPr>
            <a:r>
              <a:t>Lower at LHC</a:t>
            </a:r>
          </a:p>
        </p:txBody>
      </p:sp>
      <p:sp>
        <p:nvSpPr>
          <p:cNvPr id="599" name="Shape 599"/>
          <p:cNvSpPr/>
          <p:nvPr/>
        </p:nvSpPr>
        <p:spPr>
          <a:xfrm>
            <a:off x="7033849" y="7641742"/>
            <a:ext cx="5549504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3000">
                <a:solidFill>
                  <a:srgbClr val="101F98"/>
                </a:solidFill>
              </a:defRPr>
            </a:pPr>
            <a:r>
              <a:t>HT: transport coeff is parameter</a:t>
            </a:r>
          </a:p>
          <a:p>
            <a:pPr algn="ctr">
              <a:defRPr sz="3000">
                <a:solidFill>
                  <a:srgbClr val="101F98"/>
                </a:solidFill>
              </a:defRPr>
            </a:pPr>
            <a:r>
              <a:t>Higher at LHC</a:t>
            </a:r>
          </a:p>
        </p:txBody>
      </p:sp>
      <p:sp>
        <p:nvSpPr>
          <p:cNvPr id="600" name="Shape 600"/>
          <p:cNvSpPr/>
          <p:nvPr/>
        </p:nvSpPr>
        <p:spPr>
          <a:xfrm rot="5400000">
            <a:off x="10584629" y="4076401"/>
            <a:ext cx="440293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600">
                <a:solidFill>
                  <a:srgbClr val="000000"/>
                </a:solidFill>
              </a:defRPr>
            </a:lvl1pPr>
          </a:lstStyle>
          <a:p>
            <a:pPr/>
            <a:r>
              <a:t>Burke et al, JET Collaboration, arXiv:1312.5003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 of transport coefficient study</a:t>
            </a:r>
          </a:p>
        </p:txBody>
      </p:sp>
      <p:sp>
        <p:nvSpPr>
          <p:cNvPr id="603" name="Shape 60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04" name="qhat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31575" y="-465003"/>
            <a:ext cx="7200901" cy="7200901"/>
          </a:xfrm>
          <a:prstGeom prst="rect">
            <a:avLst/>
          </a:prstGeom>
          <a:ln w="12700">
            <a:miter lim="400000"/>
          </a:ln>
        </p:spPr>
      </p:pic>
      <p:sp>
        <p:nvSpPr>
          <p:cNvPr id="605" name="Shape 605"/>
          <p:cNvSpPr/>
          <p:nvPr/>
        </p:nvSpPr>
        <p:spPr>
          <a:xfrm>
            <a:off x="5883064" y="3157649"/>
            <a:ext cx="789754" cy="1270001"/>
          </a:xfrm>
          <a:prstGeom prst="ellipse">
            <a:avLst/>
          </a:prstGeom>
          <a:ln w="38100">
            <a:solidFill>
              <a:srgbClr val="9A251C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606" name="Shape 606"/>
          <p:cNvSpPr/>
          <p:nvPr/>
        </p:nvSpPr>
        <p:spPr>
          <a:xfrm>
            <a:off x="6814363" y="6810382"/>
            <a:ext cx="590267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2400">
                <a:solidFill>
                  <a:srgbClr val="101F98"/>
                </a:solidFill>
              </a:defRPr>
            </a:pPr>
            <a:r>
              <a:t>      values from different models consistent</a:t>
            </a:r>
            <a:br/>
            <a:r>
              <a:t>(NB: ASW/multiple-soft scattering omitted)</a:t>
            </a:r>
          </a:p>
        </p:txBody>
      </p:sp>
      <p:pic>
        <p:nvPicPr>
          <p:cNvPr id="607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99398" y="6746882"/>
            <a:ext cx="451038" cy="518214"/>
          </a:xfrm>
          <a:prstGeom prst="rect">
            <a:avLst/>
          </a:prstGeom>
          <a:ln w="12700">
            <a:miter lim="400000"/>
          </a:ln>
        </p:spPr>
      </p:pic>
      <p:sp>
        <p:nvSpPr>
          <p:cNvPr id="608" name="Shape 608"/>
          <p:cNvSpPr/>
          <p:nvPr/>
        </p:nvSpPr>
        <p:spPr>
          <a:xfrm>
            <a:off x="500989" y="1147437"/>
            <a:ext cx="101316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rgbClr val="101F98"/>
                </a:solidFill>
              </a:defRPr>
            </a:lvl1pPr>
          </a:lstStyle>
          <a:p>
            <a:pPr/>
            <a:r>
              <a:t>RHIC:</a:t>
            </a:r>
          </a:p>
        </p:txBody>
      </p:sp>
      <p:sp>
        <p:nvSpPr>
          <p:cNvPr id="609" name="Shape 609"/>
          <p:cNvSpPr/>
          <p:nvPr/>
        </p:nvSpPr>
        <p:spPr>
          <a:xfrm>
            <a:off x="500989" y="3040995"/>
            <a:ext cx="866602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rgbClr val="101F98"/>
                </a:solidFill>
              </a:defRPr>
            </a:lvl1pPr>
          </a:lstStyle>
          <a:p>
            <a:pPr/>
            <a:r>
              <a:t>LHC:</a:t>
            </a:r>
          </a:p>
        </p:txBody>
      </p:sp>
      <p:pic>
        <p:nvPicPr>
          <p:cNvPr id="610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4443" y="1830600"/>
            <a:ext cx="3879856" cy="526895"/>
          </a:xfrm>
          <a:prstGeom prst="rect">
            <a:avLst/>
          </a:prstGeom>
          <a:ln w="12700">
            <a:miter lim="400000"/>
          </a:ln>
        </p:spPr>
      </p:pic>
      <p:pic>
        <p:nvPicPr>
          <p:cNvPr id="611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9426" y="3630669"/>
            <a:ext cx="3879856" cy="526895"/>
          </a:xfrm>
          <a:prstGeom prst="rect">
            <a:avLst/>
          </a:prstGeom>
          <a:ln w="12700">
            <a:miter lim="400000"/>
          </a:ln>
        </p:spPr>
      </p:pic>
      <p:sp>
        <p:nvSpPr>
          <p:cNvPr id="612" name="Shape 612"/>
          <p:cNvSpPr/>
          <p:nvPr/>
        </p:nvSpPr>
        <p:spPr>
          <a:xfrm rot="5400000">
            <a:off x="10412999" y="3621199"/>
            <a:ext cx="440293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600">
                <a:solidFill>
                  <a:srgbClr val="000000"/>
                </a:solidFill>
              </a:defRPr>
            </a:lvl1pPr>
          </a:lstStyle>
          <a:p>
            <a:pPr/>
            <a:r>
              <a:t>Burke et al, JET Collaboration, arXiv:1312.5003</a:t>
            </a:r>
          </a:p>
        </p:txBody>
      </p:sp>
      <p:sp>
        <p:nvSpPr>
          <p:cNvPr id="613" name="Shape 613"/>
          <p:cNvSpPr/>
          <p:nvPr/>
        </p:nvSpPr>
        <p:spPr>
          <a:xfrm>
            <a:off x="1382338" y="2367059"/>
            <a:ext cx="219928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101F98"/>
                </a:solidFill>
              </a:defRPr>
            </a:lvl1pPr>
          </a:lstStyle>
          <a:p>
            <a:pPr/>
            <a:r>
              <a:t>(T=370 MeV)</a:t>
            </a:r>
          </a:p>
        </p:txBody>
      </p:sp>
      <p:sp>
        <p:nvSpPr>
          <p:cNvPr id="614" name="Shape 614"/>
          <p:cNvSpPr/>
          <p:nvPr/>
        </p:nvSpPr>
        <p:spPr>
          <a:xfrm>
            <a:off x="1382338" y="4232887"/>
            <a:ext cx="219928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101F98"/>
                </a:solidFill>
              </a:defRPr>
            </a:lvl1pPr>
          </a:lstStyle>
          <a:p>
            <a:pPr/>
            <a:r>
              <a:t>(T=470 MeV)</a:t>
            </a:r>
          </a:p>
        </p:txBody>
      </p:sp>
      <p:pic>
        <p:nvPicPr>
          <p:cNvPr id="615" name="Screen Shot 2016-04-03 at 17.30.4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8839" y="5349824"/>
            <a:ext cx="4689632" cy="8065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20" name="Group 620"/>
          <p:cNvGrpSpPr/>
          <p:nvPr/>
        </p:nvGrpSpPr>
        <p:grpSpPr>
          <a:xfrm>
            <a:off x="394601" y="6992328"/>
            <a:ext cx="7087591" cy="1322962"/>
            <a:chOff x="0" y="0"/>
            <a:chExt cx="7087590" cy="1322961"/>
          </a:xfrm>
        </p:grpSpPr>
        <p:pic>
          <p:nvPicPr>
            <p:cNvPr id="616" name="pasted-imag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94913" y="350174"/>
              <a:ext cx="3911736" cy="5972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17" name="Shape 617"/>
            <p:cNvSpPr/>
            <p:nvPr/>
          </p:nvSpPr>
          <p:spPr>
            <a:xfrm>
              <a:off x="5910" y="0"/>
              <a:ext cx="3536214" cy="381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lvl1pPr>
            </a:lstStyle>
            <a:p>
              <a:pPr/>
              <a:r>
                <a:t>Arnold and Xiao, arXiv:0810.1026</a:t>
              </a:r>
            </a:p>
          </p:txBody>
        </p:sp>
        <p:sp>
          <p:nvSpPr>
            <p:cNvPr id="618" name="Shape 618"/>
            <p:cNvSpPr/>
            <p:nvPr/>
          </p:nvSpPr>
          <p:spPr>
            <a:xfrm>
              <a:off x="0" y="432880"/>
              <a:ext cx="2216213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>
                <a:defRPr sz="2200">
                  <a:solidFill>
                    <a:srgbClr val="101F98"/>
                  </a:solidFill>
                </a:defRPr>
              </a:lvl1pPr>
            </a:lstStyle>
            <a:p>
              <a:pPr/>
              <a:r>
                <a:t>HTL expectation:</a:t>
              </a:r>
            </a:p>
          </p:txBody>
        </p:sp>
        <p:sp>
          <p:nvSpPr>
            <p:cNvPr id="619" name="Shape 619"/>
            <p:cNvSpPr/>
            <p:nvPr/>
          </p:nvSpPr>
          <p:spPr>
            <a:xfrm>
              <a:off x="30003" y="916561"/>
              <a:ext cx="7057588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000">
                  <a:solidFill>
                    <a:srgbClr val="101F98"/>
                  </a:solidFill>
                </a:defRPr>
              </a:pPr>
              <a:r>
                <a:t>Sizeable uncertainties from 𝛼</a:t>
              </a:r>
              <a:r>
                <a:rPr baseline="-5999"/>
                <a:t>S</a:t>
              </a:r>
              <a:r>
                <a:t>, treatment of logs etc expected</a:t>
              </a:r>
            </a:p>
          </p:txBody>
        </p:sp>
      </p:grpSp>
      <p:grpSp>
        <p:nvGrpSpPr>
          <p:cNvPr id="623" name="Group 623"/>
          <p:cNvGrpSpPr/>
          <p:nvPr/>
        </p:nvGrpSpPr>
        <p:grpSpPr>
          <a:xfrm>
            <a:off x="2349152" y="8385938"/>
            <a:ext cx="8867627" cy="891680"/>
            <a:chOff x="0" y="0"/>
            <a:chExt cx="8867626" cy="891678"/>
          </a:xfrm>
        </p:grpSpPr>
        <p:sp>
          <p:nvSpPr>
            <p:cNvPr id="621" name="Shape 621"/>
            <p:cNvSpPr/>
            <p:nvPr/>
          </p:nvSpPr>
          <p:spPr>
            <a:xfrm>
              <a:off x="0" y="0"/>
              <a:ext cx="8867627" cy="469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solidFill>
                    <a:srgbClr val="9A251C"/>
                  </a:solidFill>
                </a:defRPr>
              </a:lvl1pPr>
            </a:lstStyle>
            <a:p>
              <a:pPr/>
              <a:r>
                <a:t>Values found are in the right ballpark compared (p)QCD estimate</a:t>
              </a:r>
            </a:p>
          </p:txBody>
        </p:sp>
        <p:sp>
          <p:nvSpPr>
            <p:cNvPr id="622" name="Shape 622"/>
            <p:cNvSpPr/>
            <p:nvPr/>
          </p:nvSpPr>
          <p:spPr>
            <a:xfrm>
              <a:off x="1376964" y="421778"/>
              <a:ext cx="6383537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solidFill>
                    <a:srgbClr val="9A251C"/>
                  </a:solidFill>
                </a:defRPr>
              </a:lvl1pPr>
            </a:lstStyle>
            <a:p>
              <a:pPr/>
              <a:r>
                <a:t>Magnitude of parton energy loss is understood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3" grpId="2"/>
      <p:bldP build="whole" bldLvl="1" animBg="1" rev="0" advAuto="0" spid="620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Heavy flavour </a:t>
            </a:r>
            <a:r>
              <a:rPr i="1"/>
              <a:t>R</a:t>
            </a:r>
            <a:r>
              <a:rPr baseline="-5999" i="1"/>
              <a:t>AA</a:t>
            </a:r>
            <a:r>
              <a:t>; mass dependence</a:t>
            </a:r>
          </a:p>
        </p:txBody>
      </p:sp>
      <p:sp>
        <p:nvSpPr>
          <p:cNvPr id="626" name="Shape 62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27" name="2015-Jun-29-DmesNonPromptJpsi_8to16_CompDjordjevic_11061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24627" y="1761643"/>
            <a:ext cx="6759523" cy="6556857"/>
          </a:xfrm>
          <a:prstGeom prst="rect">
            <a:avLst/>
          </a:prstGeom>
          <a:ln w="12700">
            <a:miter lim="400000"/>
          </a:ln>
        </p:spPr>
      </p:pic>
      <p:sp>
        <p:nvSpPr>
          <p:cNvPr id="628" name="Shape 628"/>
          <p:cNvSpPr/>
          <p:nvPr/>
        </p:nvSpPr>
        <p:spPr>
          <a:xfrm>
            <a:off x="10295582" y="1519766"/>
            <a:ext cx="2210563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ALICE, JHEP11, 205</a:t>
            </a:r>
          </a:p>
        </p:txBody>
      </p:sp>
      <p:sp>
        <p:nvSpPr>
          <p:cNvPr id="629" name="Shape 629"/>
          <p:cNvSpPr/>
          <p:nvPr/>
        </p:nvSpPr>
        <p:spPr>
          <a:xfrm>
            <a:off x="858779" y="2044199"/>
            <a:ext cx="3417541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solidFill>
                  <a:srgbClr val="101F98"/>
                </a:solidFill>
              </a:defRPr>
            </a:pPr>
            <a:r>
              <a:t>Compare </a:t>
            </a:r>
          </a:p>
          <a:p>
            <a:pPr>
              <a:defRPr sz="2400">
                <a:solidFill>
                  <a:schemeClr val="accent1"/>
                </a:solidFill>
              </a:defRPr>
            </a:pPr>
            <a:r>
              <a:t>beauty: non-prompt J/Ψ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r>
              <a:t>charm: D-mesons</a:t>
            </a:r>
          </a:p>
        </p:txBody>
      </p:sp>
      <p:sp>
        <p:nvSpPr>
          <p:cNvPr id="630" name="Shape 630"/>
          <p:cNvSpPr/>
          <p:nvPr/>
        </p:nvSpPr>
        <p:spPr>
          <a:xfrm>
            <a:off x="1205726" y="5116522"/>
            <a:ext cx="324862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2400">
                <a:solidFill>
                  <a:srgbClr val="101F98"/>
                </a:solidFill>
              </a:defRPr>
            </a:pPr>
            <a:r>
              <a:t>Larger suppression for </a:t>
            </a:r>
            <a:br/>
            <a:r>
              <a:t>charm than for beauty</a:t>
            </a:r>
          </a:p>
        </p:txBody>
      </p:sp>
      <p:sp>
        <p:nvSpPr>
          <p:cNvPr id="631" name="Shape 631"/>
          <p:cNvSpPr/>
          <p:nvPr/>
        </p:nvSpPr>
        <p:spPr>
          <a:xfrm>
            <a:off x="625370" y="6542068"/>
            <a:ext cx="4409332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2400">
                <a:solidFill>
                  <a:srgbClr val="101F98"/>
                </a:solidFill>
              </a:defRPr>
            </a:pPr>
            <a:r>
              <a:t>Agrees with expected</a:t>
            </a:r>
          </a:p>
          <a:p>
            <a:pPr algn="ctr">
              <a:defRPr sz="2400">
                <a:solidFill>
                  <a:srgbClr val="101F98"/>
                </a:solidFill>
              </a:defRPr>
            </a:pPr>
            <a:r>
              <a:t>‘dead-cone effect’</a:t>
            </a:r>
          </a:p>
          <a:p>
            <a:pPr algn="ctr">
              <a:defRPr sz="2400">
                <a:solidFill>
                  <a:srgbClr val="101F98"/>
                </a:solidFill>
              </a:defRPr>
            </a:pPr>
            <a:r>
              <a:t>energy loss reduced when </a:t>
            </a:r>
            <a:r>
              <a:rPr i="1"/>
              <a:t>v</a:t>
            </a:r>
            <a:r>
              <a:t> &lt; </a:t>
            </a:r>
            <a:r>
              <a:rPr i="1"/>
              <a:t>c</a:t>
            </a:r>
          </a:p>
        </p:txBody>
      </p:sp>
      <p:sp>
        <p:nvSpPr>
          <p:cNvPr id="632" name="Shape 632"/>
          <p:cNvSpPr/>
          <p:nvPr/>
        </p:nvSpPr>
        <p:spPr>
          <a:xfrm>
            <a:off x="1654340" y="8769811"/>
            <a:ext cx="1015566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9A251C"/>
                </a:solidFill>
              </a:defRPr>
            </a:lvl1pPr>
          </a:lstStyle>
          <a:p>
            <a:pPr/>
            <a:r>
              <a:t>Indicates radiative energy loss: induced gluon bremmsstrahlung</a:t>
            </a:r>
          </a:p>
        </p:txBody>
      </p:sp>
      <p:grpSp>
        <p:nvGrpSpPr>
          <p:cNvPr id="635" name="Group 635"/>
          <p:cNvGrpSpPr/>
          <p:nvPr/>
        </p:nvGrpSpPr>
        <p:grpSpPr>
          <a:xfrm>
            <a:off x="6856238" y="8085666"/>
            <a:ext cx="1054502" cy="596873"/>
            <a:chOff x="0" y="0"/>
            <a:chExt cx="1054500" cy="596871"/>
          </a:xfrm>
        </p:grpSpPr>
        <p:sp>
          <p:nvSpPr>
            <p:cNvPr id="633" name="Shape 633"/>
            <p:cNvSpPr/>
            <p:nvPr/>
          </p:nvSpPr>
          <p:spPr>
            <a:xfrm>
              <a:off x="0" y="0"/>
              <a:ext cx="596872" cy="596872"/>
            </a:xfrm>
            <a:prstGeom prst="ellipse">
              <a:avLst/>
            </a:prstGeom>
            <a:solidFill>
              <a:schemeClr val="accent1">
                <a:satOff val="-3355"/>
                <a:lumOff val="26614"/>
              </a:schemeClr>
            </a:solidFill>
            <a:ln w="25400" cap="flat">
              <a:solidFill>
                <a:srgbClr val="101F9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634" name="Shape 634"/>
            <p:cNvSpPr/>
            <p:nvPr/>
          </p:nvSpPr>
          <p:spPr>
            <a:xfrm>
              <a:off x="457628" y="0"/>
              <a:ext cx="596873" cy="596872"/>
            </a:xfrm>
            <a:prstGeom prst="ellipse">
              <a:avLst/>
            </a:prstGeom>
            <a:noFill/>
            <a:ln w="25400" cap="flat">
              <a:solidFill>
                <a:srgbClr val="101F9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</p:grpSp>
      <p:grpSp>
        <p:nvGrpSpPr>
          <p:cNvPr id="638" name="Group 638"/>
          <p:cNvGrpSpPr/>
          <p:nvPr/>
        </p:nvGrpSpPr>
        <p:grpSpPr>
          <a:xfrm>
            <a:off x="11034479" y="8085666"/>
            <a:ext cx="732768" cy="596873"/>
            <a:chOff x="0" y="0"/>
            <a:chExt cx="732766" cy="596871"/>
          </a:xfrm>
        </p:grpSpPr>
        <p:sp>
          <p:nvSpPr>
            <p:cNvPr id="636" name="Shape 636"/>
            <p:cNvSpPr/>
            <p:nvPr/>
          </p:nvSpPr>
          <p:spPr>
            <a:xfrm>
              <a:off x="0" y="0"/>
              <a:ext cx="596872" cy="596872"/>
            </a:xfrm>
            <a:prstGeom prst="ellipse">
              <a:avLst/>
            </a:prstGeom>
            <a:solidFill>
              <a:schemeClr val="accent1">
                <a:satOff val="-3355"/>
                <a:lumOff val="26614"/>
              </a:schemeClr>
            </a:solidFill>
            <a:ln w="25400" cap="flat">
              <a:solidFill>
                <a:srgbClr val="101F9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637" name="Shape 637"/>
            <p:cNvSpPr/>
            <p:nvPr/>
          </p:nvSpPr>
          <p:spPr>
            <a:xfrm>
              <a:off x="135895" y="0"/>
              <a:ext cx="596872" cy="596872"/>
            </a:xfrm>
            <a:prstGeom prst="ellipse">
              <a:avLst/>
            </a:prstGeom>
            <a:noFill/>
            <a:ln w="25400" cap="flat">
              <a:solidFill>
                <a:srgbClr val="101F9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</p:grpSp>
      <p:sp>
        <p:nvSpPr>
          <p:cNvPr id="639" name="Shape 639"/>
          <p:cNvSpPr/>
          <p:nvPr/>
        </p:nvSpPr>
        <p:spPr>
          <a:xfrm>
            <a:off x="4267737" y="2698579"/>
            <a:ext cx="2869664" cy="1543221"/>
          </a:xfrm>
          <a:prstGeom prst="line">
            <a:avLst/>
          </a:prstGeom>
          <a:ln w="25400">
            <a:solidFill>
              <a:schemeClr val="accent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640" name="Shape 640"/>
          <p:cNvSpPr/>
          <p:nvPr/>
        </p:nvSpPr>
        <p:spPr>
          <a:xfrm>
            <a:off x="3473709" y="3077620"/>
            <a:ext cx="4402213" cy="294765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3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5023" tIns="65023" rIns="65023" bIns="65023"/>
          <a:lstStyle>
            <a:lvl1pPr>
              <a:defRPr sz="5000">
                <a:solidFill>
                  <a:srgbClr val="000099"/>
                </a:solidFill>
              </a:defRPr>
            </a:lvl1pPr>
          </a:lstStyle>
          <a:p>
            <a:pPr/>
            <a:r>
              <a:t>Singularities in pQCD</a:t>
            </a:r>
          </a:p>
        </p:txBody>
      </p:sp>
      <p:sp>
        <p:nvSpPr>
          <p:cNvPr id="185" name="Shape 185"/>
          <p:cNvSpPr/>
          <p:nvPr>
            <p:ph type="sldNum" sz="quarter" idx="2"/>
          </p:nvPr>
        </p:nvSpPr>
        <p:spPr>
          <a:xfrm>
            <a:off x="12549729" y="9342035"/>
            <a:ext cx="298138" cy="4511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algn="l" defTabSz="914400">
              <a:defRPr i="1"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86" name="Shape 186"/>
          <p:cNvSpPr/>
          <p:nvPr/>
        </p:nvSpPr>
        <p:spPr>
          <a:xfrm>
            <a:off x="3370400" y="8682811"/>
            <a:ext cx="6264000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ea typeface="Arial"/>
                <a:cs typeface="Arial"/>
                <a:sym typeface="Arial"/>
              </a:rPr>
              <a:t>Closely related to hadronisation effects</a:t>
            </a:r>
          </a:p>
        </p:txBody>
      </p:sp>
      <p:pic>
        <p:nvPicPr>
          <p:cNvPr id="187" name="diag_gra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19146" y="1517226"/>
            <a:ext cx="5093548" cy="2738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sigma_gra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6986" y="2059093"/>
            <a:ext cx="5418668" cy="1354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sof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75839" y="7802880"/>
            <a:ext cx="1300481" cy="501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diag_grad_soft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0239" y="6719146"/>
            <a:ext cx="4985175" cy="11040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diag_grad_coll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02400" y="6502400"/>
            <a:ext cx="4768427" cy="11966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collinear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128000" y="7723858"/>
            <a:ext cx="2059094" cy="512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xdef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167466" y="3576320"/>
            <a:ext cx="2600961" cy="918916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/>
          <p:nvPr/>
        </p:nvSpPr>
        <p:spPr>
          <a:xfrm>
            <a:off x="3576320" y="4478926"/>
            <a:ext cx="2711472" cy="52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(massless case)</a:t>
            </a:r>
          </a:p>
        </p:txBody>
      </p:sp>
      <p:sp>
        <p:nvSpPr>
          <p:cNvPr id="195" name="Shape 195"/>
          <p:cNvSpPr/>
          <p:nvPr/>
        </p:nvSpPr>
        <p:spPr>
          <a:xfrm>
            <a:off x="1860126" y="6068906"/>
            <a:ext cx="2613718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Soft divergence</a:t>
            </a:r>
          </a:p>
        </p:txBody>
      </p:sp>
      <p:sp>
        <p:nvSpPr>
          <p:cNvPr id="196" name="Shape 196"/>
          <p:cNvSpPr/>
          <p:nvPr/>
        </p:nvSpPr>
        <p:spPr>
          <a:xfrm>
            <a:off x="7208519" y="6068906"/>
            <a:ext cx="3384474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Collinear divergence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CMS-RAA-5TeV-PAS-HIN-15-015_Figure_003-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5808" y="1403350"/>
            <a:ext cx="7615942" cy="6433926"/>
          </a:xfrm>
          <a:prstGeom prst="rect">
            <a:avLst/>
          </a:prstGeom>
          <a:ln w="12700">
            <a:miter lim="400000"/>
          </a:ln>
        </p:spPr>
      </p:pic>
      <p:sp>
        <p:nvSpPr>
          <p:cNvPr id="643" name="Shape 6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Nuclear modification factor </a:t>
            </a:r>
            <a:r>
              <a:rPr i="1"/>
              <a:t>R</a:t>
            </a:r>
            <a:r>
              <a:rPr baseline="-5999"/>
              <a:t>AA</a:t>
            </a:r>
            <a:r>
              <a:t> at 5 TeV</a:t>
            </a:r>
          </a:p>
        </p:txBody>
      </p:sp>
      <p:sp>
        <p:nvSpPr>
          <p:cNvPr id="644" name="Shape 64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45" name="Shape 645"/>
          <p:cNvSpPr/>
          <p:nvPr/>
        </p:nvSpPr>
        <p:spPr>
          <a:xfrm rot="5400000">
            <a:off x="11463746" y="2889250"/>
            <a:ext cx="235801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CMS-PAS-HIN-15-015</a:t>
            </a:r>
          </a:p>
        </p:txBody>
      </p:sp>
      <p:sp>
        <p:nvSpPr>
          <p:cNvPr id="646" name="Shape 646"/>
          <p:cNvSpPr/>
          <p:nvPr/>
        </p:nvSpPr>
        <p:spPr>
          <a:xfrm>
            <a:off x="651783" y="1912863"/>
            <a:ext cx="4318894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2400">
                <a:solidFill>
                  <a:srgbClr val="101F98"/>
                </a:solidFill>
              </a:defRPr>
            </a:pPr>
            <a:r>
              <a:t>New run 2 result:</a:t>
            </a:r>
          </a:p>
          <a:p>
            <a:pPr algn="ctr">
              <a:defRPr sz="2400">
                <a:solidFill>
                  <a:srgbClr val="101F98"/>
                </a:solidFill>
              </a:defRPr>
            </a:pPr>
            <a:r>
              <a:t>R</a:t>
            </a:r>
            <a:r>
              <a:rPr baseline="-5999"/>
              <a:t>AA</a:t>
            </a:r>
            <a:r>
              <a:t> for 5 TeV Pb+Pb collisions</a:t>
            </a:r>
          </a:p>
        </p:txBody>
      </p:sp>
      <p:sp>
        <p:nvSpPr>
          <p:cNvPr id="647" name="Shape 647"/>
          <p:cNvSpPr/>
          <p:nvPr/>
        </p:nvSpPr>
        <p:spPr>
          <a:xfrm>
            <a:off x="1099483" y="5739343"/>
            <a:ext cx="342349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2400">
                <a:solidFill>
                  <a:srgbClr val="101F98"/>
                </a:solidFill>
              </a:defRPr>
            </a:pPr>
            <a:r>
              <a:t>Increase vs p</a:t>
            </a:r>
            <a:r>
              <a:rPr baseline="-5999"/>
              <a:t>T</a:t>
            </a:r>
            <a:r>
              <a:t> indicates </a:t>
            </a:r>
            <a:br/>
            <a:r>
              <a:t>ΔE/E decreases with E</a:t>
            </a:r>
          </a:p>
        </p:txBody>
      </p:sp>
      <p:sp>
        <p:nvSpPr>
          <p:cNvPr id="648" name="Shape 648"/>
          <p:cNvSpPr/>
          <p:nvPr/>
        </p:nvSpPr>
        <p:spPr>
          <a:xfrm>
            <a:off x="396109" y="7770376"/>
            <a:ext cx="727992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101F98"/>
                </a:solidFill>
              </a:defRPr>
            </a:lvl1pPr>
          </a:lstStyle>
          <a:p>
            <a:pPr/>
            <a:r>
              <a:t>Expect                             in high energy limit E &gt;&gt; ΔE</a:t>
            </a:r>
          </a:p>
        </p:txBody>
      </p:sp>
      <p:sp>
        <p:nvSpPr>
          <p:cNvPr id="649" name="Shape 649"/>
          <p:cNvSpPr/>
          <p:nvPr/>
        </p:nvSpPr>
        <p:spPr>
          <a:xfrm>
            <a:off x="416362" y="3657600"/>
            <a:ext cx="4789736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2400">
                <a:solidFill>
                  <a:srgbClr val="101F98"/>
                </a:solidFill>
              </a:defRPr>
            </a:pPr>
            <a:r>
              <a:t>Values similar to 2.76 TeV </a:t>
            </a:r>
          </a:p>
          <a:p>
            <a:pPr algn="ctr">
              <a:defRPr sz="2400">
                <a:solidFill>
                  <a:srgbClr val="101F98"/>
                </a:solidFill>
              </a:defRPr>
            </a:pPr>
            <a:r>
              <a:t>expected: medium density similar </a:t>
            </a:r>
          </a:p>
          <a:p>
            <a:pPr algn="ctr">
              <a:defRPr sz="2400">
                <a:solidFill>
                  <a:srgbClr val="101F98"/>
                </a:solidFill>
              </a:defRPr>
            </a:pPr>
            <a:r>
              <a:t>(multiplicity increase 20%)</a:t>
            </a:r>
          </a:p>
        </p:txBody>
      </p:sp>
      <p:pic>
        <p:nvPicPr>
          <p:cNvPr id="650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79683" y="7770376"/>
            <a:ext cx="2222293" cy="5108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/>
          <p:nvPr>
            <p:ph type="title"/>
          </p:nvPr>
        </p:nvSpPr>
        <p:spPr>
          <a:xfrm>
            <a:off x="952500" y="88900"/>
            <a:ext cx="11099800" cy="1146027"/>
          </a:xfrm>
          <a:prstGeom prst="rect">
            <a:avLst/>
          </a:prstGeom>
        </p:spPr>
        <p:txBody>
          <a:bodyPr/>
          <a:lstStyle/>
          <a:p>
            <a:pPr/>
            <a:r>
              <a:t>Jets at LHC</a:t>
            </a:r>
          </a:p>
        </p:txBody>
      </p:sp>
      <p:sp>
        <p:nvSpPr>
          <p:cNvPr id="653" name="Shape 653"/>
          <p:cNvSpPr/>
          <p:nvPr>
            <p:ph type="sldNum" sz="quarter" idx="2"/>
          </p:nvPr>
        </p:nvSpPr>
        <p:spPr>
          <a:xfrm>
            <a:off x="12588924" y="9366250"/>
            <a:ext cx="396827" cy="3853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 defTabSz="914400">
              <a:defRPr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654" name="cms_dijet_evt_h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9333" y="2600960"/>
            <a:ext cx="10295468" cy="5635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655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517226"/>
            <a:ext cx="4768428" cy="4084321"/>
          </a:xfrm>
          <a:prstGeom prst="rect">
            <a:avLst/>
          </a:prstGeom>
          <a:ln w="12700">
            <a:miter lim="400000"/>
          </a:ln>
        </p:spPr>
      </p:pic>
      <p:sp>
        <p:nvSpPr>
          <p:cNvPr id="656" name="Shape 656"/>
          <p:cNvSpPr/>
          <p:nvPr/>
        </p:nvSpPr>
        <p:spPr>
          <a:xfrm>
            <a:off x="2926079" y="1192106"/>
            <a:ext cx="1095024" cy="451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914400">
              <a:defRPr b="1"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ALICE</a:t>
            </a:r>
          </a:p>
        </p:txBody>
      </p:sp>
      <p:sp>
        <p:nvSpPr>
          <p:cNvPr id="657" name="Shape 657"/>
          <p:cNvSpPr/>
          <p:nvPr/>
        </p:nvSpPr>
        <p:spPr>
          <a:xfrm>
            <a:off x="650239" y="5743786"/>
            <a:ext cx="2059095" cy="32512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65023" tIns="65023" rIns="65023" bIns="65023"/>
          <a:lstStyle/>
          <a:p>
            <a:pPr defTabSz="457200">
              <a:defRPr sz="1600">
                <a:solidFill>
                  <a:srgbClr val="000000"/>
                </a:solidFill>
              </a:defRPr>
            </a:pPr>
          </a:p>
        </p:txBody>
      </p:sp>
      <p:sp>
        <p:nvSpPr>
          <p:cNvPr id="658" name="Shape 658"/>
          <p:cNvSpPr/>
          <p:nvPr/>
        </p:nvSpPr>
        <p:spPr>
          <a:xfrm>
            <a:off x="1386275" y="6080195"/>
            <a:ext cx="357185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Symbol"/>
                <a:ea typeface="Symbol"/>
                <a:cs typeface="Symbol"/>
                <a:sym typeface="Symbol"/>
              </a:rPr>
              <a:t>η</a:t>
            </a:r>
          </a:p>
        </p:txBody>
      </p:sp>
      <p:sp>
        <p:nvSpPr>
          <p:cNvPr id="659" name="Shape 659"/>
          <p:cNvSpPr/>
          <p:nvPr/>
        </p:nvSpPr>
        <p:spPr>
          <a:xfrm>
            <a:off x="4474915" y="2184390"/>
            <a:ext cx="566703" cy="602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59" h="20521" fill="norm" stroke="1" extrusionOk="0">
                <a:moveTo>
                  <a:pt x="0" y="13107"/>
                </a:moveTo>
                <a:cubicBezTo>
                  <a:pt x="1223" y="7956"/>
                  <a:pt x="-1141" y="654"/>
                  <a:pt x="9048" y="39"/>
                </a:cubicBezTo>
                <a:cubicBezTo>
                  <a:pt x="19236" y="-576"/>
                  <a:pt x="20459" y="6265"/>
                  <a:pt x="20459" y="10801"/>
                </a:cubicBezTo>
                <a:cubicBezTo>
                  <a:pt x="20459" y="15336"/>
                  <a:pt x="19236" y="21024"/>
                  <a:pt x="13205" y="20486"/>
                </a:cubicBezTo>
              </a:path>
            </a:pathLst>
          </a:custGeom>
          <a:ln w="12700">
            <a:solidFill>
              <a:srgbClr val="000000"/>
            </a:solidFill>
            <a:headEnd type="triangle"/>
          </a:ln>
        </p:spPr>
        <p:txBody>
          <a:bodyPr lIns="65023" tIns="65023" rIns="65023" bIns="65023"/>
          <a:lstStyle/>
          <a:p>
            <a:pPr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660" name="Shape 660"/>
          <p:cNvSpPr/>
          <p:nvPr/>
        </p:nvSpPr>
        <p:spPr>
          <a:xfrm>
            <a:off x="5070968" y="2287128"/>
            <a:ext cx="357186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Symbol"/>
                <a:ea typeface="Symbol"/>
                <a:cs typeface="Symbol"/>
                <a:sym typeface="Symbol"/>
              </a:rPr>
              <a:t>ϕ</a:t>
            </a:r>
          </a:p>
        </p:txBody>
      </p:sp>
      <p:sp>
        <p:nvSpPr>
          <p:cNvPr id="661" name="Shape 661"/>
          <p:cNvSpPr/>
          <p:nvPr/>
        </p:nvSpPr>
        <p:spPr>
          <a:xfrm>
            <a:off x="5712177" y="1603022"/>
            <a:ext cx="5874542" cy="52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b="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Transverse energy map of 1 event</a:t>
            </a:r>
          </a:p>
        </p:txBody>
      </p:sp>
      <p:sp>
        <p:nvSpPr>
          <p:cNvPr id="662" name="Shape 662"/>
          <p:cNvSpPr/>
          <p:nvPr/>
        </p:nvSpPr>
        <p:spPr>
          <a:xfrm>
            <a:off x="3114921" y="7990654"/>
            <a:ext cx="5835648" cy="9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ctr">
              <a:spcBef>
                <a:spcPts val="500"/>
              </a:spcBef>
              <a:defRPr sz="2600">
                <a:solidFill>
                  <a:srgbClr val="101F98"/>
                </a:solidFill>
              </a:defRPr>
            </a:pP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Clear peaks:</a:t>
            </a:r>
            <a:r>
              <a:rPr i="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 jets</a:t>
            </a: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 of fragments </a:t>
            </a:r>
            <a:b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from high-energy quarks and gluons</a:t>
            </a:r>
          </a:p>
        </p:txBody>
      </p:sp>
      <p:sp>
        <p:nvSpPr>
          <p:cNvPr id="663" name="Shape 663"/>
          <p:cNvSpPr/>
          <p:nvPr/>
        </p:nvSpPr>
        <p:spPr>
          <a:xfrm>
            <a:off x="2845430" y="8886613"/>
            <a:ext cx="6374629" cy="475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b="1"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And a lot of uncorrelated ‘soft’ background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Jets: reconstructing the partons</a:t>
            </a:r>
          </a:p>
        </p:txBody>
      </p:sp>
      <p:sp>
        <p:nvSpPr>
          <p:cNvPr id="666" name="Shape 66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67" name="SchematicGluonRadiationJetCon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3433" y="3502287"/>
            <a:ext cx="7245778" cy="3306597"/>
          </a:xfrm>
          <a:prstGeom prst="rect">
            <a:avLst/>
          </a:prstGeom>
          <a:ln w="12700">
            <a:miter lim="400000"/>
          </a:ln>
        </p:spPr>
      </p:pic>
      <p:sp>
        <p:nvSpPr>
          <p:cNvPr id="668" name="Shape 668"/>
          <p:cNvSpPr/>
          <p:nvPr/>
        </p:nvSpPr>
        <p:spPr>
          <a:xfrm>
            <a:off x="3726160" y="1225550"/>
            <a:ext cx="5552480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solidFill>
                  <a:srgbClr val="101F98"/>
                </a:solidFill>
              </a:defRPr>
            </a:pPr>
            <a:r>
              <a:t>Goal: measure energy loss distributions</a:t>
            </a:r>
          </a:p>
          <a:p>
            <a:pPr marL="345722" indent="-345722">
              <a:buSzPct val="75000"/>
              <a:buChar char="-"/>
              <a:defRPr sz="2400">
                <a:solidFill>
                  <a:srgbClr val="101F98"/>
                </a:solidFill>
              </a:defRPr>
            </a:pPr>
            <a:r>
              <a:t>Longitudinal (fragmentation function)</a:t>
            </a:r>
          </a:p>
          <a:p>
            <a:pPr marL="345722" indent="-345722">
              <a:buSzPct val="75000"/>
              <a:buChar char="-"/>
              <a:defRPr sz="2400">
                <a:solidFill>
                  <a:srgbClr val="101F98"/>
                </a:solidFill>
              </a:defRPr>
            </a:pPr>
            <a:r>
              <a:t>Transverse (jet profiles)</a:t>
            </a:r>
          </a:p>
        </p:txBody>
      </p:sp>
      <p:sp>
        <p:nvSpPr>
          <p:cNvPr id="669" name="Shape 669"/>
          <p:cNvSpPr/>
          <p:nvPr/>
        </p:nvSpPr>
        <p:spPr>
          <a:xfrm>
            <a:off x="1684511" y="7879121"/>
            <a:ext cx="963577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solidFill>
                  <a:srgbClr val="101F98"/>
                </a:solidFill>
              </a:defRPr>
            </a:pPr>
            <a:r>
              <a:rPr i="1"/>
              <a:t>R</a:t>
            </a:r>
            <a:r>
              <a:rPr baseline="-5999"/>
              <a:t>AA</a:t>
            </a:r>
            <a:r>
              <a:t> should increase with jet cone radius (integrate more of the energy)</a:t>
            </a:r>
          </a:p>
        </p:txBody>
      </p:sp>
      <p:sp>
        <p:nvSpPr>
          <p:cNvPr id="670" name="Shape 670"/>
          <p:cNvSpPr/>
          <p:nvPr/>
        </p:nvSpPr>
        <p:spPr>
          <a:xfrm>
            <a:off x="1947844" y="7176966"/>
            <a:ext cx="8691966" cy="573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marL="457200" indent="-457200" defTabSz="91440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Limiting behaviour: for </a:t>
            </a:r>
            <a:r>
              <a:rPr i="1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large enough R</a:t>
            </a: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, expect </a:t>
            </a:r>
            <a:r>
              <a:rPr i="1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aseline="-19571" i="1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AA</a:t>
            </a: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 = 1</a:t>
            </a:r>
          </a:p>
        </p:txBody>
      </p:sp>
      <p:sp>
        <p:nvSpPr>
          <p:cNvPr id="671" name="Shape 671"/>
          <p:cNvSpPr/>
          <p:nvPr/>
        </p:nvSpPr>
        <p:spPr>
          <a:xfrm flipV="1">
            <a:off x="10503289" y="3932345"/>
            <a:ext cx="1" cy="1389058"/>
          </a:xfrm>
          <a:prstGeom prst="line">
            <a:avLst/>
          </a:prstGeom>
          <a:ln w="25400">
            <a:solidFill>
              <a:srgbClr val="101F98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672" name="Shape 672"/>
          <p:cNvSpPr/>
          <p:nvPr/>
        </p:nvSpPr>
        <p:spPr>
          <a:xfrm>
            <a:off x="10656385" y="4391923"/>
            <a:ext cx="174054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solidFill>
                  <a:srgbClr val="101F98"/>
                </a:solidFill>
              </a:defRPr>
            </a:pPr>
            <a:r>
              <a:t>Jet radius </a:t>
            </a:r>
            <a:r>
              <a:rPr i="1"/>
              <a:t>R</a:t>
            </a:r>
          </a:p>
        </p:txBody>
      </p:sp>
      <p:sp>
        <p:nvSpPr>
          <p:cNvPr id="673" name="Shape 673"/>
          <p:cNvSpPr/>
          <p:nvPr/>
        </p:nvSpPr>
        <p:spPr>
          <a:xfrm>
            <a:off x="606303" y="6634240"/>
            <a:ext cx="285899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101F98"/>
                </a:solidFill>
              </a:defRPr>
            </a:lvl1pPr>
          </a:lstStyle>
          <a:p>
            <a:pPr/>
            <a:r>
              <a:t>Simple expectation: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Comparing hadrons and jets</a:t>
            </a:r>
          </a:p>
        </p:txBody>
      </p:sp>
      <p:sp>
        <p:nvSpPr>
          <p:cNvPr id="676" name="Shape 67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77" name="ComparisonJetsALICE_ATLAS_TracksCM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5235" y="1361245"/>
            <a:ext cx="8774941" cy="6236862"/>
          </a:xfrm>
          <a:prstGeom prst="rect">
            <a:avLst/>
          </a:prstGeom>
          <a:ln w="12700">
            <a:miter lim="400000"/>
          </a:ln>
        </p:spPr>
      </p:pic>
      <p:sp>
        <p:nvSpPr>
          <p:cNvPr id="678" name="Shape 678"/>
          <p:cNvSpPr/>
          <p:nvPr/>
        </p:nvSpPr>
        <p:spPr>
          <a:xfrm>
            <a:off x="1713100" y="8409830"/>
            <a:ext cx="9926958" cy="931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ctr" defTabSz="91440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Suppression of hadron (leading fragment) and jet yield similar</a:t>
            </a:r>
            <a:endParaRPr>
              <a:solidFill>
                <a:srgbClr val="000099"/>
              </a:solidFill>
              <a:uFill>
                <a:solidFill>
                  <a:srgbClr val="000099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ea typeface="Arial"/>
                <a:cs typeface="Arial"/>
                <a:sym typeface="Arial"/>
              </a:rPr>
              <a:t>Lost energy is transported to large angles (R &gt; 0.3)</a:t>
            </a:r>
          </a:p>
        </p:txBody>
      </p:sp>
      <p:pic>
        <p:nvPicPr>
          <p:cNvPr id="679" name="SchematicGluonRadiationJetCon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6202" y="6935384"/>
            <a:ext cx="3293030" cy="15027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Increasing R to recover the energy</a:t>
            </a:r>
          </a:p>
        </p:txBody>
      </p:sp>
      <p:sp>
        <p:nvSpPr>
          <p:cNvPr id="682" name="Shape 68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83" name="rcp_vs_R_cent_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5384" y="1604041"/>
            <a:ext cx="4650014" cy="5839171"/>
          </a:xfrm>
          <a:prstGeom prst="rect">
            <a:avLst/>
          </a:prstGeom>
          <a:ln w="12700">
            <a:miter lim="400000"/>
          </a:ln>
        </p:spPr>
      </p:pic>
      <p:sp>
        <p:nvSpPr>
          <p:cNvPr id="684" name="Shape 684"/>
          <p:cNvSpPr/>
          <p:nvPr/>
        </p:nvSpPr>
        <p:spPr>
          <a:xfrm rot="5400000">
            <a:off x="4005823" y="3157390"/>
            <a:ext cx="316901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2200">
                <a:solidFill>
                  <a:srgbClr val="000000"/>
                </a:solidFill>
              </a:defRPr>
            </a:lvl1pPr>
          </a:lstStyle>
          <a:p>
            <a:pPr/>
            <a:r>
              <a:t>ATLAS, arXiv:1208.1867</a:t>
            </a:r>
          </a:p>
        </p:txBody>
      </p:sp>
      <p:sp>
        <p:nvSpPr>
          <p:cNvPr id="685" name="Shape 685"/>
          <p:cNvSpPr/>
          <p:nvPr/>
        </p:nvSpPr>
        <p:spPr>
          <a:xfrm>
            <a:off x="11641032" y="7463667"/>
            <a:ext cx="690903" cy="690904"/>
          </a:xfrm>
          <a:prstGeom prst="ellipse">
            <a:avLst/>
          </a:prstGeom>
          <a:ln w="38100">
            <a:solidFill>
              <a:srgbClr val="000099"/>
            </a:solidFill>
          </a:ln>
        </p:spPr>
        <p:txBody>
          <a:bodyPr lIns="65023" tIns="65023" rIns="65023" bIns="65023" anchor="ctr"/>
          <a:lstStyle/>
          <a:p>
            <a:pPr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686" name="Shape 686"/>
          <p:cNvSpPr/>
          <p:nvPr/>
        </p:nvSpPr>
        <p:spPr>
          <a:xfrm>
            <a:off x="11272753" y="7213065"/>
            <a:ext cx="1192107" cy="1192107"/>
          </a:xfrm>
          <a:prstGeom prst="ellipse">
            <a:avLst/>
          </a:prstGeom>
          <a:ln w="38100">
            <a:solidFill>
              <a:srgbClr val="000099"/>
            </a:solidFill>
          </a:ln>
        </p:spPr>
        <p:txBody>
          <a:bodyPr lIns="65023" tIns="65023" rIns="65023" bIns="65023" anchor="ctr"/>
          <a:lstStyle/>
          <a:p>
            <a:pPr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687" name="Shape 687"/>
          <p:cNvSpPr/>
          <p:nvPr/>
        </p:nvSpPr>
        <p:spPr>
          <a:xfrm>
            <a:off x="3188076" y="8186393"/>
            <a:ext cx="6922937" cy="979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However, </a:t>
            </a:r>
            <a:r>
              <a:rPr i="1" sz="2800">
                <a:solidFill>
                  <a:srgbClr val="9A251C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sz="2800">
                <a:solidFill>
                  <a:srgbClr val="9A251C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 = 0.5 still has </a:t>
            </a:r>
            <a:r>
              <a:rPr i="1" sz="2800">
                <a:solidFill>
                  <a:srgbClr val="9A251C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aseline="-19571" i="1" sz="2800">
                <a:solidFill>
                  <a:srgbClr val="9A251C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AA </a:t>
            </a:r>
            <a:r>
              <a:rPr sz="2800">
                <a:solidFill>
                  <a:srgbClr val="9A251C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&lt; 1</a:t>
            </a:r>
            <a:endParaRPr sz="2800"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defTabSz="91440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– Hard to see/measure the radiated energy</a:t>
            </a:r>
          </a:p>
        </p:txBody>
      </p:sp>
      <p:pic>
        <p:nvPicPr>
          <p:cNvPr id="688" name="rcpRratio_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53034" y="1638038"/>
            <a:ext cx="7507933" cy="5389293"/>
          </a:xfrm>
          <a:prstGeom prst="rect">
            <a:avLst/>
          </a:prstGeom>
          <a:ln w="12700">
            <a:miter lim="400000"/>
          </a:ln>
        </p:spPr>
      </p:pic>
      <p:sp>
        <p:nvSpPr>
          <p:cNvPr id="689" name="Shape 689"/>
          <p:cNvSpPr/>
          <p:nvPr/>
        </p:nvSpPr>
        <p:spPr>
          <a:xfrm>
            <a:off x="1555144" y="7344454"/>
            <a:ext cx="9234510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Larger jet cone: ‘catch’ more radiation </a:t>
            </a: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Jet broadening</a:t>
            </a:r>
          </a:p>
        </p:txBody>
      </p:sp>
      <p:sp>
        <p:nvSpPr>
          <p:cNvPr id="690" name="Shape 690"/>
          <p:cNvSpPr/>
          <p:nvPr/>
        </p:nvSpPr>
        <p:spPr>
          <a:xfrm>
            <a:off x="6576027" y="1243631"/>
            <a:ext cx="5097361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>
              <a:defRPr sz="2800">
                <a:solidFill>
                  <a:srgbClr val="101F98"/>
                </a:solidFill>
              </a:defRPr>
            </a:pPr>
            <a:r>
              <a:t>Ratio of spectra with different </a:t>
            </a:r>
            <a:r>
              <a:rPr i="1"/>
              <a:t>R</a:t>
            </a:r>
          </a:p>
        </p:txBody>
      </p:sp>
      <p:sp>
        <p:nvSpPr>
          <p:cNvPr id="691" name="Shape 691"/>
          <p:cNvSpPr/>
          <p:nvPr/>
        </p:nvSpPr>
        <p:spPr>
          <a:xfrm rot="5400000">
            <a:off x="11082347" y="3094969"/>
            <a:ext cx="2613497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ATLAS, arXiv:1208.1967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Changes in fragmentation </a:t>
            </a:r>
          </a:p>
        </p:txBody>
      </p:sp>
      <p:sp>
        <p:nvSpPr>
          <p:cNvPr id="694" name="Shape 69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95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l="0" t="31521" r="0" b="0"/>
          <a:stretch>
            <a:fillRect/>
          </a:stretch>
        </p:blipFill>
        <p:spPr>
          <a:xfrm>
            <a:off x="7479036" y="2022095"/>
            <a:ext cx="4163415" cy="6677009"/>
          </a:xfrm>
          <a:prstGeom prst="rect">
            <a:avLst/>
          </a:prstGeom>
          <a:ln w="12700">
            <a:miter lim="400000"/>
          </a:ln>
        </p:spPr>
      </p:pic>
      <p:sp>
        <p:nvSpPr>
          <p:cNvPr id="696" name="Shape 696"/>
          <p:cNvSpPr/>
          <p:nvPr/>
        </p:nvSpPr>
        <p:spPr>
          <a:xfrm rot="5400000">
            <a:off x="10574224" y="2864970"/>
            <a:ext cx="262795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1200">
                <a:solidFill>
                  <a:srgbClr val="000000"/>
                </a:solidFill>
              </a:defRPr>
            </a:pPr>
          </a:p>
          <a:p>
            <a:pPr marL="243840" marR="1541780" defTabSz="457200">
              <a:defRPr sz="1800">
                <a:solidFill>
                  <a:srgbClr val="000000"/>
                </a:solidFill>
              </a:defRPr>
            </a:pPr>
            <a:r>
              <a:t>PAS CMS-HIN-12-013</a:t>
            </a:r>
          </a:p>
        </p:txBody>
      </p:sp>
      <p:sp>
        <p:nvSpPr>
          <p:cNvPr id="697" name="Shape 697"/>
          <p:cNvSpPr/>
          <p:nvPr/>
        </p:nvSpPr>
        <p:spPr>
          <a:xfrm>
            <a:off x="10146658" y="2593415"/>
            <a:ext cx="106878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rgbClr val="000000"/>
                </a:solidFill>
              </a:defRPr>
            </a:lvl1pPr>
          </a:lstStyle>
          <a:p>
            <a:pPr/>
            <a:r>
              <a:t>0-10%</a:t>
            </a:r>
          </a:p>
        </p:txBody>
      </p:sp>
      <p:sp>
        <p:nvSpPr>
          <p:cNvPr id="698" name="Shape 698"/>
          <p:cNvSpPr/>
          <p:nvPr/>
        </p:nvSpPr>
        <p:spPr>
          <a:xfrm>
            <a:off x="8352660" y="1126684"/>
            <a:ext cx="3028207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2600">
                <a:solidFill>
                  <a:srgbClr val="101F98"/>
                </a:solidFill>
              </a:defRPr>
            </a:pPr>
            <a:r>
              <a:rPr b="1"/>
              <a:t>Longitudinal</a:t>
            </a:r>
            <a:r>
              <a:t> </a:t>
            </a:r>
            <a:br/>
            <a:r>
              <a:rPr sz="2400"/>
              <a:t>fragment distributions</a:t>
            </a:r>
          </a:p>
        </p:txBody>
      </p:sp>
      <p:pic>
        <p:nvPicPr>
          <p:cNvPr id="699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2161" y="1947603"/>
            <a:ext cx="6070601" cy="5765801"/>
          </a:xfrm>
          <a:prstGeom prst="rect">
            <a:avLst/>
          </a:prstGeom>
          <a:ln w="12700">
            <a:miter lim="400000"/>
          </a:ln>
        </p:spPr>
      </p:pic>
      <p:sp>
        <p:nvSpPr>
          <p:cNvPr id="700" name="Shape 700"/>
          <p:cNvSpPr/>
          <p:nvPr/>
        </p:nvSpPr>
        <p:spPr>
          <a:xfrm rot="5400000">
            <a:off x="5534149" y="3218102"/>
            <a:ext cx="2449033" cy="395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8189" tIns="68189" rIns="68189" bIns="68189">
            <a:spAutoFit/>
          </a:bodyPr>
          <a:lstStyle>
            <a:lvl1pPr defTabSz="1361439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CMS, arXiv:1310.0878</a:t>
            </a:r>
          </a:p>
        </p:txBody>
      </p:sp>
      <p:sp>
        <p:nvSpPr>
          <p:cNvPr id="701" name="Shape 701"/>
          <p:cNvSpPr/>
          <p:nvPr/>
        </p:nvSpPr>
        <p:spPr>
          <a:xfrm>
            <a:off x="2410544" y="1271995"/>
            <a:ext cx="302820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2600">
                <a:solidFill>
                  <a:srgbClr val="101F98"/>
                </a:solidFill>
              </a:defRPr>
            </a:pPr>
            <a:r>
              <a:rPr b="1"/>
              <a:t>Transverse</a:t>
            </a:r>
            <a:br/>
            <a:r>
              <a:rPr sz="2400"/>
              <a:t>fragment distributions</a:t>
            </a:r>
          </a:p>
        </p:txBody>
      </p:sp>
      <p:sp>
        <p:nvSpPr>
          <p:cNvPr id="702" name="Shape 702"/>
          <p:cNvSpPr/>
          <p:nvPr/>
        </p:nvSpPr>
        <p:spPr>
          <a:xfrm>
            <a:off x="1363798" y="7546343"/>
            <a:ext cx="512169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2800">
                <a:solidFill>
                  <a:srgbClr val="101F98"/>
                </a:solidFill>
              </a:defRPr>
            </a:pPr>
            <a:r>
              <a:t>Enhancement at large </a:t>
            </a:r>
            <a:r>
              <a:rPr i="1"/>
              <a:t>R</a:t>
            </a:r>
            <a:r>
              <a:t>, low </a:t>
            </a:r>
            <a:r>
              <a:rPr i="1"/>
              <a:t>p</a:t>
            </a:r>
            <a:r>
              <a:rPr baseline="-5999"/>
              <a:t>T</a:t>
            </a:r>
          </a:p>
        </p:txBody>
      </p:sp>
      <p:sp>
        <p:nvSpPr>
          <p:cNvPr id="703" name="Shape 703"/>
          <p:cNvSpPr/>
          <p:nvPr/>
        </p:nvSpPr>
        <p:spPr>
          <a:xfrm>
            <a:off x="602244" y="8068787"/>
            <a:ext cx="717612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>
                <a:solidFill>
                  <a:srgbClr val="101F98"/>
                </a:solidFill>
              </a:defRPr>
            </a:pPr>
            <a:r>
              <a:t>No/very little modification at small </a:t>
            </a:r>
            <a:r>
              <a:rPr i="1"/>
              <a:t>R</a:t>
            </a:r>
            <a:r>
              <a:t>, large </a:t>
            </a:r>
            <a:r>
              <a:rPr i="1"/>
              <a:t>p</a:t>
            </a:r>
            <a:r>
              <a:rPr baseline="-5999"/>
              <a:t>T</a:t>
            </a:r>
          </a:p>
        </p:txBody>
      </p:sp>
      <p:sp>
        <p:nvSpPr>
          <p:cNvPr id="704" name="Shape 704"/>
          <p:cNvSpPr/>
          <p:nvPr/>
        </p:nvSpPr>
        <p:spPr>
          <a:xfrm>
            <a:off x="551133" y="1178548"/>
            <a:ext cx="690903" cy="690904"/>
          </a:xfrm>
          <a:prstGeom prst="ellipse">
            <a:avLst/>
          </a:prstGeom>
          <a:ln w="38100">
            <a:solidFill>
              <a:srgbClr val="000099"/>
            </a:solidFill>
          </a:ln>
        </p:spPr>
        <p:txBody>
          <a:bodyPr lIns="65023" tIns="65023" rIns="65023" bIns="65023" anchor="ctr"/>
          <a:lstStyle/>
          <a:p>
            <a:pPr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705" name="Shape 705"/>
          <p:cNvSpPr/>
          <p:nvPr/>
        </p:nvSpPr>
        <p:spPr>
          <a:xfrm>
            <a:off x="300531" y="927946"/>
            <a:ext cx="1192107" cy="1192108"/>
          </a:xfrm>
          <a:prstGeom prst="ellipse">
            <a:avLst/>
          </a:prstGeom>
          <a:ln w="38100">
            <a:solidFill>
              <a:srgbClr val="000099"/>
            </a:solidFill>
          </a:ln>
        </p:spPr>
        <p:txBody>
          <a:bodyPr lIns="65023" tIns="65023" rIns="65023" bIns="65023" anchor="ctr"/>
          <a:lstStyle/>
          <a:p>
            <a:pPr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706" name="Shape 706"/>
          <p:cNvSpPr/>
          <p:nvPr/>
        </p:nvSpPr>
        <p:spPr>
          <a:xfrm>
            <a:off x="4224940" y="8845231"/>
            <a:ext cx="466105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9A251C"/>
                </a:solidFill>
              </a:defRPr>
            </a:lvl1pPr>
          </a:lstStyle>
          <a:p>
            <a:pPr/>
            <a:r>
              <a:t>Is this expected/understood?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 where does the lost energy go?</a:t>
            </a:r>
          </a:p>
        </p:txBody>
      </p:sp>
      <p:sp>
        <p:nvSpPr>
          <p:cNvPr id="709" name="Shape 709"/>
          <p:cNvSpPr/>
          <p:nvPr>
            <p:ph type="sldNum" sz="quarter" idx="2"/>
          </p:nvPr>
        </p:nvSpPr>
        <p:spPr>
          <a:xfrm>
            <a:off x="12526486" y="9321351"/>
            <a:ext cx="396749" cy="406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710" name="Shape 710"/>
          <p:cNvSpPr/>
          <p:nvPr/>
        </p:nvSpPr>
        <p:spPr>
          <a:xfrm>
            <a:off x="1579724" y="2003199"/>
            <a:ext cx="8684603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64444" indent="-564444">
              <a:buSzPct val="100000"/>
              <a:buAutoNum type="romanUcParenR" startAt="1"/>
              <a:defRPr sz="3000">
                <a:solidFill>
                  <a:srgbClr val="101F98"/>
                </a:solidFill>
              </a:defRPr>
            </a:pPr>
            <a:r>
              <a:t>Jet R</a:t>
            </a:r>
            <a:r>
              <a:rPr baseline="-5999"/>
              <a:t>AA</a:t>
            </a:r>
            <a:r>
              <a:t> is not close to 1</a:t>
            </a:r>
          </a:p>
          <a:p>
            <a:pPr lvl="1" marL="839611" indent="-395111">
              <a:buSzPct val="75000"/>
              <a:buChar char="•"/>
              <a:defRPr sz="3000">
                <a:solidFill>
                  <a:srgbClr val="101F98"/>
                </a:solidFill>
              </a:defRPr>
            </a:pPr>
            <a:r>
              <a:t>R</a:t>
            </a:r>
            <a:r>
              <a:rPr baseline="-5999"/>
              <a:t>AA</a:t>
            </a:r>
            <a:r>
              <a:t> ~ 0.4 - 0.6 for R &lt; 0.5</a:t>
            </a:r>
          </a:p>
          <a:p>
            <a:pPr lvl="1" marL="839611" indent="-395111">
              <a:buSzPct val="75000"/>
              <a:buChar char="•"/>
              <a:defRPr sz="3000">
                <a:solidFill>
                  <a:srgbClr val="101F98"/>
                </a:solidFill>
              </a:defRPr>
            </a:pPr>
            <a:r>
              <a:t>5-10 GeV energy transported outside of cone </a:t>
            </a:r>
          </a:p>
        </p:txBody>
      </p:sp>
      <p:sp>
        <p:nvSpPr>
          <p:cNvPr id="711" name="Shape 711"/>
          <p:cNvSpPr/>
          <p:nvPr/>
        </p:nvSpPr>
        <p:spPr>
          <a:xfrm>
            <a:off x="1520018" y="4587993"/>
            <a:ext cx="9686182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>
                <a:solidFill>
                  <a:srgbClr val="101F98"/>
                </a:solidFill>
              </a:defRPr>
            </a:pPr>
            <a:r>
              <a:t>II) Particle distributions in jets show only modest change</a:t>
            </a:r>
          </a:p>
          <a:p>
            <a:pPr lvl="1" marL="839611" indent="-395111">
              <a:buSzPct val="75000"/>
              <a:buChar char="•"/>
              <a:defRPr sz="3000">
                <a:solidFill>
                  <a:srgbClr val="101F98"/>
                </a:solidFill>
              </a:defRPr>
            </a:pPr>
            <a:r>
              <a:t> ~ 10 % at large momentum, small R</a:t>
            </a:r>
          </a:p>
          <a:p>
            <a:pPr lvl="1" marL="839611" indent="-395111">
              <a:buSzPct val="75000"/>
              <a:buChar char="•"/>
              <a:defRPr sz="3000">
                <a:solidFill>
                  <a:srgbClr val="101F98"/>
                </a:solidFill>
              </a:defRPr>
            </a:pPr>
            <a:r>
              <a:t> larger effects at small p</a:t>
            </a:r>
            <a:r>
              <a:rPr baseline="-5999"/>
              <a:t>T</a:t>
            </a:r>
            <a:r>
              <a:t>, large R</a:t>
            </a:r>
          </a:p>
        </p:txBody>
      </p:sp>
      <p:sp>
        <p:nvSpPr>
          <p:cNvPr id="712" name="Shape 712"/>
          <p:cNvSpPr/>
          <p:nvPr/>
        </p:nvSpPr>
        <p:spPr>
          <a:xfrm>
            <a:off x="3044180" y="7130403"/>
            <a:ext cx="661418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solidFill>
                  <a:srgbClr val="9A251C"/>
                </a:solidFill>
              </a:defRPr>
            </a:lvl1pPr>
          </a:lstStyle>
          <a:p>
            <a:pPr/>
            <a:r>
              <a:t>Seems qualitatively in contradiction</a:t>
            </a:r>
          </a:p>
        </p:txBody>
      </p:sp>
      <p:sp>
        <p:nvSpPr>
          <p:cNvPr id="713" name="Shape 713"/>
          <p:cNvSpPr/>
          <p:nvPr/>
        </p:nvSpPr>
        <p:spPr>
          <a:xfrm>
            <a:off x="2564395" y="3553286"/>
            <a:ext cx="7573752" cy="561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9A251C"/>
                </a:solidFill>
              </a:defRPr>
            </a:lvl1pPr>
          </a:lstStyle>
          <a:p>
            <a:pPr/>
            <a:r>
              <a:t>Large energy loss  ⟹  Out-of cone radiation</a:t>
            </a:r>
          </a:p>
        </p:txBody>
      </p:sp>
      <p:sp>
        <p:nvSpPr>
          <p:cNvPr id="714" name="Shape 714"/>
          <p:cNvSpPr/>
          <p:nvPr/>
        </p:nvSpPr>
        <p:spPr>
          <a:xfrm>
            <a:off x="2752030" y="6157338"/>
            <a:ext cx="7039088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9A251C"/>
                </a:solidFill>
              </a:defRPr>
            </a:lvl1pPr>
          </a:lstStyle>
          <a:p>
            <a:pPr/>
            <a:r>
              <a:t>Small/modification of in-cone energy flow</a:t>
            </a:r>
          </a:p>
        </p:txBody>
      </p:sp>
      <p:sp>
        <p:nvSpPr>
          <p:cNvPr id="715" name="Shape 715"/>
          <p:cNvSpPr/>
          <p:nvPr/>
        </p:nvSpPr>
        <p:spPr>
          <a:xfrm>
            <a:off x="2065610" y="7649969"/>
            <a:ext cx="887358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101F98"/>
                </a:solidFill>
              </a:defRPr>
            </a:lvl1pPr>
          </a:lstStyle>
          <a:p>
            <a:pPr/>
            <a:r>
              <a:t>But many loopholes: event-to-event variations, steep spectra, etc</a:t>
            </a:r>
          </a:p>
        </p:txBody>
      </p:sp>
      <p:sp>
        <p:nvSpPr>
          <p:cNvPr id="716" name="Shape 716"/>
          <p:cNvSpPr/>
          <p:nvPr/>
        </p:nvSpPr>
        <p:spPr>
          <a:xfrm>
            <a:off x="3698310" y="8471282"/>
            <a:ext cx="530592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101F98"/>
                </a:solidFill>
              </a:defRPr>
            </a:lvl1pPr>
          </a:lstStyle>
          <a:p>
            <a:pPr/>
            <a:r>
              <a:t>Let’s test this in a model: JEWEL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2" grpId="1"/>
      <p:bldP build="whole" bldLvl="1" animBg="1" rev="0" advAuto="0" spid="716" grpId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i="1"/>
              <a:t>R</a:t>
            </a:r>
            <a:r>
              <a:rPr baseline="-5999" sz="4500"/>
              <a:t>AA</a:t>
            </a:r>
            <a:r>
              <a:t> vs </a:t>
            </a:r>
            <a:r>
              <a:rPr i="1"/>
              <a:t>R</a:t>
            </a:r>
            <a:r>
              <a:t> in JEWEL</a:t>
            </a:r>
          </a:p>
        </p:txBody>
      </p:sp>
      <p:sp>
        <p:nvSpPr>
          <p:cNvPr id="719" name="Shape 71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20" name="JEWEL_raa_Rde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37572" y="1608847"/>
            <a:ext cx="8108805" cy="5834908"/>
          </a:xfrm>
          <a:prstGeom prst="rect">
            <a:avLst/>
          </a:prstGeom>
          <a:ln w="12700">
            <a:miter lim="400000"/>
          </a:ln>
        </p:spPr>
      </p:pic>
      <p:sp>
        <p:nvSpPr>
          <p:cNvPr id="721" name="Shape 721"/>
          <p:cNvSpPr/>
          <p:nvPr/>
        </p:nvSpPr>
        <p:spPr>
          <a:xfrm>
            <a:off x="1749004" y="3861315"/>
            <a:ext cx="2820666" cy="360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Zapp, Wiedemann, Krauss</a:t>
            </a:r>
          </a:p>
        </p:txBody>
      </p:sp>
      <p:sp>
        <p:nvSpPr>
          <p:cNvPr id="722" name="Shape 722"/>
          <p:cNvSpPr/>
          <p:nvPr/>
        </p:nvSpPr>
        <p:spPr>
          <a:xfrm>
            <a:off x="564209" y="2342175"/>
            <a:ext cx="3988223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>
                <a:solidFill>
                  <a:srgbClr val="101F98"/>
                </a:solidFill>
              </a:defRPr>
            </a:pPr>
            <a:r>
              <a:t>JEWEL: </a:t>
            </a:r>
            <a:br/>
            <a:r>
              <a:t>MC event generator with</a:t>
            </a:r>
            <a:br/>
            <a:r>
              <a:t>parton energy loss</a:t>
            </a:r>
          </a:p>
        </p:txBody>
      </p:sp>
      <p:sp>
        <p:nvSpPr>
          <p:cNvPr id="723" name="Shape 723"/>
          <p:cNvSpPr/>
          <p:nvPr/>
        </p:nvSpPr>
        <p:spPr>
          <a:xfrm>
            <a:off x="1039510" y="7920069"/>
            <a:ext cx="1092578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>
                <a:solidFill>
                  <a:srgbClr val="101F98"/>
                </a:solidFill>
              </a:defRPr>
            </a:pPr>
            <a:r>
              <a:t>Slow increase of </a:t>
            </a:r>
            <a:r>
              <a:rPr i="1"/>
              <a:t>R</a:t>
            </a:r>
            <a:r>
              <a:rPr baseline="-5999"/>
              <a:t>AA</a:t>
            </a:r>
            <a:r>
              <a:t> with </a:t>
            </a:r>
            <a:r>
              <a:rPr i="1"/>
              <a:t>R</a:t>
            </a:r>
            <a:r>
              <a:t>, qualitative agreement with observations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22376">
              <a:defRPr sz="3950"/>
            </a:lvl1pPr>
          </a:lstStyle>
          <a:p>
            <a:pPr/>
            <a:r>
              <a:t>In- and out-of-cone radiation in a model (JEWEL)</a:t>
            </a:r>
          </a:p>
        </p:txBody>
      </p:sp>
      <p:sp>
        <p:nvSpPr>
          <p:cNvPr id="726" name="Shape 72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27" name="jewel_rho_ratio_dat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105" y="1544038"/>
            <a:ext cx="5497761" cy="5294140"/>
          </a:xfrm>
          <a:prstGeom prst="rect">
            <a:avLst/>
          </a:prstGeom>
          <a:ln w="12700">
            <a:miter lim="400000"/>
          </a:ln>
        </p:spPr>
      </p:pic>
      <p:sp>
        <p:nvSpPr>
          <p:cNvPr id="728" name="Shape 728"/>
          <p:cNvSpPr/>
          <p:nvPr/>
        </p:nvSpPr>
        <p:spPr>
          <a:xfrm>
            <a:off x="1796251" y="1343242"/>
            <a:ext cx="240746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101F98"/>
                </a:solidFill>
              </a:defRPr>
            </a:lvl1pPr>
          </a:lstStyle>
          <a:p>
            <a:pPr/>
            <a:r>
              <a:t>Ratio PbPb/pp</a:t>
            </a:r>
          </a:p>
        </p:txBody>
      </p:sp>
      <p:pic>
        <p:nvPicPr>
          <p:cNvPr id="729" name="jewel_profile_cumulativ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27604" y="1544038"/>
            <a:ext cx="5663455" cy="5453696"/>
          </a:xfrm>
          <a:prstGeom prst="rect">
            <a:avLst/>
          </a:prstGeom>
          <a:ln w="12700">
            <a:miter lim="400000"/>
          </a:ln>
        </p:spPr>
      </p:pic>
      <p:sp>
        <p:nvSpPr>
          <p:cNvPr id="730" name="Shape 730"/>
          <p:cNvSpPr/>
          <p:nvPr/>
        </p:nvSpPr>
        <p:spPr>
          <a:xfrm>
            <a:off x="8411592" y="1343242"/>
            <a:ext cx="3138117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101F98"/>
                </a:solidFill>
              </a:defRPr>
            </a:lvl1pPr>
          </a:lstStyle>
          <a:p>
            <a:pPr/>
            <a:r>
              <a:t>Cumulative profiles</a:t>
            </a:r>
          </a:p>
        </p:txBody>
      </p:sp>
      <p:sp>
        <p:nvSpPr>
          <p:cNvPr id="731" name="Shape 731"/>
          <p:cNvSpPr/>
          <p:nvPr/>
        </p:nvSpPr>
        <p:spPr>
          <a:xfrm>
            <a:off x="6266151" y="7566853"/>
            <a:ext cx="6146739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2600">
                <a:solidFill>
                  <a:srgbClr val="101F98"/>
                </a:solidFill>
              </a:defRPr>
            </a:pPr>
            <a:r>
              <a:t>Intermediate r: 10%, relative 30% effects</a:t>
            </a:r>
          </a:p>
          <a:p>
            <a:pPr algn="ctr">
              <a:defRPr sz="2600">
                <a:solidFill>
                  <a:srgbClr val="101F98"/>
                </a:solidFill>
              </a:defRPr>
            </a:pPr>
            <a:r>
              <a:t>much larger than effect data</a:t>
            </a:r>
          </a:p>
        </p:txBody>
      </p:sp>
      <p:sp>
        <p:nvSpPr>
          <p:cNvPr id="732" name="Shape 732"/>
          <p:cNvSpPr/>
          <p:nvPr/>
        </p:nvSpPr>
        <p:spPr>
          <a:xfrm>
            <a:off x="740427" y="7370003"/>
            <a:ext cx="4519117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2600">
                <a:solidFill>
                  <a:srgbClr val="101F98"/>
                </a:solidFill>
              </a:defRPr>
            </a:pPr>
            <a:r>
              <a:t>Small r, high pt:</a:t>
            </a:r>
          </a:p>
          <a:p>
            <a:pPr algn="ctr">
              <a:defRPr sz="2600">
                <a:solidFill>
                  <a:srgbClr val="101F98"/>
                </a:solidFill>
              </a:defRPr>
            </a:pPr>
            <a:r>
              <a:t>20% increase (100% relative)</a:t>
            </a:r>
          </a:p>
          <a:p>
            <a:pPr algn="ctr">
              <a:defRPr sz="2600">
                <a:solidFill>
                  <a:srgbClr val="101F98"/>
                </a:solidFill>
              </a:defRPr>
            </a:pPr>
            <a:r>
              <a:t>‘hidden’ in large bin? </a:t>
            </a:r>
          </a:p>
        </p:txBody>
      </p:sp>
      <p:grpSp>
        <p:nvGrpSpPr>
          <p:cNvPr id="737" name="Group 737"/>
          <p:cNvGrpSpPr/>
          <p:nvPr/>
        </p:nvGrpSpPr>
        <p:grpSpPr>
          <a:xfrm>
            <a:off x="702849" y="2361067"/>
            <a:ext cx="7352653" cy="4927475"/>
            <a:chOff x="0" y="0"/>
            <a:chExt cx="7352652" cy="4927473"/>
          </a:xfrm>
        </p:grpSpPr>
        <p:sp>
          <p:nvSpPr>
            <p:cNvPr id="733" name="Shape 733"/>
            <p:cNvSpPr/>
            <p:nvPr/>
          </p:nvSpPr>
          <p:spPr>
            <a:xfrm>
              <a:off x="0" y="0"/>
              <a:ext cx="1270000" cy="3419409"/>
            </a:xfrm>
            <a:prstGeom prst="ellipse">
              <a:avLst/>
            </a:prstGeom>
            <a:noFill/>
            <a:ln w="25400" cap="flat">
              <a:solidFill>
                <a:srgbClr val="101F98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734" name="Shape 734"/>
            <p:cNvSpPr/>
            <p:nvPr/>
          </p:nvSpPr>
          <p:spPr>
            <a:xfrm>
              <a:off x="6551669" y="2065211"/>
              <a:ext cx="800984" cy="1257301"/>
            </a:xfrm>
            <a:prstGeom prst="ellipse">
              <a:avLst/>
            </a:prstGeom>
            <a:noFill/>
            <a:ln w="25400" cap="flat">
              <a:solidFill>
                <a:srgbClr val="101F98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735" name="Shape 735"/>
            <p:cNvSpPr/>
            <p:nvPr/>
          </p:nvSpPr>
          <p:spPr>
            <a:xfrm flipV="1">
              <a:off x="2358378" y="2997009"/>
              <a:ext cx="4246311" cy="1929971"/>
            </a:xfrm>
            <a:prstGeom prst="line">
              <a:avLst/>
            </a:prstGeom>
            <a:noFill/>
            <a:ln w="25400" cap="flat">
              <a:solidFill>
                <a:srgbClr val="101F9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736" name="Shape 736"/>
            <p:cNvSpPr/>
            <p:nvPr/>
          </p:nvSpPr>
          <p:spPr>
            <a:xfrm flipH="1" flipV="1">
              <a:off x="790968" y="3344642"/>
              <a:ext cx="1582832" cy="1582832"/>
            </a:xfrm>
            <a:prstGeom prst="line">
              <a:avLst/>
            </a:prstGeom>
            <a:noFill/>
            <a:ln w="25400" cap="flat">
              <a:solidFill>
                <a:srgbClr val="101F9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</p:grpSp>
      <p:grpSp>
        <p:nvGrpSpPr>
          <p:cNvPr id="742" name="Group 742"/>
          <p:cNvGrpSpPr/>
          <p:nvPr/>
        </p:nvGrpSpPr>
        <p:grpSpPr>
          <a:xfrm>
            <a:off x="1665730" y="2623927"/>
            <a:ext cx="7962305" cy="4747302"/>
            <a:chOff x="0" y="0"/>
            <a:chExt cx="7962304" cy="4747301"/>
          </a:xfrm>
        </p:grpSpPr>
        <p:sp>
          <p:nvSpPr>
            <p:cNvPr id="738" name="Shape 738"/>
            <p:cNvSpPr/>
            <p:nvPr/>
          </p:nvSpPr>
          <p:spPr>
            <a:xfrm>
              <a:off x="0" y="1828364"/>
              <a:ext cx="1730388" cy="1205277"/>
            </a:xfrm>
            <a:prstGeom prst="ellipse">
              <a:avLst/>
            </a:prstGeom>
            <a:noFill/>
            <a:ln w="25400" cap="flat">
              <a:solidFill>
                <a:srgbClr val="101F98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739" name="Shape 739"/>
            <p:cNvSpPr/>
            <p:nvPr/>
          </p:nvSpPr>
          <p:spPr>
            <a:xfrm>
              <a:off x="6231916" y="0"/>
              <a:ext cx="1730389" cy="1205276"/>
            </a:xfrm>
            <a:prstGeom prst="ellipse">
              <a:avLst/>
            </a:prstGeom>
            <a:noFill/>
            <a:ln w="25400" cap="flat">
              <a:solidFill>
                <a:srgbClr val="101F98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740" name="Shape 740"/>
            <p:cNvSpPr/>
            <p:nvPr/>
          </p:nvSpPr>
          <p:spPr>
            <a:xfrm flipH="1" flipV="1">
              <a:off x="865600" y="3014739"/>
              <a:ext cx="6471535" cy="1716920"/>
            </a:xfrm>
            <a:prstGeom prst="line">
              <a:avLst/>
            </a:prstGeom>
            <a:noFill/>
            <a:ln w="25400" cap="flat">
              <a:solidFill>
                <a:srgbClr val="101F9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741" name="Shape 741"/>
            <p:cNvSpPr/>
            <p:nvPr/>
          </p:nvSpPr>
          <p:spPr>
            <a:xfrm flipH="1" flipV="1">
              <a:off x="7089928" y="1208639"/>
              <a:ext cx="267439" cy="3538663"/>
            </a:xfrm>
            <a:prstGeom prst="line">
              <a:avLst/>
            </a:prstGeom>
            <a:noFill/>
            <a:ln w="25400" cap="flat">
              <a:solidFill>
                <a:srgbClr val="101F9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</p:grpSp>
      <p:sp>
        <p:nvSpPr>
          <p:cNvPr id="743" name="Shape 743"/>
          <p:cNvSpPr/>
          <p:nvPr/>
        </p:nvSpPr>
        <p:spPr>
          <a:xfrm>
            <a:off x="707113" y="8892778"/>
            <a:ext cx="11590574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rgbClr val="101F98"/>
                </a:solidFill>
              </a:defRPr>
            </a:lvl1pPr>
          </a:lstStyle>
          <a:p>
            <a:pPr/>
            <a:r>
              <a:t>NB: recent studies by Zapp and Eyalavalli with newer version of JEWEL show smaller effects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7" grpId="1"/>
      <p:bldP build="whole" bldLvl="1" animBg="1" rev="0" advAuto="0" spid="731" grpId="5"/>
      <p:bldP build="whole" bldLvl="1" animBg="1" rev="0" advAuto="0" spid="737" grpId="3"/>
      <p:bldP build="whole" bldLvl="1" animBg="1" rev="0" advAuto="0" spid="732" grpId="2"/>
      <p:bldP build="whole" bldLvl="1" animBg="1" rev="0" advAuto="0" spid="742" grpId="4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 7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Soft-collinear Effective Theory</a:t>
            </a:r>
          </a:p>
        </p:txBody>
      </p:sp>
      <p:sp>
        <p:nvSpPr>
          <p:cNvPr id="746" name="Shape 74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47" name="Shape 747"/>
          <p:cNvSpPr/>
          <p:nvPr/>
        </p:nvSpPr>
        <p:spPr>
          <a:xfrm>
            <a:off x="440555" y="1164548"/>
            <a:ext cx="512498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Y-T Chien, I Vitev, JHEP 1412, 061 and 1605, 023</a:t>
            </a:r>
          </a:p>
        </p:txBody>
      </p:sp>
      <p:pic>
        <p:nvPicPr>
          <p:cNvPr id="748" name="Screen Shot 2016-08-07 at 11.50.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3429" y="2219311"/>
            <a:ext cx="5252661" cy="3438963"/>
          </a:xfrm>
          <a:prstGeom prst="rect">
            <a:avLst/>
          </a:prstGeom>
          <a:ln w="12700">
            <a:miter lim="400000"/>
          </a:ln>
        </p:spPr>
      </p:pic>
      <p:sp>
        <p:nvSpPr>
          <p:cNvPr id="749" name="Shape 749"/>
          <p:cNvSpPr/>
          <p:nvPr/>
        </p:nvSpPr>
        <p:spPr>
          <a:xfrm>
            <a:off x="2191824" y="1840075"/>
            <a:ext cx="231695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101F98"/>
                </a:solidFill>
              </a:defRPr>
            </a:lvl1pPr>
          </a:lstStyle>
          <a:p>
            <a:pPr/>
            <a:r>
              <a:t>Radial profile pp</a:t>
            </a:r>
          </a:p>
        </p:txBody>
      </p:sp>
      <p:sp>
        <p:nvSpPr>
          <p:cNvPr id="750" name="Shape 750"/>
          <p:cNvSpPr/>
          <p:nvPr/>
        </p:nvSpPr>
        <p:spPr>
          <a:xfrm>
            <a:off x="1082236" y="5485325"/>
            <a:ext cx="453613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2400">
                <a:solidFill>
                  <a:srgbClr val="101F98"/>
                </a:solidFill>
              </a:defRPr>
            </a:pPr>
            <a:r>
              <a:t>Need resummation </a:t>
            </a:r>
            <a:br/>
            <a:r>
              <a:t>to properly describe radial profile</a:t>
            </a:r>
          </a:p>
        </p:txBody>
      </p:sp>
      <p:pic>
        <p:nvPicPr>
          <p:cNvPr id="751" name="Rshape_CMS_010-fin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2069" y="2029141"/>
            <a:ext cx="5420999" cy="3377699"/>
          </a:xfrm>
          <a:prstGeom prst="rect">
            <a:avLst/>
          </a:prstGeom>
          <a:ln w="12700">
            <a:miter lim="400000"/>
          </a:ln>
        </p:spPr>
      </p:pic>
      <p:sp>
        <p:nvSpPr>
          <p:cNvPr id="752" name="Shape 752"/>
          <p:cNvSpPr/>
          <p:nvPr/>
        </p:nvSpPr>
        <p:spPr>
          <a:xfrm>
            <a:off x="8903361" y="1619406"/>
            <a:ext cx="290155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101F98"/>
                </a:solidFill>
              </a:defRPr>
            </a:lvl1pPr>
          </a:lstStyle>
          <a:p>
            <a:pPr/>
            <a:r>
              <a:t>Radial profile Pb+Pb</a:t>
            </a:r>
          </a:p>
        </p:txBody>
      </p:sp>
      <p:pic>
        <p:nvPicPr>
          <p:cNvPr id="753" name="RCP_RCP02_ATLAS-fin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42069" y="5895676"/>
            <a:ext cx="5420998" cy="3377699"/>
          </a:xfrm>
          <a:prstGeom prst="rect">
            <a:avLst/>
          </a:prstGeom>
          <a:ln w="12700">
            <a:miter lim="400000"/>
          </a:ln>
        </p:spPr>
      </p:pic>
      <p:sp>
        <p:nvSpPr>
          <p:cNvPr id="754" name="Shape 754"/>
          <p:cNvSpPr/>
          <p:nvPr/>
        </p:nvSpPr>
        <p:spPr>
          <a:xfrm>
            <a:off x="8729733" y="5406409"/>
            <a:ext cx="302870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solidFill>
                  <a:srgbClr val="101F98"/>
                </a:solidFill>
              </a:defRPr>
            </a:pPr>
            <a:r>
              <a:rPr i="1"/>
              <a:t>R</a:t>
            </a:r>
            <a:r>
              <a:t>-dependence of </a:t>
            </a:r>
            <a:r>
              <a:rPr i="1"/>
              <a:t>R</a:t>
            </a:r>
            <a:r>
              <a:rPr baseline="-5999"/>
              <a:t>AA</a:t>
            </a:r>
          </a:p>
        </p:txBody>
      </p:sp>
      <p:sp>
        <p:nvSpPr>
          <p:cNvPr id="755" name="Shape 755"/>
          <p:cNvSpPr/>
          <p:nvPr/>
        </p:nvSpPr>
        <p:spPr>
          <a:xfrm>
            <a:off x="1093417" y="6916732"/>
            <a:ext cx="521345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2400">
                <a:solidFill>
                  <a:srgbClr val="9A251C"/>
                </a:solidFill>
              </a:defRPr>
            </a:lvl1pPr>
          </a:lstStyle>
          <a:p>
            <a:pPr/>
            <a:r>
              <a:t>Radial profile well described by SCET</a:t>
            </a:r>
          </a:p>
        </p:txBody>
      </p:sp>
      <p:sp>
        <p:nvSpPr>
          <p:cNvPr id="756" name="Shape 756"/>
          <p:cNvSpPr/>
          <p:nvPr/>
        </p:nvSpPr>
        <p:spPr>
          <a:xfrm rot="5400000">
            <a:off x="11271816" y="7088702"/>
            <a:ext cx="2571065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ATLAS, arXiv:1208.1967</a:t>
            </a:r>
          </a:p>
        </p:txBody>
      </p:sp>
      <p:sp>
        <p:nvSpPr>
          <p:cNvPr id="757" name="Shape 757"/>
          <p:cNvSpPr/>
          <p:nvPr/>
        </p:nvSpPr>
        <p:spPr>
          <a:xfrm rot="5400000">
            <a:off x="11358451" y="3206924"/>
            <a:ext cx="2423194" cy="415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8189" tIns="68189" rIns="68189" bIns="68189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CMS, arXiv:1310.0878</a:t>
            </a:r>
          </a:p>
        </p:txBody>
      </p:sp>
      <p:sp>
        <p:nvSpPr>
          <p:cNvPr id="758" name="Shape 758"/>
          <p:cNvSpPr/>
          <p:nvPr/>
        </p:nvSpPr>
        <p:spPr>
          <a:xfrm>
            <a:off x="1511440" y="8518090"/>
            <a:ext cx="401850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101F98"/>
                </a:solidFill>
              </a:defRPr>
            </a:lvl1pPr>
          </a:lstStyle>
          <a:p>
            <a:pPr/>
            <a:r>
              <a:t>Predictions for 𝛾-jet available</a:t>
            </a:r>
          </a:p>
        </p:txBody>
      </p:sp>
      <p:sp>
        <p:nvSpPr>
          <p:cNvPr id="759" name="Shape 759"/>
          <p:cNvSpPr/>
          <p:nvPr/>
        </p:nvSpPr>
        <p:spPr>
          <a:xfrm>
            <a:off x="1667263" y="7654597"/>
            <a:ext cx="370686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solidFill>
                  <a:srgbClr val="9A251C"/>
                </a:solidFill>
              </a:defRPr>
            </a:pPr>
            <a:r>
              <a:rPr i="1"/>
              <a:t>R</a:t>
            </a:r>
            <a:r>
              <a:t> dependence too strong?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 sz="50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Hard processes in QCD</a:t>
            </a:r>
          </a:p>
        </p:txBody>
      </p:sp>
      <p:sp>
        <p:nvSpPr>
          <p:cNvPr id="199" name="Shape 199"/>
          <p:cNvSpPr/>
          <p:nvPr>
            <p:ph type="body" sz="quarter" idx="1"/>
          </p:nvPr>
        </p:nvSpPr>
        <p:spPr>
          <a:xfrm>
            <a:off x="1540932" y="5526200"/>
            <a:ext cx="10005788" cy="1533771"/>
          </a:xfrm>
          <a:prstGeom prst="rect">
            <a:avLst/>
          </a:prstGeom>
        </p:spPr>
        <p:txBody>
          <a:bodyPr/>
          <a:lstStyle/>
          <a:p>
            <a:pPr marL="321027" indent="-321027" defTabSz="914400">
              <a:lnSpc>
                <a:spcPct val="100000"/>
              </a:lnSpc>
              <a:spcBef>
                <a:spcPts val="400"/>
              </a:spcBef>
              <a:def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Hard process: scale Q &gt;&gt;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Λ</a:t>
            </a:r>
            <a:r>
              <a:rPr baseline="-21833"/>
              <a:t>QCD</a:t>
            </a:r>
            <a:endParaRPr baseline="-21833"/>
          </a:p>
          <a:p>
            <a:pPr marL="321027" indent="-321027" defTabSz="914400">
              <a:lnSpc>
                <a:spcPct val="100000"/>
              </a:lnSpc>
              <a:spcBef>
                <a:spcPts val="400"/>
              </a:spcBef>
              <a:def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Hard scattering High-p</a:t>
            </a:r>
            <a:r>
              <a:rPr baseline="-21833"/>
              <a:t>T</a:t>
            </a:r>
            <a:r>
              <a:t> parton(photon) Q ~ p</a:t>
            </a:r>
            <a:r>
              <a:rPr baseline="-21833"/>
              <a:t>T</a:t>
            </a:r>
            <a:endParaRPr baseline="-21833"/>
          </a:p>
          <a:p>
            <a:pPr marL="321027" indent="-321027" defTabSz="914400">
              <a:lnSpc>
                <a:spcPct val="100000"/>
              </a:lnSpc>
              <a:spcBef>
                <a:spcPts val="400"/>
              </a:spcBef>
              <a:def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Heavy flavour production m &gt;&gt;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Λ</a:t>
            </a:r>
            <a:r>
              <a:rPr baseline="-21833"/>
              <a:t>QCD</a:t>
            </a:r>
          </a:p>
        </p:txBody>
      </p:sp>
      <p:sp>
        <p:nvSpPr>
          <p:cNvPr id="200" name="Shape 200"/>
          <p:cNvSpPr/>
          <p:nvPr>
            <p:ph type="sldNum" sz="quarter" idx="2"/>
          </p:nvPr>
        </p:nvSpPr>
        <p:spPr>
          <a:xfrm>
            <a:off x="12725424" y="9321351"/>
            <a:ext cx="269690" cy="4226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 defTabSz="914400">
              <a:defRPr i="1"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01" name="Shape 201"/>
          <p:cNvSpPr/>
          <p:nvPr/>
        </p:nvSpPr>
        <p:spPr>
          <a:xfrm>
            <a:off x="1402453" y="2095933"/>
            <a:ext cx="7227050" cy="1186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marL="174625" indent="-120650" defTabSz="914400">
              <a:tabLst>
                <a:tab pos="482600" algn="l"/>
              </a:tabLst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Cross section calculation can be split into </a:t>
            </a:r>
            <a:endParaRPr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marL="257704" indent="-203729" defTabSz="914400">
              <a:buClr>
                <a:srgbClr val="000099"/>
              </a:buClr>
              <a:buSzPct val="100000"/>
              <a:buFont typeface="Arial"/>
              <a:buChar char="•"/>
              <a:tabLst>
                <a:tab pos="482600" algn="l"/>
              </a:tabLst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Hard part: perturbative matrix element</a:t>
            </a:r>
            <a:endParaRPr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marL="257704" indent="-203729" defTabSz="914400">
              <a:buClr>
                <a:srgbClr val="000099"/>
              </a:buClr>
              <a:buSzPct val="100000"/>
              <a:buFont typeface="Arial"/>
              <a:buChar char="•"/>
              <a:tabLst>
                <a:tab pos="482600" algn="l"/>
              </a:tabLst>
              <a:defRPr sz="2400">
                <a:solidFill>
                  <a:schemeClr val="accent3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Soft part: parton density (PDF), fragmentation (FF)</a:t>
            </a:r>
          </a:p>
        </p:txBody>
      </p:sp>
      <p:sp>
        <p:nvSpPr>
          <p:cNvPr id="202" name="Shape 202"/>
          <p:cNvSpPr/>
          <p:nvPr/>
        </p:nvSpPr>
        <p:spPr>
          <a:xfrm>
            <a:off x="1657928" y="7837967"/>
            <a:ext cx="10005787" cy="52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ctr" defTabSz="914400">
              <a:defRPr sz="3400">
                <a:solidFill>
                  <a:srgbClr val="9A251C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Soft parts, PDF, FF are </a:t>
            </a:r>
            <a:r>
              <a:rPr i="1" sz="2800"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universal</a:t>
            </a:r>
            <a:r>
              <a:rPr sz="2800"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: independent of hard process</a:t>
            </a:r>
          </a:p>
        </p:txBody>
      </p:sp>
      <p:sp>
        <p:nvSpPr>
          <p:cNvPr id="203" name="Shape 203"/>
          <p:cNvSpPr/>
          <p:nvPr/>
        </p:nvSpPr>
        <p:spPr>
          <a:xfrm>
            <a:off x="1538909" y="7342037"/>
            <a:ext cx="10516764" cy="502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ctr"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QM interference between hard and soft suppressed (by Q</a:t>
            </a:r>
            <a:r>
              <a:rPr baseline="30500"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Symbol"/>
                <a:ea typeface="Symbol"/>
                <a:cs typeface="Symbol"/>
                <a:sym typeface="Symbol"/>
              </a:rPr>
              <a:t>Λ</a:t>
            </a:r>
            <a:r>
              <a:rPr baseline="30500"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 ‘Higher Twist’) </a:t>
            </a:r>
          </a:p>
        </p:txBody>
      </p:sp>
      <p:sp>
        <p:nvSpPr>
          <p:cNvPr id="204" name="Shape 204"/>
          <p:cNvSpPr/>
          <p:nvPr/>
        </p:nvSpPr>
        <p:spPr>
          <a:xfrm>
            <a:off x="5568765" y="1188534"/>
            <a:ext cx="2197470" cy="512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ctr" defTabSz="914400">
              <a:defRPr b="1" sz="26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Factorization</a:t>
            </a:r>
          </a:p>
        </p:txBody>
      </p:sp>
      <p:pic>
        <p:nvPicPr>
          <p:cNvPr id="205" name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4486" y="3418840"/>
            <a:ext cx="11225672" cy="1302738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hape 206"/>
          <p:cNvSpPr/>
          <p:nvPr/>
        </p:nvSpPr>
        <p:spPr>
          <a:xfrm>
            <a:off x="5609055" y="4719319"/>
            <a:ext cx="2376535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ctr" defTabSz="914400">
              <a:defRPr sz="2800">
                <a:solidFill>
                  <a:schemeClr val="accent3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parton density</a:t>
            </a:r>
          </a:p>
        </p:txBody>
      </p:sp>
      <p:sp>
        <p:nvSpPr>
          <p:cNvPr id="207" name="Shape 207"/>
          <p:cNvSpPr/>
          <p:nvPr/>
        </p:nvSpPr>
        <p:spPr>
          <a:xfrm>
            <a:off x="8900386" y="4719319"/>
            <a:ext cx="2474637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ctr"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matrix element</a:t>
            </a:r>
          </a:p>
        </p:txBody>
      </p:sp>
      <p:sp>
        <p:nvSpPr>
          <p:cNvPr id="208" name="Shape 208"/>
          <p:cNvSpPr/>
          <p:nvPr/>
        </p:nvSpPr>
        <p:spPr>
          <a:xfrm>
            <a:off x="11637276" y="4719319"/>
            <a:ext cx="577178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ctr" defTabSz="914400">
              <a:defRPr sz="2800">
                <a:solidFill>
                  <a:schemeClr val="accent3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FF</a:t>
            </a:r>
          </a:p>
        </p:txBody>
      </p:sp>
      <p:sp>
        <p:nvSpPr>
          <p:cNvPr id="209" name="Shape 209"/>
          <p:cNvSpPr/>
          <p:nvPr/>
        </p:nvSpPr>
        <p:spPr>
          <a:xfrm>
            <a:off x="5411046" y="4719319"/>
            <a:ext cx="3359574" cy="1"/>
          </a:xfrm>
          <a:prstGeom prst="line">
            <a:avLst/>
          </a:prstGeom>
          <a:ln w="38100">
            <a:solidFill>
              <a:schemeClr val="accent3"/>
            </a:solidFill>
          </a:ln>
        </p:spPr>
        <p:txBody>
          <a:bodyPr lIns="65023" tIns="65023" rIns="65023" bIns="65023"/>
          <a:lstStyle/>
          <a:p>
            <a:pPr defTabSz="457200">
              <a:defRPr sz="1600">
                <a:solidFill>
                  <a:srgbClr val="000000"/>
                </a:solidFill>
              </a:defRPr>
            </a:pPr>
          </a:p>
        </p:txBody>
      </p:sp>
      <p:sp>
        <p:nvSpPr>
          <p:cNvPr id="210" name="Shape 210"/>
          <p:cNvSpPr/>
          <p:nvPr/>
        </p:nvSpPr>
        <p:spPr>
          <a:xfrm>
            <a:off x="11504789" y="4719319"/>
            <a:ext cx="842152" cy="1"/>
          </a:xfrm>
          <a:prstGeom prst="line">
            <a:avLst/>
          </a:prstGeom>
          <a:ln w="38100">
            <a:solidFill>
              <a:schemeClr val="accent3"/>
            </a:solidFill>
          </a:ln>
        </p:spPr>
        <p:txBody>
          <a:bodyPr lIns="65023" tIns="65023" rIns="65023" bIns="65023"/>
          <a:lstStyle/>
          <a:p>
            <a:pPr defTabSz="457200">
              <a:defRPr sz="1600">
                <a:solidFill>
                  <a:srgbClr val="000000"/>
                </a:solidFill>
              </a:defRPr>
            </a:pPr>
          </a:p>
        </p:txBody>
      </p:sp>
      <p:sp>
        <p:nvSpPr>
          <p:cNvPr id="211" name="Shape 211"/>
          <p:cNvSpPr/>
          <p:nvPr/>
        </p:nvSpPr>
        <p:spPr>
          <a:xfrm>
            <a:off x="8878993" y="4719319"/>
            <a:ext cx="2492588" cy="1"/>
          </a:xfrm>
          <a:prstGeom prst="line">
            <a:avLst/>
          </a:prstGeom>
          <a:ln w="38100">
            <a:solidFill>
              <a:srgbClr val="000099"/>
            </a:solidFill>
          </a:ln>
        </p:spPr>
        <p:txBody>
          <a:bodyPr lIns="65023" tIns="65023" rIns="65023" bIns="65023"/>
          <a:lstStyle/>
          <a:p>
            <a:pPr defTabSz="457200">
              <a:defRPr sz="1600">
                <a:solidFill>
                  <a:srgbClr val="000000"/>
                </a:solidFill>
              </a:defRPr>
            </a:pPr>
          </a:p>
        </p:txBody>
      </p:sp>
      <p:sp>
        <p:nvSpPr>
          <p:cNvPr id="212" name="Shape 212"/>
          <p:cNvSpPr/>
          <p:nvPr/>
        </p:nvSpPr>
        <p:spPr>
          <a:xfrm>
            <a:off x="2346802" y="8411821"/>
            <a:ext cx="827802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rgbClr val="101F98"/>
                </a:solidFill>
              </a:defRPr>
            </a:lvl1pPr>
          </a:lstStyle>
          <a:p>
            <a:pPr/>
            <a:r>
              <a:t>This is likely to break down in a QGP, but still a good starting point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Summary: Hard Probes</a:t>
            </a:r>
          </a:p>
        </p:txBody>
      </p:sp>
      <p:sp>
        <p:nvSpPr>
          <p:cNvPr id="762" name="Shape 762"/>
          <p:cNvSpPr/>
          <p:nvPr>
            <p:ph type="body" sz="half" idx="1"/>
          </p:nvPr>
        </p:nvSpPr>
        <p:spPr>
          <a:xfrm>
            <a:off x="952500" y="2603500"/>
            <a:ext cx="11099800" cy="4546600"/>
          </a:xfrm>
          <a:prstGeom prst="rect">
            <a:avLst/>
          </a:prstGeom>
        </p:spPr>
        <p:txBody>
          <a:bodyPr/>
          <a:lstStyle/>
          <a:p>
            <a:pPr marL="316088" indent="-316088" defTabSz="467359">
              <a:defRPr sz="3040"/>
            </a:pPr>
            <a:r>
              <a:t>Hard processes: factorisation</a:t>
            </a:r>
          </a:p>
          <a:p>
            <a:pPr lvl="1" marL="632177" indent="-276577" defTabSz="467359">
              <a:defRPr sz="2240"/>
            </a:pPr>
            <a:r>
              <a:t>Hard and soft processes do no interfere</a:t>
            </a:r>
          </a:p>
          <a:p>
            <a:pPr marL="316088" indent="-316088" defTabSz="467359">
              <a:defRPr sz="3040"/>
            </a:pPr>
            <a:r>
              <a:t>Provides ‘calibrated source’ to probe hot matter</a:t>
            </a:r>
          </a:p>
          <a:p>
            <a:pPr marL="316088" indent="-316088" defTabSz="467359">
              <a:defRPr sz="3040"/>
            </a:pPr>
            <a:r>
              <a:t>Suppression of high-p</a:t>
            </a:r>
            <a:r>
              <a:rPr baseline="-5999"/>
              <a:t>T</a:t>
            </a:r>
            <a:r>
              <a:t> particle production: parton energy loss</a:t>
            </a:r>
          </a:p>
          <a:p>
            <a:pPr lvl="1" marL="632177" indent="-276577" defTabSz="467359">
              <a:defRPr sz="2240"/>
            </a:pPr>
            <a:r>
              <a:t>Magnitude of effect understood</a:t>
            </a:r>
          </a:p>
          <a:p>
            <a:pPr lvl="1" marL="632177" indent="-276577" defTabSz="467359">
              <a:defRPr sz="2240"/>
            </a:pPr>
            <a:r>
              <a:t>‘Dead cone effect’ points to gluon bremmsstrahlung as mechanism</a:t>
            </a:r>
          </a:p>
          <a:p>
            <a:pPr marL="316088" indent="-316088" defTabSz="467359">
              <a:defRPr sz="3040"/>
            </a:pPr>
            <a:r>
              <a:t>Next step: understand momentum, angular distribution of radiated energy</a:t>
            </a:r>
          </a:p>
        </p:txBody>
      </p:sp>
      <p:sp>
        <p:nvSpPr>
          <p:cNvPr id="763" name="Shape 76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 you for your attention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7" name="2015-Sep-25-UnfoldedAnguPbPb4060Trunc30Symmetry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5317" y="1682750"/>
            <a:ext cx="7200901" cy="5524500"/>
          </a:xfrm>
          <a:prstGeom prst="rect">
            <a:avLst/>
          </a:prstGeom>
          <a:ln w="12700">
            <a:miter lim="400000"/>
          </a:ln>
        </p:spPr>
      </p:pic>
      <p:sp>
        <p:nvSpPr>
          <p:cNvPr id="768" name="Shape 7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Jet shapes: radial moment</a:t>
            </a:r>
          </a:p>
        </p:txBody>
      </p:sp>
      <p:sp>
        <p:nvSpPr>
          <p:cNvPr id="769" name="Shape 76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70" name="2015-Sep-25-UnfoldedAnguPbPb4060Trunc30Model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22483" y="1682750"/>
            <a:ext cx="7200901" cy="5524500"/>
          </a:xfrm>
          <a:prstGeom prst="rect">
            <a:avLst/>
          </a:prstGeom>
          <a:ln w="12700">
            <a:miter lim="400000"/>
          </a:ln>
        </p:spPr>
      </p:pic>
      <p:sp>
        <p:nvSpPr>
          <p:cNvPr id="771" name="Shape 771"/>
          <p:cNvSpPr/>
          <p:nvPr/>
        </p:nvSpPr>
        <p:spPr>
          <a:xfrm>
            <a:off x="892121" y="7363883"/>
            <a:ext cx="464596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2400">
                <a:solidFill>
                  <a:srgbClr val="101F98"/>
                </a:solidFill>
              </a:defRPr>
            </a:pPr>
            <a:r>
              <a:t>Radial moment smaller in Pb+Pb</a:t>
            </a:r>
          </a:p>
          <a:p>
            <a:pPr algn="ctr">
              <a:defRPr sz="2400">
                <a:solidFill>
                  <a:srgbClr val="101F98"/>
                </a:solidFill>
              </a:defRPr>
            </a:pPr>
            <a:r>
              <a:t>than pp (PYTHIA)</a:t>
            </a:r>
          </a:p>
        </p:txBody>
      </p:sp>
      <p:sp>
        <p:nvSpPr>
          <p:cNvPr id="772" name="Shape 772"/>
          <p:cNvSpPr/>
          <p:nvPr/>
        </p:nvSpPr>
        <p:spPr>
          <a:xfrm>
            <a:off x="3243460" y="8519583"/>
            <a:ext cx="651788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9A251C"/>
                </a:solidFill>
              </a:defRPr>
            </a:lvl1pPr>
          </a:lstStyle>
          <a:p>
            <a:pPr/>
            <a:r>
              <a:t>Jets in medium narrower than in vacuum</a:t>
            </a:r>
          </a:p>
        </p:txBody>
      </p:sp>
      <p:sp>
        <p:nvSpPr>
          <p:cNvPr id="773" name="Shape 773"/>
          <p:cNvSpPr/>
          <p:nvPr/>
        </p:nvSpPr>
        <p:spPr>
          <a:xfrm>
            <a:off x="8192483" y="7363883"/>
            <a:ext cx="298281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2400">
                <a:solidFill>
                  <a:srgbClr val="101F98"/>
                </a:solidFill>
              </a:defRPr>
            </a:pPr>
            <a:r>
              <a:t>JEWEL model shows</a:t>
            </a:r>
            <a:br/>
            <a:r>
              <a:t>similar trend</a:t>
            </a:r>
          </a:p>
        </p:txBody>
      </p:sp>
      <p:pic>
        <p:nvPicPr>
          <p:cNvPr id="774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03389" y="1096094"/>
            <a:ext cx="1565770" cy="965201"/>
          </a:xfrm>
          <a:prstGeom prst="rect">
            <a:avLst/>
          </a:prstGeom>
          <a:ln w="12700">
            <a:miter lim="400000"/>
          </a:ln>
        </p:spPr>
      </p:pic>
      <p:sp>
        <p:nvSpPr>
          <p:cNvPr id="775" name="Shape 775"/>
          <p:cNvSpPr/>
          <p:nvPr/>
        </p:nvSpPr>
        <p:spPr>
          <a:xfrm>
            <a:off x="837216" y="1441449"/>
            <a:ext cx="293236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solidFill>
                  <a:srgbClr val="101F98"/>
                </a:solidFill>
              </a:defRPr>
            </a:pPr>
            <a:r>
              <a:t>p</a:t>
            </a:r>
            <a:r>
              <a:rPr baseline="-5999"/>
              <a:t>T</a:t>
            </a:r>
            <a:r>
              <a:t>-weighted jet width</a:t>
            </a:r>
          </a:p>
        </p:txBody>
      </p:sp>
      <p:sp>
        <p:nvSpPr>
          <p:cNvPr id="776" name="Shape 776"/>
          <p:cNvSpPr/>
          <p:nvPr/>
        </p:nvSpPr>
        <p:spPr>
          <a:xfrm>
            <a:off x="10982655" y="1675665"/>
            <a:ext cx="1786199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chemeClr val="accent2">
                    <a:hueOff val="-554920"/>
                    <a:satOff val="-21482"/>
                    <a:lumOff val="-6228"/>
                  </a:schemeClr>
                </a:solidFill>
              </a:defRPr>
            </a:lvl1pPr>
          </a:lstStyle>
          <a:p>
            <a:pPr/>
            <a:r>
              <a:t>Talk D Caffari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Shape 7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Splitting fraction</a:t>
            </a:r>
          </a:p>
        </p:txBody>
      </p:sp>
      <p:sp>
        <p:nvSpPr>
          <p:cNvPr id="779" name="Shape 77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80" name="Shape 780"/>
          <p:cNvSpPr/>
          <p:nvPr/>
        </p:nvSpPr>
        <p:spPr>
          <a:xfrm>
            <a:off x="524346" y="1137724"/>
            <a:ext cx="1195610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101F98"/>
                </a:solidFill>
              </a:defRPr>
            </a:lvl1pPr>
          </a:lstStyle>
          <a:p>
            <a:pPr/>
            <a:r>
              <a:t>SoftDrop grooming, momentum fraction of the first splitting: sensitive to splitting function</a:t>
            </a:r>
          </a:p>
        </p:txBody>
      </p:sp>
      <p:sp>
        <p:nvSpPr>
          <p:cNvPr id="781" name="Shape 781"/>
          <p:cNvSpPr/>
          <p:nvPr/>
        </p:nvSpPr>
        <p:spPr>
          <a:xfrm>
            <a:off x="10793230" y="2145565"/>
            <a:ext cx="1977604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chemeClr val="accent2">
                    <a:hueOff val="-554920"/>
                    <a:satOff val="-21482"/>
                    <a:lumOff val="-6228"/>
                  </a:schemeClr>
                </a:solidFill>
              </a:defRPr>
            </a:lvl1pPr>
          </a:lstStyle>
          <a:p>
            <a:pPr/>
            <a:r>
              <a:t>Talk M. Verweij</a:t>
            </a:r>
          </a:p>
        </p:txBody>
      </p:sp>
      <p:sp>
        <p:nvSpPr>
          <p:cNvPr id="782" name="Shape 782"/>
          <p:cNvSpPr/>
          <p:nvPr/>
        </p:nvSpPr>
        <p:spPr>
          <a:xfrm>
            <a:off x="10471722" y="2514886"/>
            <a:ext cx="235801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CMS-PAS-HIN-16-006</a:t>
            </a:r>
          </a:p>
        </p:txBody>
      </p:sp>
      <p:pic>
        <p:nvPicPr>
          <p:cNvPr id="783" name="CMS-PAS-HIN-16-006_Ratio_vs_cent_JEWEL.png"/>
          <p:cNvPicPr>
            <a:picLocks noChangeAspect="1"/>
          </p:cNvPicPr>
          <p:nvPr/>
        </p:nvPicPr>
        <p:blipFill>
          <a:blip r:embed="rId2">
            <a:extLst/>
          </a:blip>
          <a:srcRect l="0" t="0" r="48036" b="0"/>
          <a:stretch>
            <a:fillRect/>
          </a:stretch>
        </p:blipFill>
        <p:spPr>
          <a:xfrm>
            <a:off x="6125175" y="2991445"/>
            <a:ext cx="6604598" cy="3586649"/>
          </a:xfrm>
          <a:prstGeom prst="rect">
            <a:avLst/>
          </a:prstGeom>
          <a:ln w="12700">
            <a:miter lim="400000"/>
          </a:ln>
        </p:spPr>
      </p:pic>
      <p:sp>
        <p:nvSpPr>
          <p:cNvPr id="784" name="Shape 784"/>
          <p:cNvSpPr/>
          <p:nvPr/>
        </p:nvSpPr>
        <p:spPr>
          <a:xfrm>
            <a:off x="7183756" y="6854569"/>
            <a:ext cx="530364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2400">
                <a:solidFill>
                  <a:srgbClr val="101F98"/>
                </a:solidFill>
              </a:defRPr>
            </a:pPr>
            <a:r>
              <a:t>Comparison to JEWEL MC generator:</a:t>
            </a:r>
          </a:p>
          <a:p>
            <a:pPr algn="ctr">
              <a:defRPr sz="2400">
                <a:solidFill>
                  <a:srgbClr val="101F98"/>
                </a:solidFill>
              </a:defRPr>
            </a:pPr>
            <a:r>
              <a:t>good (qualitative) agreement</a:t>
            </a:r>
          </a:p>
        </p:txBody>
      </p:sp>
      <p:sp>
        <p:nvSpPr>
          <p:cNvPr id="785" name="Shape 785"/>
          <p:cNvSpPr/>
          <p:nvPr/>
        </p:nvSpPr>
        <p:spPr>
          <a:xfrm>
            <a:off x="677422" y="8573255"/>
            <a:ext cx="5626051" cy="476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solidFill>
                  <a:srgbClr val="101F98"/>
                </a:solidFill>
              </a:defRPr>
            </a:pPr>
            <a:r>
              <a:t>⟨</a:t>
            </a:r>
            <a:r>
              <a:rPr i="1"/>
              <a:t>z</a:t>
            </a:r>
            <a:r>
              <a:rPr baseline="-5999"/>
              <a:t>g</a:t>
            </a:r>
            <a:r>
              <a:t>⟩ lower in Pb+Pb: softer fragmentation</a:t>
            </a:r>
          </a:p>
        </p:txBody>
      </p:sp>
      <p:pic>
        <p:nvPicPr>
          <p:cNvPr id="786" name="CMS-PAS-HIN-16-006_Figure_003.png"/>
          <p:cNvPicPr>
            <a:picLocks noChangeAspect="1"/>
          </p:cNvPicPr>
          <p:nvPr/>
        </p:nvPicPr>
        <p:blipFill>
          <a:blip r:embed="rId3">
            <a:extLst/>
          </a:blip>
          <a:srcRect l="0" t="0" r="70883" b="0"/>
          <a:stretch>
            <a:fillRect/>
          </a:stretch>
        </p:blipFill>
        <p:spPr>
          <a:xfrm>
            <a:off x="962235" y="1655621"/>
            <a:ext cx="4165706" cy="6913873"/>
          </a:xfrm>
          <a:prstGeom prst="rect">
            <a:avLst/>
          </a:prstGeom>
          <a:ln w="12700">
            <a:miter lim="400000"/>
          </a:ln>
        </p:spPr>
      </p:pic>
      <p:sp>
        <p:nvSpPr>
          <p:cNvPr id="787" name="Shape 787"/>
          <p:cNvSpPr/>
          <p:nvPr/>
        </p:nvSpPr>
        <p:spPr>
          <a:xfrm>
            <a:off x="2130236" y="7232363"/>
            <a:ext cx="2980276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solidFill>
                  <a:srgbClr val="000000"/>
                </a:solidFill>
              </a:defRPr>
            </a:pPr>
            <a:r>
              <a:t>SoftDrop β = 0, </a:t>
            </a:r>
            <a:r>
              <a:rPr i="1"/>
              <a:t>z</a:t>
            </a:r>
            <a:r>
              <a:rPr baseline="-5999"/>
              <a:t>cut</a:t>
            </a:r>
            <a:r>
              <a:t> = 0.1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t>Δ</a:t>
            </a:r>
            <a:r>
              <a:rPr i="1"/>
              <a:t>R</a:t>
            </a:r>
            <a:r>
              <a:rPr baseline="-5999"/>
              <a:t>12</a:t>
            </a:r>
            <a:r>
              <a:t> &gt; 0.1</a:t>
            </a:r>
          </a:p>
        </p:txBody>
      </p:sp>
      <p:sp>
        <p:nvSpPr>
          <p:cNvPr id="788" name="Shape 788"/>
          <p:cNvSpPr/>
          <p:nvPr/>
        </p:nvSpPr>
        <p:spPr>
          <a:xfrm>
            <a:off x="9525605" y="1569595"/>
            <a:ext cx="325275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Larkoski et al, PRD 91, 111501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Nuclear modification: Pb+Pb</a:t>
            </a:r>
          </a:p>
        </p:txBody>
      </p:sp>
      <p:sp>
        <p:nvSpPr>
          <p:cNvPr id="791" name="Shape 79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92" name="lhc_spectra_highpt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150" y="1390359"/>
            <a:ext cx="6036067" cy="6972882"/>
          </a:xfrm>
          <a:prstGeom prst="rect">
            <a:avLst/>
          </a:prstGeom>
          <a:ln w="12700">
            <a:miter lim="400000"/>
          </a:ln>
        </p:spPr>
      </p:pic>
      <p:sp>
        <p:nvSpPr>
          <p:cNvPr id="793" name="Shape 793"/>
          <p:cNvSpPr/>
          <p:nvPr/>
        </p:nvSpPr>
        <p:spPr>
          <a:xfrm>
            <a:off x="1268421" y="1142999"/>
            <a:ext cx="4121524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>
                <a:solidFill>
                  <a:srgbClr val="101F98"/>
                </a:solidFill>
              </a:defRPr>
            </a:pPr>
            <a:r>
              <a:t>Charged particle p</a:t>
            </a:r>
            <a:r>
              <a:rPr baseline="-5999"/>
              <a:t>T</a:t>
            </a:r>
            <a:r>
              <a:t> spectra</a:t>
            </a:r>
          </a:p>
        </p:txBody>
      </p:sp>
      <p:sp>
        <p:nvSpPr>
          <p:cNvPr id="794" name="Shape 794"/>
          <p:cNvSpPr/>
          <p:nvPr/>
        </p:nvSpPr>
        <p:spPr>
          <a:xfrm>
            <a:off x="127000" y="3627967"/>
            <a:ext cx="809030" cy="1090083"/>
          </a:xfrm>
          <a:prstGeom prst="ellipse">
            <a:avLst/>
          </a:prstGeom>
          <a:ln w="38100">
            <a:solidFill>
              <a:srgbClr val="101F98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795" name="Shape 795"/>
          <p:cNvSpPr/>
          <p:nvPr/>
        </p:nvSpPr>
        <p:spPr>
          <a:xfrm>
            <a:off x="255984" y="8032749"/>
            <a:ext cx="3375968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>
                <a:solidFill>
                  <a:srgbClr val="101F98"/>
                </a:solidFill>
              </a:defRPr>
            </a:pPr>
            <a:r>
              <a:rPr i="1"/>
              <a:t>N</a:t>
            </a:r>
            <a:r>
              <a:rPr baseline="-5999"/>
              <a:t>coll</a:t>
            </a:r>
            <a:r>
              <a:t>: number of binary </a:t>
            </a:r>
            <a:br/>
            <a:r>
              <a:t>nucleon-nucleon collisions</a:t>
            </a:r>
          </a:p>
        </p:txBody>
      </p:sp>
      <p:grpSp>
        <p:nvGrpSpPr>
          <p:cNvPr id="799" name="Group 799"/>
          <p:cNvGrpSpPr/>
          <p:nvPr/>
        </p:nvGrpSpPr>
        <p:grpSpPr>
          <a:xfrm>
            <a:off x="6480970" y="1765300"/>
            <a:ext cx="6517480" cy="5563005"/>
            <a:chOff x="0" y="0"/>
            <a:chExt cx="6517479" cy="5563004"/>
          </a:xfrm>
        </p:grpSpPr>
        <p:pic>
          <p:nvPicPr>
            <p:cNvPr id="796" name="lhc_RAA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351367"/>
              <a:ext cx="6517480" cy="41380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97" name="Shape 797"/>
            <p:cNvSpPr/>
            <p:nvPr/>
          </p:nvSpPr>
          <p:spPr>
            <a:xfrm>
              <a:off x="1247073" y="0"/>
              <a:ext cx="4023334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600">
                  <a:solidFill>
                    <a:srgbClr val="101F98"/>
                  </a:solidFill>
                </a:defRPr>
              </a:lvl1pPr>
            </a:lstStyle>
            <a:p>
              <a:pPr/>
              <a:r>
                <a:t>Nuclear modification factor</a:t>
              </a:r>
            </a:p>
          </p:txBody>
        </p:sp>
        <p:pic>
          <p:nvPicPr>
            <p:cNvPr id="798" name="pasted-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542732" y="4404603"/>
              <a:ext cx="3605852" cy="11584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00" name="Shape 800"/>
          <p:cNvSpPr/>
          <p:nvPr/>
        </p:nvSpPr>
        <p:spPr>
          <a:xfrm>
            <a:off x="3951684" y="8591549"/>
            <a:ext cx="881127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>
                <a:solidFill>
                  <a:srgbClr val="9A251C"/>
                </a:solidFill>
              </a:defRPr>
            </a:pPr>
            <a:r>
              <a:t>Pb+Pb: clear suppression (</a:t>
            </a:r>
            <a:r>
              <a:rPr i="1"/>
              <a:t>R</a:t>
            </a:r>
            <a:r>
              <a:rPr baseline="-5999"/>
              <a:t>AA</a:t>
            </a:r>
            <a:r>
              <a:t> &lt; 1): parton energy loss</a:t>
            </a:r>
          </a:p>
        </p:txBody>
      </p:sp>
      <p:sp>
        <p:nvSpPr>
          <p:cNvPr id="801" name="Shape 801"/>
          <p:cNvSpPr/>
          <p:nvPr/>
        </p:nvSpPr>
        <p:spPr>
          <a:xfrm>
            <a:off x="10159101" y="546099"/>
            <a:ext cx="2698167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ALICE, PLB720, 52</a:t>
            </a:r>
          </a:p>
          <a:p>
            <a: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CMS, EPJC, 72, 1945</a:t>
            </a:r>
          </a:p>
          <a:p>
            <a: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ATLAS, arXiv:1504.04337</a:t>
            </a:r>
          </a:p>
        </p:txBody>
      </p:sp>
      <p:sp>
        <p:nvSpPr>
          <p:cNvPr id="802" name="Shape 802"/>
          <p:cNvSpPr/>
          <p:nvPr/>
        </p:nvSpPr>
        <p:spPr>
          <a:xfrm flipV="1">
            <a:off x="531514" y="4678610"/>
            <a:ext cx="1" cy="3317492"/>
          </a:xfrm>
          <a:prstGeom prst="line">
            <a:avLst/>
          </a:prstGeom>
          <a:ln w="25400">
            <a:solidFill>
              <a:srgbClr val="101F98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grpSp>
        <p:nvGrpSpPr>
          <p:cNvPr id="805" name="Group 805"/>
          <p:cNvGrpSpPr/>
          <p:nvPr/>
        </p:nvGrpSpPr>
        <p:grpSpPr>
          <a:xfrm>
            <a:off x="6453584" y="3917950"/>
            <a:ext cx="2463751" cy="3270251"/>
            <a:chOff x="0" y="0"/>
            <a:chExt cx="2463750" cy="3270250"/>
          </a:xfrm>
        </p:grpSpPr>
        <p:sp>
          <p:nvSpPr>
            <p:cNvPr id="803" name="Shape 803"/>
            <p:cNvSpPr/>
            <p:nvPr/>
          </p:nvSpPr>
          <p:spPr>
            <a:xfrm>
              <a:off x="239315" y="0"/>
              <a:ext cx="1465611" cy="2070100"/>
            </a:xfrm>
            <a:prstGeom prst="ellipse">
              <a:avLst/>
            </a:prstGeom>
            <a:noFill/>
            <a:ln w="38100" cap="flat">
              <a:solidFill>
                <a:srgbClr val="101F9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804" name="Shape 804"/>
            <p:cNvSpPr/>
            <p:nvPr/>
          </p:nvSpPr>
          <p:spPr>
            <a:xfrm>
              <a:off x="0" y="1987550"/>
              <a:ext cx="2463751" cy="1282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600">
                  <a:solidFill>
                    <a:srgbClr val="101F98"/>
                  </a:solidFill>
                </a:defRPr>
              </a:pPr>
              <a:r>
                <a:t>Low </a:t>
              </a:r>
              <a:r>
                <a:rPr i="1"/>
                <a:t>p</a:t>
              </a:r>
              <a:r>
                <a:rPr baseline="-5999"/>
                <a:t>T</a:t>
              </a:r>
              <a:r>
                <a:t>: </a:t>
              </a:r>
              <a:br/>
              <a:r>
                <a:t>soft production,</a:t>
              </a:r>
            </a:p>
            <a:p>
              <a:pPr>
                <a:defRPr sz="2600">
                  <a:solidFill>
                    <a:srgbClr val="101F98"/>
                  </a:solidFill>
                </a:defRPr>
              </a:pPr>
              <a:r>
                <a:rPr i="1"/>
                <a:t>N</a:t>
              </a:r>
              <a:r>
                <a:rPr baseline="-5999"/>
                <a:t>part</a:t>
              </a:r>
              <a:r>
                <a:t> scaling</a:t>
              </a:r>
            </a:p>
          </p:txBody>
        </p:sp>
      </p:grpSp>
      <p:sp>
        <p:nvSpPr>
          <p:cNvPr id="806" name="Shape 806"/>
          <p:cNvSpPr/>
          <p:nvPr/>
        </p:nvSpPr>
        <p:spPr>
          <a:xfrm>
            <a:off x="7079108" y="7491216"/>
            <a:ext cx="1213620" cy="937625"/>
          </a:xfrm>
          <a:prstGeom prst="rect">
            <a:avLst/>
          </a:prstGeom>
          <a:gradFill>
            <a:gsLst>
              <a:gs pos="0">
                <a:srgbClr val="FD3C15"/>
              </a:gs>
              <a:gs pos="100000">
                <a:srgbClr val="FFE667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807" name="Shape 807"/>
          <p:cNvSpPr/>
          <p:nvPr/>
        </p:nvSpPr>
        <p:spPr>
          <a:xfrm>
            <a:off x="6799042" y="7958174"/>
            <a:ext cx="1867107" cy="1946"/>
          </a:xfrm>
          <a:prstGeom prst="line">
            <a:avLst/>
          </a:prstGeom>
          <a:ln w="1908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 defTabSz="91440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810" name="Group 810"/>
          <p:cNvGrpSpPr/>
          <p:nvPr/>
        </p:nvGrpSpPr>
        <p:grpSpPr>
          <a:xfrm>
            <a:off x="7500501" y="7962778"/>
            <a:ext cx="771026" cy="467050"/>
            <a:chOff x="0" y="0"/>
            <a:chExt cx="771024" cy="467049"/>
          </a:xfrm>
        </p:grpSpPr>
        <p:sp>
          <p:nvSpPr>
            <p:cNvPr id="808" name="Shape 808"/>
            <p:cNvSpPr/>
            <p:nvPr/>
          </p:nvSpPr>
          <p:spPr>
            <a:xfrm rot="1320000">
              <a:off x="14129" y="93331"/>
              <a:ext cx="533101" cy="17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383" fill="norm" stroke="1" extrusionOk="0">
                  <a:moveTo>
                    <a:pt x="0" y="418"/>
                  </a:moveTo>
                  <a:cubicBezTo>
                    <a:pt x="603" y="418"/>
                    <a:pt x="2501" y="-217"/>
                    <a:pt x="3664" y="418"/>
                  </a:cubicBezTo>
                  <a:cubicBezTo>
                    <a:pt x="4826" y="1052"/>
                    <a:pt x="6386" y="1281"/>
                    <a:pt x="6945" y="4174"/>
                  </a:cubicBezTo>
                  <a:cubicBezTo>
                    <a:pt x="7504" y="7068"/>
                    <a:pt x="7269" y="15114"/>
                    <a:pt x="7033" y="17855"/>
                  </a:cubicBezTo>
                  <a:cubicBezTo>
                    <a:pt x="6798" y="20596"/>
                    <a:pt x="6077" y="20672"/>
                    <a:pt x="5503" y="20672"/>
                  </a:cubicBezTo>
                  <a:cubicBezTo>
                    <a:pt x="5503" y="20672"/>
                    <a:pt x="3884" y="20647"/>
                    <a:pt x="3561" y="17855"/>
                  </a:cubicBezTo>
                  <a:cubicBezTo>
                    <a:pt x="3237" y="15063"/>
                    <a:pt x="3031" y="6814"/>
                    <a:pt x="3561" y="3946"/>
                  </a:cubicBezTo>
                  <a:cubicBezTo>
                    <a:pt x="4090" y="1077"/>
                    <a:pt x="5474" y="1179"/>
                    <a:pt x="6739" y="595"/>
                  </a:cubicBezTo>
                  <a:cubicBezTo>
                    <a:pt x="8004" y="11"/>
                    <a:pt x="9976" y="-65"/>
                    <a:pt x="11183" y="519"/>
                  </a:cubicBezTo>
                  <a:cubicBezTo>
                    <a:pt x="12389" y="1103"/>
                    <a:pt x="13537" y="1103"/>
                    <a:pt x="14008" y="4174"/>
                  </a:cubicBezTo>
                  <a:cubicBezTo>
                    <a:pt x="14478" y="7245"/>
                    <a:pt x="14228" y="15139"/>
                    <a:pt x="13993" y="18007"/>
                  </a:cubicBezTo>
                  <a:cubicBezTo>
                    <a:pt x="13757" y="20875"/>
                    <a:pt x="12845" y="21383"/>
                    <a:pt x="12257" y="21358"/>
                  </a:cubicBezTo>
                  <a:cubicBezTo>
                    <a:pt x="11668" y="21332"/>
                    <a:pt x="10771" y="20875"/>
                    <a:pt x="10417" y="18007"/>
                  </a:cubicBezTo>
                  <a:cubicBezTo>
                    <a:pt x="10064" y="15139"/>
                    <a:pt x="9888" y="7220"/>
                    <a:pt x="10476" y="4174"/>
                  </a:cubicBezTo>
                  <a:cubicBezTo>
                    <a:pt x="11065" y="1128"/>
                    <a:pt x="12772" y="1154"/>
                    <a:pt x="14008" y="519"/>
                  </a:cubicBezTo>
                  <a:cubicBezTo>
                    <a:pt x="15244" y="-115"/>
                    <a:pt x="16686" y="-192"/>
                    <a:pt x="17863" y="418"/>
                  </a:cubicBezTo>
                  <a:cubicBezTo>
                    <a:pt x="19040" y="1027"/>
                    <a:pt x="20541" y="1103"/>
                    <a:pt x="21070" y="4174"/>
                  </a:cubicBezTo>
                  <a:cubicBezTo>
                    <a:pt x="21600" y="7144"/>
                    <a:pt x="21335" y="15317"/>
                    <a:pt x="21041" y="18185"/>
                  </a:cubicBezTo>
                  <a:cubicBezTo>
                    <a:pt x="20747" y="21053"/>
                    <a:pt x="19864" y="21383"/>
                    <a:pt x="19290" y="21383"/>
                  </a:cubicBezTo>
                  <a:cubicBezTo>
                    <a:pt x="19290" y="21383"/>
                    <a:pt x="17863" y="21053"/>
                    <a:pt x="17568" y="18185"/>
                  </a:cubicBezTo>
                  <a:cubicBezTo>
                    <a:pt x="17274" y="15317"/>
                    <a:pt x="17289" y="6788"/>
                    <a:pt x="17877" y="3743"/>
                  </a:cubicBezTo>
                  <a:cubicBezTo>
                    <a:pt x="18466" y="697"/>
                    <a:pt x="20408" y="1204"/>
                    <a:pt x="21070" y="519"/>
                  </a:cubicBezTo>
                </a:path>
              </a:pathLst>
            </a:custGeom>
            <a:noFill/>
            <a:ln w="1908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809" name="Shape 809"/>
            <p:cNvSpPr/>
            <p:nvPr/>
          </p:nvSpPr>
          <p:spPr>
            <a:xfrm rot="1320000">
              <a:off x="470779" y="249046"/>
              <a:ext cx="278122" cy="172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7" fill="norm" stroke="1" extrusionOk="0">
                  <a:moveTo>
                    <a:pt x="0" y="263"/>
                  </a:moveTo>
                  <a:cubicBezTo>
                    <a:pt x="1168" y="263"/>
                    <a:pt x="4844" y="-353"/>
                    <a:pt x="7067" y="302"/>
                  </a:cubicBezTo>
                  <a:cubicBezTo>
                    <a:pt x="9318" y="956"/>
                    <a:pt x="12339" y="1187"/>
                    <a:pt x="13422" y="4190"/>
                  </a:cubicBezTo>
                  <a:cubicBezTo>
                    <a:pt x="14504" y="7194"/>
                    <a:pt x="14049" y="15510"/>
                    <a:pt x="13593" y="18321"/>
                  </a:cubicBezTo>
                  <a:cubicBezTo>
                    <a:pt x="13137" y="21170"/>
                    <a:pt x="11740" y="21247"/>
                    <a:pt x="10629" y="21247"/>
                  </a:cubicBezTo>
                  <a:cubicBezTo>
                    <a:pt x="10629" y="21247"/>
                    <a:pt x="7494" y="21208"/>
                    <a:pt x="6896" y="18321"/>
                  </a:cubicBezTo>
                  <a:cubicBezTo>
                    <a:pt x="6269" y="15433"/>
                    <a:pt x="5870" y="6924"/>
                    <a:pt x="6896" y="3959"/>
                  </a:cubicBezTo>
                  <a:cubicBezTo>
                    <a:pt x="7893" y="995"/>
                    <a:pt x="10572" y="1072"/>
                    <a:pt x="13023" y="494"/>
                  </a:cubicBezTo>
                  <a:cubicBezTo>
                    <a:pt x="15473" y="-122"/>
                    <a:pt x="20175" y="417"/>
                    <a:pt x="21600" y="417"/>
                  </a:cubicBezTo>
                </a:path>
              </a:pathLst>
            </a:custGeom>
            <a:noFill/>
            <a:ln w="1908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grpSp>
        <p:nvGrpSpPr>
          <p:cNvPr id="813" name="Group 813"/>
          <p:cNvGrpSpPr/>
          <p:nvPr/>
        </p:nvGrpSpPr>
        <p:grpSpPr>
          <a:xfrm>
            <a:off x="7113028" y="7490027"/>
            <a:ext cx="842295" cy="477452"/>
            <a:chOff x="0" y="0"/>
            <a:chExt cx="842293" cy="477451"/>
          </a:xfrm>
        </p:grpSpPr>
        <p:sp>
          <p:nvSpPr>
            <p:cNvPr id="811" name="Shape 811"/>
            <p:cNvSpPr/>
            <p:nvPr/>
          </p:nvSpPr>
          <p:spPr>
            <a:xfrm flipH="1" rot="9480000">
              <a:off x="12637" y="204802"/>
              <a:ext cx="554271" cy="175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383" fill="norm" stroke="1" extrusionOk="0">
                  <a:moveTo>
                    <a:pt x="0" y="418"/>
                  </a:moveTo>
                  <a:cubicBezTo>
                    <a:pt x="603" y="418"/>
                    <a:pt x="2501" y="-217"/>
                    <a:pt x="3664" y="418"/>
                  </a:cubicBezTo>
                  <a:cubicBezTo>
                    <a:pt x="4826" y="1052"/>
                    <a:pt x="6386" y="1281"/>
                    <a:pt x="6945" y="4174"/>
                  </a:cubicBezTo>
                  <a:cubicBezTo>
                    <a:pt x="7504" y="7068"/>
                    <a:pt x="7269" y="15114"/>
                    <a:pt x="7033" y="17855"/>
                  </a:cubicBezTo>
                  <a:cubicBezTo>
                    <a:pt x="6798" y="20596"/>
                    <a:pt x="6077" y="20672"/>
                    <a:pt x="5503" y="20672"/>
                  </a:cubicBezTo>
                  <a:cubicBezTo>
                    <a:pt x="5503" y="20672"/>
                    <a:pt x="3884" y="20647"/>
                    <a:pt x="3561" y="17855"/>
                  </a:cubicBezTo>
                  <a:cubicBezTo>
                    <a:pt x="3237" y="15063"/>
                    <a:pt x="3031" y="6814"/>
                    <a:pt x="3561" y="3946"/>
                  </a:cubicBezTo>
                  <a:cubicBezTo>
                    <a:pt x="4090" y="1077"/>
                    <a:pt x="5474" y="1179"/>
                    <a:pt x="6739" y="595"/>
                  </a:cubicBezTo>
                  <a:cubicBezTo>
                    <a:pt x="8004" y="11"/>
                    <a:pt x="9976" y="-65"/>
                    <a:pt x="11183" y="519"/>
                  </a:cubicBezTo>
                  <a:cubicBezTo>
                    <a:pt x="12389" y="1103"/>
                    <a:pt x="13537" y="1103"/>
                    <a:pt x="14008" y="4174"/>
                  </a:cubicBezTo>
                  <a:cubicBezTo>
                    <a:pt x="14478" y="7245"/>
                    <a:pt x="14228" y="15139"/>
                    <a:pt x="13993" y="18007"/>
                  </a:cubicBezTo>
                  <a:cubicBezTo>
                    <a:pt x="13757" y="20875"/>
                    <a:pt x="12845" y="21383"/>
                    <a:pt x="12257" y="21358"/>
                  </a:cubicBezTo>
                  <a:cubicBezTo>
                    <a:pt x="11668" y="21332"/>
                    <a:pt x="10771" y="20875"/>
                    <a:pt x="10417" y="18007"/>
                  </a:cubicBezTo>
                  <a:cubicBezTo>
                    <a:pt x="10064" y="15139"/>
                    <a:pt x="9888" y="7220"/>
                    <a:pt x="10476" y="4174"/>
                  </a:cubicBezTo>
                  <a:cubicBezTo>
                    <a:pt x="11065" y="1128"/>
                    <a:pt x="12772" y="1154"/>
                    <a:pt x="14008" y="519"/>
                  </a:cubicBezTo>
                  <a:cubicBezTo>
                    <a:pt x="15244" y="-115"/>
                    <a:pt x="16686" y="-192"/>
                    <a:pt x="17863" y="418"/>
                  </a:cubicBezTo>
                  <a:cubicBezTo>
                    <a:pt x="19040" y="1027"/>
                    <a:pt x="20541" y="1103"/>
                    <a:pt x="21070" y="4174"/>
                  </a:cubicBezTo>
                  <a:cubicBezTo>
                    <a:pt x="21600" y="7144"/>
                    <a:pt x="21335" y="15317"/>
                    <a:pt x="21041" y="18185"/>
                  </a:cubicBezTo>
                  <a:cubicBezTo>
                    <a:pt x="20747" y="21053"/>
                    <a:pt x="19864" y="21383"/>
                    <a:pt x="19290" y="21383"/>
                  </a:cubicBezTo>
                  <a:cubicBezTo>
                    <a:pt x="19290" y="21383"/>
                    <a:pt x="17863" y="21053"/>
                    <a:pt x="17568" y="18185"/>
                  </a:cubicBezTo>
                  <a:cubicBezTo>
                    <a:pt x="17274" y="15317"/>
                    <a:pt x="17289" y="6788"/>
                    <a:pt x="17877" y="3743"/>
                  </a:cubicBezTo>
                  <a:cubicBezTo>
                    <a:pt x="18466" y="697"/>
                    <a:pt x="20408" y="1204"/>
                    <a:pt x="21070" y="519"/>
                  </a:cubicBezTo>
                </a:path>
              </a:pathLst>
            </a:custGeom>
            <a:noFill/>
            <a:ln w="1908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812" name="Shape 812"/>
            <p:cNvSpPr/>
            <p:nvPr/>
          </p:nvSpPr>
          <p:spPr>
            <a:xfrm flipH="1" rot="9480000">
              <a:off x="531521" y="48149"/>
              <a:ext cx="289791" cy="168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7" fill="norm" stroke="1" extrusionOk="0">
                  <a:moveTo>
                    <a:pt x="0" y="263"/>
                  </a:moveTo>
                  <a:cubicBezTo>
                    <a:pt x="1168" y="263"/>
                    <a:pt x="4844" y="-353"/>
                    <a:pt x="7067" y="302"/>
                  </a:cubicBezTo>
                  <a:cubicBezTo>
                    <a:pt x="9318" y="956"/>
                    <a:pt x="12339" y="1187"/>
                    <a:pt x="13422" y="4190"/>
                  </a:cubicBezTo>
                  <a:cubicBezTo>
                    <a:pt x="14504" y="7194"/>
                    <a:pt x="14049" y="15510"/>
                    <a:pt x="13593" y="18321"/>
                  </a:cubicBezTo>
                  <a:cubicBezTo>
                    <a:pt x="13137" y="21170"/>
                    <a:pt x="11740" y="21247"/>
                    <a:pt x="10629" y="21247"/>
                  </a:cubicBezTo>
                  <a:cubicBezTo>
                    <a:pt x="10629" y="21247"/>
                    <a:pt x="7494" y="21208"/>
                    <a:pt x="6896" y="18321"/>
                  </a:cubicBezTo>
                  <a:cubicBezTo>
                    <a:pt x="6269" y="15433"/>
                    <a:pt x="5870" y="6924"/>
                    <a:pt x="6896" y="3959"/>
                  </a:cubicBezTo>
                  <a:cubicBezTo>
                    <a:pt x="7893" y="995"/>
                    <a:pt x="10572" y="1072"/>
                    <a:pt x="13023" y="494"/>
                  </a:cubicBezTo>
                  <a:cubicBezTo>
                    <a:pt x="15473" y="-122"/>
                    <a:pt x="20175" y="417"/>
                    <a:pt x="21600" y="417"/>
                  </a:cubicBezTo>
                </a:path>
              </a:pathLst>
            </a:custGeom>
            <a:noFill/>
            <a:ln w="1908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814" name="Shape 814"/>
          <p:cNvSpPr/>
          <p:nvPr/>
        </p:nvSpPr>
        <p:spPr>
          <a:xfrm>
            <a:off x="7962325" y="7512405"/>
            <a:ext cx="2791400" cy="381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/>
          <a:lstStyle>
            <a:lvl1pPr defTabSz="457200">
              <a:lnSpc>
                <a:spcPct val="93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Energy loss</a:t>
            </a:r>
          </a:p>
        </p:txBody>
      </p:sp>
      <p:sp>
        <p:nvSpPr>
          <p:cNvPr id="815" name="Shape 815"/>
          <p:cNvSpPr/>
          <p:nvPr/>
        </p:nvSpPr>
        <p:spPr>
          <a:xfrm>
            <a:off x="8272383" y="7993872"/>
            <a:ext cx="862348" cy="381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algn="ctr" defTabSz="457200">
              <a:lnSpc>
                <a:spcPct val="93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</a:t>
            </a:r>
            <a:r>
              <a:rPr baseline="-18666"/>
              <a:t>AA</a:t>
            </a:r>
            <a:r>
              <a:t> &lt; 1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9" grpId="1"/>
      <p:bldP build="whole" bldLvl="1" animBg="1" rev="0" advAuto="0" spid="800" grpId="2"/>
      <p:bldP build="whole" bldLvl="1" animBg="1" rev="0" advAuto="0" spid="805" grpId="3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 8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Comparison to pQCD expectation</a:t>
            </a:r>
          </a:p>
        </p:txBody>
      </p:sp>
      <p:sp>
        <p:nvSpPr>
          <p:cNvPr id="818" name="Shape 81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81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75100" y="3602617"/>
            <a:ext cx="5054600" cy="151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20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06850" y="6297763"/>
            <a:ext cx="4991100" cy="762001"/>
          </a:xfrm>
          <a:prstGeom prst="rect">
            <a:avLst/>
          </a:prstGeom>
          <a:ln w="12700">
            <a:miter lim="400000"/>
          </a:ln>
        </p:spPr>
      </p:pic>
      <p:sp>
        <p:nvSpPr>
          <p:cNvPr id="821" name="Shape 821"/>
          <p:cNvSpPr/>
          <p:nvPr/>
        </p:nvSpPr>
        <p:spPr>
          <a:xfrm>
            <a:off x="2289688" y="7232586"/>
            <a:ext cx="886762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2400">
                <a:solidFill>
                  <a:srgbClr val="101F98"/>
                </a:solidFill>
              </a:defRPr>
            </a:pPr>
            <a:r>
              <a:t>Constant depends on 𝛼</a:t>
            </a:r>
            <a:r>
              <a:rPr baseline="-5999"/>
              <a:t>s</a:t>
            </a:r>
            <a:r>
              <a:t> (took 𝛼</a:t>
            </a:r>
            <a:r>
              <a:rPr baseline="-5999"/>
              <a:t>s </a:t>
            </a:r>
            <a:r>
              <a:t>= 0.3) and jet E (via ln)</a:t>
            </a:r>
          </a:p>
          <a:p>
            <a:pPr algn="ctr">
              <a:defRPr sz="2400">
                <a:solidFill>
                  <a:srgbClr val="101F98"/>
                </a:solidFill>
              </a:defRPr>
            </a:pPr>
            <a:r>
              <a:t>plus uncertainties due to assumptions, low momentum cut-off etc</a:t>
            </a:r>
          </a:p>
        </p:txBody>
      </p:sp>
      <p:sp>
        <p:nvSpPr>
          <p:cNvPr id="822" name="Shape 822"/>
          <p:cNvSpPr/>
          <p:nvPr/>
        </p:nvSpPr>
        <p:spPr>
          <a:xfrm>
            <a:off x="496619" y="4732917"/>
            <a:ext cx="353621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Arnold and Xiao, arXiv:0810.1026</a:t>
            </a:r>
          </a:p>
        </p:txBody>
      </p:sp>
      <p:sp>
        <p:nvSpPr>
          <p:cNvPr id="823" name="Shape 823"/>
          <p:cNvSpPr/>
          <p:nvPr/>
        </p:nvSpPr>
        <p:spPr>
          <a:xfrm>
            <a:off x="7935480" y="6310463"/>
            <a:ext cx="1056904" cy="667677"/>
          </a:xfrm>
          <a:prstGeom prst="rect">
            <a:avLst/>
          </a:prstGeom>
          <a:ln w="25400">
            <a:solidFill>
              <a:srgbClr val="9A251C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824" name="Shape 824"/>
          <p:cNvSpPr/>
          <p:nvPr/>
        </p:nvSpPr>
        <p:spPr>
          <a:xfrm>
            <a:off x="1289515" y="8243609"/>
            <a:ext cx="1078137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9A251C"/>
                </a:solidFill>
              </a:defRPr>
            </a:lvl1pPr>
          </a:lstStyle>
          <a:p>
            <a:pPr/>
            <a:r>
              <a:t>Values found are in reasonable agreement with pQCD estimate</a:t>
            </a:r>
          </a:p>
        </p:txBody>
      </p:sp>
      <p:sp>
        <p:nvSpPr>
          <p:cNvPr id="825" name="Shape 825"/>
          <p:cNvSpPr/>
          <p:nvPr/>
        </p:nvSpPr>
        <p:spPr>
          <a:xfrm>
            <a:off x="774454" y="4033887"/>
            <a:ext cx="298054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3000">
                <a:solidFill>
                  <a:srgbClr val="101F98"/>
                </a:solidFill>
              </a:defRPr>
            </a:lvl1pPr>
          </a:lstStyle>
          <a:p>
            <a:pPr/>
            <a:r>
              <a:t>HTL expectation:</a:t>
            </a:r>
          </a:p>
        </p:txBody>
      </p:sp>
      <p:pic>
        <p:nvPicPr>
          <p:cNvPr id="826" name="Screen Shot 2016-04-03 at 17.30.4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21000" y="1922388"/>
            <a:ext cx="7162800" cy="1231901"/>
          </a:xfrm>
          <a:prstGeom prst="rect">
            <a:avLst/>
          </a:prstGeom>
          <a:ln w="12700">
            <a:miter lim="400000"/>
          </a:ln>
        </p:spPr>
      </p:pic>
      <p:sp>
        <p:nvSpPr>
          <p:cNvPr id="827" name="Shape 827"/>
          <p:cNvSpPr/>
          <p:nvPr/>
        </p:nvSpPr>
        <p:spPr>
          <a:xfrm>
            <a:off x="720367" y="2258938"/>
            <a:ext cx="1971118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3000">
                <a:solidFill>
                  <a:srgbClr val="101F98"/>
                </a:solidFill>
              </a:defRPr>
            </a:lvl1pPr>
          </a:lstStyle>
          <a:p>
            <a:pPr/>
            <a:r>
              <a:t>JET paper:</a:t>
            </a:r>
          </a:p>
        </p:txBody>
      </p:sp>
      <p:pic>
        <p:nvPicPr>
          <p:cNvPr id="828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557806" y="4896789"/>
            <a:ext cx="3644801" cy="1018978"/>
          </a:xfrm>
          <a:prstGeom prst="rect">
            <a:avLst/>
          </a:prstGeom>
          <a:ln w="12700">
            <a:miter lim="400000"/>
          </a:ln>
        </p:spPr>
      </p:pic>
      <p:sp>
        <p:nvSpPr>
          <p:cNvPr id="829" name="Shape 829"/>
          <p:cNvSpPr/>
          <p:nvPr/>
        </p:nvSpPr>
        <p:spPr>
          <a:xfrm>
            <a:off x="436545" y="3235312"/>
            <a:ext cx="298597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Burke et al, arXiv:1312.5003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24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Shape 831"/>
          <p:cNvSpPr/>
          <p:nvPr/>
        </p:nvSpPr>
        <p:spPr>
          <a:xfrm>
            <a:off x="7369856" y="5380115"/>
            <a:ext cx="3712667" cy="2992956"/>
          </a:xfrm>
          <a:prstGeom prst="rect">
            <a:avLst/>
          </a:prstGeom>
          <a:gradFill>
            <a:gsLst>
              <a:gs pos="0">
                <a:srgbClr val="FD3C15"/>
              </a:gs>
              <a:gs pos="100000">
                <a:srgbClr val="FFE667"/>
              </a:gs>
            </a:gsLst>
          </a:gra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832" name="Shape 8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 vs analytical approaches</a:t>
            </a:r>
          </a:p>
        </p:txBody>
      </p:sp>
      <p:sp>
        <p:nvSpPr>
          <p:cNvPr id="833" name="Shape 83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34" name="Shape 834"/>
          <p:cNvSpPr/>
          <p:nvPr/>
        </p:nvSpPr>
        <p:spPr>
          <a:xfrm>
            <a:off x="871546" y="1468495"/>
            <a:ext cx="4676578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rgbClr val="101F98"/>
                </a:solidFill>
              </a:defRPr>
            </a:pPr>
            <a:r>
              <a:t>Analytical approaches:</a:t>
            </a:r>
          </a:p>
          <a:p>
            <a:pPr>
              <a:defRPr b="1">
                <a:solidFill>
                  <a:srgbClr val="101F98"/>
                </a:solidFill>
              </a:defRPr>
            </a:pPr>
          </a:p>
        </p:txBody>
      </p:sp>
      <p:sp>
        <p:nvSpPr>
          <p:cNvPr id="835" name="Shape 835"/>
          <p:cNvSpPr/>
          <p:nvPr/>
        </p:nvSpPr>
        <p:spPr>
          <a:xfrm>
            <a:off x="2355076" y="3594729"/>
            <a:ext cx="7899650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solidFill>
                  <a:srgbClr val="101F98"/>
                </a:solidFill>
              </a:defRPr>
            </a:pPr>
            <a:r>
              <a:t>Energy loss of leading parting + fragmentation in vacuum</a:t>
            </a:r>
          </a:p>
          <a:p>
            <a:pPr>
              <a:defRPr sz="2400">
                <a:solidFill>
                  <a:srgbClr val="101F98"/>
                </a:solidFill>
              </a:defRPr>
            </a:pPr>
            <a:r>
              <a:t>- radiated gluons are not tracked</a:t>
            </a:r>
          </a:p>
        </p:txBody>
      </p:sp>
      <p:pic>
        <p:nvPicPr>
          <p:cNvPr id="836" name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1731" y="2127281"/>
            <a:ext cx="9041792" cy="1305479"/>
          </a:xfrm>
          <a:prstGeom prst="rect">
            <a:avLst/>
          </a:prstGeom>
          <a:ln w="12700">
            <a:miter lim="400000"/>
          </a:ln>
        </p:spPr>
      </p:pic>
      <p:sp>
        <p:nvSpPr>
          <p:cNvPr id="837" name="Shape 837"/>
          <p:cNvSpPr/>
          <p:nvPr/>
        </p:nvSpPr>
        <p:spPr>
          <a:xfrm>
            <a:off x="6635888" y="8535004"/>
            <a:ext cx="1084895" cy="396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defTabSz="914400"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large Q</a:t>
            </a:r>
            <a:r>
              <a:rPr baseline="30000" sz="20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838" name="Shape 838"/>
          <p:cNvSpPr/>
          <p:nvPr/>
        </p:nvSpPr>
        <p:spPr>
          <a:xfrm>
            <a:off x="10800343" y="8517235"/>
            <a:ext cx="183707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defTabSz="914400"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Q ~ m</a:t>
            </a:r>
            <a:r>
              <a:rPr baseline="-25000" sz="20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sz="20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~ </a:t>
            </a:r>
            <a:r>
              <a:rPr sz="2000">
                <a:solidFill>
                  <a:srgbClr val="000099"/>
                </a:solidFill>
                <a:latin typeface="Symbol"/>
                <a:ea typeface="Symbol"/>
                <a:cs typeface="Symbol"/>
                <a:sym typeface="Symbol"/>
              </a:rPr>
              <a:t>Λ</a:t>
            </a:r>
            <a:r>
              <a:rPr baseline="-25000" sz="20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QCD</a:t>
            </a:r>
          </a:p>
        </p:txBody>
      </p:sp>
      <p:sp>
        <p:nvSpPr>
          <p:cNvPr id="839" name="Shape 839"/>
          <p:cNvSpPr/>
          <p:nvPr/>
        </p:nvSpPr>
        <p:spPr>
          <a:xfrm>
            <a:off x="9487428" y="5136972"/>
            <a:ext cx="1" cy="3409946"/>
          </a:xfrm>
          <a:prstGeom prst="line">
            <a:avLst/>
          </a:prstGeom>
          <a:ln w="28575">
            <a:solidFill>
              <a:srgbClr val="000099"/>
            </a:solidFill>
            <a:prstDash val="dash"/>
          </a:ln>
        </p:spPr>
        <p:txBody>
          <a:bodyPr lIns="45719" rIns="45719"/>
          <a:lstStyle/>
          <a:p>
            <a:pPr defTabSz="457200">
              <a:defRPr sz="1200">
                <a:solidFill>
                  <a:srgbClr val="000000"/>
                </a:solidFill>
              </a:defRPr>
            </a:pPr>
          </a:p>
        </p:txBody>
      </p:sp>
      <p:sp>
        <p:nvSpPr>
          <p:cNvPr id="840" name="Shape 840"/>
          <p:cNvSpPr/>
          <p:nvPr/>
        </p:nvSpPr>
        <p:spPr>
          <a:xfrm>
            <a:off x="9295003" y="8517235"/>
            <a:ext cx="462037" cy="466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defTabSz="914400"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latin typeface="Symbol"/>
                <a:ea typeface="Symbol"/>
                <a:cs typeface="Symbol"/>
                <a:sym typeface="Symbol"/>
              </a:rPr>
              <a:t>μ</a:t>
            </a:r>
            <a:r>
              <a:rPr baseline="-25000">
                <a:solidFill>
                  <a:srgbClr val="000099"/>
                </a:solidFill>
              </a:rPr>
              <a:t>F</a:t>
            </a:r>
          </a:p>
        </p:txBody>
      </p:sp>
      <p:sp>
        <p:nvSpPr>
          <p:cNvPr id="841" name="Shape 841"/>
          <p:cNvSpPr/>
          <p:nvPr/>
        </p:nvSpPr>
        <p:spPr>
          <a:xfrm>
            <a:off x="5684773" y="6446431"/>
            <a:ext cx="1762030" cy="1305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algn="ctr" defTabSz="914400"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sz="1600">
                <a:latin typeface="Arial"/>
                <a:ea typeface="Arial"/>
                <a:cs typeface="Arial"/>
                <a:sym typeface="Arial"/>
              </a:rPr>
              <a:t>High-energy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 sz="1600"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sz="1600">
                <a:latin typeface="Arial"/>
                <a:ea typeface="Arial"/>
                <a:cs typeface="Arial"/>
                <a:sym typeface="Arial"/>
              </a:rPr>
              <a:t>parton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600">
                <a:latin typeface="Arial"/>
                <a:ea typeface="Arial"/>
                <a:cs typeface="Arial"/>
                <a:sym typeface="Arial"/>
              </a:rPr>
              <a:t>(from hard scattering)</a:t>
            </a:r>
          </a:p>
        </p:txBody>
      </p:sp>
      <p:sp>
        <p:nvSpPr>
          <p:cNvPr id="842" name="Shape 842"/>
          <p:cNvSpPr/>
          <p:nvPr/>
        </p:nvSpPr>
        <p:spPr>
          <a:xfrm rot="5400000">
            <a:off x="11294775" y="6692341"/>
            <a:ext cx="1251249" cy="368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defTabSz="914400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sz="2000">
                <a:latin typeface="Arial"/>
                <a:ea typeface="Arial"/>
                <a:cs typeface="Arial"/>
                <a:sym typeface="Arial"/>
              </a:rPr>
              <a:t>Hadrons</a:t>
            </a:r>
          </a:p>
        </p:txBody>
      </p:sp>
      <p:sp>
        <p:nvSpPr>
          <p:cNvPr id="843" name="Shape 843"/>
          <p:cNvSpPr/>
          <p:nvPr/>
        </p:nvSpPr>
        <p:spPr>
          <a:xfrm>
            <a:off x="580394" y="5009763"/>
            <a:ext cx="551061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101F98"/>
                </a:solidFill>
              </a:defRPr>
            </a:lvl1pPr>
          </a:lstStyle>
          <a:p>
            <a:pPr/>
            <a:r>
              <a:t>Monte Carlo parton shower:</a:t>
            </a:r>
          </a:p>
        </p:txBody>
      </p:sp>
      <p:sp>
        <p:nvSpPr>
          <p:cNvPr id="844" name="Shape 844"/>
          <p:cNvSpPr/>
          <p:nvPr/>
        </p:nvSpPr>
        <p:spPr>
          <a:xfrm>
            <a:off x="638207" y="5999912"/>
            <a:ext cx="418564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solidFill>
                  <a:srgbClr val="101F98"/>
                </a:solidFill>
              </a:defRPr>
            </a:pPr>
            <a:r>
              <a:t>All partons tracked </a:t>
            </a:r>
            <a:br/>
            <a:r>
              <a:t>(except ‘soft’ medium partons)</a:t>
            </a:r>
          </a:p>
        </p:txBody>
      </p:sp>
      <p:sp>
        <p:nvSpPr>
          <p:cNvPr id="845" name="Shape 845"/>
          <p:cNvSpPr/>
          <p:nvPr/>
        </p:nvSpPr>
        <p:spPr>
          <a:xfrm>
            <a:off x="615436" y="7141712"/>
            <a:ext cx="423118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solidFill>
                  <a:srgbClr val="101F98"/>
                </a:solidFill>
              </a:defRPr>
            </a:pPr>
            <a:r>
              <a:t>Implement medium-enhanced </a:t>
            </a:r>
            <a:br/>
            <a:r>
              <a:t>splitting everywhere in shower</a:t>
            </a:r>
          </a:p>
        </p:txBody>
      </p:sp>
      <p:sp>
        <p:nvSpPr>
          <p:cNvPr id="846" name="Shape 846"/>
          <p:cNvSpPr/>
          <p:nvPr/>
        </p:nvSpPr>
        <p:spPr>
          <a:xfrm>
            <a:off x="1017122" y="8283510"/>
            <a:ext cx="3027463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2400">
                <a:solidFill>
                  <a:srgbClr val="101F98"/>
                </a:solidFill>
              </a:defRPr>
            </a:pPr>
            <a:r>
              <a:t>JEWEL, MARTINI, </a:t>
            </a:r>
            <a:br/>
            <a:r>
              <a:t>PYQUEN, q-PYTHIA,</a:t>
            </a:r>
            <a:br/>
            <a:r>
              <a:t>YAJeM</a:t>
            </a:r>
          </a:p>
        </p:txBody>
      </p:sp>
      <p:pic>
        <p:nvPicPr>
          <p:cNvPr id="847" name="shower_tran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2366" y="5289620"/>
            <a:ext cx="4627311" cy="29929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5023" tIns="65023" rIns="65023" bIns="65023"/>
          <a:lstStyle>
            <a:lvl1pPr defTabSz="914400">
              <a:defRPr sz="50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In-medium showers: energy loss MC</a:t>
            </a:r>
          </a:p>
        </p:txBody>
      </p:sp>
      <p:sp>
        <p:nvSpPr>
          <p:cNvPr id="850" name="Shape 850"/>
          <p:cNvSpPr/>
          <p:nvPr>
            <p:ph type="body" idx="1"/>
          </p:nvPr>
        </p:nvSpPr>
        <p:spPr>
          <a:xfrm>
            <a:off x="952500" y="1910270"/>
            <a:ext cx="11099800" cy="5933060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289689" indent="-289689" defTabSz="886968">
              <a:lnSpc>
                <a:spcPct val="100000"/>
              </a:lnSpc>
              <a:spcBef>
                <a:spcPts val="400"/>
              </a:spcBef>
              <a:buSzPct val="100000"/>
              <a:buAutoNum type="arabicParenR" startAt="1"/>
              <a:defRPr sz="2716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 How is does the medium modify parton fragmentation?</a:t>
            </a:r>
          </a:p>
          <a:p>
            <a:pPr lvl="1" marL="729790" indent="-175435" defTabSz="886968">
              <a:lnSpc>
                <a:spcPct val="100000"/>
              </a:lnSpc>
              <a:spcBef>
                <a:spcPts val="300"/>
              </a:spcBef>
              <a:buClr>
                <a:srgbClr val="800000"/>
              </a:buClr>
              <a:buSzPct val="100000"/>
              <a:defRPr sz="3686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 sz="2134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</a:rPr>
              <a:t>Energy-loss: reduced energy of leading hadron</a:t>
            </a:r>
            <a:r>
              <a:rPr sz="2134"/>
              <a:t> – enhancement of yield at low p</a:t>
            </a:r>
            <a:r>
              <a:rPr baseline="-20245" sz="2134"/>
              <a:t>T</a:t>
            </a:r>
            <a:r>
              <a:rPr sz="2134"/>
              <a:t>?</a:t>
            </a:r>
            <a:endParaRPr sz="2134"/>
          </a:p>
          <a:p>
            <a:pPr lvl="1" marL="729790" indent="-175435" defTabSz="886968">
              <a:lnSpc>
                <a:spcPct val="100000"/>
              </a:lnSpc>
              <a:spcBef>
                <a:spcPts val="300"/>
              </a:spcBef>
              <a:buSzPct val="100000"/>
              <a:defRPr sz="3686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134"/>
              <a:t>Broadening of shower?</a:t>
            </a:r>
            <a:endParaRPr sz="2134"/>
          </a:p>
          <a:p>
            <a:pPr lvl="1" marL="729790" indent="-175435" defTabSz="886968">
              <a:lnSpc>
                <a:spcPct val="100000"/>
              </a:lnSpc>
              <a:spcBef>
                <a:spcPts val="300"/>
              </a:spcBef>
              <a:buClr>
                <a:srgbClr val="800000"/>
              </a:buClr>
              <a:buSzPct val="100000"/>
              <a:defRPr sz="2134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</a:rPr>
              <a:t>Path-length dependence</a:t>
            </a:r>
            <a:endParaRPr b="1">
              <a:solidFill>
                <a:srgbClr val="800000"/>
              </a:solidFill>
              <a:uFill>
                <a:solidFill>
                  <a:srgbClr val="800000"/>
                </a:solidFill>
              </a:uFill>
            </a:endParaRPr>
          </a:p>
          <a:p>
            <a:pPr lvl="1" marL="729790" indent="-175435" defTabSz="886968">
              <a:lnSpc>
                <a:spcPct val="100000"/>
              </a:lnSpc>
              <a:spcBef>
                <a:spcPts val="300"/>
              </a:spcBef>
              <a:buSzPct val="100000"/>
              <a:defRPr sz="2134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Quark-gluon differences</a:t>
            </a:r>
          </a:p>
          <a:p>
            <a:pPr lvl="1" marL="729790" indent="-175435" defTabSz="886968">
              <a:lnSpc>
                <a:spcPct val="100000"/>
              </a:lnSpc>
              <a:spcBef>
                <a:spcPts val="300"/>
              </a:spcBef>
              <a:buSzPct val="100000"/>
              <a:defRPr sz="2134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Final stage of fragmentation </a:t>
            </a:r>
            <a:br/>
            <a:r>
              <a:t>outside medium?</a:t>
            </a:r>
          </a:p>
          <a:p>
            <a:pPr lvl="1" marL="729790" indent="-175435" defTabSz="886968">
              <a:lnSpc>
                <a:spcPct val="100000"/>
              </a:lnSpc>
              <a:spcBef>
                <a:spcPts val="600"/>
              </a:spcBef>
              <a:buSzPct val="100000"/>
              <a:buAutoNum type="arabicParenR" startAt="1"/>
              <a:defRPr sz="2134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745739" indent="-191384" defTabSz="886968">
              <a:lnSpc>
                <a:spcPct val="100000"/>
              </a:lnSpc>
              <a:spcBef>
                <a:spcPts val="600"/>
              </a:spcBef>
              <a:buSzPct val="100000"/>
              <a:buAutoNum type="arabicParenR" startAt="2"/>
              <a:defRPr sz="2328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745739" indent="-191384" defTabSz="886968">
              <a:lnSpc>
                <a:spcPct val="100000"/>
              </a:lnSpc>
              <a:spcBef>
                <a:spcPts val="600"/>
              </a:spcBef>
              <a:buSzPct val="100000"/>
              <a:buAutoNum type="arabicParenR" startAt="3"/>
              <a:defRPr sz="2328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31073" indent="-331073" defTabSz="886968">
              <a:lnSpc>
                <a:spcPct val="100000"/>
              </a:lnSpc>
              <a:spcBef>
                <a:spcPts val="400"/>
              </a:spcBef>
              <a:buSzTx/>
              <a:buNone/>
              <a:defRPr sz="2716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2)	 What does this tell us about the medium ?</a:t>
            </a:r>
          </a:p>
          <a:p>
            <a:pPr lvl="1" marL="729790" indent="-175435" defTabSz="886968">
              <a:lnSpc>
                <a:spcPct val="100000"/>
              </a:lnSpc>
              <a:spcBef>
                <a:spcPts val="300"/>
              </a:spcBef>
              <a:buClr>
                <a:srgbClr val="800000"/>
              </a:buClr>
              <a:buSzPct val="100000"/>
              <a:defRPr sz="2134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</a:rPr>
              <a:t>Density</a:t>
            </a:r>
            <a:endParaRPr b="1">
              <a:solidFill>
                <a:srgbClr val="800000"/>
              </a:solidFill>
              <a:uFill>
                <a:solidFill>
                  <a:srgbClr val="800000"/>
                </a:solidFill>
              </a:uFill>
            </a:endParaRPr>
          </a:p>
          <a:p>
            <a:pPr lvl="1" marL="729790" indent="-175435" defTabSz="886968">
              <a:lnSpc>
                <a:spcPct val="100000"/>
              </a:lnSpc>
              <a:spcBef>
                <a:spcPts val="300"/>
              </a:spcBef>
              <a:buClr>
                <a:srgbClr val="800000"/>
              </a:buClr>
              <a:buSzPct val="100000"/>
              <a:defRPr sz="3686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 sz="2134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</a:rPr>
              <a:t>Nature of scattering centers?</a:t>
            </a:r>
            <a:r>
              <a:rPr sz="2134"/>
              <a:t> (elastic vs radiative; mass of scatt. centers)</a:t>
            </a:r>
            <a:endParaRPr sz="2134"/>
          </a:p>
          <a:p>
            <a:pPr lvl="1" marL="729790" indent="-175435" defTabSz="886968">
              <a:lnSpc>
                <a:spcPct val="100000"/>
              </a:lnSpc>
              <a:spcBef>
                <a:spcPts val="300"/>
              </a:spcBef>
              <a:buSzPct val="100000"/>
              <a:defRPr sz="3686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134"/>
              <a:t>Time-evolution?</a:t>
            </a:r>
          </a:p>
        </p:txBody>
      </p:sp>
      <p:sp>
        <p:nvSpPr>
          <p:cNvPr id="851" name="Shape 851"/>
          <p:cNvSpPr/>
          <p:nvPr>
            <p:ph type="sldNum" sz="quarter" idx="2"/>
          </p:nvPr>
        </p:nvSpPr>
        <p:spPr>
          <a:xfrm>
            <a:off x="12574037" y="9318743"/>
            <a:ext cx="453527" cy="4511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algn="l" defTabSz="914400">
              <a:defRPr i="1" sz="2200"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52" name="Shape 852"/>
          <p:cNvSpPr/>
          <p:nvPr/>
        </p:nvSpPr>
        <p:spPr>
          <a:xfrm>
            <a:off x="7854684" y="3174090"/>
            <a:ext cx="3433768" cy="2546522"/>
          </a:xfrm>
          <a:prstGeom prst="rect">
            <a:avLst/>
          </a:prstGeom>
          <a:gradFill>
            <a:gsLst>
              <a:gs pos="0">
                <a:srgbClr val="FD3C15"/>
              </a:gs>
              <a:gs pos="100000">
                <a:srgbClr val="FFE667"/>
              </a:gs>
            </a:gsLst>
          </a:gra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853" name="Shape 853"/>
          <p:cNvSpPr/>
          <p:nvPr/>
        </p:nvSpPr>
        <p:spPr>
          <a:xfrm>
            <a:off x="7046513" y="4056635"/>
            <a:ext cx="2491075" cy="1267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/>
          <a:lstStyle/>
          <a:p>
            <a:pPr defTabSz="914400">
              <a:defRPr sz="1400"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High-energy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defTabSz="914400">
              <a:defRPr sz="1400"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defTabSz="914400">
              <a:defRPr sz="1400"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parton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defTabSz="914400">
              <a:defRPr sz="1400"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(from hard scattering)</a:t>
            </a:r>
          </a:p>
        </p:txBody>
      </p:sp>
      <p:sp>
        <p:nvSpPr>
          <p:cNvPr id="854" name="Shape 854"/>
          <p:cNvSpPr/>
          <p:nvPr/>
        </p:nvSpPr>
        <p:spPr>
          <a:xfrm rot="5400000">
            <a:off x="11189488" y="4426971"/>
            <a:ext cx="1361384" cy="526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/>
          <a:lstStyle>
            <a:lvl1pPr defTabSz="914400">
              <a:defRPr sz="1800"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Hadrons</a:t>
            </a:r>
          </a:p>
        </p:txBody>
      </p:sp>
      <p:pic>
        <p:nvPicPr>
          <p:cNvPr id="855" name="shower_trans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7684519" y="3127741"/>
            <a:ext cx="4080129" cy="2639037"/>
          </a:xfrm>
          <a:prstGeom prst="rect">
            <a:avLst/>
          </a:prstGeom>
          <a:ln w="12700">
            <a:miter lim="400000"/>
          </a:ln>
        </p:spPr>
      </p:pic>
      <p:sp>
        <p:nvSpPr>
          <p:cNvPr id="856" name="Shape 856"/>
          <p:cNvSpPr/>
          <p:nvPr/>
        </p:nvSpPr>
        <p:spPr>
          <a:xfrm>
            <a:off x="3424774" y="8271218"/>
            <a:ext cx="562158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2800">
                <a:solidFill>
                  <a:srgbClr val="9A251C"/>
                </a:solidFill>
              </a:defRPr>
            </a:lvl1pPr>
          </a:lstStyle>
          <a:p>
            <a:pPr/>
            <a:r>
              <a:t>Red items: QGP physics interest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Shape 858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5023" tIns="65023" rIns="65023" bIns="65023"/>
          <a:lstStyle>
            <a:lvl1pPr defTabSz="914400">
              <a:defRPr sz="50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Four formalisms</a:t>
            </a:r>
          </a:p>
        </p:txBody>
      </p:sp>
      <p:sp>
        <p:nvSpPr>
          <p:cNvPr id="859" name="Shape 859"/>
          <p:cNvSpPr/>
          <p:nvPr>
            <p:ph type="body" idx="1"/>
          </p:nvPr>
        </p:nvSpPr>
        <p:spPr>
          <a:xfrm>
            <a:off x="554472" y="1869145"/>
            <a:ext cx="11099801" cy="6286501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257175" indent="-257175" defTabSz="914400">
              <a:lnSpc>
                <a:spcPct val="90000"/>
              </a:lnSpc>
              <a:spcBef>
                <a:spcPts val="400"/>
              </a:spcBef>
              <a:buSzPct val="100000"/>
              <a:def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Hard Thermal Loops (AMY)</a:t>
            </a:r>
            <a:endParaRPr b="1"/>
          </a:p>
          <a:p>
            <a:pPr lvl="1" marL="681717" indent="-224517" defTabSz="914400">
              <a:lnSpc>
                <a:spcPct val="90000"/>
              </a:lnSpc>
              <a:spcBef>
                <a:spcPts val="300"/>
              </a:spcBef>
              <a:buSzPct val="100000"/>
              <a:buChar char="–"/>
              <a:defRPr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Dynamical (HTL) medium</a:t>
            </a:r>
          </a:p>
          <a:p>
            <a:pPr lvl="1" marL="681717" indent="-224517" defTabSz="914400">
              <a:lnSpc>
                <a:spcPct val="90000"/>
              </a:lnSpc>
              <a:spcBef>
                <a:spcPts val="300"/>
              </a:spcBef>
              <a:buSzPct val="100000"/>
              <a:buChar char="–"/>
              <a:defRPr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Single gluon spectrum: BDMPS-Z like path integral</a:t>
            </a:r>
          </a:p>
          <a:p>
            <a:pPr lvl="1" marL="681717" indent="-224517" defTabSz="914400">
              <a:lnSpc>
                <a:spcPct val="90000"/>
              </a:lnSpc>
              <a:spcBef>
                <a:spcPts val="300"/>
              </a:spcBef>
              <a:buSzPct val="100000"/>
              <a:buChar char="–"/>
              <a:defRPr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No vacuum radiation</a:t>
            </a:r>
          </a:p>
          <a:p>
            <a:pPr marL="257175" indent="-257175" defTabSz="914400">
              <a:lnSpc>
                <a:spcPct val="90000"/>
              </a:lnSpc>
              <a:spcBef>
                <a:spcPts val="400"/>
              </a:spcBef>
              <a:buSzPct val="100000"/>
              <a:def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Multiple soft scattering (BDMPS-Z, ASW-MS)</a:t>
            </a:r>
            <a:endParaRPr b="1"/>
          </a:p>
          <a:p>
            <a:pPr lvl="1" marL="681717" indent="-224517" defTabSz="914400">
              <a:lnSpc>
                <a:spcPct val="90000"/>
              </a:lnSpc>
              <a:spcBef>
                <a:spcPts val="300"/>
              </a:spcBef>
              <a:buSzPct val="100000"/>
              <a:buChar char="–"/>
              <a:defRPr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Static scattering centers</a:t>
            </a:r>
          </a:p>
          <a:p>
            <a:pPr lvl="1" marL="681717" indent="-224517" defTabSz="914400">
              <a:lnSpc>
                <a:spcPct val="90000"/>
              </a:lnSpc>
              <a:spcBef>
                <a:spcPts val="300"/>
              </a:spcBef>
              <a:buSzPct val="100000"/>
              <a:buChar char="–"/>
              <a:defRPr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Gaussian approximation for momentum kicks</a:t>
            </a:r>
          </a:p>
          <a:p>
            <a:pPr lvl="1" marL="681717" indent="-224517" defTabSz="914400">
              <a:lnSpc>
                <a:spcPct val="90000"/>
              </a:lnSpc>
              <a:spcBef>
                <a:spcPts val="300"/>
              </a:spcBef>
              <a:buSzPct val="100000"/>
              <a:buChar char="–"/>
              <a:defRPr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Full LPM interference and vacuum radiation</a:t>
            </a:r>
          </a:p>
          <a:p>
            <a:pPr marL="257175" indent="-257175" defTabSz="914400">
              <a:lnSpc>
                <a:spcPct val="90000"/>
              </a:lnSpc>
              <a:spcBef>
                <a:spcPts val="400"/>
              </a:spcBef>
              <a:buSzPct val="100000"/>
              <a:def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Opacity expansion ((D)GLV, ASW-SH)</a:t>
            </a:r>
            <a:endParaRPr b="1"/>
          </a:p>
          <a:p>
            <a:pPr lvl="1" marL="681717" indent="-224517" defTabSz="914400">
              <a:lnSpc>
                <a:spcPct val="90000"/>
              </a:lnSpc>
              <a:spcBef>
                <a:spcPts val="300"/>
              </a:spcBef>
              <a:buSzPct val="100000"/>
              <a:buChar char="–"/>
              <a:defRPr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Static scattering centers, Yukawa potential </a:t>
            </a:r>
          </a:p>
          <a:p>
            <a:pPr lvl="1" marL="681717" indent="-224517" defTabSz="914400">
              <a:lnSpc>
                <a:spcPct val="90000"/>
              </a:lnSpc>
              <a:spcBef>
                <a:spcPts val="300"/>
              </a:spcBef>
              <a:buSzPct val="100000"/>
              <a:buChar char="–"/>
              <a:defRPr sz="3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200"/>
              <a:t>Expansion in opacity L/</a:t>
            </a:r>
            <a:r>
              <a:rPr sz="2200">
                <a:latin typeface="Symbol"/>
                <a:ea typeface="Symbol"/>
                <a:cs typeface="Symbol"/>
                <a:sym typeface="Symbol"/>
              </a:rPr>
              <a:t>λ</a:t>
            </a:r>
            <a:r>
              <a:rPr sz="2200"/>
              <a:t> </a:t>
            </a:r>
            <a:br>
              <a:rPr sz="2200"/>
            </a:br>
            <a:r>
              <a:rPr sz="2200"/>
              <a:t>(N=1, interference between two centers default)</a:t>
            </a:r>
            <a:endParaRPr sz="2200"/>
          </a:p>
          <a:p>
            <a:pPr lvl="1" marL="681717" indent="-224517" defTabSz="914400">
              <a:lnSpc>
                <a:spcPct val="90000"/>
              </a:lnSpc>
              <a:spcBef>
                <a:spcPts val="300"/>
              </a:spcBef>
              <a:buSzPct val="100000"/>
              <a:buChar char="–"/>
              <a:defRPr sz="3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200"/>
              <a:t>Interference with vacuum radiation</a:t>
            </a:r>
            <a:endParaRPr sz="2200"/>
          </a:p>
          <a:p>
            <a:pPr marL="257175" indent="-257175" defTabSz="914400">
              <a:lnSpc>
                <a:spcPct val="90000"/>
              </a:lnSpc>
              <a:spcBef>
                <a:spcPts val="400"/>
              </a:spcBef>
              <a:buSzPct val="100000"/>
              <a:def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Higher Twist (Guo, Wang, Majumder)</a:t>
            </a:r>
            <a:endParaRPr b="1"/>
          </a:p>
          <a:p>
            <a:pPr lvl="1" marL="681717" indent="-224517" defTabSz="914400">
              <a:lnSpc>
                <a:spcPct val="90000"/>
              </a:lnSpc>
              <a:spcBef>
                <a:spcPts val="300"/>
              </a:spcBef>
              <a:buSzPct val="100000"/>
              <a:buChar char="–"/>
              <a:defRPr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Medium characterised by higher twist matrix elements</a:t>
            </a:r>
          </a:p>
          <a:p>
            <a:pPr lvl="1" marL="681717" indent="-224517" defTabSz="914400">
              <a:lnSpc>
                <a:spcPct val="90000"/>
              </a:lnSpc>
              <a:spcBef>
                <a:spcPts val="300"/>
              </a:spcBef>
              <a:buSzPct val="100000"/>
              <a:buChar char="–"/>
              <a:defRPr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Radiation kernel similar to GLV</a:t>
            </a:r>
          </a:p>
          <a:p>
            <a:pPr lvl="1" marL="681717" indent="-224517" defTabSz="914400">
              <a:lnSpc>
                <a:spcPct val="90000"/>
              </a:lnSpc>
              <a:spcBef>
                <a:spcPts val="300"/>
              </a:spcBef>
              <a:buSzPct val="100000"/>
              <a:buChar char="–"/>
              <a:defRPr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Vacuum radiation in DGLAP evolution</a:t>
            </a:r>
          </a:p>
        </p:txBody>
      </p:sp>
      <p:sp>
        <p:nvSpPr>
          <p:cNvPr id="860" name="Shape 860"/>
          <p:cNvSpPr/>
          <p:nvPr>
            <p:ph type="sldNum" sz="quarter" idx="2"/>
          </p:nvPr>
        </p:nvSpPr>
        <p:spPr>
          <a:xfrm>
            <a:off x="12574037" y="9334051"/>
            <a:ext cx="453527" cy="4511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algn="l" defTabSz="914400">
              <a:defRPr i="1"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61" name="Shape 861"/>
          <p:cNvSpPr/>
          <p:nvPr/>
        </p:nvSpPr>
        <p:spPr>
          <a:xfrm>
            <a:off x="8669866" y="1192106"/>
            <a:ext cx="3838871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Multiple gluon emission</a:t>
            </a:r>
          </a:p>
        </p:txBody>
      </p:sp>
      <p:sp>
        <p:nvSpPr>
          <p:cNvPr id="862" name="Shape 862"/>
          <p:cNvSpPr/>
          <p:nvPr/>
        </p:nvSpPr>
        <p:spPr>
          <a:xfrm>
            <a:off x="8987721" y="2275839"/>
            <a:ext cx="2090611" cy="831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Fokker-Planck</a:t>
            </a:r>
            <a:b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rate equations</a:t>
            </a:r>
          </a:p>
        </p:txBody>
      </p:sp>
      <p:sp>
        <p:nvSpPr>
          <p:cNvPr id="863" name="Shape 863"/>
          <p:cNvSpPr/>
          <p:nvPr/>
        </p:nvSpPr>
        <p:spPr>
          <a:xfrm>
            <a:off x="8933726" y="4352666"/>
            <a:ext cx="3311151" cy="831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Poisson ansatz</a:t>
            </a:r>
            <a:endParaRPr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defTabSz="9144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(independent emission)</a:t>
            </a:r>
          </a:p>
        </p:txBody>
      </p:sp>
      <p:sp>
        <p:nvSpPr>
          <p:cNvPr id="864" name="Shape 864"/>
          <p:cNvSpPr/>
          <p:nvPr/>
        </p:nvSpPr>
        <p:spPr>
          <a:xfrm>
            <a:off x="9022860" y="6768709"/>
            <a:ext cx="1362842" cy="831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DGLAP</a:t>
            </a:r>
            <a:endParaRPr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defTabSz="9144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evolution</a:t>
            </a:r>
          </a:p>
        </p:txBody>
      </p:sp>
      <p:sp>
        <p:nvSpPr>
          <p:cNvPr id="865" name="Shape 865"/>
          <p:cNvSpPr/>
          <p:nvPr/>
        </p:nvSpPr>
        <p:spPr>
          <a:xfrm>
            <a:off x="866986" y="8739858"/>
            <a:ext cx="2496218" cy="35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See also: arXiv:1106.1106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61" grpId="1"/>
      <p:bldP build="whole" bldLvl="1" animBg="1" rev="0" advAuto="0" spid="864" grpId="4"/>
      <p:bldP build="whole" bldLvl="1" animBg="1" rev="0" advAuto="0" spid="862" grpId="2"/>
      <p:bldP build="whole" bldLvl="1" animBg="1" rev="0" advAuto="0" spid="863" grpId="3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Shape 867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5023" tIns="65023" rIns="65023" bIns="65023"/>
          <a:lstStyle>
            <a:lvl1pPr defTabSz="914400">
              <a:defRPr sz="50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Large angle radiation</a:t>
            </a:r>
          </a:p>
        </p:txBody>
      </p:sp>
      <p:sp>
        <p:nvSpPr>
          <p:cNvPr id="868" name="Shape 868"/>
          <p:cNvSpPr/>
          <p:nvPr>
            <p:ph type="sldNum" sz="quarter" idx="2"/>
          </p:nvPr>
        </p:nvSpPr>
        <p:spPr>
          <a:xfrm>
            <a:off x="12541773" y="9333710"/>
            <a:ext cx="453527" cy="4511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algn="l" defTabSz="914400">
              <a:defRPr i="1"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869" name="gluon_k_proj_GLV_L2T3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19146" y="1408853"/>
            <a:ext cx="5849903" cy="5680570"/>
          </a:xfrm>
          <a:prstGeom prst="rect">
            <a:avLst/>
          </a:prstGeom>
          <a:ln w="12700">
            <a:miter lim="400000"/>
          </a:ln>
        </p:spPr>
      </p:pic>
      <p:sp>
        <p:nvSpPr>
          <p:cNvPr id="870" name="Shape 870"/>
          <p:cNvSpPr/>
          <p:nvPr/>
        </p:nvSpPr>
        <p:spPr>
          <a:xfrm>
            <a:off x="8296789" y="1164265"/>
            <a:ext cx="3349846" cy="71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ctr" defTabSz="914400"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Emitted gluon distribution</a:t>
            </a:r>
            <a:endParaRPr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algn="ctr" defTabSz="914400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Opacity expansion</a:t>
            </a:r>
          </a:p>
        </p:txBody>
      </p:sp>
      <p:sp>
        <p:nvSpPr>
          <p:cNvPr id="871" name="Shape 871"/>
          <p:cNvSpPr/>
          <p:nvPr/>
        </p:nvSpPr>
        <p:spPr>
          <a:xfrm>
            <a:off x="1950286" y="7352249"/>
            <a:ext cx="9104228" cy="1010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ctr"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Calculated gluon spectrum extends to large k</a:t>
            </a:r>
            <a:r>
              <a:rPr baseline="-1957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Symbol"/>
                <a:ea typeface="Symbol"/>
                <a:cs typeface="Symbol"/>
                <a:sym typeface="Symbol"/>
              </a:rPr>
              <a:t>⊥</a:t>
            </a: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 at small k</a:t>
            </a:r>
            <a:endParaRPr sz="2800"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algn="ctr" defTabSz="91440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Outside kinematic limits</a:t>
            </a:r>
          </a:p>
        </p:txBody>
      </p:sp>
      <p:grpSp>
        <p:nvGrpSpPr>
          <p:cNvPr id="878" name="Group 878"/>
          <p:cNvGrpSpPr/>
          <p:nvPr/>
        </p:nvGrpSpPr>
        <p:grpSpPr>
          <a:xfrm>
            <a:off x="4009813" y="1950719"/>
            <a:ext cx="7857068" cy="7023501"/>
            <a:chOff x="0" y="0"/>
            <a:chExt cx="7857066" cy="7023499"/>
          </a:xfrm>
        </p:grpSpPr>
        <p:grpSp>
          <p:nvGrpSpPr>
            <p:cNvPr id="876" name="Group 876"/>
            <p:cNvGrpSpPr/>
            <p:nvPr/>
          </p:nvGrpSpPr>
          <p:grpSpPr>
            <a:xfrm>
              <a:off x="3359573" y="-1"/>
              <a:ext cx="4497494" cy="4443308"/>
              <a:chOff x="0" y="0"/>
              <a:chExt cx="4497493" cy="4443306"/>
            </a:xfrm>
          </p:grpSpPr>
          <p:grpSp>
            <p:nvGrpSpPr>
              <p:cNvPr id="874" name="Group 874"/>
              <p:cNvGrpSpPr/>
              <p:nvPr/>
            </p:nvGrpSpPr>
            <p:grpSpPr>
              <a:xfrm>
                <a:off x="-1" y="-1"/>
                <a:ext cx="4497495" cy="4443308"/>
                <a:chOff x="0" y="0"/>
                <a:chExt cx="4497493" cy="4443306"/>
              </a:xfrm>
            </p:grpSpPr>
            <p:sp>
              <p:nvSpPr>
                <p:cNvPr id="872" name="Shape 872"/>
                <p:cNvSpPr/>
                <p:nvPr/>
              </p:nvSpPr>
              <p:spPr>
                <a:xfrm rot="5400000">
                  <a:off x="108373" y="-1"/>
                  <a:ext cx="4334934" cy="44433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DDDD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algn="ctr" defTabSz="914400">
                    <a:defRPr sz="3400">
                      <a:solidFill>
                        <a:srgbClr val="000000"/>
                      </a:solidFill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</a:p>
              </p:txBody>
            </p:sp>
            <p:sp>
              <p:nvSpPr>
                <p:cNvPr id="873" name="Shape 873"/>
                <p:cNvSpPr/>
                <p:nvPr/>
              </p:nvSpPr>
              <p:spPr>
                <a:xfrm flipV="1">
                  <a:off x="0" y="0"/>
                  <a:ext cx="4443307" cy="4443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t">
                  <a:noAutofit/>
                </a:bodyPr>
                <a:lstStyle/>
                <a:p>
                  <a:pPr defTabSz="457200">
                    <a:defRPr sz="1600"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875" name="Shape 875"/>
              <p:cNvSpPr/>
              <p:nvPr/>
            </p:nvSpPr>
            <p:spPr>
              <a:xfrm>
                <a:off x="2709333" y="2203591"/>
                <a:ext cx="919037" cy="5191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t">
                <a:spAutoFit/>
              </a:bodyPr>
              <a:lstStyle/>
              <a:p>
                <a:pPr defTabSz="914400">
                  <a:defRPr sz="34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sz="2400">
                    <a:latin typeface="Arial"/>
                    <a:ea typeface="Arial"/>
                    <a:cs typeface="Arial"/>
                    <a:sym typeface="Arial"/>
                  </a:rPr>
                  <a:t>k</a:t>
                </a:r>
                <a:r>
                  <a:rPr baseline="-20250" sz="2400">
                    <a:latin typeface="Arial"/>
                    <a:ea typeface="Arial"/>
                    <a:cs typeface="Arial"/>
                    <a:sym typeface="Arial"/>
                  </a:rPr>
                  <a:t>T</a:t>
                </a:r>
                <a:r>
                  <a:rPr sz="2400">
                    <a:latin typeface="Arial"/>
                    <a:ea typeface="Arial"/>
                    <a:cs typeface="Arial"/>
                    <a:sym typeface="Arial"/>
                  </a:rPr>
                  <a:t> &lt; k</a:t>
                </a:r>
              </a:p>
            </p:txBody>
          </p:sp>
        </p:grpSp>
        <p:sp>
          <p:nvSpPr>
            <p:cNvPr id="877" name="Shape 877"/>
            <p:cNvSpPr/>
            <p:nvPr/>
          </p:nvSpPr>
          <p:spPr>
            <a:xfrm>
              <a:off x="0" y="6572391"/>
              <a:ext cx="4480952" cy="4511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defTabSz="914400">
                <a:defRPr sz="22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GLV, ASW, HT cut this off ‘by hand’</a:t>
              </a:r>
            </a:p>
          </p:txBody>
        </p:sp>
      </p:grpSp>
      <p:sp>
        <p:nvSpPr>
          <p:cNvPr id="879" name="Shape 879"/>
          <p:cNvSpPr/>
          <p:nvPr/>
        </p:nvSpPr>
        <p:spPr>
          <a:xfrm>
            <a:off x="8669866" y="6719146"/>
            <a:ext cx="2962298" cy="3892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b="1"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Gluon momentum k (GeV)</a:t>
            </a:r>
          </a:p>
        </p:txBody>
      </p:sp>
      <p:sp>
        <p:nvSpPr>
          <p:cNvPr id="880" name="Shape 880"/>
          <p:cNvSpPr/>
          <p:nvPr/>
        </p:nvSpPr>
        <p:spPr>
          <a:xfrm rot="16200000">
            <a:off x="5021486" y="3905748"/>
            <a:ext cx="3621495" cy="4429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sz="1800">
                <a:latin typeface="Arial"/>
                <a:ea typeface="Arial"/>
                <a:cs typeface="Arial"/>
                <a:sym typeface="Arial"/>
              </a:rPr>
              <a:t>Gluon perp momentum k</a:t>
            </a:r>
            <a:r>
              <a:rPr baseline="-20777" sz="1800">
                <a:latin typeface="Symbol"/>
                <a:ea typeface="Symbol"/>
                <a:cs typeface="Symbol"/>
                <a:sym typeface="Symbol"/>
              </a:rPr>
              <a:t>⊥</a:t>
            </a:r>
            <a:r>
              <a:rPr b="1" sz="1800">
                <a:latin typeface="Arial"/>
                <a:ea typeface="Arial"/>
                <a:cs typeface="Arial"/>
                <a:sym typeface="Arial"/>
              </a:rPr>
              <a:t> (GeV)</a:t>
            </a:r>
          </a:p>
        </p:txBody>
      </p:sp>
      <p:pic>
        <p:nvPicPr>
          <p:cNvPr id="881" name="diagr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0239" y="2508391"/>
            <a:ext cx="5201921" cy="38856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7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1532026" y="1258987"/>
            <a:ext cx="8425530" cy="612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spcBef>
                <a:spcPts val="4200"/>
              </a:spcBef>
              <a:defRPr>
                <a:solidFill>
                  <a:srgbClr val="101F98"/>
                </a:solidFill>
              </a:defRPr>
            </a:lvl1pPr>
          </a:lstStyle>
          <a:p>
            <a:pPr/>
            <a:r>
              <a:t>         The first and only ep collider in the world</a:t>
            </a:r>
          </a:p>
        </p:txBody>
      </p:sp>
      <p:sp>
        <p:nvSpPr>
          <p:cNvPr id="215" name="Shape 215"/>
          <p:cNvSpPr/>
          <p:nvPr/>
        </p:nvSpPr>
        <p:spPr>
          <a:xfrm>
            <a:off x="7928998" y="2981490"/>
            <a:ext cx="4501975" cy="1999355"/>
          </a:xfrm>
          <a:prstGeom prst="rect">
            <a:avLst/>
          </a:prstGeom>
          <a:solidFill>
            <a:srgbClr val="00CC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sz="2800"/>
              <a:t>    </a:t>
            </a:r>
            <a:r>
              <a:rPr b="1" sz="380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b="1" baseline="30526" sz="380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±</a:t>
            </a:r>
            <a:r>
              <a:rPr b="1" sz="380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           p</a:t>
            </a:r>
            <a:endParaRPr b="1" sz="3800">
              <a:solidFill>
                <a:srgbClr val="CC0000"/>
              </a:solidFill>
              <a:uFill>
                <a:solidFill>
                  <a:srgbClr val="CC0000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defTabSz="914400">
              <a:defRPr sz="7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defTabSz="914400"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/>
          </a:p>
          <a:p>
            <a:pPr defTabSz="91440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latin typeface="Comic Sans MS"/>
                <a:ea typeface="Comic Sans MS"/>
                <a:cs typeface="Comic Sans MS"/>
                <a:sym typeface="Comic Sans MS"/>
              </a:rPr>
              <a:t>27.5 GeV        920 GeV</a:t>
            </a:r>
          </a:p>
        </p:txBody>
      </p:sp>
      <p:sp>
        <p:nvSpPr>
          <p:cNvPr id="216" name="Shape 216"/>
          <p:cNvSpPr/>
          <p:nvPr/>
        </p:nvSpPr>
        <p:spPr>
          <a:xfrm>
            <a:off x="8831368" y="5582722"/>
            <a:ext cx="2697235" cy="625349"/>
          </a:xfrm>
          <a:prstGeom prst="rect">
            <a:avLst/>
          </a:prstGeom>
          <a:solidFill>
            <a:srgbClr val="00CC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b="1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latin typeface="Comic Sans MS"/>
                <a:ea typeface="Comic Sans MS"/>
                <a:cs typeface="Comic Sans MS"/>
                <a:sym typeface="Comic Sans MS"/>
              </a:rPr>
              <a:t>√s = 318 GeV </a:t>
            </a:r>
          </a:p>
        </p:txBody>
      </p:sp>
      <p:sp>
        <p:nvSpPr>
          <p:cNvPr id="217" name="Shape 217"/>
          <p:cNvSpPr/>
          <p:nvPr/>
        </p:nvSpPr>
        <p:spPr>
          <a:xfrm>
            <a:off x="2656674" y="7833761"/>
            <a:ext cx="7691452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>
              <a:spcBef>
                <a:spcPts val="3200"/>
              </a:spcBef>
              <a:defRPr sz="2600">
                <a:solidFill>
                  <a:srgbClr val="101F98"/>
                </a:solidFill>
              </a:defRPr>
            </a:pPr>
            <a:r>
              <a:rPr>
                <a:uFill>
                  <a:solidFill>
                    <a:srgbClr val="3333CC"/>
                  </a:solidFill>
                </a:uFill>
              </a:rPr>
              <a:t>Equivalent to fixed target experiment with 50 TeV e</a:t>
            </a:r>
            <a:r>
              <a:rPr baseline="30461">
                <a:uFill>
                  <a:solidFill>
                    <a:srgbClr val="3333CC"/>
                  </a:solidFill>
                </a:uFill>
              </a:rPr>
              <a:t>±</a:t>
            </a:r>
          </a:p>
        </p:txBody>
      </p:sp>
      <p:sp>
        <p:nvSpPr>
          <p:cNvPr id="218" name="Shape 218"/>
          <p:cNvSpPr/>
          <p:nvPr/>
        </p:nvSpPr>
        <p:spPr>
          <a:xfrm>
            <a:off x="1918534" y="1975103"/>
            <a:ext cx="4413100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600">
                <a:solidFill>
                  <a:srgbClr val="101F98"/>
                </a:solidFill>
                <a:uFill>
                  <a:solidFill>
                    <a:srgbClr val="CC0000"/>
                  </a:solidFill>
                </a:uFill>
              </a:defRPr>
            </a:lvl1pPr>
          </a:lstStyle>
          <a:p>
            <a:pPr>
              <a:defRPr>
                <a:uFill>
                  <a:solidFill>
                    <a:srgbClr val="000099"/>
                  </a:solidFill>
                </a:uFill>
              </a:defRPr>
            </a:pPr>
            <a:r>
              <a:rPr>
                <a:uFill>
                  <a:solidFill>
                    <a:srgbClr val="CC0000"/>
                  </a:solidFill>
                </a:uFill>
              </a:rPr>
              <a:t>Hera at DESY near Hamburg</a:t>
            </a:r>
          </a:p>
        </p:txBody>
      </p:sp>
      <p:pic>
        <p:nvPicPr>
          <p:cNvPr id="219" name="desymet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6986" y="2602319"/>
            <a:ext cx="6719147" cy="48248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6" name="Group 226"/>
          <p:cNvGrpSpPr/>
          <p:nvPr/>
        </p:nvGrpSpPr>
        <p:grpSpPr>
          <a:xfrm>
            <a:off x="1332828" y="4325737"/>
            <a:ext cx="6068908" cy="1378036"/>
            <a:chOff x="0" y="0"/>
            <a:chExt cx="6068906" cy="1378034"/>
          </a:xfrm>
        </p:grpSpPr>
        <p:grpSp>
          <p:nvGrpSpPr>
            <p:cNvPr id="222" name="Group 222"/>
            <p:cNvGrpSpPr/>
            <p:nvPr/>
          </p:nvGrpSpPr>
          <p:grpSpPr>
            <a:xfrm>
              <a:off x="0" y="0"/>
              <a:ext cx="650241" cy="549148"/>
              <a:chOff x="0" y="0"/>
              <a:chExt cx="650240" cy="549147"/>
            </a:xfrm>
          </p:grpSpPr>
          <p:sp>
            <p:nvSpPr>
              <p:cNvPr id="220" name="Shape 220"/>
              <p:cNvSpPr/>
              <p:nvPr/>
            </p:nvSpPr>
            <p:spPr>
              <a:xfrm>
                <a:off x="0" y="0"/>
                <a:ext cx="650241" cy="433494"/>
              </a:xfrm>
              <a:prstGeom prst="roundRect">
                <a:avLst>
                  <a:gd name="adj" fmla="val 11719"/>
                </a:avLst>
              </a:prstGeom>
              <a:solidFill>
                <a:srgbClr val="FFFF99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ctr" defTabSz="914400">
                  <a:defRPr sz="34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221" name="Shape 221"/>
              <p:cNvSpPr/>
              <p:nvPr/>
            </p:nvSpPr>
            <p:spPr>
              <a:xfrm>
                <a:off x="0" y="0"/>
                <a:ext cx="514075" cy="5491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t">
                <a:spAutoFit/>
              </a:bodyPr>
              <a:lstStyle>
                <a:lvl1pPr defTabSz="914400">
                  <a:defRPr sz="2400">
                    <a:solidFill>
                      <a:srgbClr val="CC0000"/>
                    </a:solidFill>
                    <a:uFill>
                      <a:solidFill>
                        <a:srgbClr val="CC0000"/>
                      </a:solidFill>
                    </a:uFill>
                    <a:latin typeface="Comic Sans MS"/>
                    <a:ea typeface="Comic Sans MS"/>
                    <a:cs typeface="Comic Sans MS"/>
                    <a:sym typeface="Comic Sans MS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>
                    <a:solidFill>
                      <a:srgbClr val="CC0000"/>
                    </a:solidFill>
                    <a:uFill>
                      <a:solidFill>
                        <a:srgbClr val="CC0000"/>
                      </a:solidFill>
                    </a:uFill>
                    <a:latin typeface="Comic Sans MS"/>
                    <a:ea typeface="Comic Sans MS"/>
                    <a:cs typeface="Comic Sans MS"/>
                    <a:sym typeface="Comic Sans MS"/>
                  </a:rPr>
                  <a:t>H1</a:t>
                </a:r>
              </a:p>
            </p:txBody>
          </p:sp>
        </p:grpSp>
        <p:grpSp>
          <p:nvGrpSpPr>
            <p:cNvPr id="225" name="Group 225"/>
            <p:cNvGrpSpPr/>
            <p:nvPr/>
          </p:nvGrpSpPr>
          <p:grpSpPr>
            <a:xfrm>
              <a:off x="5093546" y="866986"/>
              <a:ext cx="975361" cy="511049"/>
              <a:chOff x="0" y="0"/>
              <a:chExt cx="975360" cy="511047"/>
            </a:xfrm>
          </p:grpSpPr>
          <p:sp>
            <p:nvSpPr>
              <p:cNvPr id="223" name="Shape 223"/>
              <p:cNvSpPr/>
              <p:nvPr/>
            </p:nvSpPr>
            <p:spPr>
              <a:xfrm>
                <a:off x="0" y="0"/>
                <a:ext cx="957627" cy="433494"/>
              </a:xfrm>
              <a:prstGeom prst="roundRect">
                <a:avLst>
                  <a:gd name="adj" fmla="val 11719"/>
                </a:avLst>
              </a:prstGeom>
              <a:solidFill>
                <a:srgbClr val="FFFF99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ctr" defTabSz="914400">
                  <a:defRPr sz="34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224" name="Shape 224"/>
              <p:cNvSpPr/>
              <p:nvPr/>
            </p:nvSpPr>
            <p:spPr>
              <a:xfrm>
                <a:off x="0" y="0"/>
                <a:ext cx="975361" cy="5110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5023" tIns="65023" rIns="65023" bIns="65023" numCol="1" anchor="t">
                <a:spAutoFit/>
              </a:bodyPr>
              <a:lstStyle>
                <a:lvl1pPr defTabSz="914400">
                  <a:defRPr sz="2200">
                    <a:solidFill>
                      <a:srgbClr val="CC0000"/>
                    </a:solidFill>
                    <a:uFill>
                      <a:solidFill>
                        <a:srgbClr val="CC0000"/>
                      </a:solidFill>
                    </a:uFill>
                    <a:latin typeface="Comic Sans MS"/>
                    <a:ea typeface="Comic Sans MS"/>
                    <a:cs typeface="Comic Sans MS"/>
                    <a:sym typeface="Comic Sans MS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>
                    <a:solidFill>
                      <a:srgbClr val="CC0000"/>
                    </a:solidFill>
                    <a:uFill>
                      <a:solidFill>
                        <a:srgbClr val="CC0000"/>
                      </a:solidFill>
                    </a:uFill>
                    <a:latin typeface="Comic Sans MS"/>
                    <a:ea typeface="Comic Sans MS"/>
                    <a:cs typeface="Comic Sans MS"/>
                    <a:sym typeface="Comic Sans MS"/>
                  </a:rPr>
                  <a:t>Zeus</a:t>
                </a:r>
              </a:p>
            </p:txBody>
          </p:sp>
        </p:grpSp>
      </p:grpSp>
      <p:grpSp>
        <p:nvGrpSpPr>
          <p:cNvPr id="231" name="Group 231"/>
          <p:cNvGrpSpPr/>
          <p:nvPr/>
        </p:nvGrpSpPr>
        <p:grpSpPr>
          <a:xfrm>
            <a:off x="8218084" y="3902255"/>
            <a:ext cx="4226561" cy="541868"/>
            <a:chOff x="0" y="0"/>
            <a:chExt cx="4226560" cy="541866"/>
          </a:xfrm>
        </p:grpSpPr>
        <p:sp>
          <p:nvSpPr>
            <p:cNvPr id="227" name="Shape 227"/>
            <p:cNvSpPr/>
            <p:nvPr/>
          </p:nvSpPr>
          <p:spPr>
            <a:xfrm flipH="1" flipV="1">
              <a:off x="1733973" y="216746"/>
              <a:ext cx="2492588" cy="1"/>
            </a:xfrm>
            <a:prstGeom prst="line">
              <a:avLst/>
            </a:prstGeom>
            <a:noFill/>
            <a:ln w="38100" cap="flat">
              <a:solidFill>
                <a:srgbClr val="3333CC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457200">
                <a:defRPr sz="16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30" name="Group 230"/>
            <p:cNvGrpSpPr/>
            <p:nvPr/>
          </p:nvGrpSpPr>
          <p:grpSpPr>
            <a:xfrm>
              <a:off x="0" y="-1"/>
              <a:ext cx="1517227" cy="541868"/>
              <a:chOff x="0" y="0"/>
              <a:chExt cx="1517226" cy="541866"/>
            </a:xfrm>
          </p:grpSpPr>
          <p:sp>
            <p:nvSpPr>
              <p:cNvPr id="228" name="Shape 228"/>
              <p:cNvSpPr/>
              <p:nvPr/>
            </p:nvSpPr>
            <p:spPr>
              <a:xfrm>
                <a:off x="0" y="216746"/>
                <a:ext cx="758614" cy="1"/>
              </a:xfrm>
              <a:prstGeom prst="line">
                <a:avLst/>
              </a:prstGeom>
              <a:noFill/>
              <a:ln w="38100" cap="flat">
                <a:solidFill>
                  <a:srgbClr val="3333CC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457200">
                  <a:defRPr sz="1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29" name="Shape 229"/>
              <p:cNvSpPr/>
              <p:nvPr/>
            </p:nvSpPr>
            <p:spPr>
              <a:xfrm>
                <a:off x="975360" y="0"/>
                <a:ext cx="541867" cy="541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5800"/>
                    </a:moveTo>
                    <a:lnTo>
                      <a:pt x="8352" y="2295"/>
                    </a:lnTo>
                    <a:lnTo>
                      <a:pt x="7312" y="6320"/>
                    </a:lnTo>
                    <a:lnTo>
                      <a:pt x="370" y="2295"/>
                    </a:lnTo>
                    <a:lnTo>
                      <a:pt x="4627" y="7617"/>
                    </a:lnTo>
                    <a:lnTo>
                      <a:pt x="0" y="8615"/>
                    </a:lnTo>
                    <a:lnTo>
                      <a:pt x="3722" y="11775"/>
                    </a:lnTo>
                    <a:lnTo>
                      <a:pt x="135" y="14587"/>
                    </a:lnTo>
                    <a:lnTo>
                      <a:pt x="5667" y="13937"/>
                    </a:lnTo>
                    <a:lnTo>
                      <a:pt x="4762" y="17617"/>
                    </a:lnTo>
                    <a:lnTo>
                      <a:pt x="7715" y="15627"/>
                    </a:lnTo>
                    <a:lnTo>
                      <a:pt x="8485" y="21600"/>
                    </a:lnTo>
                    <a:lnTo>
                      <a:pt x="10532" y="14935"/>
                    </a:lnTo>
                    <a:lnTo>
                      <a:pt x="13247" y="19737"/>
                    </a:lnTo>
                    <a:lnTo>
                      <a:pt x="14020" y="14457"/>
                    </a:lnTo>
                    <a:lnTo>
                      <a:pt x="18145" y="18095"/>
                    </a:lnTo>
                    <a:lnTo>
                      <a:pt x="16837" y="12942"/>
                    </a:lnTo>
                    <a:lnTo>
                      <a:pt x="21600" y="13290"/>
                    </a:lnTo>
                    <a:lnTo>
                      <a:pt x="17607" y="10475"/>
                    </a:lnTo>
                    <a:lnTo>
                      <a:pt x="21097" y="8137"/>
                    </a:lnTo>
                    <a:lnTo>
                      <a:pt x="16702" y="7315"/>
                    </a:lnTo>
                    <a:lnTo>
                      <a:pt x="18380" y="4457"/>
                    </a:lnTo>
                    <a:lnTo>
                      <a:pt x="14155" y="5325"/>
                    </a:ln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FF99"/>
              </a:solidFill>
              <a:ln w="12700" cap="flat">
                <a:solidFill>
                  <a:srgbClr val="FFFF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ctr" defTabSz="914400">
                  <a:defRPr sz="2400">
                    <a:solidFill>
                      <a:srgbClr val="3333CC"/>
                    </a:solidFill>
                    <a:uFill>
                      <a:solidFill>
                        <a:srgbClr val="3333CC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sp>
        <p:nvSpPr>
          <p:cNvPr id="232" name="Shape 232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5023" tIns="65023" rIns="65023" bIns="65023"/>
          <a:lstStyle/>
          <a:p>
            <a:pPr/>
            <a:r>
              <a:t>The HERA Collider </a:t>
            </a:r>
          </a:p>
        </p:txBody>
      </p:sp>
      <p:sp>
        <p:nvSpPr>
          <p:cNvPr id="233" name="Shape 233"/>
          <p:cNvSpPr/>
          <p:nvPr>
            <p:ph type="sldNum" sz="quarter" idx="2"/>
          </p:nvPr>
        </p:nvSpPr>
        <p:spPr>
          <a:xfrm>
            <a:off x="12513695" y="9324017"/>
            <a:ext cx="298138" cy="4511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algn="l" defTabSz="914400">
              <a:defRPr i="1"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Shape 883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5023" tIns="65023" rIns="65023" bIns="65023"/>
          <a:lstStyle>
            <a:lvl1pPr defTabSz="914400">
              <a:defRPr sz="50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Effect of large angle radiation</a:t>
            </a:r>
          </a:p>
        </p:txBody>
      </p:sp>
      <p:sp>
        <p:nvSpPr>
          <p:cNvPr id="884" name="Shape 884"/>
          <p:cNvSpPr/>
          <p:nvPr>
            <p:ph type="sldNum" sz="quarter" idx="2"/>
          </p:nvPr>
        </p:nvSpPr>
        <p:spPr>
          <a:xfrm>
            <a:off x="12564290" y="9321351"/>
            <a:ext cx="453527" cy="4511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algn="l" defTabSz="914400">
              <a:defRPr i="1"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885" name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3306" y="5452533"/>
            <a:ext cx="1300481" cy="1122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886" name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2346" y="5490915"/>
            <a:ext cx="1153725" cy="939237"/>
          </a:xfrm>
          <a:prstGeom prst="rect">
            <a:avLst/>
          </a:prstGeom>
          <a:ln w="12700">
            <a:miter lim="400000"/>
          </a:ln>
        </p:spPr>
      </p:pic>
      <p:sp>
        <p:nvSpPr>
          <p:cNvPr id="887" name="Shape 887"/>
          <p:cNvSpPr/>
          <p:nvPr/>
        </p:nvSpPr>
        <p:spPr>
          <a:xfrm>
            <a:off x="1300479" y="7044266"/>
            <a:ext cx="4121521" cy="1273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Different large angle cut-offs:</a:t>
            </a:r>
            <a:endParaRPr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aseline="-20250"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 &lt; </a:t>
            </a: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Symbol"/>
                <a:ea typeface="Symbol"/>
                <a:cs typeface="Symbol"/>
                <a:sym typeface="Symbol"/>
              </a:rPr>
              <a:t>ω</a:t>
            </a: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i="1"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0250" i="1"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i="1"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E</a:t>
            </a:r>
            <a:endParaRPr i="1" sz="2400">
              <a:solidFill>
                <a:srgbClr val="000099"/>
              </a:solidFill>
              <a:uFill>
                <a:solidFill>
                  <a:srgbClr val="000099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aseline="-20250"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 &lt; </a:t>
            </a: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Symbol"/>
                <a:ea typeface="Symbol"/>
                <a:cs typeface="Symbol"/>
                <a:sym typeface="Symbol"/>
              </a:rPr>
              <a:t>ω</a:t>
            </a: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i="1"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2 x</a:t>
            </a:r>
            <a:r>
              <a:rPr baseline="-20250" i="1"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i="1"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E</a:t>
            </a:r>
          </a:p>
        </p:txBody>
      </p:sp>
      <p:pic>
        <p:nvPicPr>
          <p:cNvPr id="888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77279" y="1842346"/>
            <a:ext cx="6935895" cy="4666828"/>
          </a:xfrm>
          <a:prstGeom prst="rect">
            <a:avLst/>
          </a:prstGeom>
          <a:ln w="12700">
            <a:miter lim="400000"/>
          </a:ln>
        </p:spPr>
      </p:pic>
      <p:sp>
        <p:nvSpPr>
          <p:cNvPr id="889" name="Shape 889"/>
          <p:cNvSpPr/>
          <p:nvPr/>
        </p:nvSpPr>
        <p:spPr>
          <a:xfrm>
            <a:off x="8886613" y="2424853"/>
            <a:ext cx="2308682" cy="72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Blue: k</a:t>
            </a:r>
            <a:r>
              <a:rPr baseline="-20777" sz="1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Tmax</a:t>
            </a:r>
            <a:r>
              <a:rPr sz="1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 = xE</a:t>
            </a:r>
            <a:endParaRPr sz="1800"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rPr>
              <a:t>Red: k</a:t>
            </a:r>
            <a:r>
              <a:rPr baseline="-20777" sz="1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rPr>
              <a:t>Tmax</a:t>
            </a:r>
            <a:r>
              <a:rPr sz="1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rPr>
              <a:t> = 2x(1-x)E</a:t>
            </a:r>
          </a:p>
        </p:txBody>
      </p:sp>
      <p:sp>
        <p:nvSpPr>
          <p:cNvPr id="890" name="Shape 890"/>
          <p:cNvSpPr/>
          <p:nvPr/>
        </p:nvSpPr>
        <p:spPr>
          <a:xfrm>
            <a:off x="7911253" y="1733973"/>
            <a:ext cx="3175420" cy="475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Single-gluon spectrum</a:t>
            </a:r>
          </a:p>
        </p:txBody>
      </p:sp>
      <p:sp>
        <p:nvSpPr>
          <p:cNvPr id="891" name="Shape 891"/>
          <p:cNvSpPr/>
          <p:nvPr/>
        </p:nvSpPr>
        <p:spPr>
          <a:xfrm>
            <a:off x="541866" y="4768426"/>
            <a:ext cx="3406996" cy="475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Different definitions of </a:t>
            </a:r>
            <a:r>
              <a:rPr i="1"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892" name="Shape 892"/>
          <p:cNvSpPr/>
          <p:nvPr/>
        </p:nvSpPr>
        <p:spPr>
          <a:xfrm>
            <a:off x="627662" y="5759591"/>
            <a:ext cx="916208" cy="475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ASW:</a:t>
            </a:r>
          </a:p>
        </p:txBody>
      </p:sp>
      <p:sp>
        <p:nvSpPr>
          <p:cNvPr id="893" name="Shape 893"/>
          <p:cNvSpPr/>
          <p:nvPr/>
        </p:nvSpPr>
        <p:spPr>
          <a:xfrm>
            <a:off x="3359573" y="5743786"/>
            <a:ext cx="803397" cy="475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GLV:</a:t>
            </a:r>
          </a:p>
        </p:txBody>
      </p:sp>
      <p:sp>
        <p:nvSpPr>
          <p:cNvPr id="894" name="Shape 894"/>
          <p:cNvSpPr/>
          <p:nvPr/>
        </p:nvSpPr>
        <p:spPr>
          <a:xfrm>
            <a:off x="7592724" y="7066588"/>
            <a:ext cx="3812478" cy="931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ea typeface="Arial"/>
                <a:cs typeface="Arial"/>
                <a:sym typeface="Arial"/>
              </a:rPr>
              <a:t>Factor ~2 uncertainty </a:t>
            </a:r>
            <a:endParaRPr>
              <a:solidFill>
                <a:srgbClr val="990000"/>
              </a:solidFill>
              <a:uFill>
                <a:solidFill>
                  <a:srgbClr val="990000"/>
                </a:solidFill>
              </a:uFill>
            </a:endParaRPr>
          </a:p>
          <a:p>
            <a:pPr defTabSz="91440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ea typeface="Arial"/>
                <a:cs typeface="Arial"/>
                <a:sym typeface="Arial"/>
              </a:rPr>
              <a:t>from large-angle cut-off</a:t>
            </a:r>
          </a:p>
        </p:txBody>
      </p:sp>
      <p:sp>
        <p:nvSpPr>
          <p:cNvPr id="895" name="Shape 895"/>
          <p:cNvSpPr/>
          <p:nvPr/>
        </p:nvSpPr>
        <p:spPr>
          <a:xfrm rot="5400000">
            <a:off x="10996579" y="3780789"/>
            <a:ext cx="3361901" cy="35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Horowitz and Cole, PRC81, 024909</a:t>
            </a:r>
          </a:p>
        </p:txBody>
      </p:sp>
      <p:sp>
        <p:nvSpPr>
          <p:cNvPr id="896" name="Shape 896"/>
          <p:cNvSpPr/>
          <p:nvPr/>
        </p:nvSpPr>
        <p:spPr>
          <a:xfrm>
            <a:off x="519288" y="2074897"/>
            <a:ext cx="4974777" cy="1744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Opacity expansion formalisms</a:t>
            </a:r>
            <a:endParaRPr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800"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800"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defTabSz="91440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Expand in powers of</a:t>
            </a:r>
          </a:p>
        </p:txBody>
      </p:sp>
      <p:pic>
        <p:nvPicPr>
          <p:cNvPr id="897" name="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18186" y="3142826"/>
            <a:ext cx="453814" cy="10837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Shape 899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5023" tIns="65023" rIns="65023" bIns="65023"/>
          <a:lstStyle>
            <a:lvl1pPr defTabSz="914400">
              <a:defRPr sz="50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Energy loss distributions</a:t>
            </a:r>
          </a:p>
        </p:txBody>
      </p:sp>
      <p:sp>
        <p:nvSpPr>
          <p:cNvPr id="900" name="Shape 900"/>
          <p:cNvSpPr/>
          <p:nvPr>
            <p:ph type="sldNum" sz="quarter" idx="2"/>
          </p:nvPr>
        </p:nvSpPr>
        <p:spPr>
          <a:xfrm>
            <a:off x="12525847" y="9321351"/>
            <a:ext cx="453526" cy="4511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algn="l" defTabSz="914400">
              <a:defRPr i="1"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901" name="dIdw_all_L5T3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373" y="1733973"/>
            <a:ext cx="6233725" cy="5892801"/>
          </a:xfrm>
          <a:prstGeom prst="rect">
            <a:avLst/>
          </a:prstGeom>
          <a:ln w="12700">
            <a:miter lim="400000"/>
          </a:ln>
        </p:spPr>
      </p:pic>
      <p:sp>
        <p:nvSpPr>
          <p:cNvPr id="902" name="Shape 902"/>
          <p:cNvSpPr/>
          <p:nvPr/>
        </p:nvSpPr>
        <p:spPr>
          <a:xfrm>
            <a:off x="1083733" y="1517226"/>
            <a:ext cx="4353518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Radiated gluon distribution</a:t>
            </a:r>
          </a:p>
        </p:txBody>
      </p:sp>
      <p:sp>
        <p:nvSpPr>
          <p:cNvPr id="903" name="Shape 903"/>
          <p:cNvSpPr/>
          <p:nvPr/>
        </p:nvSpPr>
        <p:spPr>
          <a:xfrm>
            <a:off x="1266872" y="7873367"/>
            <a:ext cx="4026568" cy="9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Main theory uncertainty:</a:t>
            </a:r>
            <a:endParaRPr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defTabSz="91440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Large angle radiation</a:t>
            </a:r>
          </a:p>
        </p:txBody>
      </p:sp>
      <p:pic>
        <p:nvPicPr>
          <p:cNvPr id="904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27519" y="1733973"/>
            <a:ext cx="6177281" cy="5989886"/>
          </a:xfrm>
          <a:prstGeom prst="rect">
            <a:avLst/>
          </a:prstGeom>
          <a:ln w="12700">
            <a:miter lim="400000"/>
          </a:ln>
        </p:spPr>
      </p:pic>
      <p:sp>
        <p:nvSpPr>
          <p:cNvPr id="905" name="Shape 905"/>
          <p:cNvSpPr/>
          <p:nvPr/>
        </p:nvSpPr>
        <p:spPr>
          <a:xfrm>
            <a:off x="7184557" y="7941320"/>
            <a:ext cx="5463206" cy="908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Broad distribution</a:t>
            </a:r>
            <a:endParaRPr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Significant contributions at </a:t>
            </a: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Symbol"/>
                <a:ea typeface="Symbol"/>
                <a:cs typeface="Symbol"/>
                <a:sym typeface="Symbol"/>
              </a:rPr>
              <a:t>Δ</a:t>
            </a: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E=0, </a:t>
            </a: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Symbol"/>
                <a:ea typeface="Symbol"/>
                <a:cs typeface="Symbol"/>
                <a:sym typeface="Symbol"/>
              </a:rPr>
              <a:t>Δ</a:t>
            </a: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E=E</a:t>
            </a:r>
          </a:p>
        </p:txBody>
      </p:sp>
      <p:sp>
        <p:nvSpPr>
          <p:cNvPr id="906" name="Shape 906"/>
          <p:cNvSpPr/>
          <p:nvPr/>
        </p:nvSpPr>
        <p:spPr>
          <a:xfrm>
            <a:off x="8369034" y="2440729"/>
            <a:ext cx="3758343" cy="917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ctr">
              <a:defRPr sz="2600">
                <a:solidFill>
                  <a:srgbClr val="101F98"/>
                </a:solidFill>
              </a:defRPr>
            </a:pPr>
            <a:r>
              <a:t>Multiple gluon emission:</a:t>
            </a:r>
          </a:p>
          <a:p>
            <a:pPr algn="ctr">
              <a:defRPr sz="2600">
                <a:solidFill>
                  <a:srgbClr val="101F98"/>
                </a:solidFill>
              </a:defRPr>
            </a:pPr>
            <a:r>
              <a:t>Poisson Ansatz</a:t>
            </a:r>
          </a:p>
        </p:txBody>
      </p:sp>
      <p:grpSp>
        <p:nvGrpSpPr>
          <p:cNvPr id="911" name="Group 911"/>
          <p:cNvGrpSpPr/>
          <p:nvPr/>
        </p:nvGrpSpPr>
        <p:grpSpPr>
          <a:xfrm>
            <a:off x="6394026" y="1192106"/>
            <a:ext cx="6502401" cy="6687539"/>
            <a:chOff x="0" y="0"/>
            <a:chExt cx="6502400" cy="6687538"/>
          </a:xfrm>
        </p:grpSpPr>
        <p:grpSp>
          <p:nvGrpSpPr>
            <p:cNvPr id="909" name="Group 909"/>
            <p:cNvGrpSpPr/>
            <p:nvPr/>
          </p:nvGrpSpPr>
          <p:grpSpPr>
            <a:xfrm>
              <a:off x="0" y="0"/>
              <a:ext cx="6502400" cy="6687539"/>
              <a:chOff x="0" y="0"/>
              <a:chExt cx="6502400" cy="6687538"/>
            </a:xfrm>
          </p:grpSpPr>
          <p:pic>
            <p:nvPicPr>
              <p:cNvPr id="907" name="dNdxout_all_L5T300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541866"/>
                <a:ext cx="6502400" cy="614567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908" name="Shape 908"/>
              <p:cNvSpPr/>
              <p:nvPr/>
            </p:nvSpPr>
            <p:spPr>
              <a:xfrm>
                <a:off x="1083733" y="0"/>
                <a:ext cx="5093548" cy="97536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ctr" defTabSz="914400">
                  <a:defRPr sz="2800">
                    <a:solidFill>
                      <a:srgbClr val="000099"/>
                    </a:solidFill>
                    <a:uFill>
                      <a:solidFill>
                        <a:srgbClr val="000099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910" name="Shape 910"/>
            <p:cNvSpPr/>
            <p:nvPr/>
          </p:nvSpPr>
          <p:spPr>
            <a:xfrm>
              <a:off x="650240" y="325120"/>
              <a:ext cx="5538735" cy="5248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defTabSz="914400">
                <a:defRPr sz="28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Energy loss probability distribution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05" grpId="2"/>
      <p:bldP build="whole" bldLvl="1" animBg="1" rev="0" advAuto="0" spid="911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Shape 913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5023" tIns="65023" rIns="65023" bIns="65023"/>
          <a:lstStyle/>
          <a:p>
            <a:pPr defTabSz="914400">
              <a:defRPr sz="50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i="1"/>
              <a:t>L</a:t>
            </a:r>
            <a:r>
              <a:t>-dependence; regions of validity?</a:t>
            </a:r>
          </a:p>
        </p:txBody>
      </p:sp>
      <p:sp>
        <p:nvSpPr>
          <p:cNvPr id="914" name="Shape 914"/>
          <p:cNvSpPr/>
          <p:nvPr>
            <p:ph type="sldNum" sz="quarter" idx="2"/>
          </p:nvPr>
        </p:nvSpPr>
        <p:spPr>
          <a:xfrm>
            <a:off x="12560925" y="9313185"/>
            <a:ext cx="453527" cy="4511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algn="l" defTabSz="914400">
              <a:defRPr i="1" sz="2200"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915" name="ch_rates_p16_k3_T2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3733" y="1192106"/>
            <a:ext cx="9103361" cy="6373708"/>
          </a:xfrm>
          <a:prstGeom prst="rect">
            <a:avLst/>
          </a:prstGeom>
          <a:ln w="12700">
            <a:miter lim="400000"/>
          </a:ln>
        </p:spPr>
      </p:pic>
      <p:sp>
        <p:nvSpPr>
          <p:cNvPr id="916" name="Shape 916"/>
          <p:cNvSpPr/>
          <p:nvPr/>
        </p:nvSpPr>
        <p:spPr>
          <a:xfrm>
            <a:off x="4985173" y="995679"/>
            <a:ext cx="3232272" cy="502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3400"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Emission rate vs </a:t>
            </a: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Symbol"/>
                <a:ea typeface="Symbol"/>
                <a:cs typeface="Symbol"/>
                <a:sym typeface="Symbol"/>
              </a:rPr>
              <a:t>τ</a:t>
            </a: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 (=</a:t>
            </a:r>
            <a:r>
              <a:rPr i="1"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sz="2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917" name="Shape 917"/>
          <p:cNvSpPr/>
          <p:nvPr/>
        </p:nvSpPr>
        <p:spPr>
          <a:xfrm>
            <a:off x="5518312" y="1730276"/>
            <a:ext cx="4124398" cy="41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ctr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Helvetica Light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Caron-Huot, Gale, arXiv:1006.2379</a:t>
            </a:r>
          </a:p>
        </p:txBody>
      </p:sp>
      <p:grpSp>
        <p:nvGrpSpPr>
          <p:cNvPr id="921" name="Group 921"/>
          <p:cNvGrpSpPr/>
          <p:nvPr/>
        </p:nvGrpSpPr>
        <p:grpSpPr>
          <a:xfrm>
            <a:off x="216746" y="4334933"/>
            <a:ext cx="5310294" cy="1865042"/>
            <a:chOff x="0" y="0"/>
            <a:chExt cx="5310293" cy="1865040"/>
          </a:xfrm>
        </p:grpSpPr>
        <p:sp>
          <p:nvSpPr>
            <p:cNvPr id="918" name="Shape 918"/>
            <p:cNvSpPr/>
            <p:nvPr/>
          </p:nvSpPr>
          <p:spPr>
            <a:xfrm>
              <a:off x="3251200" y="0"/>
              <a:ext cx="2059094" cy="541867"/>
            </a:xfrm>
            <a:prstGeom prst="ellipse">
              <a:avLst/>
            </a:prstGeom>
            <a:noFill/>
            <a:ln w="254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914400">
                <a:defRPr sz="3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919" name="Shape 919"/>
            <p:cNvSpPr/>
            <p:nvPr/>
          </p:nvSpPr>
          <p:spPr>
            <a:xfrm>
              <a:off x="0" y="1083733"/>
              <a:ext cx="2866398" cy="7813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defTabSz="914400">
                <a:defRPr sz="3400">
                  <a:solidFill>
                    <a:srgbClr val="101F98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sz="22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AMY, small </a:t>
              </a:r>
              <a:r>
                <a:rPr i="1" sz="22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L</a:t>
              </a:r>
              <a:r>
                <a:rPr sz="22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,</a:t>
              </a:r>
              <a:endParaRPr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endParaRPr>
            </a:p>
            <a:p>
              <a:pPr defTabSz="914400">
                <a:defRPr sz="3400">
                  <a:solidFill>
                    <a:srgbClr val="101F98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sz="22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no </a:t>
              </a:r>
              <a:r>
                <a:rPr i="1" sz="22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L</a:t>
              </a:r>
              <a:r>
                <a:rPr baseline="30545" i="1" sz="22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sz="22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, boundary effect</a:t>
              </a:r>
            </a:p>
          </p:txBody>
        </p:sp>
        <p:sp>
          <p:nvSpPr>
            <p:cNvPr id="920" name="Shape 920"/>
            <p:cNvSpPr/>
            <p:nvPr/>
          </p:nvSpPr>
          <p:spPr>
            <a:xfrm flipV="1">
              <a:off x="1408853" y="325119"/>
              <a:ext cx="1842347" cy="758615"/>
            </a:xfrm>
            <a:prstGeom prst="line">
              <a:avLst/>
            </a:prstGeom>
            <a:noFill/>
            <a:ln w="25400" cap="flat">
              <a:solidFill>
                <a:srgbClr val="00009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457200">
                <a:defRPr sz="1600"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922" name="Shape 922"/>
          <p:cNvSpPr/>
          <p:nvPr/>
        </p:nvSpPr>
        <p:spPr>
          <a:xfrm>
            <a:off x="9895875" y="3877081"/>
            <a:ext cx="3070309" cy="1441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2200"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ea typeface="Arial"/>
                <a:cs typeface="Arial"/>
                <a:sym typeface="Arial"/>
              </a:rPr>
              <a:t>Full = </a:t>
            </a:r>
            <a:endParaRPr>
              <a:solidFill>
                <a:srgbClr val="990000"/>
              </a:solidFill>
              <a:uFill>
                <a:solidFill>
                  <a:srgbClr val="990000"/>
                </a:solidFill>
              </a:uFill>
            </a:endParaRPr>
          </a:p>
          <a:p>
            <a:pPr defTabSz="914400">
              <a:defRPr sz="2200"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ea typeface="Arial"/>
                <a:cs typeface="Arial"/>
                <a:sym typeface="Arial"/>
              </a:rPr>
              <a:t>numerical solution of </a:t>
            </a:r>
            <a:br>
              <a:rPr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ea typeface="Arial"/>
                <a:cs typeface="Arial"/>
                <a:sym typeface="Arial"/>
              </a:rPr>
              <a:t>Zakharov path integral </a:t>
            </a:r>
            <a:endParaRPr>
              <a:solidFill>
                <a:srgbClr val="990000"/>
              </a:solidFill>
              <a:uFill>
                <a:solidFill>
                  <a:srgbClr val="990000"/>
                </a:solidFill>
              </a:uFill>
            </a:endParaRPr>
          </a:p>
          <a:p>
            <a:pPr defTabSz="914400">
              <a:defRPr sz="2200"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ea typeface="Arial"/>
                <a:cs typeface="Arial"/>
                <a:sym typeface="Arial"/>
              </a:rPr>
              <a:t>= ‘best we know’</a:t>
            </a:r>
          </a:p>
        </p:txBody>
      </p:sp>
      <p:sp>
        <p:nvSpPr>
          <p:cNvPr id="923" name="Shape 923"/>
          <p:cNvSpPr/>
          <p:nvPr/>
        </p:nvSpPr>
        <p:spPr>
          <a:xfrm>
            <a:off x="9832622" y="1625599"/>
            <a:ext cx="2953666" cy="1771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2200"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GLV N=1</a:t>
            </a:r>
            <a:endParaRPr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defTabSz="914400">
              <a:defRPr sz="3400"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Too much radiation </a:t>
            </a:r>
            <a:br>
              <a:rPr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at large </a:t>
            </a:r>
            <a:r>
              <a:rPr i="1"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L</a:t>
            </a:r>
            <a:endParaRPr i="1" sz="2200">
              <a:solidFill>
                <a:srgbClr val="000099"/>
              </a:solidFill>
              <a:uFill>
                <a:solidFill>
                  <a:srgbClr val="000099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defTabSz="914400">
              <a:defRPr sz="2200"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(no interference </a:t>
            </a:r>
            <a:b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between scatt centers)</a:t>
            </a:r>
          </a:p>
        </p:txBody>
      </p:sp>
      <p:grpSp>
        <p:nvGrpSpPr>
          <p:cNvPr id="927" name="Group 927"/>
          <p:cNvGrpSpPr/>
          <p:nvPr/>
        </p:nvGrpSpPr>
        <p:grpSpPr>
          <a:xfrm>
            <a:off x="1112905" y="5074851"/>
            <a:ext cx="5809740" cy="3856387"/>
            <a:chOff x="0" y="0"/>
            <a:chExt cx="5809738" cy="3856386"/>
          </a:xfrm>
        </p:grpSpPr>
        <p:sp>
          <p:nvSpPr>
            <p:cNvPr id="924" name="Shape 924"/>
            <p:cNvSpPr/>
            <p:nvPr/>
          </p:nvSpPr>
          <p:spPr>
            <a:xfrm rot="19200000">
              <a:off x="2556478" y="528732"/>
              <a:ext cx="1842348" cy="541868"/>
            </a:xfrm>
            <a:prstGeom prst="ellipse">
              <a:avLst/>
            </a:prstGeom>
            <a:noFill/>
            <a:ln w="254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914400">
                <a:defRPr sz="3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925" name="Shape 925"/>
            <p:cNvSpPr/>
            <p:nvPr/>
          </p:nvSpPr>
          <p:spPr>
            <a:xfrm>
              <a:off x="0" y="2744878"/>
              <a:ext cx="5809739" cy="11115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defTabSz="914400">
                <a:defRPr sz="2200">
                  <a:solidFill>
                    <a:srgbClr val="101F98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H.O = ASW/BDMPS like (harmonic oscillator)</a:t>
              </a:r>
              <a:endPara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endParaRPr>
            </a:p>
            <a:p>
              <a:pPr defTabSz="914400">
                <a:defRPr sz="3400">
                  <a:solidFill>
                    <a:srgbClr val="101F98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sz="22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Too little radiation at small </a:t>
              </a:r>
              <a:r>
                <a:rPr i="1" sz="22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L</a:t>
              </a:r>
              <a:endParaRPr i="1"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endParaRPr>
            </a:p>
            <a:p>
              <a:pPr defTabSz="914400">
                <a:defRPr sz="2200">
                  <a:solidFill>
                    <a:srgbClr val="101F98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(ignores ‘hard tail’ of scatt potential)</a:t>
              </a:r>
            </a:p>
          </p:txBody>
        </p:sp>
        <p:sp>
          <p:nvSpPr>
            <p:cNvPr id="926" name="Shape 926"/>
            <p:cNvSpPr/>
            <p:nvPr/>
          </p:nvSpPr>
          <p:spPr>
            <a:xfrm flipV="1">
              <a:off x="2014612" y="1395718"/>
              <a:ext cx="758614" cy="1300481"/>
            </a:xfrm>
            <a:prstGeom prst="line">
              <a:avLst/>
            </a:prstGeom>
            <a:noFill/>
            <a:ln w="25400" cap="flat">
              <a:solidFill>
                <a:srgbClr val="00009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457200">
                <a:defRPr sz="1600"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928" name="Shape 928"/>
          <p:cNvSpPr/>
          <p:nvPr/>
        </p:nvSpPr>
        <p:spPr>
          <a:xfrm>
            <a:off x="5714692" y="2503542"/>
            <a:ext cx="1457868" cy="922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1800"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E = 16 GeV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defTabSz="914400">
              <a:defRPr sz="1800"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k = 3 GeV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defTabSz="914400">
              <a:defRPr sz="1800"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T = 200 MeV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21" grpId="1"/>
      <p:bldP build="whole" bldLvl="1" animBg="1" rev="0" advAuto="0" spid="927" grpId="2"/>
      <p:bldP build="whole" bldLvl="1" animBg="1" rev="0" advAuto="0" spid="923" grpId="3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Shape 9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Testing our intuition</a:t>
            </a:r>
          </a:p>
        </p:txBody>
      </p:sp>
      <p:sp>
        <p:nvSpPr>
          <p:cNvPr id="931" name="Shape 93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32" name="Shape 932"/>
          <p:cNvSpPr/>
          <p:nvPr/>
        </p:nvSpPr>
        <p:spPr>
          <a:xfrm>
            <a:off x="1205985" y="1423516"/>
            <a:ext cx="10830646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b="1" sz="2600">
                <a:solidFill>
                  <a:srgbClr val="101F98"/>
                </a:solidFill>
              </a:defRPr>
            </a:pPr>
            <a:r>
              <a:t>Use two MC event generators to generate ‘reasonable expectations’</a:t>
            </a:r>
          </a:p>
          <a:p>
            <a:pPr algn="ctr">
              <a:defRPr b="1" sz="2600">
                <a:solidFill>
                  <a:srgbClr val="101F98"/>
                </a:solidFill>
              </a:defRPr>
            </a:pPr>
            <a:r>
              <a:t>for relations between R</a:t>
            </a:r>
            <a:r>
              <a:rPr baseline="-5999"/>
              <a:t>AA</a:t>
            </a:r>
            <a:r>
              <a:t> and intra-jet distributions</a:t>
            </a:r>
          </a:p>
        </p:txBody>
      </p:sp>
      <p:sp>
        <p:nvSpPr>
          <p:cNvPr id="933" name="Shape 933"/>
          <p:cNvSpPr/>
          <p:nvPr/>
        </p:nvSpPr>
        <p:spPr>
          <a:xfrm>
            <a:off x="952500" y="2812470"/>
            <a:ext cx="11099800" cy="4717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309434" indent="-309434" defTabSz="543305">
              <a:spcBef>
                <a:spcPts val="400"/>
              </a:spcBef>
              <a:buSzPct val="75000"/>
              <a:buChar char="•"/>
              <a:defRPr sz="2976">
                <a:solidFill>
                  <a:srgbClr val="101F98"/>
                </a:solidFill>
              </a:defRPr>
            </a:pPr>
            <a:r>
              <a:t>JEWEL</a:t>
            </a:r>
          </a:p>
          <a:p>
            <a:pPr lvl="1" marL="700457" indent="-287072" defTabSz="543305">
              <a:spcBef>
                <a:spcPts val="400"/>
              </a:spcBef>
              <a:buSzPct val="75000"/>
              <a:buChar char="•"/>
              <a:defRPr sz="2325">
                <a:solidFill>
                  <a:srgbClr val="101F98"/>
                </a:solidFill>
              </a:defRPr>
            </a:pPr>
            <a:r>
              <a:t>Interaction model: elastic scatterings+radiation </a:t>
            </a:r>
          </a:p>
          <a:p>
            <a:pPr lvl="2" marL="1056428" indent="-229658" defTabSz="543305">
              <a:lnSpc>
                <a:spcPct val="120000"/>
              </a:lnSpc>
              <a:buSzPct val="75000"/>
              <a:buChar char="•"/>
              <a:defRPr sz="2046">
                <a:solidFill>
                  <a:srgbClr val="101F98"/>
                </a:solidFill>
              </a:defRPr>
            </a:pPr>
            <a:r>
              <a:t>Includes momentum exchange with medium</a:t>
            </a:r>
          </a:p>
          <a:p>
            <a:pPr lvl="1" marL="700457" indent="-287072" defTabSz="543305">
              <a:spcBef>
                <a:spcPts val="400"/>
              </a:spcBef>
              <a:buSzPct val="75000"/>
              <a:buChar char="•"/>
              <a:defRPr sz="2325">
                <a:solidFill>
                  <a:srgbClr val="101F98"/>
                </a:solidFill>
              </a:defRPr>
            </a:pPr>
            <a:r>
              <a:t>Radiation model is MC-implementation of LPM interference/formation time effects</a:t>
            </a:r>
          </a:p>
          <a:p>
            <a:pPr lvl="2" marL="1056428" indent="-229658" defTabSz="543305">
              <a:lnSpc>
                <a:spcPct val="120000"/>
              </a:lnSpc>
              <a:buSzPct val="75000"/>
              <a:buChar char="•"/>
              <a:defRPr sz="2046">
                <a:solidFill>
                  <a:srgbClr val="101F98"/>
                </a:solidFill>
              </a:defRPr>
            </a:pPr>
            <a:r>
              <a:t>Shown to match multiple soft scattering analytical calculations in the appropriate limits</a:t>
            </a:r>
          </a:p>
          <a:p>
            <a:pPr lvl="1" marL="700457" indent="-287072" defTabSz="543305">
              <a:spcBef>
                <a:spcPts val="400"/>
              </a:spcBef>
              <a:buSzPct val="75000"/>
              <a:buChar char="•"/>
              <a:defRPr sz="2325">
                <a:solidFill>
                  <a:srgbClr val="101F98"/>
                </a:solidFill>
              </a:defRPr>
            </a:pPr>
            <a:r>
              <a:t>Geometry: Glauber density profile + longitudinal expansion</a:t>
            </a:r>
          </a:p>
          <a:p>
            <a:pPr marL="309434" indent="-309434" defTabSz="543305">
              <a:spcBef>
                <a:spcPts val="400"/>
              </a:spcBef>
              <a:buSzPct val="75000"/>
              <a:buChar char="•"/>
              <a:defRPr sz="2976">
                <a:solidFill>
                  <a:srgbClr val="101F98"/>
                </a:solidFill>
              </a:defRPr>
            </a:pPr>
            <a:r>
              <a:t>q-PYTHIA</a:t>
            </a:r>
          </a:p>
          <a:p>
            <a:pPr lvl="1" marL="700457" indent="-287072" defTabSz="543305">
              <a:spcBef>
                <a:spcPts val="400"/>
              </a:spcBef>
              <a:buSzPct val="75000"/>
              <a:buChar char="•"/>
              <a:defRPr sz="2325">
                <a:solidFill>
                  <a:srgbClr val="101F98"/>
                </a:solidFill>
              </a:defRPr>
            </a:pPr>
            <a:r>
              <a:t>Medium-modified splittings, BDMPS-inspired</a:t>
            </a:r>
          </a:p>
          <a:p>
            <a:pPr lvl="2" marL="1056428" indent="-229658" defTabSz="543305">
              <a:lnSpc>
                <a:spcPct val="120000"/>
              </a:lnSpc>
              <a:buSzPct val="75000"/>
              <a:buChar char="•"/>
              <a:defRPr sz="2046">
                <a:solidFill>
                  <a:srgbClr val="101F98"/>
                </a:solidFill>
              </a:defRPr>
            </a:pPr>
            <a:r>
              <a:t>No momentum exchange with medium</a:t>
            </a:r>
          </a:p>
          <a:p>
            <a:pPr lvl="1" marL="700457" indent="-287072" defTabSz="543305">
              <a:spcBef>
                <a:spcPts val="400"/>
              </a:spcBef>
              <a:buSzPct val="75000"/>
              <a:buChar char="•"/>
              <a:defRPr sz="2325">
                <a:solidFill>
                  <a:srgbClr val="101F98"/>
                </a:solidFill>
              </a:defRPr>
            </a:pPr>
            <a:r>
              <a:t>Geometry: Glauber density profile (AliFastGlauber)</a:t>
            </a:r>
          </a:p>
        </p:txBody>
      </p:sp>
      <p:sp>
        <p:nvSpPr>
          <p:cNvPr id="934" name="Shape 934"/>
          <p:cNvSpPr/>
          <p:nvPr/>
        </p:nvSpPr>
        <p:spPr>
          <a:xfrm>
            <a:off x="2783520" y="2920142"/>
            <a:ext cx="2820666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Zapp, Wiedemann, Krauss</a:t>
            </a:r>
          </a:p>
        </p:txBody>
      </p:sp>
      <p:sp>
        <p:nvSpPr>
          <p:cNvPr id="935" name="Shape 935"/>
          <p:cNvSpPr/>
          <p:nvPr/>
        </p:nvSpPr>
        <p:spPr>
          <a:xfrm>
            <a:off x="3151765" y="5811496"/>
            <a:ext cx="4282456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Cunqueiro, Armesto, Salgado, Apollinario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5023" tIns="65023" rIns="65023" bIns="65023"/>
          <a:lstStyle>
            <a:lvl1pPr defTabSz="914400">
              <a:defRPr sz="50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Situation at RHIC, ca 2008</a:t>
            </a:r>
          </a:p>
        </p:txBody>
      </p:sp>
      <p:sp>
        <p:nvSpPr>
          <p:cNvPr id="938" name="Shape 938"/>
          <p:cNvSpPr/>
          <p:nvPr>
            <p:ph type="sldNum" sz="quarter" idx="2"/>
          </p:nvPr>
        </p:nvSpPr>
        <p:spPr>
          <a:xfrm>
            <a:off x="12712160" y="9334051"/>
            <a:ext cx="453527" cy="4511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algn="l" defTabSz="914400">
              <a:defRPr i="1" sz="2200"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939" name="Shape 939"/>
          <p:cNvSpPr/>
          <p:nvPr/>
        </p:nvSpPr>
        <p:spPr>
          <a:xfrm rot="5400000">
            <a:off x="11423452" y="3064920"/>
            <a:ext cx="2593949" cy="35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Bass et al, PRC79, 024901</a:t>
            </a:r>
          </a:p>
        </p:txBody>
      </p:sp>
      <p:sp>
        <p:nvSpPr>
          <p:cNvPr id="940" name="Shape 940"/>
          <p:cNvSpPr/>
          <p:nvPr/>
        </p:nvSpPr>
        <p:spPr>
          <a:xfrm>
            <a:off x="846666" y="4203982"/>
            <a:ext cx="992409" cy="129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spcBef>
                <a:spcPts val="400"/>
              </a:spcBef>
              <a:defRPr sz="2400"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ASW:</a:t>
            </a:r>
            <a:endParaRPr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defTabSz="914400">
              <a:spcBef>
                <a:spcPts val="400"/>
              </a:spcBef>
              <a:defRPr sz="2400"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HT:</a:t>
            </a:r>
            <a:endParaRPr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defTabSz="914400">
              <a:spcBef>
                <a:spcPts val="400"/>
              </a:spcBef>
              <a:defRPr sz="2400"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AMY:</a:t>
            </a:r>
          </a:p>
        </p:txBody>
      </p:sp>
      <p:pic>
        <p:nvPicPr>
          <p:cNvPr id="941" name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7502" y="4175347"/>
            <a:ext cx="2533228" cy="447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942" name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58150" y="4624080"/>
            <a:ext cx="2707077" cy="447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943" name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55893" y="5032456"/>
            <a:ext cx="1860410" cy="447041"/>
          </a:xfrm>
          <a:prstGeom prst="rect">
            <a:avLst/>
          </a:prstGeom>
          <a:ln w="12700">
            <a:miter lim="400000"/>
          </a:ln>
        </p:spPr>
      </p:pic>
      <p:sp>
        <p:nvSpPr>
          <p:cNvPr id="944" name="Shape 944"/>
          <p:cNvSpPr/>
          <p:nvPr/>
        </p:nvSpPr>
        <p:spPr>
          <a:xfrm>
            <a:off x="844408" y="6096000"/>
            <a:ext cx="4213967" cy="1111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2200"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Large density:</a:t>
            </a:r>
            <a:endParaRPr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defTabSz="914400">
              <a:defRPr sz="2200"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AMY: T ~ 400 MeV</a:t>
            </a:r>
            <a:endParaRPr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defTabSz="914400">
              <a:defRPr sz="2200"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Transverse kick: qL ~ 10-20 GeV</a:t>
            </a:r>
          </a:p>
        </p:txBody>
      </p:sp>
      <p:sp>
        <p:nvSpPr>
          <p:cNvPr id="945" name="Shape 945"/>
          <p:cNvSpPr/>
          <p:nvPr/>
        </p:nvSpPr>
        <p:spPr>
          <a:xfrm>
            <a:off x="1116002" y="7412892"/>
            <a:ext cx="4076227" cy="9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ctr" defTabSz="914400">
              <a:defRPr sz="2800">
                <a:solidFill>
                  <a:srgbClr val="101F98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ea typeface="Arial"/>
                <a:cs typeface="Arial"/>
                <a:sym typeface="Arial"/>
              </a:rPr>
              <a:t>Large uncertainty in </a:t>
            </a:r>
            <a:br>
              <a:rPr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ea typeface="Arial"/>
                <a:cs typeface="Arial"/>
                <a:sym typeface="Arial"/>
              </a:rPr>
              <a:t>absolute medium density</a:t>
            </a:r>
          </a:p>
        </p:txBody>
      </p:sp>
      <p:pic>
        <p:nvPicPr>
          <p:cNvPr id="946" name="3dhydromodel_raapt_ppg133_2012080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80479" y="1300479"/>
            <a:ext cx="6082455" cy="7369388"/>
          </a:xfrm>
          <a:prstGeom prst="rect">
            <a:avLst/>
          </a:prstGeom>
          <a:ln w="12700">
            <a:miter lim="400000"/>
          </a:ln>
        </p:spPr>
      </p:pic>
      <p:sp>
        <p:nvSpPr>
          <p:cNvPr id="947" name="Shape 947"/>
          <p:cNvSpPr/>
          <p:nvPr/>
        </p:nvSpPr>
        <p:spPr>
          <a:xfrm rot="5400000">
            <a:off x="11474352" y="5838500"/>
            <a:ext cx="2492149" cy="35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PHENIX, arXiv:1208.2254</a:t>
            </a:r>
          </a:p>
        </p:txBody>
      </p:sp>
      <p:sp>
        <p:nvSpPr>
          <p:cNvPr id="948" name="Shape 948"/>
          <p:cNvSpPr/>
          <p:nvPr/>
        </p:nvSpPr>
        <p:spPr>
          <a:xfrm>
            <a:off x="639947" y="2227839"/>
            <a:ext cx="4995876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>
                <a:solidFill>
                  <a:srgbClr val="101F98"/>
                </a:solidFill>
              </a:defRPr>
            </a:pPr>
            <a:r>
              <a:t>3 main calculations; comparison </a:t>
            </a:r>
            <a:br/>
            <a:r>
              <a:t>with same medium density profile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Shape 9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68680">
              <a:defRPr sz="4750"/>
            </a:lvl1pPr>
          </a:lstStyle>
          <a:p>
            <a:pPr/>
            <a:r>
              <a:t>What’s up with the large angle radiation?</a:t>
            </a:r>
          </a:p>
        </p:txBody>
      </p:sp>
      <p:sp>
        <p:nvSpPr>
          <p:cNvPr id="951" name="Shape 951"/>
          <p:cNvSpPr/>
          <p:nvPr>
            <p:ph type="sldNum" sz="quarter" idx="2"/>
          </p:nvPr>
        </p:nvSpPr>
        <p:spPr>
          <a:xfrm>
            <a:off x="12526486" y="9321351"/>
            <a:ext cx="396749" cy="406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952" name="jet_profile_cumulativ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8206" y="1402736"/>
            <a:ext cx="5848387" cy="5631780"/>
          </a:xfrm>
          <a:prstGeom prst="rect">
            <a:avLst/>
          </a:prstGeom>
          <a:ln w="12700">
            <a:miter lim="400000"/>
          </a:ln>
        </p:spPr>
      </p:pic>
      <p:sp>
        <p:nvSpPr>
          <p:cNvPr id="953" name="Shape 953"/>
          <p:cNvSpPr/>
          <p:nvPr/>
        </p:nvSpPr>
        <p:spPr>
          <a:xfrm>
            <a:off x="5042659" y="1264099"/>
            <a:ext cx="323175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101F98"/>
                </a:solidFill>
              </a:defRPr>
            </a:lvl1pPr>
          </a:lstStyle>
          <a:p>
            <a:pPr/>
            <a:r>
              <a:t>Jet energy profile</a:t>
            </a:r>
          </a:p>
        </p:txBody>
      </p:sp>
      <p:sp>
        <p:nvSpPr>
          <p:cNvPr id="954" name="Shape 954"/>
          <p:cNvSpPr/>
          <p:nvPr/>
        </p:nvSpPr>
        <p:spPr>
          <a:xfrm>
            <a:off x="4346010" y="2618293"/>
            <a:ext cx="2015988" cy="1"/>
          </a:xfrm>
          <a:prstGeom prst="line">
            <a:avLst/>
          </a:prstGeom>
          <a:ln w="38100">
            <a:solidFill>
              <a:srgbClr val="101F98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955" name="Shape 955"/>
          <p:cNvSpPr/>
          <p:nvPr/>
        </p:nvSpPr>
        <p:spPr>
          <a:xfrm flipV="1">
            <a:off x="6384512" y="2745294"/>
            <a:ext cx="1" cy="4141694"/>
          </a:xfrm>
          <a:prstGeom prst="line">
            <a:avLst/>
          </a:prstGeom>
          <a:ln w="38100">
            <a:solidFill>
              <a:srgbClr val="101F98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956" name="Shape 956"/>
          <p:cNvSpPr/>
          <p:nvPr/>
        </p:nvSpPr>
        <p:spPr>
          <a:xfrm>
            <a:off x="5302234" y="6928560"/>
            <a:ext cx="216455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solidFill>
                  <a:srgbClr val="101F98"/>
                </a:solidFill>
              </a:defRPr>
            </a:pPr>
            <a:r>
              <a:t>10% of energy</a:t>
            </a:r>
          </a:p>
          <a:p>
            <a:pPr algn="ctr">
              <a:defRPr sz="2400">
                <a:solidFill>
                  <a:srgbClr val="101F98"/>
                </a:solidFill>
              </a:defRPr>
            </a:pPr>
            <a:r>
              <a:t>r &gt; 0.13</a:t>
            </a:r>
          </a:p>
        </p:txBody>
      </p:sp>
      <p:sp>
        <p:nvSpPr>
          <p:cNvPr id="957" name="Shape 957"/>
          <p:cNvSpPr/>
          <p:nvPr/>
        </p:nvSpPr>
        <p:spPr>
          <a:xfrm>
            <a:off x="7757759" y="6928560"/>
            <a:ext cx="199504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solidFill>
                  <a:srgbClr val="101F98"/>
                </a:solidFill>
              </a:defRPr>
            </a:pPr>
            <a:r>
              <a:t>5% of energy</a:t>
            </a:r>
          </a:p>
          <a:p>
            <a:pPr algn="ctr">
              <a:defRPr sz="2400">
                <a:solidFill>
                  <a:srgbClr val="101F98"/>
                </a:solidFill>
              </a:defRPr>
            </a:pPr>
            <a:r>
              <a:t>r &gt; 0.2</a:t>
            </a:r>
          </a:p>
        </p:txBody>
      </p:sp>
      <p:sp>
        <p:nvSpPr>
          <p:cNvPr id="958" name="Shape 958"/>
          <p:cNvSpPr/>
          <p:nvPr/>
        </p:nvSpPr>
        <p:spPr>
          <a:xfrm>
            <a:off x="2936257" y="7884532"/>
            <a:ext cx="7444558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2800">
                <a:solidFill>
                  <a:srgbClr val="9A251C"/>
                </a:solidFill>
              </a:defRPr>
            </a:pPr>
            <a:r>
              <a:t>Redistribution of energy should be continuous</a:t>
            </a:r>
          </a:p>
          <a:p>
            <a:pPr algn="ctr">
              <a:defRPr sz="2800">
                <a:solidFill>
                  <a:srgbClr val="101F98"/>
                </a:solidFill>
              </a:defRPr>
            </a:pPr>
            <a:r>
              <a:t>Would expect O(100%) effect at </a:t>
            </a:r>
            <a:r>
              <a:rPr i="1"/>
              <a:t>r</a:t>
            </a:r>
            <a:r>
              <a:t> &gt; 0.15 or so</a:t>
            </a:r>
          </a:p>
          <a:p>
            <a:pPr algn="ctr">
              <a:defRPr sz="2800">
                <a:solidFill>
                  <a:srgbClr val="101F98"/>
                </a:solidFill>
              </a:defRPr>
            </a:pPr>
            <a:r>
              <a:t>and O(30%) effects at </a:t>
            </a:r>
            <a:r>
              <a:rPr i="1"/>
              <a:t>r</a:t>
            </a:r>
            <a:r>
              <a:t> = 0</a:t>
            </a:r>
          </a:p>
        </p:txBody>
      </p:sp>
      <p:sp>
        <p:nvSpPr>
          <p:cNvPr id="959" name="Shape 959"/>
          <p:cNvSpPr/>
          <p:nvPr/>
        </p:nvSpPr>
        <p:spPr>
          <a:xfrm>
            <a:off x="1448369" y="4995052"/>
            <a:ext cx="246072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2400">
                <a:solidFill>
                  <a:srgbClr val="101F98"/>
                </a:solidFill>
              </a:defRPr>
            </a:pPr>
            <a:r>
              <a:t>~25% in first bin:</a:t>
            </a:r>
          </a:p>
          <a:p>
            <a:pPr algn="ctr">
              <a:defRPr sz="2400">
                <a:solidFill>
                  <a:srgbClr val="101F98"/>
                </a:solidFill>
              </a:defRPr>
            </a:pPr>
            <a:r>
              <a:t>r &lt; 0.02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1" name="Rgammat.png"/>
          <p:cNvPicPr>
            <a:picLocks noChangeAspect="1"/>
          </p:cNvPicPr>
          <p:nvPr/>
        </p:nvPicPr>
        <p:blipFill>
          <a:blip r:embed="rId2">
            <a:extLst/>
          </a:blip>
          <a:srcRect l="6181" t="0" r="6181" b="0"/>
          <a:stretch>
            <a:fillRect/>
          </a:stretch>
        </p:blipFill>
        <p:spPr>
          <a:xfrm>
            <a:off x="4204316" y="6950471"/>
            <a:ext cx="5418668" cy="1237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962" name="Gammaoverpi0-run2-Pbsc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40365"/>
          <a:stretch>
            <a:fillRect/>
          </a:stretch>
        </p:blipFill>
        <p:spPr>
          <a:xfrm>
            <a:off x="325119" y="1300479"/>
            <a:ext cx="6425637" cy="538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63" name="R-gamma-ppg042.png"/>
          <p:cNvPicPr>
            <a:picLocks noChangeAspect="1"/>
          </p:cNvPicPr>
          <p:nvPr/>
        </p:nvPicPr>
        <p:blipFill>
          <a:blip r:embed="rId4">
            <a:extLst/>
          </a:blip>
          <a:srcRect l="0" t="0" r="3076" b="0"/>
          <a:stretch>
            <a:fillRect/>
          </a:stretch>
        </p:blipFill>
        <p:spPr>
          <a:xfrm>
            <a:off x="7434862" y="1964266"/>
            <a:ext cx="5461566" cy="3887894"/>
          </a:xfrm>
          <a:prstGeom prst="rect">
            <a:avLst/>
          </a:prstGeom>
          <a:ln w="12700">
            <a:miter lim="400000"/>
          </a:ln>
        </p:spPr>
      </p:pic>
      <p:pic>
        <p:nvPicPr>
          <p:cNvPr id="964" name="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35893" y="2022968"/>
            <a:ext cx="600570" cy="686366"/>
          </a:xfrm>
          <a:prstGeom prst="rect">
            <a:avLst/>
          </a:prstGeom>
          <a:ln w="12700">
            <a:miter lim="400000"/>
          </a:ln>
        </p:spPr>
      </p:pic>
      <p:sp>
        <p:nvSpPr>
          <p:cNvPr id="965" name="Shape 965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5023" tIns="65023" rIns="65023" bIns="65023"/>
          <a:lstStyle/>
          <a:p>
            <a:pPr>
              <a:defRPr sz="5000">
                <a:solidFill>
                  <a:srgbClr val="000099"/>
                </a:solidFill>
              </a:defRPr>
            </a:pPr>
            <a:r>
              <a:t>Experimental challenge: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π</a:t>
            </a:r>
            <a:r>
              <a:rPr baseline="30559"/>
              <a:t>0</a:t>
            </a:r>
            <a:r>
              <a:t>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→</a:t>
            </a:r>
            <a:r>
              <a:t>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γγ</a:t>
            </a:r>
            <a:r>
              <a:t> </a:t>
            </a:r>
          </a:p>
        </p:txBody>
      </p:sp>
      <p:sp>
        <p:nvSpPr>
          <p:cNvPr id="966" name="Shape 966"/>
          <p:cNvSpPr/>
          <p:nvPr>
            <p:ph type="sldNum" sz="quarter" idx="2"/>
          </p:nvPr>
        </p:nvSpPr>
        <p:spPr>
          <a:xfrm>
            <a:off x="12555046" y="9310133"/>
            <a:ext cx="453526" cy="4511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algn="l" defTabSz="914400">
              <a:defRPr i="1"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967" name="Shape 967"/>
          <p:cNvSpPr/>
          <p:nvPr/>
        </p:nvSpPr>
        <p:spPr>
          <a:xfrm>
            <a:off x="3901440" y="8453120"/>
            <a:ext cx="6663339" cy="556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Below p</a:t>
            </a:r>
            <a:r>
              <a:rPr baseline="-19153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T </a:t>
            </a: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= 5 GeV: decays dominant at RHIC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Shape 969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5023" tIns="65023" rIns="65023" bIns="65023"/>
          <a:lstStyle>
            <a:lvl1pPr>
              <a:defRPr sz="5000">
                <a:solidFill>
                  <a:srgbClr val="000099"/>
                </a:solidFill>
              </a:defRPr>
            </a:lvl1pPr>
          </a:lstStyle>
          <a:p>
            <a:pPr/>
            <a:r>
              <a:t>Heavy quark fragmentation</a:t>
            </a:r>
          </a:p>
        </p:txBody>
      </p:sp>
      <p:sp>
        <p:nvSpPr>
          <p:cNvPr id="970" name="Shape 970"/>
          <p:cNvSpPr/>
          <p:nvPr>
            <p:ph type="sldNum" sz="quarter" idx="2"/>
          </p:nvPr>
        </p:nvSpPr>
        <p:spPr>
          <a:xfrm>
            <a:off x="12562708" y="9313968"/>
            <a:ext cx="453527" cy="4511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algn="l" defTabSz="914400">
              <a:defRPr i="1"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971" name="image.png"/>
          <p:cNvPicPr>
            <a:picLocks noChangeAspect="1"/>
          </p:cNvPicPr>
          <p:nvPr/>
        </p:nvPicPr>
        <p:blipFill>
          <a:blip r:embed="rId2">
            <a:extLst/>
          </a:blip>
          <a:srcRect l="62393" t="35897" r="569" b="0"/>
          <a:stretch>
            <a:fillRect/>
          </a:stretch>
        </p:blipFill>
        <p:spPr>
          <a:xfrm>
            <a:off x="6502400" y="1840088"/>
            <a:ext cx="5888286" cy="5095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972" name="ee_ff_exa.png"/>
          <p:cNvPicPr>
            <a:picLocks noChangeAspect="1"/>
          </p:cNvPicPr>
          <p:nvPr/>
        </p:nvPicPr>
        <p:blipFill>
          <a:blip r:embed="rId3">
            <a:extLst/>
          </a:blip>
          <a:srcRect l="49946" t="0" r="0" b="0"/>
          <a:stretch>
            <a:fillRect/>
          </a:stretch>
        </p:blipFill>
        <p:spPr>
          <a:xfrm>
            <a:off x="-1" y="1923626"/>
            <a:ext cx="6394028" cy="5012268"/>
          </a:xfrm>
          <a:prstGeom prst="rect">
            <a:avLst/>
          </a:prstGeom>
          <a:ln w="12700">
            <a:miter lim="400000"/>
          </a:ln>
        </p:spPr>
      </p:pic>
      <p:sp>
        <p:nvSpPr>
          <p:cNvPr id="973" name="Shape 973"/>
          <p:cNvSpPr/>
          <p:nvPr/>
        </p:nvSpPr>
        <p:spPr>
          <a:xfrm>
            <a:off x="2157041" y="1349646"/>
            <a:ext cx="2079970" cy="52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Light quarks</a:t>
            </a:r>
          </a:p>
        </p:txBody>
      </p:sp>
      <p:sp>
        <p:nvSpPr>
          <p:cNvPr id="974" name="Shape 974"/>
          <p:cNvSpPr/>
          <p:nvPr/>
        </p:nvSpPr>
        <p:spPr>
          <a:xfrm>
            <a:off x="8288215" y="1349646"/>
            <a:ext cx="2316805" cy="52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Heavy quarks</a:t>
            </a:r>
          </a:p>
        </p:txBody>
      </p:sp>
      <p:sp>
        <p:nvSpPr>
          <p:cNvPr id="975" name="Shape 975"/>
          <p:cNvSpPr/>
          <p:nvPr/>
        </p:nvSpPr>
        <p:spPr>
          <a:xfrm>
            <a:off x="1884884" y="6984927"/>
            <a:ext cx="9235031" cy="931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ctr" defTabSz="91440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Heavy quark fragmentation: leading heavy meson carries </a:t>
            </a:r>
            <a:b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large momentum fraction</a:t>
            </a:r>
          </a:p>
        </p:txBody>
      </p:sp>
      <p:sp>
        <p:nvSpPr>
          <p:cNvPr id="976" name="Shape 976"/>
          <p:cNvSpPr/>
          <p:nvPr/>
        </p:nvSpPr>
        <p:spPr>
          <a:xfrm>
            <a:off x="1676612" y="8178703"/>
            <a:ext cx="9651576" cy="52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Less gluon radiation than for light quarks, due to ‘dead cone’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Shape 978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5023" tIns="65023" rIns="65023" bIns="65023"/>
          <a:lstStyle>
            <a:lvl1pPr>
              <a:defRPr sz="5000">
                <a:solidFill>
                  <a:srgbClr val="000099"/>
                </a:solidFill>
              </a:defRPr>
            </a:lvl1pPr>
          </a:lstStyle>
          <a:p>
            <a:pPr/>
            <a:r>
              <a:t>Dead cone effect</a:t>
            </a:r>
          </a:p>
        </p:txBody>
      </p:sp>
      <p:sp>
        <p:nvSpPr>
          <p:cNvPr id="979" name="Shape 979"/>
          <p:cNvSpPr/>
          <p:nvPr>
            <p:ph type="sldNum" sz="quarter" idx="2"/>
          </p:nvPr>
        </p:nvSpPr>
        <p:spPr>
          <a:xfrm>
            <a:off x="12547060" y="9321351"/>
            <a:ext cx="453527" cy="4511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algn="l" defTabSz="914400">
              <a:defRPr i="1"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980" name="dead_con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67946" y="2029242"/>
            <a:ext cx="5746046" cy="4100126"/>
          </a:xfrm>
          <a:prstGeom prst="rect">
            <a:avLst/>
          </a:prstGeom>
          <a:ln w="12700">
            <a:miter lim="400000"/>
          </a:ln>
        </p:spPr>
      </p:pic>
      <p:sp>
        <p:nvSpPr>
          <p:cNvPr id="981" name="Shape 981"/>
          <p:cNvSpPr/>
          <p:nvPr/>
        </p:nvSpPr>
        <p:spPr>
          <a:xfrm>
            <a:off x="2791701" y="1261446"/>
            <a:ext cx="7851872" cy="52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Radiated wave front cannot out-run source quark</a:t>
            </a:r>
          </a:p>
        </p:txBody>
      </p:sp>
      <p:sp>
        <p:nvSpPr>
          <p:cNvPr id="982" name="Shape 982"/>
          <p:cNvSpPr/>
          <p:nvPr/>
        </p:nvSpPr>
        <p:spPr>
          <a:xfrm>
            <a:off x="4773574" y="6156000"/>
            <a:ext cx="3134790" cy="555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Heavy quark: </a:t>
            </a: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Symbol"/>
                <a:ea typeface="Symbol"/>
                <a:cs typeface="Symbol"/>
                <a:sym typeface="Symbol"/>
              </a:rPr>
              <a:t>β</a:t>
            </a: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 &lt; 1</a:t>
            </a:r>
          </a:p>
        </p:txBody>
      </p:sp>
      <p:sp>
        <p:nvSpPr>
          <p:cNvPr id="983" name="Shape 983"/>
          <p:cNvSpPr/>
          <p:nvPr/>
        </p:nvSpPr>
        <p:spPr>
          <a:xfrm>
            <a:off x="3374741" y="7746235"/>
            <a:ext cx="6255318" cy="962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Result: minimum angle for radiation </a:t>
            </a:r>
            <a:endParaRPr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Symbol"/>
                <a:ea typeface="Symbol"/>
                <a:cs typeface="Symbol"/>
                <a:sym typeface="Symbol"/>
              </a:rPr>
              <a:t>⇒ </a:t>
            </a: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Mass regulates collinear divergence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Shape 985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5023" tIns="65023" rIns="65023" bIns="65023"/>
          <a:lstStyle>
            <a:lvl1pPr>
              <a:defRPr sz="5000">
                <a:solidFill>
                  <a:srgbClr val="000099"/>
                </a:solidFill>
              </a:defRPr>
            </a:lvl1pPr>
          </a:lstStyle>
          <a:p>
            <a:pPr/>
            <a:r>
              <a:t>Heavy Quark Fragmentation II</a:t>
            </a:r>
          </a:p>
        </p:txBody>
      </p:sp>
      <p:sp>
        <p:nvSpPr>
          <p:cNvPr id="986" name="Shape 986"/>
          <p:cNvSpPr/>
          <p:nvPr>
            <p:ph type="sldNum" sz="quarter" idx="2"/>
          </p:nvPr>
        </p:nvSpPr>
        <p:spPr>
          <a:xfrm>
            <a:off x="12567746" y="9306000"/>
            <a:ext cx="453526" cy="4511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algn="l" defTabSz="914400">
              <a:defRPr i="1"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987" name="HQ_frag_MC.png"/>
          <p:cNvPicPr>
            <a:picLocks noChangeAspect="1"/>
          </p:cNvPicPr>
          <p:nvPr/>
        </p:nvPicPr>
        <p:blipFill>
          <a:blip r:embed="rId2">
            <a:extLst/>
          </a:blip>
          <a:srcRect l="0" t="1092" r="0" b="0"/>
          <a:stretch>
            <a:fillRect/>
          </a:stretch>
        </p:blipFill>
        <p:spPr>
          <a:xfrm>
            <a:off x="433493" y="1083733"/>
            <a:ext cx="11812694" cy="6337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988" name="image.png"/>
          <p:cNvPicPr>
            <a:picLocks noChangeAspect="1"/>
          </p:cNvPicPr>
          <p:nvPr/>
        </p:nvPicPr>
        <p:blipFill>
          <a:blip r:embed="rId3">
            <a:extLst/>
          </a:blip>
          <a:srcRect l="3419" t="58119" r="37606" b="7859"/>
          <a:stretch>
            <a:fillRect/>
          </a:stretch>
        </p:blipFill>
        <p:spPr>
          <a:xfrm>
            <a:off x="6394026" y="7369386"/>
            <a:ext cx="6502401" cy="1876215"/>
          </a:xfrm>
          <a:prstGeom prst="rect">
            <a:avLst/>
          </a:prstGeom>
          <a:ln w="12700">
            <a:miter lim="400000"/>
          </a:ln>
        </p:spPr>
      </p:pic>
      <p:sp>
        <p:nvSpPr>
          <p:cNvPr id="989" name="Shape 989"/>
          <p:cNvSpPr/>
          <p:nvPr/>
        </p:nvSpPr>
        <p:spPr>
          <a:xfrm>
            <a:off x="432434" y="7638593"/>
            <a:ext cx="5710459" cy="1337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ctr" defTabSz="91440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Significant non-perturbative effects </a:t>
            </a:r>
            <a:b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seen even </a:t>
            </a:r>
            <a:b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in heavy quark fragmentation </a:t>
            </a:r>
          </a:p>
        </p:txBody>
      </p:sp>
      <p:sp>
        <p:nvSpPr>
          <p:cNvPr id="990" name="Shape 990"/>
          <p:cNvSpPr/>
          <p:nvPr/>
        </p:nvSpPr>
        <p:spPr>
          <a:xfrm>
            <a:off x="10944709" y="1189466"/>
            <a:ext cx="1854251" cy="360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From: M Cacciari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roup 239"/>
          <p:cNvGrpSpPr/>
          <p:nvPr/>
        </p:nvGrpSpPr>
        <p:grpSpPr>
          <a:xfrm>
            <a:off x="1625599" y="1797190"/>
            <a:ext cx="10837335" cy="2978011"/>
            <a:chOff x="0" y="0"/>
            <a:chExt cx="10837333" cy="2978009"/>
          </a:xfrm>
        </p:grpSpPr>
        <p:grpSp>
          <p:nvGrpSpPr>
            <p:cNvPr id="237" name="Group 237"/>
            <p:cNvGrpSpPr/>
            <p:nvPr/>
          </p:nvGrpSpPr>
          <p:grpSpPr>
            <a:xfrm>
              <a:off x="0" y="-1"/>
              <a:ext cx="7425581" cy="2978011"/>
              <a:chOff x="0" y="0"/>
              <a:chExt cx="7425580" cy="2978009"/>
            </a:xfrm>
          </p:grpSpPr>
          <p:pic>
            <p:nvPicPr>
              <p:cNvPr id="235" name="diagnc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-1"/>
                <a:ext cx="3211062" cy="260811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6" name="detf1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3712790" y="200623"/>
                <a:ext cx="3712791" cy="277738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38" name="detf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626271" y="200623"/>
              <a:ext cx="3211063" cy="27627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4" name="Group 244"/>
          <p:cNvGrpSpPr/>
          <p:nvPr/>
        </p:nvGrpSpPr>
        <p:grpSpPr>
          <a:xfrm>
            <a:off x="1774613" y="4940017"/>
            <a:ext cx="10471574" cy="3187984"/>
            <a:chOff x="0" y="0"/>
            <a:chExt cx="10471573" cy="3187982"/>
          </a:xfrm>
        </p:grpSpPr>
        <p:pic>
          <p:nvPicPr>
            <p:cNvPr id="240" name="h1cc2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732854" y="495541"/>
              <a:ext cx="2738720" cy="26511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43" name="Group 243"/>
            <p:cNvGrpSpPr/>
            <p:nvPr/>
          </p:nvGrpSpPr>
          <p:grpSpPr>
            <a:xfrm>
              <a:off x="0" y="0"/>
              <a:ext cx="7534577" cy="3187983"/>
              <a:chOff x="0" y="0"/>
              <a:chExt cx="7534576" cy="3187982"/>
            </a:xfrm>
          </p:grpSpPr>
          <p:pic>
            <p:nvPicPr>
              <p:cNvPr id="241" name="diagcc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99108"/>
                <a:ext cx="3172454" cy="257681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42" name="h1cc.pn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3073314" y="0"/>
                <a:ext cx="4461263" cy="318798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247" name="Group 247"/>
          <p:cNvGrpSpPr/>
          <p:nvPr/>
        </p:nvGrpSpPr>
        <p:grpSpPr>
          <a:xfrm>
            <a:off x="1192106" y="1192106"/>
            <a:ext cx="10078721" cy="629921"/>
            <a:chOff x="0" y="0"/>
            <a:chExt cx="10078720" cy="629920"/>
          </a:xfrm>
        </p:grpSpPr>
        <p:sp>
          <p:nvSpPr>
            <p:cNvPr id="245" name="Shape 245"/>
            <p:cNvSpPr/>
            <p:nvPr/>
          </p:nvSpPr>
          <p:spPr>
            <a:xfrm>
              <a:off x="0" y="0"/>
              <a:ext cx="10078721" cy="629921"/>
            </a:xfrm>
            <a:prstGeom prst="rect">
              <a:avLst/>
            </a:prstGeom>
            <a:solidFill>
              <a:srgbClr val="66FF99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ctr" defTabSz="914400">
                <a:defRPr sz="3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246" name="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0078721" cy="629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8" name="Shape 248"/>
          <p:cNvSpPr/>
          <p:nvPr/>
        </p:nvSpPr>
        <p:spPr>
          <a:xfrm>
            <a:off x="1026963" y="2935246"/>
            <a:ext cx="1048889" cy="803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440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Tahoma"/>
                <a:ea typeface="Tahoma"/>
                <a:cs typeface="Tahoma"/>
                <a:sym typeface="Tahoma"/>
              </a:rPr>
              <a:t>NC:</a:t>
            </a:r>
          </a:p>
        </p:txBody>
      </p:sp>
      <p:sp>
        <p:nvSpPr>
          <p:cNvPr id="249" name="Shape 249"/>
          <p:cNvSpPr/>
          <p:nvPr/>
        </p:nvSpPr>
        <p:spPr>
          <a:xfrm>
            <a:off x="1026963" y="5752953"/>
            <a:ext cx="1011508" cy="803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440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Tahoma"/>
                <a:ea typeface="Tahoma"/>
                <a:cs typeface="Tahoma"/>
                <a:sym typeface="Tahoma"/>
              </a:rPr>
              <a:t>CC:</a:t>
            </a:r>
          </a:p>
        </p:txBody>
      </p:sp>
      <p:sp>
        <p:nvSpPr>
          <p:cNvPr id="250" name="Shape 250"/>
          <p:cNvSpPr/>
          <p:nvPr/>
        </p:nvSpPr>
        <p:spPr>
          <a:xfrm>
            <a:off x="1302111" y="8570660"/>
            <a:ext cx="11162454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DIS: Measured electron/jet momentum fixes kinematics: </a:t>
            </a:r>
            <a:r>
              <a:rPr i="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baseline="3057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251" name="Shape 251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5023" tIns="65023" rIns="65023" bIns="65023"/>
          <a:lstStyle>
            <a:lvl1pPr>
              <a:defRPr sz="5000">
                <a:solidFill>
                  <a:srgbClr val="000099"/>
                </a:solidFill>
              </a:defRPr>
            </a:lvl1pPr>
          </a:lstStyle>
          <a:p>
            <a:pPr/>
            <a:r>
              <a:t>Example DIS events</a:t>
            </a:r>
          </a:p>
        </p:txBody>
      </p:sp>
      <p:sp>
        <p:nvSpPr>
          <p:cNvPr id="252" name="Shape 252"/>
          <p:cNvSpPr/>
          <p:nvPr>
            <p:ph type="sldNum" sz="quarter" idx="2"/>
          </p:nvPr>
        </p:nvSpPr>
        <p:spPr>
          <a:xfrm>
            <a:off x="12531712" y="9306000"/>
            <a:ext cx="298138" cy="4511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algn="l" defTabSz="914400">
              <a:defRPr i="1"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2" name="show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2906" y="1444977"/>
            <a:ext cx="8649548" cy="5592517"/>
          </a:xfrm>
          <a:prstGeom prst="rect">
            <a:avLst/>
          </a:prstGeom>
          <a:ln w="12700">
            <a:miter lim="400000"/>
          </a:ln>
        </p:spPr>
      </p:pic>
      <p:sp>
        <p:nvSpPr>
          <p:cNvPr id="993" name="Shape 993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5023" tIns="65023" rIns="65023" bIns="65023"/>
          <a:lstStyle>
            <a:lvl1pPr>
              <a:defRPr sz="5000">
                <a:solidFill>
                  <a:srgbClr val="000099"/>
                </a:solidFill>
              </a:defRPr>
            </a:lvl1pPr>
          </a:lstStyle>
          <a:p>
            <a:pPr/>
            <a:r>
              <a:t>Fragmentation and parton showers</a:t>
            </a:r>
          </a:p>
        </p:txBody>
      </p:sp>
      <p:sp>
        <p:nvSpPr>
          <p:cNvPr id="994" name="Shape 994"/>
          <p:cNvSpPr/>
          <p:nvPr>
            <p:ph type="sldNum" sz="quarter" idx="2"/>
          </p:nvPr>
        </p:nvSpPr>
        <p:spPr>
          <a:xfrm>
            <a:off x="12783949" y="9378068"/>
            <a:ext cx="453527" cy="4511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algn="l" defTabSz="914400">
              <a:defRPr i="1"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995" name="Shape 995"/>
          <p:cNvSpPr/>
          <p:nvPr/>
        </p:nvSpPr>
        <p:spPr>
          <a:xfrm>
            <a:off x="1891745" y="7124841"/>
            <a:ext cx="1440712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large Q</a:t>
            </a:r>
            <a:r>
              <a:rPr baseline="30571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996" name="Shape 996"/>
          <p:cNvSpPr/>
          <p:nvPr/>
        </p:nvSpPr>
        <p:spPr>
          <a:xfrm>
            <a:off x="9536853" y="7100711"/>
            <a:ext cx="3034454" cy="573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Q ~ m</a:t>
            </a:r>
            <a:r>
              <a:rPr baseline="-1957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 ~ </a:t>
            </a: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Symbol"/>
                <a:ea typeface="Symbol"/>
                <a:cs typeface="Symbol"/>
                <a:sym typeface="Symbol"/>
              </a:rPr>
              <a:t>Λ</a:t>
            </a:r>
            <a:r>
              <a:rPr baseline="-1957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QCD</a:t>
            </a:r>
          </a:p>
        </p:txBody>
      </p:sp>
      <p:grpSp>
        <p:nvGrpSpPr>
          <p:cNvPr id="999" name="Group 999"/>
          <p:cNvGrpSpPr/>
          <p:nvPr/>
        </p:nvGrpSpPr>
        <p:grpSpPr>
          <a:xfrm>
            <a:off x="7152640" y="1517226"/>
            <a:ext cx="551637" cy="6120556"/>
            <a:chOff x="0" y="0"/>
            <a:chExt cx="551636" cy="6120554"/>
          </a:xfrm>
        </p:grpSpPr>
        <p:sp>
          <p:nvSpPr>
            <p:cNvPr id="997" name="Shape 997"/>
            <p:cNvSpPr/>
            <p:nvPr/>
          </p:nvSpPr>
          <p:spPr>
            <a:xfrm flipH="1">
              <a:off x="216746" y="0"/>
              <a:ext cx="1" cy="5527041"/>
            </a:xfrm>
            <a:prstGeom prst="line">
              <a:avLst/>
            </a:prstGeom>
            <a:noFill/>
            <a:ln w="38100" cap="flat">
              <a:solidFill>
                <a:srgbClr val="000099"/>
              </a:solidFill>
              <a:prstDash val="dash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457200">
                <a:defRPr sz="1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8" name="Shape 998"/>
            <p:cNvSpPr/>
            <p:nvPr/>
          </p:nvSpPr>
          <p:spPr>
            <a:xfrm>
              <a:off x="0" y="5468337"/>
              <a:ext cx="551637" cy="652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defTabSz="914400">
                <a:defRPr sz="3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Symbol"/>
                  <a:ea typeface="Symbol"/>
                  <a:cs typeface="Symbol"/>
                  <a:sym typeface="Symbol"/>
                </a:rPr>
                <a:t>μ</a:t>
              </a:r>
              <a:r>
                <a:rPr baseline="-19411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</a:rPr>
                <a:t>F</a:t>
              </a:r>
            </a:p>
          </p:txBody>
        </p:sp>
      </p:grpSp>
      <p:sp>
        <p:nvSpPr>
          <p:cNvPr id="1000" name="Shape 1000"/>
          <p:cNvSpPr/>
          <p:nvPr/>
        </p:nvSpPr>
        <p:spPr>
          <a:xfrm>
            <a:off x="1583785" y="8308440"/>
            <a:ext cx="10206796" cy="843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ctr"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Analytical calculations: Fragmentation Function D(z, </a:t>
            </a: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Symbol"/>
                <a:ea typeface="Symbol"/>
                <a:cs typeface="Symbol"/>
                <a:sym typeface="Symbol"/>
              </a:rPr>
              <a:t>μ</a:t>
            </a: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) z=p</a:t>
            </a:r>
            <a:r>
              <a:rPr baseline="-1957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/E</a:t>
            </a:r>
            <a:r>
              <a:rPr baseline="-1957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jet</a:t>
            </a:r>
            <a:endParaRPr baseline="-19571" sz="2800"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algn="ctr" defTabSz="914400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Only longitudinal dynamics</a:t>
            </a:r>
          </a:p>
        </p:txBody>
      </p:sp>
      <p:sp>
        <p:nvSpPr>
          <p:cNvPr id="1001" name="Shape 1001"/>
          <p:cNvSpPr/>
          <p:nvPr/>
        </p:nvSpPr>
        <p:spPr>
          <a:xfrm>
            <a:off x="2542257" y="3680177"/>
            <a:ext cx="2813420" cy="1441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High-energy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defTabSz="914400"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defTabSz="914400"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parton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defTabSz="914400"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(from hard scattering)</a:t>
            </a:r>
          </a:p>
        </p:txBody>
      </p:sp>
      <p:sp>
        <p:nvSpPr>
          <p:cNvPr id="1002" name="Shape 1002"/>
          <p:cNvSpPr/>
          <p:nvPr/>
        </p:nvSpPr>
        <p:spPr>
          <a:xfrm rot="5400000">
            <a:off x="10561301" y="3887466"/>
            <a:ext cx="1585117" cy="52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b="1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Hadrons</a:t>
            </a:r>
          </a:p>
        </p:txBody>
      </p:sp>
      <p:sp>
        <p:nvSpPr>
          <p:cNvPr id="1003" name="Shape 1003"/>
          <p:cNvSpPr/>
          <p:nvPr/>
        </p:nvSpPr>
        <p:spPr>
          <a:xfrm>
            <a:off x="3526648" y="1517226"/>
            <a:ext cx="3928937" cy="106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MC event generators</a:t>
            </a:r>
            <a:endParaRPr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defTabSz="9144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implement ‘parton showers’</a:t>
            </a:r>
            <a:endParaRPr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defTabSz="914400"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Longitudinal and transverse dynamics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99" grpId="1"/>
      <p:bldP build="whole" bldLvl="1" animBg="1" rev="0" advAuto="0" spid="1000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f2emvs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746" y="785706"/>
            <a:ext cx="5757334" cy="83176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finalpl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82364" y="975359"/>
            <a:ext cx="5668641" cy="7532740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hape 256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5023" tIns="65023" rIns="65023" bIns="65023"/>
          <a:lstStyle/>
          <a:p>
            <a:pPr>
              <a:defRPr sz="5000">
                <a:solidFill>
                  <a:srgbClr val="000099"/>
                </a:solidFill>
              </a:defRPr>
            </a:pPr>
            <a:r>
              <a:t>Proton structure F</a:t>
            </a:r>
            <a:r>
              <a:rPr baseline="-19680"/>
              <a:t>2</a:t>
            </a:r>
          </a:p>
        </p:txBody>
      </p:sp>
      <p:sp>
        <p:nvSpPr>
          <p:cNvPr id="257" name="Shape 257"/>
          <p:cNvSpPr/>
          <p:nvPr>
            <p:ph type="sldNum" sz="quarter" idx="2"/>
          </p:nvPr>
        </p:nvSpPr>
        <p:spPr>
          <a:xfrm>
            <a:off x="12531712" y="9324017"/>
            <a:ext cx="298138" cy="4511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algn="l" defTabSz="914400">
              <a:defRPr i="1"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58" name="Shape 258"/>
          <p:cNvSpPr/>
          <p:nvPr/>
        </p:nvSpPr>
        <p:spPr>
          <a:xfrm>
            <a:off x="4714647" y="3840319"/>
            <a:ext cx="2673720" cy="146599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baseline="30545"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: virtuality of the </a:t>
            </a:r>
            <a:r>
              <a:rPr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Symbol"/>
                <a:ea typeface="Symbol"/>
                <a:cs typeface="Symbol"/>
                <a:sym typeface="Symbol"/>
              </a:rPr>
              <a:t>γ</a:t>
            </a:r>
            <a:endParaRPr sz="2200">
              <a:solidFill>
                <a:srgbClr val="000099"/>
              </a:solidFill>
              <a:uFill>
                <a:solidFill>
                  <a:srgbClr val="000099"/>
                </a:solidFill>
              </a:uFill>
              <a:latin typeface="Symbol"/>
              <a:ea typeface="Symbol"/>
              <a:cs typeface="Symbol"/>
              <a:sym typeface="Symbol"/>
            </a:endParaRPr>
          </a:p>
          <a:p>
            <a:pPr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x = Q</a:t>
            </a:r>
            <a:r>
              <a:rPr baseline="30545"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sz="2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 / 2 p q</a:t>
            </a:r>
            <a:endParaRPr sz="2200"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defTabSz="914400"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‘momentum fraction </a:t>
            </a:r>
            <a:b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of the struck quark’</a:t>
            </a:r>
          </a:p>
        </p:txBody>
      </p:sp>
      <p:sp>
        <p:nvSpPr>
          <p:cNvPr id="259" name="Shape 259"/>
          <p:cNvSpPr/>
          <p:nvPr/>
        </p:nvSpPr>
        <p:spPr>
          <a:xfrm>
            <a:off x="2412265" y="8940663"/>
            <a:ext cx="8180270" cy="573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baseline="-19571" i="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: essentially a cross section/scattering probability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5023" tIns="65023" rIns="65023" bIns="65023"/>
          <a:lstStyle>
            <a:lvl1pPr>
              <a:defRPr sz="5000">
                <a:solidFill>
                  <a:srgbClr val="000099"/>
                </a:solidFill>
              </a:defRPr>
            </a:lvl1pPr>
          </a:lstStyle>
          <a:p>
            <a:pPr/>
            <a:r>
              <a:t>Factorisation in DIS</a:t>
            </a:r>
          </a:p>
        </p:txBody>
      </p:sp>
      <p:sp>
        <p:nvSpPr>
          <p:cNvPr id="262" name="Shape 262"/>
          <p:cNvSpPr/>
          <p:nvPr>
            <p:ph type="sldNum" sz="quarter" idx="2"/>
          </p:nvPr>
        </p:nvSpPr>
        <p:spPr>
          <a:xfrm>
            <a:off x="12549729" y="9287984"/>
            <a:ext cx="298138" cy="4511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algn="l" defTabSz="914400">
              <a:defRPr i="1"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63" name="DIS_pQCD_Stratman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373" y="1733973"/>
            <a:ext cx="12679681" cy="6827521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Shape 264"/>
          <p:cNvSpPr/>
          <p:nvPr/>
        </p:nvSpPr>
        <p:spPr>
          <a:xfrm>
            <a:off x="1865206" y="8683323"/>
            <a:ext cx="9274388" cy="573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Integral over x is DGLAP evolution with splitting kernel P</a:t>
            </a:r>
            <a:r>
              <a:rPr baseline="-19571"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ea typeface="Arial"/>
                <a:cs typeface="Arial"/>
                <a:sym typeface="Arial"/>
              </a:rPr>
              <a:t>qq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2452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chemeClr val="accent1">
                <a:hueOff val="273561"/>
                <a:satOff val="2937"/>
                <a:lumOff val="-22233"/>
              </a:schemeClr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chemeClr val="accent1">
                <a:hueOff val="273561"/>
                <a:satOff val="2937"/>
                <a:lumOff val="-22233"/>
              </a:schemeClr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