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101F98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" name="Shape 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101F98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1F98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" name="Shape 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xfrm>
            <a:off x="952500" y="114300"/>
            <a:ext cx="11099800" cy="1146027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" name="Shape 35"/>
          <p:cNvSpPr/>
          <p:nvPr>
            <p:ph type="sldNum" sz="quarter" idx="2"/>
          </p:nvPr>
        </p:nvSpPr>
        <p:spPr>
          <a:xfrm>
            <a:off x="12571475" y="9340850"/>
            <a:ext cx="396749" cy="406400"/>
          </a:xfrm>
          <a:prstGeom prst="rect">
            <a:avLst/>
          </a:prstGeom>
        </p:spPr>
        <p:txBody>
          <a:bodyPr/>
          <a:lstStyle>
            <a:lvl1pPr>
              <a:defRPr i="1" sz="2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xfrm>
            <a:off x="952500" y="304800"/>
            <a:ext cx="11099800" cy="9801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1F98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95111" indent="-395111">
              <a:lnSpc>
                <a:spcPct val="120000"/>
              </a:lnSpc>
              <a:spcBef>
                <a:spcPts val="0"/>
              </a:spcBef>
              <a:defRPr sz="3800">
                <a:solidFill>
                  <a:srgbClr val="101F98"/>
                </a:solidFill>
              </a:defRPr>
            </a:lvl1pPr>
            <a:lvl2pPr marL="790222" indent="-345722">
              <a:lnSpc>
                <a:spcPct val="120000"/>
              </a:lnSpc>
              <a:spcBef>
                <a:spcPts val="0"/>
              </a:spcBef>
              <a:defRPr sz="2800">
                <a:solidFill>
                  <a:srgbClr val="101F98"/>
                </a:solidFill>
              </a:defRPr>
            </a:lvl2pPr>
            <a:lvl3pPr marL="1185333" indent="-296333">
              <a:lnSpc>
                <a:spcPct val="120000"/>
              </a:lnSpc>
              <a:spcBef>
                <a:spcPts val="0"/>
              </a:spcBef>
              <a:defRPr sz="2400">
                <a:solidFill>
                  <a:srgbClr val="101F98"/>
                </a:solidFill>
              </a:defRPr>
            </a:lvl3pPr>
            <a:lvl4pPr marL="1629833" indent="-296333">
              <a:spcBef>
                <a:spcPts val="0"/>
              </a:spcBef>
              <a:defRPr sz="2400">
                <a:solidFill>
                  <a:srgbClr val="101F98"/>
                </a:solidFill>
              </a:defRPr>
            </a:lvl4pPr>
            <a:lvl5pPr marL="2074333" indent="-296333">
              <a:spcBef>
                <a:spcPts val="0"/>
              </a:spcBef>
              <a:defRPr sz="2400">
                <a:solidFill>
                  <a:srgbClr val="101F9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hape 44"/>
          <p:cNvSpPr/>
          <p:nvPr>
            <p:ph type="sldNum" sz="quarter" idx="2"/>
          </p:nvPr>
        </p:nvSpPr>
        <p:spPr>
          <a:xfrm>
            <a:off x="12540608" y="9321351"/>
            <a:ext cx="368505" cy="381001"/>
          </a:xfrm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xfrm>
            <a:off x="952500" y="228600"/>
            <a:ext cx="11099800" cy="11460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1F98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" name="Shape 52"/>
          <p:cNvSpPr/>
          <p:nvPr>
            <p:ph type="sldNum" sz="quarter" idx="2"/>
          </p:nvPr>
        </p:nvSpPr>
        <p:spPr>
          <a:xfrm>
            <a:off x="12570318" y="9294237"/>
            <a:ext cx="368504" cy="381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chemeClr val="accent1">
              <a:hueOff val="273561"/>
              <a:satOff val="2937"/>
              <a:lumOff val="-22233"/>
            </a:schemeClr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0.png"/><Relationship Id="rId5" Type="http://schemas.openxmlformats.org/officeDocument/2006/relationships/hyperlink" Target="https://madai-public.cs.unc.edu/visualization/heavy-ion-collisions/" TargetMode="Externa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1.tif"/><Relationship Id="rId8" Type="http://schemas.openxmlformats.org/officeDocument/2006/relationships/image" Target="../media/image52.png"/><Relationship Id="rId9" Type="http://schemas.openxmlformats.org/officeDocument/2006/relationships/image" Target="../media/image5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2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3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pdg.lbl.gov/2004/reviews/contents_sports.html" TargetMode="External"/><Relationship Id="rId3" Type="http://schemas.openxmlformats.org/officeDocument/2006/relationships/hyperlink" Target="http://www.phys.psu.edu/~cteq/" TargetMode="External"/><Relationship Id="rId4" Type="http://schemas.openxmlformats.org/officeDocument/2006/relationships/hyperlink" Target="http://www.phys.psu.edu/~cteq/handbook/v1.1/handbook.ps.gz" TargetMode="External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image" Target="../media/image7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1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QCD and the Quark Gluon Plasma</a:t>
            </a:r>
          </a:p>
          <a:p>
            <a:pPr/>
            <a:r>
              <a:t>part 1: soft physics</a:t>
            </a:r>
          </a:p>
        </p:txBody>
      </p:sp>
      <p:pic>
        <p:nvPicPr>
          <p:cNvPr id="62" name="uu_txtright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7359" y="8535742"/>
            <a:ext cx="3235320" cy="120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nikhef_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1837" y="8641121"/>
            <a:ext cx="2019181" cy="889001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4142878" y="5422950"/>
            <a:ext cx="471904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i="1"/>
            </a:pPr>
            <a:r>
              <a:t>Marco van Leeuwen, </a:t>
            </a:r>
          </a:p>
          <a:p>
            <a:pPr algn="ctr">
              <a:defRPr i="1"/>
            </a:pPr>
            <a:r>
              <a:t>Nikhef and Utrecht University</a:t>
            </a:r>
          </a:p>
        </p:txBody>
      </p:sp>
      <p:sp>
        <p:nvSpPr>
          <p:cNvPr id="65" name="Shape 65"/>
          <p:cNvSpPr/>
          <p:nvPr/>
        </p:nvSpPr>
        <p:spPr>
          <a:xfrm>
            <a:off x="3607172" y="7169109"/>
            <a:ext cx="579045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GRK 2149 retreat, 19-22 September 2016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Soft probes: anisotropic flow</a:t>
            </a:r>
          </a:p>
        </p:txBody>
      </p:sp>
      <p:sp>
        <p:nvSpPr>
          <p:cNvPr id="198" name="Shape 19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9" name="Shape 199"/>
          <p:cNvSpPr/>
          <p:nvPr/>
        </p:nvSpPr>
        <p:spPr>
          <a:xfrm>
            <a:off x="2841156" y="8211463"/>
            <a:ext cx="7322488" cy="990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Initial state (spatial) anisotropy ⇒ Pressure gradients </a:t>
            </a:r>
            <a:br/>
            <a:r>
              <a:t> ⇒ anisotropic flow: momentum space anisotropy</a:t>
            </a:r>
          </a:p>
        </p:txBody>
      </p:sp>
      <p:pic>
        <p:nvPicPr>
          <p:cNvPr id="200" name="hybrid_e200_smooth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81077" y="2132526"/>
            <a:ext cx="7842646" cy="567915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11149484" y="2235262"/>
            <a:ext cx="10796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u="sng"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MADAI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3332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Time evolution in a heavy ion collision</a:t>
            </a:r>
          </a:p>
        </p:txBody>
      </p:sp>
      <p:sp>
        <p:nvSpPr>
          <p:cNvPr id="204" name="Shape 2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986" y="2389293"/>
            <a:ext cx="11270828" cy="266192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2914670" y="6113052"/>
            <a:ext cx="3325971" cy="45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1300480">
              <a:defRPr sz="2200">
                <a:solidFill>
                  <a:srgbClr val="9A25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99"/>
                </a:solidFill>
              </a:defRPr>
            </a:pPr>
            <a:r>
              <a:rPr>
                <a:solidFill>
                  <a:srgbClr val="9A251C"/>
                </a:solidFill>
              </a:rPr>
              <a:t>(near) thermal equilibrium</a:t>
            </a:r>
          </a:p>
        </p:txBody>
      </p:sp>
      <p:sp>
        <p:nvSpPr>
          <p:cNvPr id="207" name="Shape 207"/>
          <p:cNvSpPr/>
          <p:nvPr/>
        </p:nvSpPr>
        <p:spPr>
          <a:xfrm>
            <a:off x="3509235" y="2387600"/>
            <a:ext cx="2136842" cy="3703903"/>
          </a:xfrm>
          <a:prstGeom prst="rect">
            <a:avLst/>
          </a:prstGeom>
          <a:ln w="381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208" name="Shape 208"/>
          <p:cNvSpPr/>
          <p:nvPr/>
        </p:nvSpPr>
        <p:spPr>
          <a:xfrm>
            <a:off x="3604201" y="5262879"/>
            <a:ext cx="194690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200"/>
            </a:pPr>
            <a:r>
              <a:t>Quark Gluon</a:t>
            </a:r>
            <a:br/>
            <a:r>
              <a:t> Plasma/Liquid</a:t>
            </a:r>
          </a:p>
        </p:txBody>
      </p:sp>
      <p:sp>
        <p:nvSpPr>
          <p:cNvPr id="209" name="Shape 209"/>
          <p:cNvSpPr/>
          <p:nvPr/>
        </p:nvSpPr>
        <p:spPr>
          <a:xfrm>
            <a:off x="1157700" y="6982531"/>
            <a:ext cx="216355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/>
            </a:lvl1pPr>
          </a:lstStyle>
          <a:p>
            <a:pPr/>
            <a:r>
              <a:t>Pre-equilibrium</a:t>
            </a:r>
          </a:p>
        </p:txBody>
      </p:sp>
      <p:sp>
        <p:nvSpPr>
          <p:cNvPr id="210" name="Shape 210"/>
          <p:cNvSpPr/>
          <p:nvPr/>
        </p:nvSpPr>
        <p:spPr>
          <a:xfrm>
            <a:off x="5755101" y="6982531"/>
            <a:ext cx="397924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/>
            </a:lvl1pPr>
          </a:lstStyle>
          <a:p>
            <a:pPr/>
            <a:r>
              <a:t>Freeze-out (post-equilibrium)</a:t>
            </a:r>
          </a:p>
        </p:txBody>
      </p:sp>
      <p:sp>
        <p:nvSpPr>
          <p:cNvPr id="211" name="Shape 211"/>
          <p:cNvSpPr/>
          <p:nvPr/>
        </p:nvSpPr>
        <p:spPr>
          <a:xfrm>
            <a:off x="799534" y="8169605"/>
            <a:ext cx="1140573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Expectation: main difference between heavy ion collisions and pp, p+Pb</a:t>
            </a:r>
            <a:br/>
            <a:r>
              <a:t>volume + density ⇒ rescattering during evolution ⇒ approach to thermal equilibrium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Intro: RHIC and LHC</a:t>
            </a:r>
          </a:p>
        </p:txBody>
      </p:sp>
      <p:sp>
        <p:nvSpPr>
          <p:cNvPr id="214" name="Shape 21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5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5653" y="2859757"/>
            <a:ext cx="6610774" cy="448169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1457724" y="1814406"/>
            <a:ext cx="3273778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RHIC, Brookhaven</a:t>
            </a:r>
          </a:p>
        </p:txBody>
      </p:sp>
      <p:sp>
        <p:nvSpPr>
          <p:cNvPr id="217" name="Shape 217"/>
          <p:cNvSpPr/>
          <p:nvPr/>
        </p:nvSpPr>
        <p:spPr>
          <a:xfrm>
            <a:off x="8529133" y="1928706"/>
            <a:ext cx="2297185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LHC, Geneva</a:t>
            </a:r>
          </a:p>
        </p:txBody>
      </p:sp>
      <p:sp>
        <p:nvSpPr>
          <p:cNvPr id="218" name="Shape 218"/>
          <p:cNvSpPr/>
          <p:nvPr/>
        </p:nvSpPr>
        <p:spPr>
          <a:xfrm>
            <a:off x="1436013" y="2222190"/>
            <a:ext cx="3317200" cy="52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Au+Au 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√</a:t>
            </a: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1" baseline="-20250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NN</a:t>
            </a: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= 200 GeV</a:t>
            </a:r>
          </a:p>
        </p:txBody>
      </p:sp>
      <p:sp>
        <p:nvSpPr>
          <p:cNvPr id="219" name="Shape 219"/>
          <p:cNvSpPr/>
          <p:nvPr/>
        </p:nvSpPr>
        <p:spPr>
          <a:xfrm>
            <a:off x="7613585" y="2314222"/>
            <a:ext cx="4485947" cy="52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Run 2: Pb+Pb </a:t>
            </a:r>
            <a:r>
              <a:rPr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√</a:t>
            </a: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1" baseline="-20250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NN</a:t>
            </a:r>
            <a:r>
              <a:rPr b="1" sz="24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= 5020 GeV</a:t>
            </a:r>
          </a:p>
        </p:txBody>
      </p:sp>
      <p:sp>
        <p:nvSpPr>
          <p:cNvPr id="220" name="Shape 220"/>
          <p:cNvSpPr/>
          <p:nvPr/>
        </p:nvSpPr>
        <p:spPr>
          <a:xfrm>
            <a:off x="1876915" y="7522160"/>
            <a:ext cx="2435396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First run: 2000</a:t>
            </a:r>
          </a:p>
        </p:txBody>
      </p:sp>
      <p:sp>
        <p:nvSpPr>
          <p:cNvPr id="221" name="Shape 221"/>
          <p:cNvSpPr/>
          <p:nvPr/>
        </p:nvSpPr>
        <p:spPr>
          <a:xfrm>
            <a:off x="8015093" y="7522160"/>
            <a:ext cx="3325265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First run: 2009/2010</a:t>
            </a:r>
          </a:p>
        </p:txBody>
      </p:sp>
      <p:sp>
        <p:nvSpPr>
          <p:cNvPr id="222" name="Shape 222"/>
          <p:cNvSpPr/>
          <p:nvPr/>
        </p:nvSpPr>
        <p:spPr>
          <a:xfrm>
            <a:off x="1559872" y="8235949"/>
            <a:ext cx="30948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>
                <a:solidFill>
                  <a:srgbClr val="26009B"/>
                </a:solidFill>
              </a:defRPr>
            </a:pPr>
            <a:r>
              <a:t>STAR, PHENIX,</a:t>
            </a:r>
          </a:p>
          <a:p>
            <a:pPr algn="ctr">
              <a:defRPr sz="2400">
                <a:solidFill>
                  <a:srgbClr val="26009B"/>
                </a:solidFill>
              </a:defRPr>
            </a:pPr>
            <a:r>
              <a:t>(PHOBOS, BRAHMS)</a:t>
            </a:r>
          </a:p>
        </p:txBody>
      </p:sp>
      <p:sp>
        <p:nvSpPr>
          <p:cNvPr id="223" name="Shape 223"/>
          <p:cNvSpPr/>
          <p:nvPr/>
        </p:nvSpPr>
        <p:spPr>
          <a:xfrm>
            <a:off x="8547524" y="8235949"/>
            <a:ext cx="226040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>
                <a:solidFill>
                  <a:srgbClr val="26009B"/>
                </a:solidFill>
              </a:defRPr>
            </a:pPr>
            <a:r>
              <a:t>ALICE, ATLAS, </a:t>
            </a:r>
            <a:br/>
            <a:r>
              <a:t>CMS, LHCb</a:t>
            </a:r>
          </a:p>
        </p:txBody>
      </p:sp>
      <p:grpSp>
        <p:nvGrpSpPr>
          <p:cNvPr id="226" name="Group 226"/>
          <p:cNvGrpSpPr/>
          <p:nvPr/>
        </p:nvGrpSpPr>
        <p:grpSpPr>
          <a:xfrm>
            <a:off x="216746" y="2789766"/>
            <a:ext cx="6395559" cy="4679648"/>
            <a:chOff x="0" y="0"/>
            <a:chExt cx="6395558" cy="4679647"/>
          </a:xfrm>
        </p:grpSpPr>
        <p:pic>
          <p:nvPicPr>
            <p:cNvPr id="224" name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95559" cy="4679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93914" y="1302029"/>
              <a:ext cx="649358" cy="381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pPr>
            <a:r>
              <a:t>Multiplicity dN</a:t>
            </a:r>
            <a:r>
              <a:rPr baseline="-5999"/>
              <a:t>ch</a:t>
            </a:r>
            <a:r>
              <a:t>/dη in pp, Pb+Pb</a:t>
            </a:r>
          </a:p>
        </p:txBody>
      </p:sp>
      <p:sp>
        <p:nvSpPr>
          <p:cNvPr id="229" name="Shape 22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0" name="sqrtsFi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1994" y="1394398"/>
            <a:ext cx="6480812" cy="6286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8220113" y="1211849"/>
            <a:ext cx="148681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PLB 753, 319</a:t>
            </a:r>
          </a:p>
        </p:txBody>
      </p:sp>
      <p:sp>
        <p:nvSpPr>
          <p:cNvPr id="232" name="Shape 232"/>
          <p:cNvSpPr/>
          <p:nvPr/>
        </p:nvSpPr>
        <p:spPr>
          <a:xfrm>
            <a:off x="2630900" y="7672916"/>
            <a:ext cx="710996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First results from Run-2: multiplicity at new energies</a:t>
            </a:r>
          </a:p>
        </p:txBody>
      </p:sp>
      <p:sp>
        <p:nvSpPr>
          <p:cNvPr id="233" name="Shape 233"/>
          <p:cNvSpPr/>
          <p:nvPr/>
        </p:nvSpPr>
        <p:spPr>
          <a:xfrm>
            <a:off x="1532061" y="8470899"/>
            <a:ext cx="994067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Trend continues to</a:t>
            </a:r>
            <a:r>
              <a:rPr>
                <a:solidFill>
                  <a:srgbClr val="9A251C"/>
                </a:solidFill>
              </a:rPr>
              <a:t> rise faster for AA than pp</a:t>
            </a:r>
            <a:r>
              <a:t>: </a:t>
            </a:r>
            <a:br/>
            <a:r>
              <a:t>conversion of energy to particles in AA is more efficient (larger ‘stopping’)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Multiplicity vs centrality PbPb</a:t>
            </a:r>
          </a:p>
        </p:txBody>
      </p:sp>
      <p:sp>
        <p:nvSpPr>
          <p:cNvPr id="236" name="Shape 23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7" name="npartFi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983" y="1910233"/>
            <a:ext cx="5920134" cy="5742634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1131837" y="7253816"/>
            <a:ext cx="463242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Centrality dependence </a:t>
            </a:r>
          </a:p>
          <a:p>
            <a:pPr algn="ctr">
              <a:defRPr sz="2400"/>
            </a:pPr>
            <a:r>
              <a:t>very similar at 5.02 and 2.76 TeV</a:t>
            </a:r>
          </a:p>
          <a:p>
            <a:pPr algn="ctr">
              <a:defRPr sz="2400"/>
            </a:pPr>
            <a:r>
              <a:t>(overall factor 1.2)</a:t>
            </a:r>
          </a:p>
        </p:txBody>
      </p:sp>
      <p:sp>
        <p:nvSpPr>
          <p:cNvPr id="239" name="Shape 239"/>
          <p:cNvSpPr/>
          <p:nvPr/>
        </p:nvSpPr>
        <p:spPr>
          <a:xfrm>
            <a:off x="2107703" y="8478308"/>
            <a:ext cx="275689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9A251C"/>
                </a:solidFill>
              </a:defRPr>
            </a:lvl1pPr>
          </a:lstStyle>
          <a:p>
            <a:pPr/>
            <a:r>
              <a:t>Driven by geometry</a:t>
            </a:r>
          </a:p>
        </p:txBody>
      </p:sp>
      <p:sp>
        <p:nvSpPr>
          <p:cNvPr id="240" name="Shape 240"/>
          <p:cNvSpPr/>
          <p:nvPr/>
        </p:nvSpPr>
        <p:spPr>
          <a:xfrm>
            <a:off x="1940731" y="8906933"/>
            <a:ext cx="30654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000"/>
            </a:pPr>
            <a:r>
              <a:t>No change in contribution </a:t>
            </a:r>
            <a:br/>
            <a:r>
              <a:t>hard vs soft processes</a:t>
            </a:r>
          </a:p>
        </p:txBody>
      </p:sp>
      <p:grpSp>
        <p:nvGrpSpPr>
          <p:cNvPr id="244" name="Group 244"/>
          <p:cNvGrpSpPr/>
          <p:nvPr/>
        </p:nvGrpSpPr>
        <p:grpSpPr>
          <a:xfrm>
            <a:off x="6427127" y="1936261"/>
            <a:ext cx="6089690" cy="7033672"/>
            <a:chOff x="0" y="0"/>
            <a:chExt cx="6089688" cy="7033671"/>
          </a:xfrm>
        </p:grpSpPr>
        <p:pic>
          <p:nvPicPr>
            <p:cNvPr id="241" name="modelsFig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89689" cy="5907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" name="Shape 242"/>
            <p:cNvSpPr/>
            <p:nvPr/>
          </p:nvSpPr>
          <p:spPr>
            <a:xfrm>
              <a:off x="1821704" y="5685855"/>
              <a:ext cx="2841725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Model comparisons: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1355723" y="6195471"/>
              <a:ext cx="3773687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defRPr sz="2400"/>
              </a:pPr>
              <a:r>
                <a:t>Soft physics models agree</a:t>
              </a:r>
            </a:p>
            <a:p>
              <a:pPr algn="ctr">
                <a:defRPr sz="2400"/>
              </a:pPr>
              <a:r>
                <a:t>Hijing: some deviations</a:t>
              </a: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1075266" y="1430866"/>
            <a:ext cx="1054501" cy="596873"/>
            <a:chOff x="0" y="0"/>
            <a:chExt cx="1054500" cy="596871"/>
          </a:xfrm>
        </p:grpSpPr>
        <p:sp>
          <p:nvSpPr>
            <p:cNvPr id="245" name="Shape 245"/>
            <p:cNvSpPr/>
            <p:nvPr/>
          </p:nvSpPr>
          <p:spPr>
            <a:xfrm>
              <a:off x="0" y="0"/>
              <a:ext cx="596872" cy="596872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246" name="Shape 246"/>
            <p:cNvSpPr/>
            <p:nvPr/>
          </p:nvSpPr>
          <p:spPr>
            <a:xfrm>
              <a:off x="457628" y="0"/>
              <a:ext cx="596873" cy="596872"/>
            </a:xfrm>
            <a:prstGeom prst="ellips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grpSp>
        <p:nvGrpSpPr>
          <p:cNvPr id="250" name="Group 250"/>
          <p:cNvGrpSpPr/>
          <p:nvPr/>
        </p:nvGrpSpPr>
        <p:grpSpPr>
          <a:xfrm>
            <a:off x="5638800" y="1430866"/>
            <a:ext cx="732767" cy="596873"/>
            <a:chOff x="0" y="0"/>
            <a:chExt cx="732766" cy="596871"/>
          </a:xfrm>
        </p:grpSpPr>
        <p:sp>
          <p:nvSpPr>
            <p:cNvPr id="248" name="Shape 248"/>
            <p:cNvSpPr/>
            <p:nvPr/>
          </p:nvSpPr>
          <p:spPr>
            <a:xfrm>
              <a:off x="0" y="0"/>
              <a:ext cx="596872" cy="596872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249" name="Shape 249"/>
            <p:cNvSpPr/>
            <p:nvPr/>
          </p:nvSpPr>
          <p:spPr>
            <a:xfrm>
              <a:off x="135895" y="0"/>
              <a:ext cx="596872" cy="596872"/>
            </a:xfrm>
            <a:prstGeom prst="ellips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sp>
        <p:nvSpPr>
          <p:cNvPr id="251" name="Shape 251"/>
          <p:cNvSpPr/>
          <p:nvPr/>
        </p:nvSpPr>
        <p:spPr>
          <a:xfrm>
            <a:off x="10313876" y="1689413"/>
            <a:ext cx="19568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 arXiv:1509.07299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A simple question? – Particle ratios</a:t>
            </a:r>
          </a:p>
        </p:txBody>
      </p:sp>
      <p:sp>
        <p:nvSpPr>
          <p:cNvPr id="254" name="Shape 25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5" name="2011-May-20-7TeVK2p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842346"/>
            <a:ext cx="6827522" cy="4407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2011-May-20-7TeVpbarpiminu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0773" y="1842346"/>
            <a:ext cx="6827521" cy="4407183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758613" y="6502400"/>
            <a:ext cx="4470026" cy="993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π</a:t>
            </a:r>
            <a:r>
              <a:t> ≈ 0.1 in pp</a:t>
            </a:r>
          </a:p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– Approx independent of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√</a:t>
            </a:r>
            <a:r>
              <a:t>s</a:t>
            </a:r>
          </a:p>
        </p:txBody>
      </p:sp>
      <p:sp>
        <p:nvSpPr>
          <p:cNvPr id="258" name="Shape 258"/>
          <p:cNvSpPr/>
          <p:nvPr/>
        </p:nvSpPr>
        <p:spPr>
          <a:xfrm>
            <a:off x="7369386" y="6502400"/>
            <a:ext cx="4470026" cy="993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π</a:t>
            </a:r>
            <a:r>
              <a:t> ≈ 0.05 in pp</a:t>
            </a:r>
          </a:p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– Approx independent of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√</a:t>
            </a:r>
            <a:r>
              <a:t>s</a:t>
            </a:r>
          </a:p>
        </p:txBody>
      </p:sp>
      <p:sp>
        <p:nvSpPr>
          <p:cNvPr id="259" name="Shape 259"/>
          <p:cNvSpPr/>
          <p:nvPr/>
        </p:nvSpPr>
        <p:spPr>
          <a:xfrm>
            <a:off x="8669866" y="3251200"/>
            <a:ext cx="758615" cy="2059094"/>
          </a:xfrm>
          <a:prstGeom prst="ellipse">
            <a:avLst/>
          </a:prstGeom>
          <a:ln w="12700">
            <a:solidFill>
              <a:srgbClr val="0000CC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60" name="Shape 260"/>
          <p:cNvSpPr/>
          <p:nvPr/>
        </p:nvSpPr>
        <p:spPr>
          <a:xfrm>
            <a:off x="7461955" y="7775786"/>
            <a:ext cx="4516150" cy="1135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 low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√</a:t>
            </a:r>
            <a:r>
              <a:t>s: p &gt; pbar</a:t>
            </a:r>
          </a:p>
          <a:p>
            <a:pPr defTabSz="1300480">
              <a:buSzPct val="100000"/>
              <a:buFont typeface="Wingdings"/>
              <a:buChar char="à"/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Baryon number conservation</a:t>
            </a:r>
          </a:p>
          <a:p>
            <a:pPr defTabSz="1300480">
              <a:buSzPct val="100000"/>
              <a:buFont typeface="Wingdings"/>
              <a:buChar char="à"/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Finite baryon density at midrapity</a:t>
            </a:r>
          </a:p>
        </p:txBody>
      </p:sp>
      <p:sp>
        <p:nvSpPr>
          <p:cNvPr id="261" name="Shape 261"/>
          <p:cNvSpPr/>
          <p:nvPr/>
        </p:nvSpPr>
        <p:spPr>
          <a:xfrm>
            <a:off x="2069874" y="1311768"/>
            <a:ext cx="2028501" cy="789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π</a:t>
            </a:r>
            <a:r>
              <a:t> ratio </a:t>
            </a:r>
          </a:p>
          <a:p>
            <a:pPr algn="ctr" defTabSz="1300480">
              <a:defRPr sz="16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(mid-rapidity density)</a:t>
            </a:r>
          </a:p>
        </p:txBody>
      </p:sp>
      <p:sp>
        <p:nvSpPr>
          <p:cNvPr id="262" name="Shape 262"/>
          <p:cNvSpPr/>
          <p:nvPr/>
        </p:nvSpPr>
        <p:spPr>
          <a:xfrm>
            <a:off x="8919972" y="1187590"/>
            <a:ext cx="2028501" cy="789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π</a:t>
            </a:r>
            <a:r>
              <a:t> ratio </a:t>
            </a:r>
          </a:p>
          <a:p>
            <a:pPr algn="ctr" defTabSz="1300480">
              <a:defRPr sz="16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(mid-rapidity density)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Particle ratios in PbPb (SPS)</a:t>
            </a:r>
          </a:p>
        </p:txBody>
      </p:sp>
      <p:sp>
        <p:nvSpPr>
          <p:cNvPr id="265" name="Shape 26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6" name="Shape 266"/>
          <p:cNvSpPr/>
          <p:nvPr/>
        </p:nvSpPr>
        <p:spPr>
          <a:xfrm>
            <a:off x="1344479" y="8019626"/>
            <a:ext cx="4491904" cy="881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i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Strangeness enhancement </a:t>
            </a:r>
            <a:br/>
            <a:r>
              <a:rPr i="0" sz="2200"/>
              <a:t>(usually refers to baryons </a:t>
            </a:r>
            <a:r>
              <a:rPr i="0" sz="2200">
                <a:latin typeface="Symbol"/>
                <a:ea typeface="Symbol"/>
                <a:cs typeface="Symbol"/>
                <a:sym typeface="Symbol"/>
              </a:rPr>
              <a:t>Λ</a:t>
            </a:r>
            <a:r>
              <a:rPr i="0" sz="2200"/>
              <a:t>, </a:t>
            </a:r>
            <a:r>
              <a:rPr i="0" sz="2200">
                <a:latin typeface="Symbol"/>
                <a:ea typeface="Symbol"/>
                <a:cs typeface="Symbol"/>
                <a:sym typeface="Symbol"/>
              </a:rPr>
              <a:t>Ξ</a:t>
            </a:r>
            <a:r>
              <a:rPr i="0" sz="2200"/>
              <a:t>, </a:t>
            </a:r>
            <a:r>
              <a:rPr i="0" sz="2200">
                <a:latin typeface="Symbol"/>
                <a:ea typeface="Symbol"/>
                <a:cs typeface="Symbol"/>
                <a:sym typeface="Symbol"/>
              </a:rPr>
              <a:t>Ω</a:t>
            </a:r>
            <a:r>
              <a:rPr i="0" sz="2200"/>
              <a:t>)</a:t>
            </a:r>
          </a:p>
        </p:txBody>
      </p:sp>
      <p:pic>
        <p:nvPicPr>
          <p:cNvPr id="267" name="kpim_4pi_da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9511" y="1408853"/>
            <a:ext cx="6615290" cy="6195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kpip_4pi_dat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094" y="1408853"/>
            <a:ext cx="6615290" cy="619534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1428608" y="7399302"/>
            <a:ext cx="4311326" cy="555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π</a:t>
            </a:r>
            <a:r>
              <a:t> larger in PbPb than pp</a:t>
            </a:r>
          </a:p>
        </p:txBody>
      </p:sp>
      <p:sp>
        <p:nvSpPr>
          <p:cNvPr id="270" name="Shape 270"/>
          <p:cNvSpPr/>
          <p:nvPr/>
        </p:nvSpPr>
        <p:spPr>
          <a:xfrm>
            <a:off x="7262179" y="7563555"/>
            <a:ext cx="5371180" cy="962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</a:t>
            </a:r>
            <a:r>
              <a:rPr baseline="30571"/>
              <a:t>-</a:t>
            </a:r>
            <a:r>
              <a:t> yield &lt; K</a:t>
            </a:r>
            <a:r>
              <a:rPr baseline="30571"/>
              <a:t>+</a:t>
            </a:r>
            <a:r>
              <a:t> because of baryons</a:t>
            </a:r>
          </a:p>
          <a:p>
            <a:pPr algn="ctr" defTabSz="1300480">
              <a:defRPr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Λ</a:t>
            </a:r>
            <a:r>
              <a:rPr>
                <a:latin typeface="Arial"/>
                <a:ea typeface="Arial"/>
                <a:cs typeface="Arial"/>
                <a:sym typeface="Arial"/>
              </a:rPr>
              <a:t>, K</a:t>
            </a:r>
            <a:r>
              <a:rPr baseline="30571">
                <a:latin typeface="Arial"/>
                <a:ea typeface="Arial"/>
                <a:cs typeface="Arial"/>
                <a:sym typeface="Arial"/>
              </a:rPr>
              <a:t>-</a:t>
            </a:r>
            <a:r>
              <a:rPr>
                <a:latin typeface="Arial"/>
                <a:ea typeface="Arial"/>
                <a:cs typeface="Arial"/>
                <a:sym typeface="Arial"/>
              </a:rPr>
              <a:t> have s, K</a:t>
            </a:r>
            <a:r>
              <a:rPr baseline="30571">
                <a:latin typeface="Arial"/>
                <a:ea typeface="Arial"/>
                <a:cs typeface="Arial"/>
                <a:sym typeface="Arial"/>
              </a:rPr>
              <a:t>+</a:t>
            </a:r>
            <a:r>
              <a:rPr>
                <a:latin typeface="Arial"/>
                <a:ea typeface="Arial"/>
                <a:cs typeface="Arial"/>
                <a:sym typeface="Arial"/>
              </a:rPr>
              <a:t> anti-s</a:t>
            </a:r>
          </a:p>
        </p:txBody>
      </p:sp>
      <p:sp>
        <p:nvSpPr>
          <p:cNvPr id="271" name="Shape 271"/>
          <p:cNvSpPr/>
          <p:nvPr/>
        </p:nvSpPr>
        <p:spPr>
          <a:xfrm rot="5400000">
            <a:off x="11325469" y="3178942"/>
            <a:ext cx="2907554" cy="4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NA49,PRC66, 054902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 standalone="yes"?><p:sld xmlns:a="http://schemas.openxmlformats.org/drawingml/2006/main" xmlns:r="http://schemas.openxmlformats.org/officeDocument/2006/relationships" xmlns:p="http://schemas.openxmlformats.org/presentationml/2006/main" showMasterSp="1" showMasterPhAnim="1"><p:cSld><p:spTree><p:nvGrpSpPr><p:cNvPr id="1" name=""/><p:cNvGrpSpPr/><p:nvPr/></p:nvGrpSpPr><p:grpSpPr><a:xfrm><a:off x="0" y="0"/><a:ext cx="0" cy="0"/><a:chOff x="0" y="0"/><a:chExt cx="0" cy="0"/></a:xfrm></p:grpSpPr><p:sp><p:nvSpPr><p:cNvPr id="273" name="Shape 273"/><p:cNvSpPr/><p:nvPr><p:ph type="title"/></p:nvPr></p:nvSpPr><p:spPr><a:prstGeom prst="rect"><a:avLst/></a:prstGeom></p:spPr><p:txBody><a:bodyPr/><a:lstStyle><a:lvl1pPr><a:tabLst><a:tab pos="1295400" algn="l"/><a:tab pos="2590800" algn="l"/><a:tab pos="3898900" algn="l"/><a:tab pos="5194300" algn="l"/><a:tab pos="6502400" algn="l"/><a:tab pos="7797800" algn="l"/><a:tab pos="9093200" algn="l"/><a:tab pos="10401300" algn="l"/><a:tab pos="11696700" algn="l"/><a:tab pos="13004800" algn="l"/><a:tab pos="14300200" algn="l"/></a:tabLst></a:lvl1pPr></a:lstStyle><a:p><a:pPr/><a:r><a:t>Hadron Gas Model</a:t></a:r></a:p></p:txBody></p:sp><p:sp><p:nvSpPr><p:cNvPr id="274" name="Shape 274"/><p:cNvSpPr/><p:nvPr><p:ph type="sldNum" sz="quarter" idx="2"/></p:nvPr></p:nvSpPr><p:spPr><a:xfrm><a:off x="12558775" y="9340850"/><a:ext cx="396749" cy="406400"/></a:xfrm><a:prstGeom prst="rect"><a:avLst/></a:prstGeom><a:extLst><a:ext uri="{C572A759-6A51-4108-AA02-DFA0A04FC94B}"><ma14:wrappingTextBoxFlag val="1" xmlns:ma14="http://schemas.microsoft.com/office/mac/drawingml/2011/main"/></a:ext></a:extLst></p:spPr><p:txBody><a:bodyPr/><a:lstStyle/><a:p><a:pPr/><a:fld id="{86CB4B4D-7CA3-9044-876B-883B54F8677D}" type="slidenum"/></a:p></p:txBody></p:sp><p:pic><p:nvPicPr><p:cNvPr id="275" name="image.png" descr="&#9;mes3.tiff                                                      0018DEE6Macintosh HD                   B74677AA:"/><p:cNvPicPr><a:picLocks noChangeAspect="1"/></p:cNvPicPr><p:nvPr/></p:nvPicPr><p:blipFill><a:blip r:embed="rId2"><a:extLst/></a:blip><a:stretch><a:fillRect/></a:stretch></p:blipFill><p:spPr><a:xfrm><a:off x="6211146" y="1950719"/><a:ext cx="6685282" cy="4691664"/></a:xfrm><a:prstGeom prst="rect"><a:avLst/></a:prstGeom><a:ln w="12700"><a:miter lim="400000"/></a:ln></p:spPr></p:pic><p:pic><p:nvPicPr><p:cNvPr id="276" name="image.png"/><p:cNvPicPr><a:picLocks noChangeAspect="1"/></p:cNvPicPr><p:nvPr/></p:nvPicPr><p:blipFill><a:blip r:embed="rId3"><a:extLst/></a:blip><a:stretch><a:fillRect/></a:stretch></p:blipFill><p:spPr><a:xfrm><a:off x="9615875" y="5933440"/><a:ext cx="277708" cy="451556"/></a:xfrm><a:prstGeom prst="rect"><a:avLst/></a:prstGeom><a:ln w="12700"><a:miter lim="400000"/></a:ln></p:spPr></p:pic><p:sp><p:nvSpPr><p:cNvPr id="277" name="Shape 277"/><p:cNvSpPr/><p:nvPr/></p:nvSpPr><p:spPr><a:xfrm><a:off x="8994986" y="4619413"/><a:ext cx="3901441" cy="1189370"/></a:xfrm><a:prstGeom prst="rect"><a:avLst/></a:prstGeom><a:ln w="12700"><a:miter lim="400000"/></a:ln><a:extLst><a:ext uri="{C572A759-6A51-4108-AA02-DFA0A04FC94B}"><ma14:wrappingTextBoxFlag val="1" xmlns:ma14="http://schemas.microsoft.com/office/mac/drawingml/2011/main"/></a:ext></a:extLst></p:spPr><p:txBody><a:bodyPr lIns="65023" tIns="65023" rIns="65023" bIns="65023"><a:spAutoFit/></a:bodyPr><a:lstStyle/><a:p><a:pPr algn="r" defTabSz="1300480"><a:defRPr sz="1800"><a:solidFill><a:srgbClr val="404040"/></a:solidFill><a:latin typeface="Arial"/><a:ea typeface="Arial"/><a:cs typeface="Arial"/><a:sym typeface="Arial"/></a:defRPr></a:pPr><a:r><a:t>R. Hagedorn, Nuovo Cim.Suppl.3:147-186,1965;</a:t></a:r></a:p><a:p><a:pPr algn="r" defTabSz="1300480"><a:defRPr sz="1800"><a:solidFill><a:srgbClr val="404040"/></a:solidFill><a:latin typeface="Arial"/><a:ea typeface="Arial"/><a:cs typeface="Arial"/><a:sym typeface="Arial"/></a:defRPr></a:pPr><a:r><a:t>Broniowski, et.al. 2004</a:t></a:r><a:endParaRPr b="1"/></a:p></p:txBody></p:sp><p:sp><p:nvSpPr><p:cNvPr id="278" name="Shape 278"/><p:cNvSpPr/><p:nvPr/></p:nvSpPr><p:spPr><a:xfrm><a:off x="471875" y="7332776"/><a:ext cx="12532926" cy="879537"/></a:xfrm><a:prstGeom prst="rect"><a:avLst/></a:prstGeom><a:ln w="12700"><a:miter lim="400000"/></a:ln><a:extLst><a:ext uri="{C572A759-6A51-4108-AA02-DFA0A04FC94B}"><ma14:wrappingTextBoxFlag val="1" xmlns:ma14="http://schemas.microsoft.com/office/mac/drawingml/2011/main"/></a:ext></a:extLst></p:spPr><p:txBody><a:bodyPr lIns="65023" tIns="65023" rIns="65023" bIns="65023"><a:spAutoFit/></a:bodyPr><a:lstStyle/><a:p><a:pPr algn="ctr" defTabSz="1300480"><a:defRPr sz="2400"><a:solidFill><a:srgbClr val="000099"/></a:solidFill><a:latin typeface="Arial"/><a:ea typeface="Arial"/><a:cs typeface="Arial"/><a:sym typeface="Arial"/></a:defRPr></a:pPr><a:r><a:t>Full QCD: at higher </a:t></a:r><a:r><a:rPr i="1"/><a:t>T </a:t></a:r><a:r><a:t>(</a:t></a:r><a:r><a:rPr i="1"/><a:t>T</a:t></a:r><a:r><a:rPr baseline="-21833" i="1"/><a:t>c</a:t></a:r><a:r><a:t> ≈ 170 MeV), quarks and gluons become </a:t></a:r><a:br/><a:r><a:t>the relevant degrees of freedom</a:t></a:r></a:p></p:txBody></p:sp><p:sp><p:nvSpPr><p:cNvPr id="279" name="Shape 279"/><p:cNvSpPr/><p:nvPr/></p:nvSpPr><p:spPr><a:xfrm><a:off x="7693995" y="1382528"/><a:ext cx="3719585" cy="524815"/></a:xfrm><a:prstGeom prst="rect"><a:avLst/></a:prstGeom><a:ln w="12700"><a:miter lim="400000"/></a:ln><a:extLst><a:ext uri="{C572A759-6A51-4108-AA02-DFA0A04FC94B}"><ma14:wrappingTextBoxFlag val="1" xmlns:ma14="http://schemas.microsoft.com/office/mac/drawingml/2011/main"/></a:ext></a:extLst></p:spPr><p:txBody><a:bodyPr wrap="none" lIns="65023" tIns="65023" rIns="65023" bIns="65023"><a:spAutoFit/></a:bodyPr><a:lstStyle><a:lvl1pPr defTabSz="1300480"><a:defRPr><a:solidFill><a:srgbClr val="000099"/></a:solidFill><a:latin typeface="Arial"/><a:ea typeface="Arial"/><a:cs typeface="Arial"/><a:sym typeface="Arial"/></a:defRPr></a:lvl1pPr></a:lstStyle><a:p><a:pPr/><a:r><a:t>Meson mass spectrum</a:t></a:r></a:p></p:txBody></p:sp><p:pic><p:nvPicPr><p:cNvPr id="280" name="image.pdf"/><p:cNvPicPr><a:picLocks noChangeAspect="1"/></p:cNvPicPr><p:nvPr/></p:nvPicPr><p:blipFill><a:blip r:embed="rId4"><a:extLst/></a:blip><a:stretch><a:fillRect/></a:stretch></p:blipFill><p:spPr><a:xfrm><a:off x="-1950721" y="2059093"/><a:ext cx="7911255" cy="1165014"/></a:xfrm><a:prstGeom prst="rect"><a:avLst/></a:prstGeom><a:ln w="12700"><a:miter lim="400000"/></a:ln></p:spPr></p:pic><p:pic><p:nvPicPr><p:cNvPr id="281" name="image.pdf"/><p:cNvPicPr><a:picLocks noChangeAspect="1"/></p:cNvPicPr><p:nvPr/></p:nvPicPr><p:blipFill><a:blip r:embed="rId5"><a:extLst/></a:blip><a:stretch><a:fillRect/></a:stretch></p:blipFill><p:spPr><a:xfrm><a:off x="7044266" y="2777066"/><a:ext cx="3034455" cy="708943"/></a:xfrm><a:prstGeom prst="rect"><a:avLst/></a:prstGeom><a:ln w="12700"><a:miter lim="400000"/></a:ln></p:spPr></p:pic><p:sp><p:nvSpPr><p:cNvPr id="282" name="Shape 282"/><p:cNvSpPr/><p:nvPr/></p:nvSpPr><p:spPr><a:xfrm><a:off x="541866" y="5084515"/><a:ext cx="4056482" cy="1235138"/></a:xfrm><a:prstGeom prst="rect"><a:avLst/></a:prstGeom><a:ln w="12700"><a:miter lim="400000"/></a:ln><a:extLst><a:ext uri="{C572A759-6A51-4108-AA02-DFA0A04FC94B}"><ma14:wrappingTextBoxFlag val="1" xmlns:ma14="http://schemas.microsoft.com/office/mac/drawingml/2011/main"/></a:ext></a:extLst></p:spPr><p:txBody><a:bodyPr wrap="none" lIns="65023" tIns="65023" rIns="65023" bIns="65023"><a:spAutoFit/></a:bodyPr><a:lstStyle/><a:p><a:pPr defTabSz="1300480"><a:defRPr sz="2400"><a:solidFill><a:srgbClr val="000099"/></a:solidFill><a:latin typeface="Arial"/><a:ea typeface="Arial"/><a:cs typeface="Arial"/><a:sym typeface="Arial"/></a:defRPr></a:pPr><a:r><a:t>Result: adding more energy </a:t></a:r><a:br/><a:r><a:t>creates heavier resonances, </a:t></a:r><a:br/><a:r><a:t>at ~ constant T</a:t></a:r><a:r><a:rPr baseline="-21833"/><a:t>H</a:t></a:r><a:r><a:t>≈170 MeV</a:t></a:r></a:p></p:txBody></p:sp><p:sp><p:nvSpPr><p:cNvPr id="283" name="Shape 283"/><p:cNvSpPr/><p:nvPr/></p:nvSpPr><p:spPr><a:xfrm><a:off x="2389569" y="8520853"/><a:ext cx="8697538" cy="475678"/></a:xfrm><a:prstGeom prst="rect"><a:avLst/></a:prstGeom><a:ln w="12700"><a:miter lim="400000"/></a:ln><a:extLst><a:ext uri="{C572A759-6A51-4108-AA02-DFA0A04FC94B}"><ma14:wrappingTextBoxFlag val="1" xmlns:ma14="http://schemas.microsoft.com/office/mac/drawingml/2011/main"/></a:ext></a:extLst></p:spPr><p:txBody><a:bodyPr wrap="none" lIns="65023" tIns="65023" rIns="65023" bIns="65023"><a:spAutoFit/></a:bodyPr><a:lstStyle><a:lvl1pPr algn="ctr" defTabSz="1300480"><a:defRPr b="1" sz="2400"><a:solidFill><a:srgbClr val="000099"/></a:solidFill><a:latin typeface="Arial"/><a:ea typeface="Arial"/><a:cs typeface="Arial"/><a:sym typeface="Arial"/></a:defRPr></a:lvl1pPr></a:lstStyle><a:p><a:pPr/><a:r><a:t>Resonance mass spectrum characterizes QCD interactions</a:t></a:r></a:p></p:txBody></p:sp><p:sp><p:nvSpPr><p:cNvPr id="284" name="Shape 284"/><p:cNvSpPr/><p:nvPr/></p:nvSpPr><p:spPr><a:xfrm><a:off x="5618275" y="9010791"/><a:ext cx="1768250" cy="475677"/></a:xfrm><a:prstGeom prst="rect"><a:avLst/></a:prstGeom><a:ln w="12700"><a:miter lim="400000"/></a:ln><a:extLst><a:ext uri="{C572A759-6A51-4108-AA02-DFA0A04FC94B}"><ma14:wrappingTextBoxFlag val="1" xmlns:ma14="http://schemas.microsoft.com/office/mac/drawingml/2011/main"/></a:ext></a:extLst></p:spPr><p:txBody><a:bodyPr wrap="none" lIns="65023" tIns="65023" rIns="65023" bIns="65023"><a:spAutoFit/></a:bodyPr><a:lstStyle><a:lvl1pPr defTabSz="1300480"><a:defRPr b="1" sz="2400"><a:solidFill><a:srgbClr val="000099"/></a:solidFill><a:latin typeface="Arial"/><a:ea typeface="Arial"/><a:cs typeface="Arial"/><a:sym typeface="Arial"/></a:defRPr></a:lvl1pPr></a:lstStyle><a:p><a:pPr/><a:r><a:t>(Hagedorn)</a:t></a:r></a:p></p:txBody></p:sp><p:pic><p:nvPicPr><p:cNvPr id="285" name="image.pdf"/><p:cNvPicPr><a:picLocks noChangeAspect="1"/></p:cNvPicPr><p:nvPr/></p:nvPicPr><p:blipFill><a:blip r:embed="rId6"><a:extLst/></a:blip><a:stretch><a:fillRect/></a:stretch></p:blipFill><p:spPr><a:xfrm><a:off x="1625599" y="3576320"/><a:ext cx="2600961" cy="1149210"/></a:xfrm><a:prstGeom prst="rect"><a:avLst/></a:prstGeom><a:ln w="12700"><a:miter lim="400000"/></a:ln></p:spPr></p:pic><p:pic><p:nvPicPr><p:cNvPr id="286" name="image.pdf"/><p:cNvPicPr><a:picLocks noChangeAspect="1"/></p:cNvPicPr><p:nvPr/></p:nvPicPr><p:blipFill><a:blip r:embed="rId7"><a:extLst/></a:blip><a:stretch><a:fillRect/></a:stretch></p:blipFill><p:spPr><a:xfrm><a:off x="216746" y="1408853"/><a:ext cx="2817708" cy="695396"/></a:xfrm><a:prstGeom prst="rect"><a:avLst/></a:prstGeom><a:ln w="12700"><a:miter lim="400000"/></a:ln></p:spPr></p:pic><p:sp><p:nvSpPr><p:cNvPr id="287" name="Shape 287"/><p:cNvSpPr/><p:nvPr/></p:nvSpPr><p:spPr><a:xfrm><a:off x="-1192107" y="2275839"/><a:ext cx="1733974" cy="975361"/></a:xfrm><a:prstGeom prst="rect"><a:avLst/></a:prstGeom><a:solidFill><a:srgbClr val="FFFFFF"/></a:solidFill><a:ln w="12700"><a:miter lim="400000"/></a:ln></p:spPr><p:txBody><a:bodyPr lIns="65023" tIns="65023" rIns="65023" bIns="65023" anchor="ctr"/><a:lstStyle/><a:p><a:pPr defTabSz="1300480"><a:defRPr sz="3400"><a:solidFill><a:srgbClr val="000000"/></a:solidFill><a:latin typeface="Times New Roman"/><a:ea typeface="Times New Roman"/><a:cs typeface="Times New Roman"/><a:sym typeface="Times New Roman"/></a:defRPr></a:pPr></a:p></p:txBody></p:sp></p:spTree></p:cSld><p:clrMapOvr><a:masterClrMapping/></p:clrMapOvr><mc:AlternateContent xmlns:mc="http://schemas.openxmlformats.org/markup-compatibility/2006"><mc:Choice xmlns:p14="http://schemas.microsoft.com/office/powerpoint/2010/main" Requires="p14"><p:transition spd="fast" advClick="1" p14:dur="500"><p:dissolve/></p:transition></mc:Choice><mc:Fallback><p:transition spd="fast"><p:fade/></p:transition></mc:Fallback></mc:AlternateContent></p:sld>
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Hadron Gas Model vs data</a:t>
            </a:r>
          </a:p>
        </p:txBody>
      </p:sp>
      <p:sp>
        <p:nvSpPr>
          <p:cNvPr id="290" name="Shape 29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1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0533" y="1517226"/>
            <a:ext cx="6719147" cy="6434668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9408159" y="1192106"/>
            <a:ext cx="3813388" cy="4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Braun-Munzinger et al</a:t>
            </a:r>
          </a:p>
        </p:txBody>
      </p:sp>
      <p:sp>
        <p:nvSpPr>
          <p:cNvPr id="293" name="Shape 293"/>
          <p:cNvSpPr/>
          <p:nvPr/>
        </p:nvSpPr>
        <p:spPr>
          <a:xfrm>
            <a:off x="844408" y="8128000"/>
            <a:ext cx="9294935" cy="93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Good description for PbPb</a:t>
            </a:r>
          </a:p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– Hadron abundances determined by thermal equilibrium?</a:t>
            </a:r>
          </a:p>
        </p:txBody>
      </p:sp>
      <p:pic>
        <p:nvPicPr>
          <p:cNvPr id="294" name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746" y="1810737"/>
            <a:ext cx="5527041" cy="1185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866" y="3901440"/>
            <a:ext cx="5201921" cy="1216943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493253" y="6023751"/>
            <a:ext cx="4233886" cy="9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Yields set by: </a:t>
            </a:r>
            <a:br/>
            <a:r>
              <a:rPr i="1"/>
              <a:t>T</a:t>
            </a:r>
            <a:r>
              <a:t>, </a:t>
            </a:r>
            <a:r>
              <a:rPr i="1"/>
              <a:t>V</a:t>
            </a:r>
            <a:r>
              <a:t>, conserved charges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pPr>
            <a:r>
              <a:t>Hadron Gas for e</a:t>
            </a:r>
            <a:r>
              <a:rPr baseline="30399"/>
              <a:t>+</a:t>
            </a:r>
            <a:r>
              <a:t>e</a:t>
            </a:r>
            <a:r>
              <a:rPr baseline="30399"/>
              <a:t>-</a:t>
            </a:r>
          </a:p>
        </p:txBody>
      </p:sp>
      <p:sp>
        <p:nvSpPr>
          <p:cNvPr id="299" name="Shape 29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0" name="EE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0773" y="1950719"/>
            <a:ext cx="6068907" cy="5867966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1126432" y="1666239"/>
            <a:ext cx="4154709" cy="9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HGM also describes e</a:t>
            </a:r>
            <a:r>
              <a:rPr baseline="30285"/>
              <a:t>+</a:t>
            </a:r>
            <a:r>
              <a:t>e</a:t>
            </a:r>
            <a:r>
              <a:rPr baseline="30285"/>
              <a:t>-</a:t>
            </a:r>
            <a:r>
              <a:t> </a:t>
            </a:r>
            <a:br/>
            <a:r>
              <a:t>(and pp) results</a:t>
            </a:r>
          </a:p>
        </p:txBody>
      </p:sp>
      <p:sp>
        <p:nvSpPr>
          <p:cNvPr id="302" name="Shape 302"/>
          <p:cNvSpPr/>
          <p:nvPr/>
        </p:nvSpPr>
        <p:spPr>
          <a:xfrm>
            <a:off x="10972800" y="1370470"/>
            <a:ext cx="1509326" cy="4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F. Becattini</a:t>
            </a:r>
          </a:p>
        </p:txBody>
      </p:sp>
      <p:sp>
        <p:nvSpPr>
          <p:cNvPr id="303" name="Shape 303"/>
          <p:cNvSpPr/>
          <p:nvPr/>
        </p:nvSpPr>
        <p:spPr>
          <a:xfrm>
            <a:off x="1003241" y="3318933"/>
            <a:ext cx="4513980" cy="1542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sz="2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Canonical ensemble: </a:t>
            </a:r>
            <a:br/>
            <a:r>
              <a:t>exact strangeness conservation </a:t>
            </a:r>
            <a:br/>
            <a:r>
              <a:t>suppresses strangeness </a:t>
            </a:r>
            <a:br/>
            <a:r>
              <a:t>production</a:t>
            </a:r>
          </a:p>
        </p:txBody>
      </p:sp>
      <p:sp>
        <p:nvSpPr>
          <p:cNvPr id="304" name="Shape 304"/>
          <p:cNvSpPr/>
          <p:nvPr/>
        </p:nvSpPr>
        <p:spPr>
          <a:xfrm>
            <a:off x="1252573" y="7947825"/>
            <a:ext cx="10302526" cy="133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Tentative conclusion:</a:t>
            </a:r>
          </a:p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Phase space dominant; Hadron yields not sensitive to dynamics </a:t>
            </a:r>
            <a:br/>
            <a:r>
              <a:t>(‘matrix elements’) beyond mass spectrum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65023" tIns="65023" rIns="65023" bIns="65023"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5000"/>
            </a:lvl1pPr>
          </a:lstStyle>
          <a:p>
            <a:pPr/>
            <a:r>
              <a:t>What is QCD?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xfrm>
            <a:off x="12706350" y="9353550"/>
            <a:ext cx="298137" cy="451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l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9" name="schaefer_whatisQC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59" y="1136968"/>
            <a:ext cx="11487575" cy="8197992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8590912" y="9057456"/>
            <a:ext cx="3988319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From: T. Schaefer, QM08 student talk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4400"/>
            </a:lvl1pPr>
          </a:lstStyle>
          <a:p>
            <a:pPr/>
            <a:r>
              <a:t>HGM vs energy: freeze-out curve</a:t>
            </a:r>
          </a:p>
        </p:txBody>
      </p:sp>
      <p:sp>
        <p:nvSpPr>
          <p:cNvPr id="307" name="Shape 30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8" name="muB_T_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7022" y="1733973"/>
            <a:ext cx="5373512" cy="6177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T_muB_gsi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0773" y="2059093"/>
            <a:ext cx="5910863" cy="570992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952782" y="1207911"/>
            <a:ext cx="5024609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Hadron Gas Model parameters</a:t>
            </a:r>
          </a:p>
        </p:txBody>
      </p:sp>
      <p:sp>
        <p:nvSpPr>
          <p:cNvPr id="311" name="Shape 311"/>
          <p:cNvSpPr/>
          <p:nvPr/>
        </p:nvSpPr>
        <p:spPr>
          <a:xfrm>
            <a:off x="8561493" y="1408853"/>
            <a:ext cx="2830585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Freeze-out curve</a:t>
            </a:r>
          </a:p>
        </p:txBody>
      </p:sp>
      <p:sp>
        <p:nvSpPr>
          <p:cNvPr id="312" name="Shape 312"/>
          <p:cNvSpPr/>
          <p:nvPr/>
        </p:nvSpPr>
        <p:spPr>
          <a:xfrm>
            <a:off x="7354254" y="7906737"/>
            <a:ext cx="4886745" cy="9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Shows </a:t>
            </a:r>
            <a:r>
              <a:rPr i="1"/>
              <a:t>T</a:t>
            </a:r>
            <a:r>
              <a:t>,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baseline="-19571" i="1"/>
              <a:t>B</a:t>
            </a:r>
            <a:r>
              <a:t> </a:t>
            </a:r>
            <a:br/>
            <a:r>
              <a:rPr i="1"/>
              <a:t>of the system at hadronisation</a:t>
            </a:r>
          </a:p>
        </p:txBody>
      </p:sp>
      <p:sp>
        <p:nvSpPr>
          <p:cNvPr id="313" name="Shape 313"/>
          <p:cNvSpPr/>
          <p:nvPr/>
        </p:nvSpPr>
        <p:spPr>
          <a:xfrm>
            <a:off x="1300479" y="8778240"/>
            <a:ext cx="4082726" cy="45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J. Cleymans et hep-ph/0511094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Dynamical effects: flow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Radial and elliptic flow</a:t>
            </a:r>
          </a:p>
        </p:txBody>
      </p:sp>
      <p:sp>
        <p:nvSpPr>
          <p:cNvPr id="318" name="Shape 31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9" name="Shape 319"/>
          <p:cNvSpPr/>
          <p:nvPr/>
        </p:nvSpPr>
        <p:spPr>
          <a:xfrm>
            <a:off x="795866" y="2448454"/>
            <a:ext cx="5668726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Spectra change from pp to Pb+Pb:</a:t>
            </a:r>
          </a:p>
          <a:p>
            <a:pPr marL="228600" indent="-228600">
              <a:buSzPct val="100000"/>
              <a:buChar char="•"/>
            </a:pPr>
            <a:r>
              <a:t>Increase in mean p</a:t>
            </a:r>
            <a:r>
              <a:rPr baseline="-5999"/>
              <a:t>T</a:t>
            </a:r>
          </a:p>
          <a:p>
            <a:pPr marL="228600" indent="-228600">
              <a:buSzPct val="100000"/>
              <a:buChar char="•"/>
            </a:pPr>
            <a:r>
              <a:t>Larger effect for larger mass</a:t>
            </a:r>
          </a:p>
        </p:txBody>
      </p:sp>
      <p:sp>
        <p:nvSpPr>
          <p:cNvPr id="320" name="Shape 320"/>
          <p:cNvSpPr/>
          <p:nvPr/>
        </p:nvSpPr>
        <p:spPr>
          <a:xfrm>
            <a:off x="295882" y="4998816"/>
            <a:ext cx="6668694" cy="2333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/>
              <a:t>First indication of collective behaviour</a:t>
            </a:r>
            <a:br/>
            <a:r>
              <a:t>Pressure leads to radial flow</a:t>
            </a:r>
          </a:p>
          <a:p>
            <a:pPr algn="ctr"/>
            <a:r>
              <a:t>Same Lorentz boost (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β</a:t>
            </a:r>
            <a:r>
              <a:t>) gives larger momentum for heavier particles</a:t>
            </a:r>
            <a:endParaRPr sz="1400">
              <a:solidFill>
                <a:srgbClr val="000099"/>
              </a:solidFill>
            </a:endParaRPr>
          </a:p>
          <a:p>
            <a:pPr algn="ctr"/>
            <a:r>
              <a:t>(m</a:t>
            </a:r>
            <a:r>
              <a:rPr baseline="-15500"/>
              <a:t>p</a:t>
            </a:r>
            <a:r>
              <a:t> &gt; m</a:t>
            </a:r>
            <a:r>
              <a:rPr baseline="-15500"/>
              <a:t>K</a:t>
            </a:r>
            <a:r>
              <a:t> &gt; m</a:t>
            </a:r>
            <a:r>
              <a:rPr baseline="-15500">
                <a:latin typeface="Symbol"/>
                <a:ea typeface="Symbol"/>
                <a:cs typeface="Symbol"/>
                <a:sym typeface="Symbol"/>
              </a:rPr>
              <a:t>π</a:t>
            </a:r>
            <a:r>
              <a:t>)</a:t>
            </a:r>
          </a:p>
        </p:txBody>
      </p:sp>
      <p:sp>
        <p:nvSpPr>
          <p:cNvPr id="321" name="Shape 321"/>
          <p:cNvSpPr/>
          <p:nvPr/>
        </p:nvSpPr>
        <p:spPr>
          <a:xfrm>
            <a:off x="10309567" y="1333499"/>
            <a:ext cx="22617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ALICE, PLB 736, 196</a:t>
            </a:r>
          </a:p>
        </p:txBody>
      </p:sp>
      <p:pic>
        <p:nvPicPr>
          <p:cNvPr id="322" name="ALICE_spectra_pid_pbpb_pp_2tev76_scaled_5ge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94088" y="1615630"/>
            <a:ext cx="5787429" cy="6522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Elliptic flow</a:t>
            </a:r>
          </a:p>
        </p:txBody>
      </p:sp>
      <p:sp>
        <p:nvSpPr>
          <p:cNvPr id="325" name="Shape 32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6" name="Shape 326"/>
          <p:cNvSpPr/>
          <p:nvPr/>
        </p:nvSpPr>
        <p:spPr>
          <a:xfrm>
            <a:off x="3050257" y="8561493"/>
            <a:ext cx="1316286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7" name="Shape 327"/>
          <p:cNvSpPr/>
          <p:nvPr/>
        </p:nvSpPr>
        <p:spPr>
          <a:xfrm>
            <a:off x="2813191" y="5639929"/>
            <a:ext cx="2727396" cy="2580641"/>
          </a:xfrm>
          <a:prstGeom prst="ellipse">
            <a:avLst/>
          </a:prstGeom>
          <a:solidFill>
            <a:srgbClr val="FF3399"/>
          </a:solidFill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28" name="Shape 328"/>
          <p:cNvSpPr/>
          <p:nvPr/>
        </p:nvSpPr>
        <p:spPr>
          <a:xfrm>
            <a:off x="1781386" y="5635413"/>
            <a:ext cx="2729654" cy="2582899"/>
          </a:xfrm>
          <a:prstGeom prst="ellipse">
            <a:avLst/>
          </a:prstGeom>
          <a:solidFill>
            <a:srgbClr val="0000FF">
              <a:alpha val="51763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29" name="Shape 329"/>
          <p:cNvSpPr/>
          <p:nvPr/>
        </p:nvSpPr>
        <p:spPr>
          <a:xfrm flipH="1">
            <a:off x="325119" y="6935893"/>
            <a:ext cx="6394028" cy="15805"/>
          </a:xfrm>
          <a:prstGeom prst="line">
            <a:avLst/>
          </a:prstGeom>
          <a:ln w="25400">
            <a:solidFill>
              <a:srgbClr val="000000"/>
            </a:solidFill>
            <a:prstDash val="sysDot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39" name="Group 339"/>
          <p:cNvGrpSpPr/>
          <p:nvPr/>
        </p:nvGrpSpPr>
        <p:grpSpPr>
          <a:xfrm>
            <a:off x="3238797" y="6060527"/>
            <a:ext cx="846638" cy="725349"/>
            <a:chOff x="0" y="0"/>
            <a:chExt cx="846637" cy="725348"/>
          </a:xfrm>
        </p:grpSpPr>
        <p:sp>
          <p:nvSpPr>
            <p:cNvPr id="330" name="Shape 330"/>
            <p:cNvSpPr/>
            <p:nvPr/>
          </p:nvSpPr>
          <p:spPr>
            <a:xfrm rot="14579999">
              <a:off x="397221" y="175546"/>
              <a:ext cx="268990" cy="33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993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338" name="Group 338"/>
            <p:cNvGrpSpPr/>
            <p:nvPr/>
          </p:nvGrpSpPr>
          <p:grpSpPr>
            <a:xfrm>
              <a:off x="0" y="-1"/>
              <a:ext cx="846638" cy="725350"/>
              <a:chOff x="0" y="0"/>
              <a:chExt cx="846637" cy="725348"/>
            </a:xfrm>
          </p:grpSpPr>
          <p:sp>
            <p:nvSpPr>
              <p:cNvPr id="331" name="Shape 331"/>
              <p:cNvSpPr/>
              <p:nvPr/>
            </p:nvSpPr>
            <p:spPr>
              <a:xfrm flipH="1" flipV="1">
                <a:off x="0" y="182642"/>
                <a:ext cx="544435" cy="1799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Shape 332"/>
              <p:cNvSpPr/>
              <p:nvPr/>
            </p:nvSpPr>
            <p:spPr>
              <a:xfrm flipH="1">
                <a:off x="303762" y="363226"/>
                <a:ext cx="242568" cy="12044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Shape 333"/>
              <p:cNvSpPr/>
              <p:nvPr/>
            </p:nvSpPr>
            <p:spPr>
              <a:xfrm flipH="1" flipV="1">
                <a:off x="332255" y="92207"/>
                <a:ext cx="212180" cy="27040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Shape 334"/>
              <p:cNvSpPr/>
              <p:nvPr/>
            </p:nvSpPr>
            <p:spPr>
              <a:xfrm flipH="1">
                <a:off x="423740" y="362614"/>
                <a:ext cx="120695" cy="3627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544434" y="362614"/>
                <a:ext cx="302204" cy="1488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Shape 336"/>
              <p:cNvSpPr/>
              <p:nvPr/>
            </p:nvSpPr>
            <p:spPr>
              <a:xfrm flipH="1" flipV="1">
                <a:off x="513223" y="-1"/>
                <a:ext cx="31212" cy="3626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544434" y="362614"/>
                <a:ext cx="90613" cy="1809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340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1013" y="2167466"/>
            <a:ext cx="4985175" cy="497162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7802880" y="1648177"/>
            <a:ext cx="3852885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Hydrodynamical calculation</a:t>
            </a:r>
          </a:p>
        </p:txBody>
      </p:sp>
      <p:pic>
        <p:nvPicPr>
          <p:cNvPr id="342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644" y="1300479"/>
            <a:ext cx="5807005" cy="2914793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 rot="18900000">
            <a:off x="3697248" y="3410150"/>
            <a:ext cx="1407403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14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Reaction plane</a:t>
            </a:r>
          </a:p>
        </p:txBody>
      </p:sp>
      <p:sp>
        <p:nvSpPr>
          <p:cNvPr id="344" name="Shape 344"/>
          <p:cNvSpPr/>
          <p:nvPr/>
        </p:nvSpPr>
        <p:spPr>
          <a:xfrm>
            <a:off x="7012671" y="7369386"/>
            <a:ext cx="5895031" cy="9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Anisotropy reduces during evolution </a:t>
            </a:r>
            <a:br/>
            <a:r>
              <a:rPr>
                <a:solidFill>
                  <a:schemeClr val="accent5"/>
                </a:solidFill>
              </a:rPr>
              <a:t>v</a:t>
            </a:r>
            <a:r>
              <a:rPr baseline="-19571">
                <a:solidFill>
                  <a:schemeClr val="accent5"/>
                </a:solidFill>
              </a:rPr>
              <a:t>2</a:t>
            </a:r>
            <a:r>
              <a:rPr>
                <a:solidFill>
                  <a:schemeClr val="accent5"/>
                </a:solidFill>
              </a:rPr>
              <a:t> more sensitive to early times</a:t>
            </a:r>
          </a:p>
        </p:txBody>
      </p:sp>
      <p:sp>
        <p:nvSpPr>
          <p:cNvPr id="345" name="Shape 345"/>
          <p:cNvSpPr/>
          <p:nvPr/>
        </p:nvSpPr>
        <p:spPr>
          <a:xfrm>
            <a:off x="904995" y="4404924"/>
            <a:ext cx="4807556" cy="78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Elliptic flow:</a:t>
            </a:r>
          </a:p>
          <a:p>
            <a:pPr algn="ctr"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Yield modulation in-out reaction plane</a:t>
            </a:r>
          </a:p>
        </p:txBody>
      </p:sp>
      <p:grpSp>
        <p:nvGrpSpPr>
          <p:cNvPr id="355" name="Group 355"/>
          <p:cNvGrpSpPr/>
          <p:nvPr/>
        </p:nvGrpSpPr>
        <p:grpSpPr>
          <a:xfrm>
            <a:off x="3130423" y="7361008"/>
            <a:ext cx="846638" cy="725349"/>
            <a:chOff x="0" y="0"/>
            <a:chExt cx="846637" cy="725348"/>
          </a:xfrm>
        </p:grpSpPr>
        <p:sp>
          <p:nvSpPr>
            <p:cNvPr id="346" name="Shape 346"/>
            <p:cNvSpPr/>
            <p:nvPr/>
          </p:nvSpPr>
          <p:spPr>
            <a:xfrm rot="14579999">
              <a:off x="397221" y="175546"/>
              <a:ext cx="268990" cy="33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993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354" name="Group 354"/>
            <p:cNvGrpSpPr/>
            <p:nvPr/>
          </p:nvGrpSpPr>
          <p:grpSpPr>
            <a:xfrm>
              <a:off x="0" y="-1"/>
              <a:ext cx="846638" cy="725350"/>
              <a:chOff x="0" y="0"/>
              <a:chExt cx="846637" cy="725348"/>
            </a:xfrm>
          </p:grpSpPr>
          <p:sp>
            <p:nvSpPr>
              <p:cNvPr id="347" name="Shape 347"/>
              <p:cNvSpPr/>
              <p:nvPr/>
            </p:nvSpPr>
            <p:spPr>
              <a:xfrm flipH="1" flipV="1">
                <a:off x="0" y="182642"/>
                <a:ext cx="544435" cy="1799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Shape 348"/>
              <p:cNvSpPr/>
              <p:nvPr/>
            </p:nvSpPr>
            <p:spPr>
              <a:xfrm flipH="1">
                <a:off x="303762" y="363226"/>
                <a:ext cx="242568" cy="12044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Shape 349"/>
              <p:cNvSpPr/>
              <p:nvPr/>
            </p:nvSpPr>
            <p:spPr>
              <a:xfrm flipH="1" flipV="1">
                <a:off x="332255" y="92207"/>
                <a:ext cx="212180" cy="27040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Shape 350"/>
              <p:cNvSpPr/>
              <p:nvPr/>
            </p:nvSpPr>
            <p:spPr>
              <a:xfrm flipH="1">
                <a:off x="423740" y="362614"/>
                <a:ext cx="120695" cy="3627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544434" y="362614"/>
                <a:ext cx="302204" cy="1488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Shape 352"/>
              <p:cNvSpPr/>
              <p:nvPr/>
            </p:nvSpPr>
            <p:spPr>
              <a:xfrm flipH="1" flipV="1">
                <a:off x="513223" y="-1"/>
                <a:ext cx="31212" cy="3626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544434" y="362614"/>
                <a:ext cx="90613" cy="1809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65" name="Group 365"/>
          <p:cNvGrpSpPr/>
          <p:nvPr/>
        </p:nvGrpSpPr>
        <p:grpSpPr>
          <a:xfrm>
            <a:off x="3563916" y="6819141"/>
            <a:ext cx="846639" cy="725349"/>
            <a:chOff x="0" y="0"/>
            <a:chExt cx="846637" cy="725348"/>
          </a:xfrm>
        </p:grpSpPr>
        <p:sp>
          <p:nvSpPr>
            <p:cNvPr id="356" name="Shape 356"/>
            <p:cNvSpPr/>
            <p:nvPr/>
          </p:nvSpPr>
          <p:spPr>
            <a:xfrm rot="14579999">
              <a:off x="397221" y="175546"/>
              <a:ext cx="268990" cy="33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993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364" name="Group 364"/>
            <p:cNvGrpSpPr/>
            <p:nvPr/>
          </p:nvGrpSpPr>
          <p:grpSpPr>
            <a:xfrm>
              <a:off x="0" y="-1"/>
              <a:ext cx="846638" cy="725350"/>
              <a:chOff x="0" y="0"/>
              <a:chExt cx="846637" cy="725348"/>
            </a:xfrm>
          </p:grpSpPr>
          <p:sp>
            <p:nvSpPr>
              <p:cNvPr id="357" name="Shape 357"/>
              <p:cNvSpPr/>
              <p:nvPr/>
            </p:nvSpPr>
            <p:spPr>
              <a:xfrm flipH="1" flipV="1">
                <a:off x="0" y="182642"/>
                <a:ext cx="544435" cy="1799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Shape 358"/>
              <p:cNvSpPr/>
              <p:nvPr/>
            </p:nvSpPr>
            <p:spPr>
              <a:xfrm flipH="1">
                <a:off x="303762" y="363226"/>
                <a:ext cx="242568" cy="12044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Shape 359"/>
              <p:cNvSpPr/>
              <p:nvPr/>
            </p:nvSpPr>
            <p:spPr>
              <a:xfrm flipH="1" flipV="1">
                <a:off x="332255" y="92207"/>
                <a:ext cx="212180" cy="27040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Shape 360"/>
              <p:cNvSpPr/>
              <p:nvPr/>
            </p:nvSpPr>
            <p:spPr>
              <a:xfrm flipH="1">
                <a:off x="423740" y="362614"/>
                <a:ext cx="120695" cy="3627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544434" y="362614"/>
                <a:ext cx="302204" cy="1488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Shape 362"/>
              <p:cNvSpPr/>
              <p:nvPr/>
            </p:nvSpPr>
            <p:spPr>
              <a:xfrm flipH="1" flipV="1">
                <a:off x="513223" y="-1"/>
                <a:ext cx="31212" cy="3626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544434" y="362614"/>
                <a:ext cx="90613" cy="1809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75" name="Group 375"/>
          <p:cNvGrpSpPr/>
          <p:nvPr/>
        </p:nvGrpSpPr>
        <p:grpSpPr>
          <a:xfrm>
            <a:off x="2696930" y="6385647"/>
            <a:ext cx="846638" cy="725349"/>
            <a:chOff x="0" y="0"/>
            <a:chExt cx="846637" cy="725348"/>
          </a:xfrm>
        </p:grpSpPr>
        <p:sp>
          <p:nvSpPr>
            <p:cNvPr id="366" name="Shape 366"/>
            <p:cNvSpPr/>
            <p:nvPr/>
          </p:nvSpPr>
          <p:spPr>
            <a:xfrm rot="14579999">
              <a:off x="397221" y="175546"/>
              <a:ext cx="268990" cy="33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9933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374" name="Group 374"/>
            <p:cNvGrpSpPr/>
            <p:nvPr/>
          </p:nvGrpSpPr>
          <p:grpSpPr>
            <a:xfrm>
              <a:off x="0" y="-1"/>
              <a:ext cx="846638" cy="725350"/>
              <a:chOff x="0" y="0"/>
              <a:chExt cx="846637" cy="725348"/>
            </a:xfrm>
          </p:grpSpPr>
          <p:sp>
            <p:nvSpPr>
              <p:cNvPr id="367" name="Shape 367"/>
              <p:cNvSpPr/>
              <p:nvPr/>
            </p:nvSpPr>
            <p:spPr>
              <a:xfrm flipH="1" flipV="1">
                <a:off x="0" y="182642"/>
                <a:ext cx="544435" cy="1799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8" name="Shape 368"/>
              <p:cNvSpPr/>
              <p:nvPr/>
            </p:nvSpPr>
            <p:spPr>
              <a:xfrm flipH="1">
                <a:off x="303762" y="363226"/>
                <a:ext cx="242568" cy="12044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9" name="Shape 369"/>
              <p:cNvSpPr/>
              <p:nvPr/>
            </p:nvSpPr>
            <p:spPr>
              <a:xfrm flipH="1" flipV="1">
                <a:off x="332255" y="92207"/>
                <a:ext cx="212180" cy="27040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0" name="Shape 370"/>
              <p:cNvSpPr/>
              <p:nvPr/>
            </p:nvSpPr>
            <p:spPr>
              <a:xfrm flipH="1">
                <a:off x="423740" y="362614"/>
                <a:ext cx="120695" cy="3627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1" name="Shape 371"/>
              <p:cNvSpPr/>
              <p:nvPr/>
            </p:nvSpPr>
            <p:spPr>
              <a:xfrm>
                <a:off x="544434" y="362614"/>
                <a:ext cx="302204" cy="1488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Shape 372"/>
              <p:cNvSpPr/>
              <p:nvPr/>
            </p:nvSpPr>
            <p:spPr>
              <a:xfrm flipH="1" flipV="1">
                <a:off x="513223" y="-1"/>
                <a:ext cx="31212" cy="3626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Shape 373"/>
              <p:cNvSpPr/>
              <p:nvPr/>
            </p:nvSpPr>
            <p:spPr>
              <a:xfrm>
                <a:off x="544434" y="362614"/>
                <a:ext cx="90613" cy="1809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376" name="Shape 376"/>
          <p:cNvSpPr/>
          <p:nvPr/>
        </p:nvSpPr>
        <p:spPr>
          <a:xfrm>
            <a:off x="360775" y="6549813"/>
            <a:ext cx="922112" cy="684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800"/>
              </a:spcBef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reaction</a:t>
            </a:r>
          </a:p>
          <a:p>
            <a:pPr algn="ctr" defTabSz="1300480">
              <a:spcBef>
                <a:spcPts val="800"/>
              </a:spcBef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plane</a:t>
            </a:r>
          </a:p>
        </p:txBody>
      </p:sp>
      <p:sp>
        <p:nvSpPr>
          <p:cNvPr id="377" name="Shape 377"/>
          <p:cNvSpPr/>
          <p:nvPr/>
        </p:nvSpPr>
        <p:spPr>
          <a:xfrm>
            <a:off x="5852159" y="5743786"/>
            <a:ext cx="357186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ϕ</a:t>
            </a:r>
          </a:p>
        </p:txBody>
      </p:sp>
      <p:sp>
        <p:nvSpPr>
          <p:cNvPr id="378" name="Shape 378"/>
          <p:cNvSpPr/>
          <p:nvPr/>
        </p:nvSpPr>
        <p:spPr>
          <a:xfrm flipV="1">
            <a:off x="3576319" y="5310293"/>
            <a:ext cx="1950721" cy="1625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9" name="Shape 379"/>
          <p:cNvSpPr/>
          <p:nvPr/>
        </p:nvSpPr>
        <p:spPr>
          <a:xfrm>
            <a:off x="5359405" y="5560878"/>
            <a:ext cx="601129" cy="1377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2593" y="2165"/>
                  <a:pt x="21600" y="11172"/>
                  <a:pt x="21600" y="2160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80" name="Shape 380"/>
          <p:cNvSpPr/>
          <p:nvPr/>
        </p:nvSpPr>
        <p:spPr>
          <a:xfrm>
            <a:off x="3467946" y="8128000"/>
            <a:ext cx="269885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i="1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pic>
        <p:nvPicPr>
          <p:cNvPr id="381" name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2346" y="8669866"/>
            <a:ext cx="3467948" cy="1013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Azimuthal anisotropy: initial and final states</a:t>
            </a:r>
          </a:p>
        </p:txBody>
      </p:sp>
      <p:sp>
        <p:nvSpPr>
          <p:cNvPr id="384" name="Shape 38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5" name="optical_ex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366" y="1475313"/>
            <a:ext cx="5904038" cy="562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MCglauber_ex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366" y="1475313"/>
            <a:ext cx="5904038" cy="562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MCglauber_eps2_ex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366" y="1475313"/>
            <a:ext cx="5904038" cy="562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MCglauber_eps2_eps3_ex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366" y="1475313"/>
            <a:ext cx="5904038" cy="562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MCglauber_ecc_ex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9366" y="1475313"/>
            <a:ext cx="5904038" cy="5622894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hape 390"/>
          <p:cNvSpPr/>
          <p:nvPr/>
        </p:nvSpPr>
        <p:spPr>
          <a:xfrm>
            <a:off x="559525" y="6911907"/>
            <a:ext cx="522371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3200"/>
              </a:spcBef>
              <a:defRPr sz="2200"/>
            </a:lvl1pPr>
          </a:lstStyle>
          <a:p>
            <a:pPr/>
            <a:r>
              <a:t>Characterise shape by angular moments:</a:t>
            </a:r>
          </a:p>
        </p:txBody>
      </p:sp>
      <p:pic>
        <p:nvPicPr>
          <p:cNvPr id="391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1681" y="7398753"/>
            <a:ext cx="4882201" cy="1235780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1030268" y="1481645"/>
            <a:ext cx="42822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MC event: location of nucleons</a:t>
            </a:r>
          </a:p>
        </p:txBody>
      </p:sp>
      <p:grpSp>
        <p:nvGrpSpPr>
          <p:cNvPr id="396" name="Group 396"/>
          <p:cNvGrpSpPr/>
          <p:nvPr/>
        </p:nvGrpSpPr>
        <p:grpSpPr>
          <a:xfrm>
            <a:off x="7956106" y="1333499"/>
            <a:ext cx="4504265" cy="3449586"/>
            <a:chOff x="0" y="0"/>
            <a:chExt cx="4504263" cy="3449584"/>
          </a:xfrm>
        </p:grpSpPr>
        <p:pic>
          <p:nvPicPr>
            <p:cNvPr id="393" name="fig_1-eps-converted-to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22448"/>
              <a:ext cx="4473805" cy="3227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4" name="Shape 394"/>
            <p:cNvSpPr/>
            <p:nvPr/>
          </p:nvSpPr>
          <p:spPr>
            <a:xfrm>
              <a:off x="88049" y="-1"/>
              <a:ext cx="4416215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Azimuthal distribution single event </a:t>
              </a:r>
            </a:p>
          </p:txBody>
        </p:sp>
        <p:sp>
          <p:nvSpPr>
            <p:cNvPr id="395" name="Shape 395"/>
            <p:cNvSpPr/>
            <p:nvPr/>
          </p:nvSpPr>
          <p:spPr>
            <a:xfrm rot="5400000">
              <a:off x="3182289" y="1458058"/>
              <a:ext cx="2023161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1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1pPr>
            </a:lstStyle>
            <a:p>
              <a:pPr/>
              <a:r>
                <a:t>ALICE, PLB 753, 511</a:t>
              </a:r>
            </a:p>
          </p:txBody>
        </p:sp>
      </p:grpSp>
      <p:grpSp>
        <p:nvGrpSpPr>
          <p:cNvPr id="400" name="Group 400"/>
          <p:cNvGrpSpPr/>
          <p:nvPr/>
        </p:nvGrpSpPr>
        <p:grpSpPr>
          <a:xfrm>
            <a:off x="7859297" y="4818816"/>
            <a:ext cx="4462130" cy="4008767"/>
            <a:chOff x="0" y="0"/>
            <a:chExt cx="4462129" cy="4008765"/>
          </a:xfrm>
        </p:grpSpPr>
        <p:sp>
          <p:nvSpPr>
            <p:cNvPr id="397" name="Shape 397"/>
            <p:cNvSpPr/>
            <p:nvPr/>
          </p:nvSpPr>
          <p:spPr>
            <a:xfrm>
              <a:off x="957965" y="-1"/>
              <a:ext cx="2971603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Sum over many events</a:t>
              </a:r>
            </a:p>
          </p:txBody>
        </p:sp>
        <p:pic>
          <p:nvPicPr>
            <p:cNvPr id="398" name="Fig4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391148"/>
              <a:ext cx="4282232" cy="3617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9" name="Shape 399"/>
            <p:cNvSpPr/>
            <p:nvPr/>
          </p:nvSpPr>
          <p:spPr>
            <a:xfrm rot="5400000">
              <a:off x="3109629" y="1597353"/>
              <a:ext cx="236210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sz="1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1pPr>
            </a:lstStyle>
            <a:p>
              <a:pPr/>
              <a:r>
                <a:t>ALICE PRL. 107, 032301</a:t>
              </a:r>
            </a:p>
          </p:txBody>
        </p:sp>
      </p:grpSp>
      <p:sp>
        <p:nvSpPr>
          <p:cNvPr id="401" name="Shape 401"/>
          <p:cNvSpPr/>
          <p:nvPr/>
        </p:nvSpPr>
        <p:spPr>
          <a:xfrm>
            <a:off x="144701" y="6981593"/>
            <a:ext cx="7602439" cy="1943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</a:p>
          <a:p>
            <a:pPr algn="ctr">
              <a:defRPr sz="2400"/>
            </a:pPr>
            <a:r>
              <a:rPr>
                <a:solidFill>
                  <a:srgbClr val="9A251C"/>
                </a:solidFill>
              </a:rPr>
              <a:t>Initial state spatial anisotropies ε</a:t>
            </a:r>
            <a:r>
              <a:rPr baseline="-5999" i="1">
                <a:solidFill>
                  <a:srgbClr val="9A251C"/>
                </a:solidFill>
              </a:rPr>
              <a:t>n</a:t>
            </a:r>
            <a:r>
              <a:t> are transferred into </a:t>
            </a:r>
            <a:br/>
            <a:r>
              <a:rPr>
                <a:solidFill>
                  <a:srgbClr val="9A251C"/>
                </a:solidFill>
              </a:rPr>
              <a:t>final state momentum anisotropies </a:t>
            </a:r>
            <a:r>
              <a:rPr i="1">
                <a:solidFill>
                  <a:srgbClr val="9A251C"/>
                </a:solidFill>
              </a:rPr>
              <a:t>v</a:t>
            </a:r>
            <a:r>
              <a:rPr baseline="-5999" i="1">
                <a:solidFill>
                  <a:srgbClr val="9A251C"/>
                </a:solidFill>
              </a:rPr>
              <a:t>n</a:t>
            </a:r>
            <a:r>
              <a:t> </a:t>
            </a:r>
            <a:br/>
            <a:r>
              <a:rPr>
                <a:solidFill>
                  <a:srgbClr val="9A251C"/>
                </a:solidFill>
              </a:rPr>
              <a:t>by pressure gradients, flow</a:t>
            </a:r>
            <a:r>
              <a:t> of the Quark Gluon Plasma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" grpId="1"/>
      <p:bldP build="whole" bldLvl="1" animBg="1" rev="0" advAuto="0" spid="396" grpId="6"/>
      <p:bldP build="whole" bldLvl="1" animBg="1" rev="0" advAuto="0" spid="388" grpId="3"/>
      <p:bldP build="whole" bldLvl="1" animBg="1" rev="0" advAuto="0" spid="389" grpId="4"/>
      <p:bldP build="whole" bldLvl="1" animBg="1" rev="0" advAuto="0" spid="401" grpId="5"/>
      <p:bldP build="whole" bldLvl="1" animBg="1" rev="0" advAuto="0" spid="387" grpId="2"/>
      <p:bldP build="whole" bldLvl="1" animBg="1" rev="0" advAuto="0" spid="400" grpId="7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Anisotropic flow results</a:t>
            </a:r>
          </a:p>
        </p:txBody>
      </p:sp>
      <p:sp>
        <p:nvSpPr>
          <p:cNvPr id="404" name="Shape 4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5" name="2014-May-16-v2Centrality20To3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1825" y="1932133"/>
            <a:ext cx="7548073" cy="5111923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5009232" y="2418684"/>
            <a:ext cx="156271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JHEP106, 190</a:t>
            </a:r>
          </a:p>
        </p:txBody>
      </p:sp>
      <p:sp>
        <p:nvSpPr>
          <p:cNvPr id="407" name="Shape 407"/>
          <p:cNvSpPr/>
          <p:nvPr/>
        </p:nvSpPr>
        <p:spPr>
          <a:xfrm>
            <a:off x="2368041" y="8007962"/>
            <a:ext cx="839571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A251C"/>
                </a:solidFill>
              </a:defRPr>
            </a:lvl1pPr>
          </a:lstStyle>
          <a:p>
            <a:pPr/>
            <a:r>
              <a:t>Tests hydrodynamical description, freeze-out models</a:t>
            </a:r>
          </a:p>
        </p:txBody>
      </p:sp>
      <p:sp>
        <p:nvSpPr>
          <p:cNvPr id="408" name="Shape 408"/>
          <p:cNvSpPr/>
          <p:nvPr/>
        </p:nvSpPr>
        <p:spPr>
          <a:xfrm>
            <a:off x="2791864" y="7485108"/>
            <a:ext cx="7548072" cy="573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Mass-dependence of v</a:t>
            </a:r>
            <a:r>
              <a:rPr baseline="-19571"/>
              <a:t>2</a:t>
            </a:r>
            <a:r>
              <a:t> measures flow velocity</a:t>
            </a:r>
          </a:p>
        </p:txBody>
      </p:sp>
      <p:sp>
        <p:nvSpPr>
          <p:cNvPr id="409" name="Shape 409"/>
          <p:cNvSpPr/>
          <p:nvPr/>
        </p:nvSpPr>
        <p:spPr>
          <a:xfrm>
            <a:off x="10564602" y="2814427"/>
            <a:ext cx="19568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 arXiv:1606.06057</a:t>
            </a:r>
          </a:p>
        </p:txBody>
      </p:sp>
      <p:grpSp>
        <p:nvGrpSpPr>
          <p:cNvPr id="412" name="Group 412"/>
          <p:cNvGrpSpPr/>
          <p:nvPr/>
        </p:nvGrpSpPr>
        <p:grpSpPr>
          <a:xfrm>
            <a:off x="9707537" y="4064508"/>
            <a:ext cx="3158718" cy="3074374"/>
            <a:chOff x="0" y="0"/>
            <a:chExt cx="3158716" cy="3074373"/>
          </a:xfrm>
        </p:grpSpPr>
        <p:pic>
          <p:nvPicPr>
            <p:cNvPr id="410" name="Hydro_diff_v4-1935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797" b="48378"/>
            <a:stretch>
              <a:fillRect/>
            </a:stretch>
          </p:blipFill>
          <p:spPr>
            <a:xfrm>
              <a:off x="8195" y="0"/>
              <a:ext cx="3142146" cy="26628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1" name="Hydro_diff_v4-19351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90939" r="50537" b="0"/>
            <a:stretch>
              <a:fillRect/>
            </a:stretch>
          </p:blipFill>
          <p:spPr>
            <a:xfrm>
              <a:off x="0" y="2606977"/>
              <a:ext cx="3158717" cy="467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5" name="Group 415"/>
          <p:cNvGrpSpPr/>
          <p:nvPr/>
        </p:nvGrpSpPr>
        <p:grpSpPr>
          <a:xfrm>
            <a:off x="6660498" y="2214818"/>
            <a:ext cx="3082758" cy="2999021"/>
            <a:chOff x="0" y="0"/>
            <a:chExt cx="3082756" cy="2999019"/>
          </a:xfrm>
        </p:grpSpPr>
        <p:pic>
          <p:nvPicPr>
            <p:cNvPr id="413" name="Hydro_diff_v3-1934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0992" b="48996"/>
            <a:stretch>
              <a:fillRect/>
            </a:stretch>
          </p:blipFill>
          <p:spPr>
            <a:xfrm>
              <a:off x="705" y="0"/>
              <a:ext cx="3051404" cy="25651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" name="Hydro_diff_v3-19348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90580" r="50488" b="0"/>
            <a:stretch>
              <a:fillRect/>
            </a:stretch>
          </p:blipFill>
          <p:spPr>
            <a:xfrm>
              <a:off x="0" y="2525269"/>
              <a:ext cx="3082757" cy="473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6" name="Shape 416"/>
          <p:cNvSpPr/>
          <p:nvPr/>
        </p:nvSpPr>
        <p:spPr>
          <a:xfrm>
            <a:off x="8151721" y="1921547"/>
            <a:ext cx="3797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v</a:t>
            </a:r>
            <a:r>
              <a:rPr baseline="-5999"/>
              <a:t>3</a:t>
            </a:r>
          </a:p>
        </p:txBody>
      </p:sp>
      <p:sp>
        <p:nvSpPr>
          <p:cNvPr id="417" name="Shape 417"/>
          <p:cNvSpPr/>
          <p:nvPr/>
        </p:nvSpPr>
        <p:spPr>
          <a:xfrm>
            <a:off x="11340455" y="3782664"/>
            <a:ext cx="3797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v</a:t>
            </a:r>
            <a:r>
              <a:rPr baseline="-5999"/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Music_hydro_I0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7759" y="383822"/>
            <a:ext cx="5310295" cy="5310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Music_hydro_K056.png"/>
          <p:cNvPicPr>
            <a:picLocks noChangeAspect="1"/>
          </p:cNvPicPr>
          <p:nvPr/>
        </p:nvPicPr>
        <p:blipFill>
          <a:blip r:embed="rId3">
            <a:extLst/>
          </a:blip>
          <a:srcRect l="0" t="16285" r="0" b="0"/>
          <a:stretch>
            <a:fillRect/>
          </a:stretch>
        </p:blipFill>
        <p:spPr>
          <a:xfrm>
            <a:off x="7464213" y="5080000"/>
            <a:ext cx="5323841" cy="4456854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4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Higher harmonics and viscosity</a:t>
            </a:r>
          </a:p>
        </p:txBody>
      </p:sp>
      <p:sp>
        <p:nvSpPr>
          <p:cNvPr id="422" name="Shape 42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3" name="Music_hydro_I0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733973"/>
            <a:ext cx="5527041" cy="5527041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4009813" y="1083733"/>
            <a:ext cx="3796851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Schenke and Jeon, Phys.Rev.Lett.106:042301</a:t>
            </a:r>
          </a:p>
        </p:txBody>
      </p:sp>
      <p:sp>
        <p:nvSpPr>
          <p:cNvPr id="425" name="Shape 425"/>
          <p:cNvSpPr/>
          <p:nvPr/>
        </p:nvSpPr>
        <p:spPr>
          <a:xfrm>
            <a:off x="755766" y="1494648"/>
            <a:ext cx="4868948" cy="781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general: initial state may be ‘lumpy’</a:t>
            </a:r>
          </a:p>
          <a:p>
            <a:pPr algn="ctr"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(not a smooth ellipse)</a:t>
            </a:r>
          </a:p>
        </p:txBody>
      </p:sp>
      <p:sp>
        <p:nvSpPr>
          <p:cNvPr id="426" name="Shape 426"/>
          <p:cNvSpPr/>
          <p:nvPr/>
        </p:nvSpPr>
        <p:spPr>
          <a:xfrm>
            <a:off x="6371449" y="3154115"/>
            <a:ext cx="1236809" cy="555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η</a:t>
            </a:r>
            <a:r>
              <a:rPr>
                <a:latin typeface="Arial"/>
                <a:ea typeface="Arial"/>
                <a:cs typeface="Arial"/>
                <a:sym typeface="Arial"/>
              </a:rPr>
              <a:t>/s = 0</a:t>
            </a:r>
          </a:p>
        </p:txBody>
      </p:sp>
      <p:sp>
        <p:nvSpPr>
          <p:cNvPr id="427" name="Shape 427"/>
          <p:cNvSpPr/>
          <p:nvPr/>
        </p:nvSpPr>
        <p:spPr>
          <a:xfrm>
            <a:off x="5635413" y="6177279"/>
            <a:ext cx="1731142" cy="555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η</a:t>
            </a:r>
            <a:r>
              <a:rPr>
                <a:latin typeface="Arial"/>
                <a:ea typeface="Arial"/>
                <a:cs typeface="Arial"/>
                <a:sym typeface="Arial"/>
              </a:rPr>
              <a:t>/s = 0.16</a:t>
            </a:r>
          </a:p>
        </p:txBody>
      </p:sp>
      <p:sp>
        <p:nvSpPr>
          <p:cNvPr id="428" name="Shape 428"/>
          <p:cNvSpPr/>
          <p:nvPr/>
        </p:nvSpPr>
        <p:spPr>
          <a:xfrm flipV="1">
            <a:off x="5527039" y="3576319"/>
            <a:ext cx="2492588" cy="108373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9" name="Shape 429"/>
          <p:cNvSpPr/>
          <p:nvPr/>
        </p:nvSpPr>
        <p:spPr>
          <a:xfrm>
            <a:off x="5527039" y="4985173"/>
            <a:ext cx="2275841" cy="140885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0" name="Shape 430"/>
          <p:cNvSpPr/>
          <p:nvPr/>
        </p:nvSpPr>
        <p:spPr>
          <a:xfrm>
            <a:off x="758613" y="7369386"/>
            <a:ext cx="6633352" cy="857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 defTabSz="1300480">
              <a:defRPr sz="2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 much of this is visible in the final state, depends on shear viscosity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η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Global fit: input</a:t>
            </a:r>
          </a:p>
        </p:txBody>
      </p:sp>
      <p:sp>
        <p:nvSpPr>
          <p:cNvPr id="433" name="Shape 43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4" name="observables_sampl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109" y="1914035"/>
            <a:ext cx="11400134" cy="5437714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Shape 435"/>
          <p:cNvSpPr/>
          <p:nvPr/>
        </p:nvSpPr>
        <p:spPr>
          <a:xfrm>
            <a:off x="8679398" y="1187449"/>
            <a:ext cx="40405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J. E. Bernhard et al, arXiv: 1605.03954</a:t>
            </a:r>
          </a:p>
        </p:txBody>
      </p:sp>
      <p:sp>
        <p:nvSpPr>
          <p:cNvPr id="436" name="Shape 436"/>
          <p:cNvSpPr/>
          <p:nvPr/>
        </p:nvSpPr>
        <p:spPr>
          <a:xfrm>
            <a:off x="3038891" y="7965303"/>
            <a:ext cx="742077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Input: yields, mean p</a:t>
            </a:r>
            <a:r>
              <a:rPr baseline="-5999"/>
              <a:t>T</a:t>
            </a:r>
            <a:r>
              <a:t> and harmonic flow vs p</a:t>
            </a:r>
            <a:r>
              <a:rPr baseline="-5999"/>
              <a:t>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4400"/>
            </a:lvl1pPr>
          </a:lstStyle>
          <a:p>
            <a:pPr/>
            <a:r>
              <a:t>Global fit of initial state+hydrodynamics</a:t>
            </a:r>
          </a:p>
        </p:txBody>
      </p:sp>
      <p:sp>
        <p:nvSpPr>
          <p:cNvPr id="439" name="Shape 43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0" name="Shape 440"/>
          <p:cNvSpPr/>
          <p:nvPr/>
        </p:nvSpPr>
        <p:spPr>
          <a:xfrm>
            <a:off x="8679398" y="1111249"/>
            <a:ext cx="40405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J. E. Bernhard et al, arXiv: 1605.03954</a:t>
            </a:r>
          </a:p>
        </p:txBody>
      </p:sp>
      <p:pic>
        <p:nvPicPr>
          <p:cNvPr id="441" name="posteri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2077" y="1736717"/>
            <a:ext cx="7077866" cy="7077867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hape 442"/>
          <p:cNvSpPr/>
          <p:nvPr/>
        </p:nvSpPr>
        <p:spPr>
          <a:xfrm>
            <a:off x="253242" y="4216400"/>
            <a:ext cx="552664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96057" indent="-496057">
              <a:tabLst>
                <a:tab pos="368300" algn="l"/>
              </a:tabLst>
              <a:defRPr sz="2000"/>
            </a:pPr>
            <a:r>
              <a:t>ε</a:t>
            </a:r>
            <a:r>
              <a:rPr baseline="-5999"/>
              <a:t>n</a:t>
            </a:r>
            <a:r>
              <a:t> : initial spatial anisotropies from initial state model</a:t>
            </a:r>
          </a:p>
          <a:p>
            <a:pPr marL="496057" indent="-496057">
              <a:tabLst>
                <a:tab pos="749300" algn="l"/>
              </a:tabLst>
              <a:defRPr sz="2000"/>
            </a:pPr>
            <a:r>
              <a:rPr i="1"/>
              <a:t>v</a:t>
            </a:r>
            <a:r>
              <a:rPr baseline="-5999"/>
              <a:t>n</a:t>
            </a:r>
            <a:r>
              <a:t> : observed final state momentum anisotropy</a:t>
            </a:r>
          </a:p>
          <a:p>
            <a:pPr marL="496057" indent="-496057">
              <a:tabLst>
                <a:tab pos="749300" algn="l"/>
              </a:tabLst>
              <a:defRPr sz="2000"/>
            </a:pPr>
            <a:r>
              <a:t>Response: modeled by hydrodynamic evolution </a:t>
            </a:r>
          </a:p>
        </p:txBody>
      </p:sp>
      <p:sp>
        <p:nvSpPr>
          <p:cNvPr id="443" name="Shape 443"/>
          <p:cNvSpPr/>
          <p:nvPr/>
        </p:nvSpPr>
        <p:spPr>
          <a:xfrm>
            <a:off x="200996" y="5865044"/>
            <a:ext cx="3653316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Total 9 parameters: </a:t>
            </a:r>
          </a:p>
          <a:p>
            <a:pPr marL="296333" indent="-296333">
              <a:buSzPct val="75000"/>
              <a:buChar char="-"/>
              <a:defRPr sz="2400"/>
            </a:pPr>
            <a:r>
              <a:t>3 initial state  ⟹ ε</a:t>
            </a:r>
            <a:r>
              <a:rPr baseline="-5999"/>
              <a:t>n</a:t>
            </a:r>
          </a:p>
          <a:p>
            <a:pPr marL="296333" indent="-296333">
              <a:buSzPct val="75000"/>
              <a:buChar char="-"/>
              <a:defRPr sz="2400"/>
            </a:pPr>
            <a:r>
              <a:t>4 QGP ⟹ response</a:t>
            </a:r>
          </a:p>
          <a:p>
            <a:pPr marL="296333" indent="-296333">
              <a:buSzPct val="75000"/>
              <a:buChar char="-"/>
              <a:defRPr sz="2400"/>
            </a:pPr>
            <a:r>
              <a:t>2 model parameters</a:t>
            </a:r>
          </a:p>
        </p:txBody>
      </p:sp>
      <p:pic>
        <p:nvPicPr>
          <p:cNvPr id="44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063" y="1462855"/>
            <a:ext cx="5207001" cy="242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A global fit to anisotropic flow: main results</a:t>
            </a:r>
          </a:p>
        </p:txBody>
      </p:sp>
      <p:sp>
        <p:nvSpPr>
          <p:cNvPr id="447" name="Shape 44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8" name="Shape 448"/>
          <p:cNvSpPr/>
          <p:nvPr/>
        </p:nvSpPr>
        <p:spPr>
          <a:xfrm>
            <a:off x="8679398" y="1187449"/>
            <a:ext cx="40405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J. E. Bernhard et al, arXiv: 1605.03954</a:t>
            </a:r>
          </a:p>
        </p:txBody>
      </p:sp>
      <p:sp>
        <p:nvSpPr>
          <p:cNvPr id="449" name="Shape 449"/>
          <p:cNvSpPr/>
          <p:nvPr/>
        </p:nvSpPr>
        <p:spPr>
          <a:xfrm>
            <a:off x="850142" y="4216400"/>
            <a:ext cx="552664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96057" indent="-496057">
              <a:tabLst>
                <a:tab pos="368300" algn="l"/>
              </a:tabLst>
              <a:defRPr sz="2000"/>
            </a:pPr>
            <a:r>
              <a:t>ε</a:t>
            </a:r>
            <a:r>
              <a:rPr baseline="-5999"/>
              <a:t>n</a:t>
            </a:r>
            <a:r>
              <a:t> : initial spatial anisotropies from initial state model</a:t>
            </a:r>
          </a:p>
          <a:p>
            <a:pPr marL="496057" indent="-496057">
              <a:tabLst>
                <a:tab pos="749300" algn="l"/>
              </a:tabLst>
              <a:defRPr sz="2000"/>
            </a:pPr>
            <a:r>
              <a:rPr i="1"/>
              <a:t>v</a:t>
            </a:r>
            <a:r>
              <a:rPr baseline="-5999"/>
              <a:t>n</a:t>
            </a:r>
            <a:r>
              <a:t> : observed final state momentum anisotropy</a:t>
            </a:r>
          </a:p>
          <a:p>
            <a:pPr marL="496057" indent="-496057">
              <a:tabLst>
                <a:tab pos="749300" algn="l"/>
              </a:tabLst>
              <a:defRPr sz="2000"/>
            </a:pPr>
            <a:r>
              <a:t>Response: modeled by hydrodynamic evolution </a:t>
            </a:r>
          </a:p>
        </p:txBody>
      </p:sp>
      <p:sp>
        <p:nvSpPr>
          <p:cNvPr id="450" name="Shape 450"/>
          <p:cNvSpPr/>
          <p:nvPr/>
        </p:nvSpPr>
        <p:spPr>
          <a:xfrm>
            <a:off x="797896" y="5865044"/>
            <a:ext cx="3653316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Total 9 parameters: </a:t>
            </a:r>
          </a:p>
          <a:p>
            <a:pPr marL="296333" indent="-296333">
              <a:buSzPct val="75000"/>
              <a:buChar char="-"/>
              <a:defRPr sz="2400"/>
            </a:pPr>
            <a:r>
              <a:t>3 initial state  ⟹ ε</a:t>
            </a:r>
            <a:r>
              <a:rPr baseline="-5999"/>
              <a:t>n</a:t>
            </a:r>
          </a:p>
          <a:p>
            <a:pPr marL="296333" indent="-296333">
              <a:buSzPct val="75000"/>
              <a:buChar char="-"/>
              <a:defRPr sz="2400"/>
            </a:pPr>
            <a:r>
              <a:t>4 QGP ⟹ response</a:t>
            </a:r>
          </a:p>
          <a:p>
            <a:pPr marL="296333" indent="-296333">
              <a:buSzPct val="75000"/>
              <a:buChar char="-"/>
              <a:defRPr sz="2400"/>
            </a:pPr>
            <a:r>
              <a:t>2 model parameters</a:t>
            </a:r>
          </a:p>
        </p:txBody>
      </p:sp>
      <p:pic>
        <p:nvPicPr>
          <p:cNvPr id="4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9963" y="1462855"/>
            <a:ext cx="5207001" cy="2425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4" name="Group 454"/>
          <p:cNvGrpSpPr/>
          <p:nvPr/>
        </p:nvGrpSpPr>
        <p:grpSpPr>
          <a:xfrm>
            <a:off x="6624667" y="1890481"/>
            <a:ext cx="6132997" cy="4360914"/>
            <a:chOff x="0" y="0"/>
            <a:chExt cx="6132996" cy="4360912"/>
          </a:xfrm>
        </p:grpSpPr>
        <p:pic>
          <p:nvPicPr>
            <p:cNvPr id="452" name="etas_estimat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70432"/>
              <a:ext cx="6132997" cy="3790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3" name="Shape 453"/>
            <p:cNvSpPr/>
            <p:nvPr/>
          </p:nvSpPr>
          <p:spPr>
            <a:xfrm>
              <a:off x="2003557" y="-1"/>
              <a:ext cx="2875360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viscosity of the QGP</a:t>
              </a:r>
            </a:p>
          </p:txBody>
        </p:sp>
      </p:grpSp>
      <p:sp>
        <p:nvSpPr>
          <p:cNvPr id="455" name="Shape 455"/>
          <p:cNvSpPr/>
          <p:nvPr/>
        </p:nvSpPr>
        <p:spPr>
          <a:xfrm>
            <a:off x="6986987" y="6527017"/>
            <a:ext cx="596524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400">
                <a:solidFill>
                  <a:srgbClr val="9A251C"/>
                </a:solidFill>
              </a:defRPr>
            </a:lvl1pPr>
          </a:lstStyle>
          <a:p>
            <a:pPr/>
            <a:r>
              <a:t>Fit constrains initial state geometry and transport properties at the same time</a:t>
            </a:r>
          </a:p>
        </p:txBody>
      </p:sp>
      <p:sp>
        <p:nvSpPr>
          <p:cNvPr id="456" name="Shape 456"/>
          <p:cNvSpPr/>
          <p:nvPr/>
        </p:nvSpPr>
        <p:spPr>
          <a:xfrm>
            <a:off x="7720273" y="7640841"/>
            <a:ext cx="419189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9A251C"/>
                </a:solidFill>
              </a:defRPr>
            </a:lvl1pPr>
          </a:lstStyle>
          <a:p>
            <a:pPr/>
            <a:r>
              <a:t>Viscosity close to lower bound</a:t>
            </a:r>
          </a:p>
        </p:txBody>
      </p:sp>
      <p:grpSp>
        <p:nvGrpSpPr>
          <p:cNvPr id="459" name="Group 459"/>
          <p:cNvGrpSpPr/>
          <p:nvPr/>
        </p:nvGrpSpPr>
        <p:grpSpPr>
          <a:xfrm>
            <a:off x="1286422" y="7515293"/>
            <a:ext cx="5526643" cy="2053674"/>
            <a:chOff x="0" y="0"/>
            <a:chExt cx="5526642" cy="2053672"/>
          </a:xfrm>
        </p:grpSpPr>
        <p:pic>
          <p:nvPicPr>
            <p:cNvPr id="457" name="posterior_p_arrows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526643" cy="1707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8" name="Shape 458"/>
            <p:cNvSpPr/>
            <p:nvPr/>
          </p:nvSpPr>
          <p:spPr>
            <a:xfrm>
              <a:off x="791869" y="1583772"/>
              <a:ext cx="3942904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Multiplicity production model</a:t>
              </a:r>
            </a:p>
          </p:txBody>
        </p:sp>
      </p:grpSp>
      <p:pic>
        <p:nvPicPr>
          <p:cNvPr id="460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87744" y="7339928"/>
            <a:ext cx="2262710" cy="515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65023" tIns="65023" rIns="65023" bIns="65023"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5000"/>
            </a:lvl1pPr>
          </a:lstStyle>
          <a:p>
            <a:pPr/>
            <a:r>
              <a:t>QCD and hadrons</a:t>
            </a:r>
          </a:p>
        </p:txBody>
      </p:sp>
      <p:sp>
        <p:nvSpPr>
          <p:cNvPr id="73" name="Shape 73"/>
          <p:cNvSpPr/>
          <p:nvPr>
            <p:ph type="sldNum" sz="quarter" idx="2"/>
          </p:nvPr>
        </p:nvSpPr>
        <p:spPr>
          <a:xfrm>
            <a:off x="12706350" y="9340850"/>
            <a:ext cx="298137" cy="451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l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4" name="Shape 74"/>
          <p:cNvSpPr/>
          <p:nvPr/>
        </p:nvSpPr>
        <p:spPr>
          <a:xfrm>
            <a:off x="1573939" y="1448329"/>
            <a:ext cx="7893867" cy="831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Quarks and gluons are the fundamental particles of QCD</a:t>
            </a:r>
            <a:endParaRPr>
              <a:solidFill>
                <a:srgbClr val="000099"/>
              </a:solidFill>
              <a:uFill>
                <a:solidFill>
                  <a:srgbClr val="000099"/>
                </a:solidFill>
              </a:uFill>
            </a:endParaRPr>
          </a:p>
          <a:p>
            <a:pPr defTabSz="914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(feature in the Lagrangian)</a:t>
            </a:r>
          </a:p>
        </p:txBody>
      </p:sp>
      <p:sp>
        <p:nvSpPr>
          <p:cNvPr id="75" name="Shape 75"/>
          <p:cNvSpPr/>
          <p:nvPr/>
        </p:nvSpPr>
        <p:spPr>
          <a:xfrm>
            <a:off x="1553972" y="2599840"/>
            <a:ext cx="6800724" cy="831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However, in nature, we observe hadrons:</a:t>
            </a:r>
            <a:endParaRPr>
              <a:solidFill>
                <a:srgbClr val="000099"/>
              </a:solidFill>
              <a:uFill>
                <a:solidFill>
                  <a:srgbClr val="000099"/>
                </a:solidFill>
              </a:uFill>
            </a:endParaRPr>
          </a:p>
          <a:p>
            <a:pPr defTabSz="914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Color-neutral combinations of quarks, anti-quarks</a:t>
            </a:r>
          </a:p>
        </p:txBody>
      </p:sp>
      <p:sp>
        <p:nvSpPr>
          <p:cNvPr id="76" name="Shape 76"/>
          <p:cNvSpPr/>
          <p:nvPr/>
        </p:nvSpPr>
        <p:spPr>
          <a:xfrm>
            <a:off x="1819218" y="4009813"/>
            <a:ext cx="2692373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Baryon multiplet</a:t>
            </a:r>
          </a:p>
        </p:txBody>
      </p:sp>
      <p:sp>
        <p:nvSpPr>
          <p:cNvPr id="77" name="Shape 77"/>
          <p:cNvSpPr/>
          <p:nvPr/>
        </p:nvSpPr>
        <p:spPr>
          <a:xfrm>
            <a:off x="8855946" y="4009813"/>
            <a:ext cx="2851574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Meson multiplet</a:t>
            </a:r>
          </a:p>
        </p:txBody>
      </p:sp>
      <p:pic>
        <p:nvPicPr>
          <p:cNvPr id="78" name="Baryon_octet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266"/>
          <a:stretch>
            <a:fillRect/>
          </a:stretch>
        </p:blipFill>
        <p:spPr>
          <a:xfrm>
            <a:off x="650271" y="4876800"/>
            <a:ext cx="4188112" cy="2817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rotonquark2.png"/>
          <p:cNvPicPr>
            <a:picLocks noChangeAspect="1"/>
          </p:cNvPicPr>
          <p:nvPr/>
        </p:nvPicPr>
        <p:blipFill>
          <a:blip r:embed="rId3">
            <a:extLst/>
          </a:blip>
          <a:srcRect l="16400" t="24028" r="16400" b="9304"/>
          <a:stretch>
            <a:fillRect/>
          </a:stretch>
        </p:blipFill>
        <p:spPr>
          <a:xfrm>
            <a:off x="11126268" y="2209614"/>
            <a:ext cx="1517228" cy="1083734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1661038" y="8217300"/>
            <a:ext cx="3008732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Baryons: 3 quarks</a:t>
            </a:r>
          </a:p>
        </p:txBody>
      </p:sp>
      <p:sp>
        <p:nvSpPr>
          <p:cNvPr id="81" name="Shape 81"/>
          <p:cNvSpPr/>
          <p:nvPr/>
        </p:nvSpPr>
        <p:spPr>
          <a:xfrm>
            <a:off x="1670755" y="7694507"/>
            <a:ext cx="2989299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457200">
              <a:defRPr sz="1600">
                <a:solidFill>
                  <a:srgbClr val="000000"/>
                </a:solidFill>
              </a:defRPr>
            </a:pPr>
          </a:p>
        </p:txBody>
      </p:sp>
      <p:sp>
        <p:nvSpPr>
          <p:cNvPr id="82" name="Shape 82"/>
          <p:cNvSpPr/>
          <p:nvPr/>
        </p:nvSpPr>
        <p:spPr>
          <a:xfrm>
            <a:off x="2862862" y="7694507"/>
            <a:ext cx="1637950" cy="423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baseline="-20777" sz="18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1800">
                <a:latin typeface="Arial"/>
                <a:ea typeface="Arial"/>
                <a:cs typeface="Arial"/>
                <a:sym typeface="Arial"/>
              </a:rPr>
              <a:t> (u,d content)</a:t>
            </a:r>
          </a:p>
        </p:txBody>
      </p:sp>
      <p:sp>
        <p:nvSpPr>
          <p:cNvPr id="83" name="Shape 83"/>
          <p:cNvSpPr/>
          <p:nvPr/>
        </p:nvSpPr>
        <p:spPr>
          <a:xfrm flipH="1">
            <a:off x="6473048" y="4890346"/>
            <a:ext cx="1" cy="255129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457200">
              <a:defRPr sz="1600">
                <a:solidFill>
                  <a:srgbClr val="000000"/>
                </a:solidFill>
              </a:defRPr>
            </a:pPr>
          </a:p>
        </p:txBody>
      </p:sp>
      <p:sp>
        <p:nvSpPr>
          <p:cNvPr id="84" name="Shape 84"/>
          <p:cNvSpPr/>
          <p:nvPr/>
        </p:nvSpPr>
        <p:spPr>
          <a:xfrm rot="16200000">
            <a:off x="5725416" y="5636239"/>
            <a:ext cx="1388106" cy="65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9144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S</a:t>
            </a:r>
          </a:p>
          <a:p>
            <a:pPr algn="ctr" defTabSz="9144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strangeness</a:t>
            </a:r>
          </a:p>
        </p:txBody>
      </p:sp>
      <p:pic>
        <p:nvPicPr>
          <p:cNvPr id="85" name="Meson_octe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02880" y="4876800"/>
            <a:ext cx="4206241" cy="299833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8715022" y="7694507"/>
            <a:ext cx="2989299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457200">
              <a:defRPr sz="1600">
                <a:solidFill>
                  <a:srgbClr val="000000"/>
                </a:solidFill>
              </a:defRPr>
            </a:pPr>
          </a:p>
        </p:txBody>
      </p:sp>
      <p:sp>
        <p:nvSpPr>
          <p:cNvPr id="87" name="Shape 87"/>
          <p:cNvSpPr/>
          <p:nvPr/>
        </p:nvSpPr>
        <p:spPr>
          <a:xfrm>
            <a:off x="9907128" y="7694507"/>
            <a:ext cx="1637951" cy="423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baseline="-20777" sz="1800"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1800">
                <a:latin typeface="Arial"/>
                <a:ea typeface="Arial"/>
                <a:cs typeface="Arial"/>
                <a:sym typeface="Arial"/>
              </a:rPr>
              <a:t> (u,d content)</a:t>
            </a:r>
          </a:p>
        </p:txBody>
      </p:sp>
      <p:sp>
        <p:nvSpPr>
          <p:cNvPr id="88" name="Shape 88"/>
          <p:cNvSpPr/>
          <p:nvPr/>
        </p:nvSpPr>
        <p:spPr>
          <a:xfrm>
            <a:off x="8194395" y="8217300"/>
            <a:ext cx="4174676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Mesons: quark-anti-quark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Viscosity</a:t>
            </a:r>
          </a:p>
        </p:txBody>
      </p:sp>
      <p:sp>
        <p:nvSpPr>
          <p:cNvPr id="463" name="Shape 46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4" name="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7999" b="0"/>
          <a:stretch>
            <a:fillRect/>
          </a:stretch>
        </p:blipFill>
        <p:spPr>
          <a:xfrm>
            <a:off x="6719146" y="1625599"/>
            <a:ext cx="5852161" cy="5845388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Shape 465"/>
          <p:cNvSpPr/>
          <p:nvPr/>
        </p:nvSpPr>
        <p:spPr>
          <a:xfrm>
            <a:off x="650239" y="2420619"/>
            <a:ext cx="3142828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6" name="Shape 466"/>
          <p:cNvSpPr/>
          <p:nvPr/>
        </p:nvSpPr>
        <p:spPr>
          <a:xfrm>
            <a:off x="650239" y="3179233"/>
            <a:ext cx="3142828" cy="1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7" name="Shape 467"/>
          <p:cNvSpPr/>
          <p:nvPr/>
        </p:nvSpPr>
        <p:spPr>
          <a:xfrm>
            <a:off x="1950719" y="2528993"/>
            <a:ext cx="433495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8" name="Shape 468"/>
          <p:cNvSpPr/>
          <p:nvPr/>
        </p:nvSpPr>
        <p:spPr>
          <a:xfrm>
            <a:off x="1950719" y="2745739"/>
            <a:ext cx="32512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9" name="Shape 469"/>
          <p:cNvSpPr/>
          <p:nvPr/>
        </p:nvSpPr>
        <p:spPr>
          <a:xfrm>
            <a:off x="1950719" y="3070860"/>
            <a:ext cx="216748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0" name="Shape 470"/>
          <p:cNvSpPr/>
          <p:nvPr/>
        </p:nvSpPr>
        <p:spPr>
          <a:xfrm>
            <a:off x="2709333" y="2203873"/>
            <a:ext cx="1083734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71" name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3955" y="2312246"/>
            <a:ext cx="1469814" cy="950526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758613" y="1445259"/>
            <a:ext cx="4998911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Viscous liquid dissipate energy</a:t>
            </a:r>
          </a:p>
        </p:txBody>
      </p:sp>
      <p:pic>
        <p:nvPicPr>
          <p:cNvPr id="473" name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613" y="4646506"/>
            <a:ext cx="1770098" cy="650241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Shape 474"/>
          <p:cNvSpPr/>
          <p:nvPr/>
        </p:nvSpPr>
        <p:spPr>
          <a:xfrm>
            <a:off x="433493" y="3912446"/>
            <a:ext cx="2692547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For a dilute gas:</a:t>
            </a:r>
          </a:p>
        </p:txBody>
      </p:sp>
      <p:pic>
        <p:nvPicPr>
          <p:cNvPr id="475" name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34453" y="4425244"/>
            <a:ext cx="1370472" cy="1088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50719" y="5201920"/>
            <a:ext cx="1083735" cy="584765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hape 477"/>
          <p:cNvSpPr/>
          <p:nvPr/>
        </p:nvSpPr>
        <p:spPr>
          <a:xfrm>
            <a:off x="896337" y="5826759"/>
            <a:ext cx="2613296" cy="502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sz="2400"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η</a:t>
            </a:r>
            <a:r>
              <a:rPr>
                <a:latin typeface="Arial"/>
                <a:ea typeface="Arial"/>
                <a:cs typeface="Arial"/>
                <a:sym typeface="Arial"/>
              </a:rPr>
              <a:t> increases with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478" name="Shape 478"/>
          <p:cNvSpPr/>
          <p:nvPr/>
        </p:nvSpPr>
        <p:spPr>
          <a:xfrm>
            <a:off x="325119" y="6827519"/>
            <a:ext cx="4432522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Liquid, densely packed, so:</a:t>
            </a:r>
          </a:p>
        </p:txBody>
      </p:sp>
      <p:pic>
        <p:nvPicPr>
          <p:cNvPr id="479" name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17226" y="7369386"/>
            <a:ext cx="1986845" cy="686366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Shape 480"/>
          <p:cNvSpPr/>
          <p:nvPr/>
        </p:nvSpPr>
        <p:spPr>
          <a:xfrm>
            <a:off x="541866" y="8128000"/>
            <a:ext cx="4216241" cy="380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sz="16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aseline="-20250"/>
              <a:t>vac</a:t>
            </a:r>
            <a:r>
              <a:t>: activation energy for jumps of vacancies</a:t>
            </a:r>
          </a:p>
        </p:txBody>
      </p:sp>
      <p:sp>
        <p:nvSpPr>
          <p:cNvPr id="481" name="Shape 481"/>
          <p:cNvSpPr/>
          <p:nvPr/>
        </p:nvSpPr>
        <p:spPr>
          <a:xfrm>
            <a:off x="1113084" y="8561493"/>
            <a:ext cx="2715094" cy="502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sz="2400"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η</a:t>
            </a:r>
            <a:r>
              <a:rPr>
                <a:latin typeface="Arial"/>
                <a:ea typeface="Arial"/>
                <a:cs typeface="Arial"/>
                <a:sym typeface="Arial"/>
              </a:rPr>
              <a:t> decreases with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482" name="Shape 482"/>
          <p:cNvSpPr/>
          <p:nvPr/>
        </p:nvSpPr>
        <p:spPr>
          <a:xfrm>
            <a:off x="7694507" y="4334933"/>
            <a:ext cx="1091826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Liquid</a:t>
            </a:r>
          </a:p>
        </p:txBody>
      </p:sp>
      <p:sp>
        <p:nvSpPr>
          <p:cNvPr id="483" name="Shape 483"/>
          <p:cNvSpPr/>
          <p:nvPr/>
        </p:nvSpPr>
        <p:spPr>
          <a:xfrm>
            <a:off x="11379200" y="4985173"/>
            <a:ext cx="716084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gas</a:t>
            </a:r>
          </a:p>
        </p:txBody>
      </p:sp>
      <p:pic>
        <p:nvPicPr>
          <p:cNvPr id="484" name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02880" y="4876800"/>
            <a:ext cx="1426916" cy="492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162453" y="4443306"/>
            <a:ext cx="1192108" cy="661530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Shape 486"/>
          <p:cNvSpPr/>
          <p:nvPr/>
        </p:nvSpPr>
        <p:spPr>
          <a:xfrm>
            <a:off x="7261013" y="7872307"/>
            <a:ext cx="5075632" cy="45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Viscosity minimal at liquid-gas transition</a:t>
            </a:r>
          </a:p>
        </p:txBody>
      </p:sp>
      <p:sp>
        <p:nvSpPr>
          <p:cNvPr id="487" name="Shape 487"/>
          <p:cNvSpPr/>
          <p:nvPr/>
        </p:nvSpPr>
        <p:spPr>
          <a:xfrm>
            <a:off x="7023946" y="8453120"/>
            <a:ext cx="5556806" cy="45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QGP viscosity lower than any atomic matter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Hints of collective effects in p+p, p+Pb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Strangeness production in pp, p+Pb</a:t>
            </a:r>
          </a:p>
        </p:txBody>
      </p:sp>
      <p:sp>
        <p:nvSpPr>
          <p:cNvPr id="492" name="Shape 49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3" name="strangenes_pp_ppb_spectra-1952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277" y="2144738"/>
            <a:ext cx="3675745" cy="577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strangeness_pp_ppb_ratios-1952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62941" y="1919933"/>
            <a:ext cx="3636274" cy="5775719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hape 495"/>
          <p:cNvSpPr/>
          <p:nvPr/>
        </p:nvSpPr>
        <p:spPr>
          <a:xfrm rot="5400000">
            <a:off x="9305944" y="4686299"/>
            <a:ext cx="635325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ALICE, arXiv:1606.07424, arXiv:1307.6796, arXiv:1512.07227</a:t>
            </a:r>
          </a:p>
        </p:txBody>
      </p:sp>
      <p:sp>
        <p:nvSpPr>
          <p:cNvPr id="496" name="Shape 496"/>
          <p:cNvSpPr/>
          <p:nvPr/>
        </p:nvSpPr>
        <p:spPr>
          <a:xfrm>
            <a:off x="653272" y="1274311"/>
            <a:ext cx="45017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p</a:t>
            </a:r>
            <a:r>
              <a:rPr baseline="-5999"/>
              <a:t>T</a:t>
            </a:r>
            <a:r>
              <a:t> spectra in </a:t>
            </a:r>
            <a:br/>
            <a:r>
              <a:t>multiplicity-selected pp collisions</a:t>
            </a:r>
          </a:p>
        </p:txBody>
      </p:sp>
      <p:sp>
        <p:nvSpPr>
          <p:cNvPr id="497" name="Shape 497"/>
          <p:cNvSpPr/>
          <p:nvPr/>
        </p:nvSpPr>
        <p:spPr>
          <a:xfrm>
            <a:off x="7172617" y="1412329"/>
            <a:ext cx="441692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particle yields in multiplicity bins</a:t>
            </a:r>
          </a:p>
        </p:txBody>
      </p:sp>
      <p:sp>
        <p:nvSpPr>
          <p:cNvPr id="498" name="Shape 498"/>
          <p:cNvSpPr/>
          <p:nvPr/>
        </p:nvSpPr>
        <p:spPr>
          <a:xfrm>
            <a:off x="768250" y="7953132"/>
            <a:ext cx="47613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Mean </a:t>
            </a:r>
            <a:r>
              <a:rPr i="1"/>
              <a:t>p</a:t>
            </a:r>
            <a:r>
              <a:rPr baseline="-5999"/>
              <a:t>T</a:t>
            </a:r>
            <a:r>
              <a:t> increases with multiplicity</a:t>
            </a:r>
          </a:p>
        </p:txBody>
      </p:sp>
      <p:sp>
        <p:nvSpPr>
          <p:cNvPr id="499" name="Shape 499"/>
          <p:cNvSpPr/>
          <p:nvPr/>
        </p:nvSpPr>
        <p:spPr>
          <a:xfrm>
            <a:off x="6799950" y="7610232"/>
            <a:ext cx="4882110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spcBef>
                <a:spcPts val="500"/>
              </a:spcBef>
              <a:defRPr sz="2200"/>
            </a:pPr>
            <a:r>
              <a:t>Fraction of strange hadrons increases </a:t>
            </a:r>
            <a:br/>
            <a:r>
              <a:t>with multiplicity</a:t>
            </a:r>
          </a:p>
          <a:p>
            <a:pPr algn="ctr">
              <a:spcBef>
                <a:spcPts val="500"/>
              </a:spcBef>
              <a:defRPr sz="2200"/>
            </a:pPr>
            <a:r>
              <a:t>Large effect for multi-strange Ξ and Ω</a:t>
            </a:r>
          </a:p>
        </p:txBody>
      </p:sp>
      <p:sp>
        <p:nvSpPr>
          <p:cNvPr id="500" name="Shape 500"/>
          <p:cNvSpPr/>
          <p:nvPr/>
        </p:nvSpPr>
        <p:spPr>
          <a:xfrm>
            <a:off x="311050" y="8691018"/>
            <a:ext cx="121102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Similar enhancement in PbPb has been interpreted as thermalisation; global equilibration</a:t>
            </a:r>
            <a:br/>
            <a:r>
              <a:t>of the strangeness yield. Are they related?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pPr>
            <a:r>
              <a:t>Mean </a:t>
            </a:r>
            <a:r>
              <a:rPr i="1"/>
              <a:t>p</a:t>
            </a:r>
            <a:r>
              <a:rPr baseline="-5999"/>
              <a:t>T</a:t>
            </a:r>
            <a:r>
              <a:t> overview pp</a:t>
            </a:r>
          </a:p>
        </p:txBody>
      </p:sp>
      <p:sp>
        <p:nvSpPr>
          <p:cNvPr id="503" name="Shape 50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4" name="2015-Dec-01-MeanPt_Log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4227" y="1490799"/>
            <a:ext cx="5953023" cy="7475401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hape 505"/>
          <p:cNvSpPr/>
          <p:nvPr/>
        </p:nvSpPr>
        <p:spPr>
          <a:xfrm>
            <a:off x="9907501" y="1138766"/>
            <a:ext cx="223616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QM15 talk, L Bianchi</a:t>
            </a:r>
          </a:p>
        </p:txBody>
      </p:sp>
      <p:sp>
        <p:nvSpPr>
          <p:cNvPr id="506" name="Shape 506"/>
          <p:cNvSpPr/>
          <p:nvPr/>
        </p:nvSpPr>
        <p:spPr>
          <a:xfrm>
            <a:off x="456902" y="2362199"/>
            <a:ext cx="5371034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>
                <a:solidFill>
                  <a:srgbClr val="9A251C"/>
                </a:solidFill>
              </a:defRPr>
            </a:pPr>
            <a:r>
              <a:t>Mean </a:t>
            </a:r>
            <a:r>
              <a:rPr i="1"/>
              <a:t>p</a:t>
            </a:r>
            <a:r>
              <a:rPr baseline="-5999"/>
              <a:t>T</a:t>
            </a:r>
            <a:r>
              <a:t> in pp collisions</a:t>
            </a:r>
            <a:br/>
            <a:r>
              <a:t>also increases </a:t>
            </a:r>
            <a:br/>
            <a:r>
              <a:t>with multiplicity and particle mass</a:t>
            </a:r>
          </a:p>
        </p:txBody>
      </p:sp>
      <p:sp>
        <p:nvSpPr>
          <p:cNvPr id="507" name="Shape 507"/>
          <p:cNvSpPr/>
          <p:nvPr/>
        </p:nvSpPr>
        <p:spPr>
          <a:xfrm>
            <a:off x="522684" y="4559633"/>
            <a:ext cx="547017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Multiple (initial state) interactions </a:t>
            </a:r>
          </a:p>
          <a:p>
            <a:pPr algn="ctr"/>
            <a:r>
              <a:t>or proto-flow?</a:t>
            </a:r>
          </a:p>
        </p:txBody>
      </p:sp>
      <p:sp>
        <p:nvSpPr>
          <p:cNvPr id="508" name="Shape 508"/>
          <p:cNvSpPr/>
          <p:nvPr/>
        </p:nvSpPr>
        <p:spPr>
          <a:xfrm>
            <a:off x="1431652" y="6074833"/>
            <a:ext cx="365224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Or are they the same?</a:t>
            </a:r>
          </a:p>
        </p:txBody>
      </p:sp>
      <p:pic>
        <p:nvPicPr>
          <p:cNvPr id="50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0741" y="8555566"/>
            <a:ext cx="3163610" cy="556030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Shape 510"/>
          <p:cNvSpPr/>
          <p:nvPr/>
        </p:nvSpPr>
        <p:spPr>
          <a:xfrm>
            <a:off x="1197142" y="8115299"/>
            <a:ext cx="412126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Logarithmic fit ‘to guide the eye’: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pPr>
            <a:r>
              <a:t>Mean </a:t>
            </a:r>
            <a:r>
              <a:rPr i="1"/>
              <a:t>p</a:t>
            </a:r>
            <a:r>
              <a:rPr baseline="-5999"/>
              <a:t>T</a:t>
            </a:r>
            <a:r>
              <a:t> overview pp, p+Pb, Pb+Pb</a:t>
            </a:r>
          </a:p>
        </p:txBody>
      </p:sp>
      <p:sp>
        <p:nvSpPr>
          <p:cNvPr id="513" name="Shape 51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4" name="2015-Sep-25-MeanPtVersusV0MMult_collisionSystem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0750" y="1416050"/>
            <a:ext cx="8623300" cy="5824910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515"/>
          <p:cNvSpPr/>
          <p:nvPr/>
        </p:nvSpPr>
        <p:spPr>
          <a:xfrm>
            <a:off x="9892960" y="1549399"/>
            <a:ext cx="198584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QM15 talk, A Ortiz</a:t>
            </a:r>
          </a:p>
        </p:txBody>
      </p:sp>
      <p:sp>
        <p:nvSpPr>
          <p:cNvPr id="516" name="Shape 516"/>
          <p:cNvSpPr/>
          <p:nvPr/>
        </p:nvSpPr>
        <p:spPr>
          <a:xfrm>
            <a:off x="2979768" y="7372077"/>
            <a:ext cx="704526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Increasing mean </a:t>
            </a:r>
            <a:r>
              <a:rPr i="1"/>
              <a:t>p</a:t>
            </a:r>
            <a:r>
              <a:rPr baseline="-5999" sz="3100"/>
              <a:t>T</a:t>
            </a:r>
            <a:r>
              <a:t> trend continues in p+Pb</a:t>
            </a:r>
          </a:p>
        </p:txBody>
      </p:sp>
      <p:sp>
        <p:nvSpPr>
          <p:cNvPr id="517" name="Shape 517"/>
          <p:cNvSpPr/>
          <p:nvPr/>
        </p:nvSpPr>
        <p:spPr>
          <a:xfrm>
            <a:off x="1686851" y="8135272"/>
            <a:ext cx="101462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Raises question: </a:t>
            </a:r>
            <a:r>
              <a:rPr>
                <a:solidFill>
                  <a:srgbClr val="9A251C"/>
                </a:solidFill>
              </a:rPr>
              <a:t>is there flow, collective behaviour in pp, p+Pb?</a:t>
            </a:r>
          </a:p>
        </p:txBody>
      </p:sp>
      <p:sp>
        <p:nvSpPr>
          <p:cNvPr id="518" name="Shape 518"/>
          <p:cNvSpPr/>
          <p:nvPr/>
        </p:nvSpPr>
        <p:spPr>
          <a:xfrm>
            <a:off x="5025326" y="8743558"/>
            <a:ext cx="34693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And how is it generated?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2-particle correlations</a:t>
            </a:r>
          </a:p>
        </p:txBody>
      </p:sp>
      <p:sp>
        <p:nvSpPr>
          <p:cNvPr id="521" name="Shape 52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2" name="2012-Jun-06-PbPb_dihadr_fig01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450" y="2362200"/>
            <a:ext cx="6230899" cy="4000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2012-Jun-06-PbPb_dihadr_fig01b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1987" y="2294592"/>
            <a:ext cx="6588563" cy="4229696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Shape 524"/>
          <p:cNvSpPr/>
          <p:nvPr/>
        </p:nvSpPr>
        <p:spPr>
          <a:xfrm>
            <a:off x="2414984" y="1758949"/>
            <a:ext cx="218688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Intermediate p</a:t>
            </a:r>
            <a:r>
              <a:rPr baseline="-5999"/>
              <a:t>T</a:t>
            </a:r>
          </a:p>
        </p:txBody>
      </p:sp>
      <p:sp>
        <p:nvSpPr>
          <p:cNvPr id="525" name="Shape 525"/>
          <p:cNvSpPr/>
          <p:nvPr/>
        </p:nvSpPr>
        <p:spPr>
          <a:xfrm>
            <a:off x="9184084" y="1758949"/>
            <a:ext cx="11194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High p</a:t>
            </a:r>
            <a:r>
              <a:rPr baseline="-5999"/>
              <a:t>T</a:t>
            </a:r>
          </a:p>
        </p:txBody>
      </p:sp>
      <p:sp>
        <p:nvSpPr>
          <p:cNvPr id="526" name="Shape 526"/>
          <p:cNvSpPr/>
          <p:nvPr/>
        </p:nvSpPr>
        <p:spPr>
          <a:xfrm>
            <a:off x="11252040" y="1173479"/>
            <a:ext cx="148681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PLB 708, 249</a:t>
            </a:r>
          </a:p>
        </p:txBody>
      </p:sp>
      <p:sp>
        <p:nvSpPr>
          <p:cNvPr id="527" name="Shape 527"/>
          <p:cNvSpPr/>
          <p:nvPr/>
        </p:nvSpPr>
        <p:spPr>
          <a:xfrm>
            <a:off x="363173" y="7334673"/>
            <a:ext cx="919068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 b="1"/>
              <a:t>Flow v</a:t>
            </a:r>
            <a:r>
              <a:rPr b="1" baseline="-5999"/>
              <a:t>2</a:t>
            </a:r>
            <a:r>
              <a:rPr b="1"/>
              <a:t>, v</a:t>
            </a:r>
            <a:r>
              <a:rPr b="1" baseline="-5999"/>
              <a:t>3</a:t>
            </a:r>
            <a:r>
              <a:rPr b="1"/>
              <a:t>: long range correlation </a:t>
            </a:r>
            <a:r>
              <a:t>(early times+ long expansion)</a:t>
            </a:r>
          </a:p>
          <a:p>
            <a:pPr algn="ctr">
              <a:defRPr sz="2400"/>
            </a:pPr>
            <a:r>
              <a:t>Near side long range correlation: flow (v</a:t>
            </a:r>
            <a:r>
              <a:rPr baseline="-5999"/>
              <a:t>2</a:t>
            </a:r>
            <a:r>
              <a:t>, v</a:t>
            </a:r>
            <a:r>
              <a:rPr baseline="-5999"/>
              <a:t>3</a:t>
            </a:r>
            <a:r>
              <a:t>)</a:t>
            </a:r>
          </a:p>
          <a:p>
            <a:pPr algn="ctr">
              <a:defRPr sz="2400"/>
            </a:pPr>
            <a:r>
              <a:t>Most prominent at lower p</a:t>
            </a:r>
            <a:r>
              <a:rPr baseline="-5999"/>
              <a:t>T</a:t>
            </a:r>
          </a:p>
        </p:txBody>
      </p:sp>
      <p:sp>
        <p:nvSpPr>
          <p:cNvPr id="528" name="Shape 528"/>
          <p:cNvSpPr/>
          <p:nvPr/>
        </p:nvSpPr>
        <p:spPr>
          <a:xfrm>
            <a:off x="2976575" y="6590029"/>
            <a:ext cx="675248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 b="1"/>
              <a:t>Near-side peak: jets</a:t>
            </a:r>
            <a:r>
              <a:t> (+decays): larger at high p</a:t>
            </a:r>
            <a:r>
              <a:rPr baseline="-5999"/>
              <a:t>T</a:t>
            </a:r>
          </a:p>
        </p:txBody>
      </p:sp>
      <p:sp>
        <p:nvSpPr>
          <p:cNvPr id="529" name="Shape 529"/>
          <p:cNvSpPr/>
          <p:nvPr/>
        </p:nvSpPr>
        <p:spPr>
          <a:xfrm>
            <a:off x="3892417" y="8815916"/>
            <a:ext cx="902310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 b="1"/>
              <a:t>Away-side: recoil jet</a:t>
            </a:r>
            <a:r>
              <a:t> also gives a long-range correlation (η</a:t>
            </a:r>
            <a:r>
              <a:rPr baseline="-5999"/>
              <a:t>1</a:t>
            </a:r>
            <a:r>
              <a:t> ≠ η</a:t>
            </a:r>
            <a:r>
              <a:rPr baseline="-5999"/>
              <a:t>2</a:t>
            </a:r>
            <a:r>
              <a:t>)</a:t>
            </a:r>
          </a:p>
        </p:txBody>
      </p:sp>
      <p:grpSp>
        <p:nvGrpSpPr>
          <p:cNvPr id="532" name="Group 532"/>
          <p:cNvGrpSpPr/>
          <p:nvPr/>
        </p:nvGrpSpPr>
        <p:grpSpPr>
          <a:xfrm>
            <a:off x="3277944" y="4116229"/>
            <a:ext cx="5892012" cy="2332003"/>
            <a:chOff x="0" y="0"/>
            <a:chExt cx="5892010" cy="2332002"/>
          </a:xfrm>
        </p:grpSpPr>
        <p:sp>
          <p:nvSpPr>
            <p:cNvPr id="530" name="Shape 530"/>
            <p:cNvSpPr/>
            <p:nvPr/>
          </p:nvSpPr>
          <p:spPr>
            <a:xfrm flipV="1">
              <a:off x="1129312" y="507054"/>
              <a:ext cx="4762699" cy="1814645"/>
            </a:xfrm>
            <a:prstGeom prst="line">
              <a:avLst/>
            </a:prstGeom>
            <a:noFill/>
            <a:ln w="38100" cap="flat">
              <a:solidFill>
                <a:srgbClr val="101F98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531" name="Shape 531"/>
            <p:cNvSpPr/>
            <p:nvPr/>
          </p:nvSpPr>
          <p:spPr>
            <a:xfrm flipH="1" flipV="1">
              <a:off x="-1" y="0"/>
              <a:ext cx="1136146" cy="2332003"/>
            </a:xfrm>
            <a:prstGeom prst="line">
              <a:avLst/>
            </a:prstGeom>
            <a:noFill/>
            <a:ln w="38100" cap="flat">
              <a:solidFill>
                <a:srgbClr val="101F98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grpSp>
        <p:nvGrpSpPr>
          <p:cNvPr id="542" name="Group 542"/>
          <p:cNvGrpSpPr/>
          <p:nvPr/>
        </p:nvGrpSpPr>
        <p:grpSpPr>
          <a:xfrm>
            <a:off x="106115" y="323856"/>
            <a:ext cx="2681785" cy="1602838"/>
            <a:chOff x="0" y="0"/>
            <a:chExt cx="2681784" cy="1602836"/>
          </a:xfrm>
        </p:grpSpPr>
        <p:sp>
          <p:nvSpPr>
            <p:cNvPr id="533" name="Shape 533"/>
            <p:cNvSpPr/>
            <p:nvPr/>
          </p:nvSpPr>
          <p:spPr>
            <a:xfrm>
              <a:off x="1394768" y="188569"/>
              <a:ext cx="1287017" cy="745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6559" tIns="66559" rIns="66559" bIns="66559" numCol="1" anchor="t">
              <a:noAutofit/>
            </a:bodyPr>
            <a:lstStyle/>
            <a:p>
              <a:pPr algn="ctr"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Near side</a:t>
              </a:r>
              <a:endPara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</a:endParaRPr>
            </a:p>
            <a:p>
              <a:pPr algn="ctr"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associated</a:t>
              </a:r>
            </a:p>
          </p:txBody>
        </p:sp>
        <p:sp>
          <p:nvSpPr>
            <p:cNvPr id="534" name="Shape 534"/>
            <p:cNvSpPr/>
            <p:nvPr/>
          </p:nvSpPr>
          <p:spPr>
            <a:xfrm>
              <a:off x="1294448" y="907488"/>
              <a:ext cx="214105" cy="601065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Shape 535"/>
            <p:cNvSpPr/>
            <p:nvPr/>
          </p:nvSpPr>
          <p:spPr>
            <a:xfrm flipH="1" flipV="1">
              <a:off x="471422" y="565707"/>
              <a:ext cx="823026" cy="341782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Shape 536"/>
            <p:cNvSpPr/>
            <p:nvPr/>
          </p:nvSpPr>
          <p:spPr>
            <a:xfrm flipH="1" flipV="1">
              <a:off x="663920" y="200354"/>
              <a:ext cx="632493" cy="709099"/>
            </a:xfrm>
            <a:prstGeom prst="line">
              <a:avLst/>
            </a:prstGeom>
            <a:noFill/>
            <a:ln w="38100" cap="flat">
              <a:solidFill>
                <a:srgbClr val="99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Shape 537"/>
            <p:cNvSpPr/>
            <p:nvPr/>
          </p:nvSpPr>
          <p:spPr>
            <a:xfrm flipH="1" flipV="1">
              <a:off x="1213913" y="359459"/>
              <a:ext cx="82500" cy="549994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Shape 538"/>
            <p:cNvSpPr/>
            <p:nvPr/>
          </p:nvSpPr>
          <p:spPr>
            <a:xfrm>
              <a:off x="0" y="0"/>
              <a:ext cx="75624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6559" tIns="66559" rIns="66559" bIns="66559" numCol="1" anchor="t">
              <a:noAutofit/>
            </a:bodyPr>
            <a:lstStyle>
              <a:lvl1pPr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990000"/>
                  </a:solidFill>
                  <a:uFill>
                    <a:solidFill>
                      <a:srgbClr val="99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990000"/>
                  </a:solidFill>
                  <a:uFill>
                    <a:solidFill>
                      <a:srgbClr val="99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trigger</a:t>
              </a:r>
            </a:p>
          </p:txBody>
        </p:sp>
        <p:sp>
          <p:nvSpPr>
            <p:cNvPr id="539" name="Shape 539"/>
            <p:cNvSpPr/>
            <p:nvPr/>
          </p:nvSpPr>
          <p:spPr>
            <a:xfrm flipV="1">
              <a:off x="170890" y="909452"/>
              <a:ext cx="1044988" cy="196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Shape 540"/>
            <p:cNvSpPr/>
            <p:nvPr/>
          </p:nvSpPr>
          <p:spPr>
            <a:xfrm flipH="1" flipV="1">
              <a:off x="1319983" y="909452"/>
              <a:ext cx="976239" cy="78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Shape 541"/>
            <p:cNvSpPr/>
            <p:nvPr/>
          </p:nvSpPr>
          <p:spPr>
            <a:xfrm flipH="1">
              <a:off x="942845" y="901595"/>
              <a:ext cx="335889" cy="701242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43" name="Shape 543"/>
          <p:cNvSpPr/>
          <p:nvPr/>
        </p:nvSpPr>
        <p:spPr>
          <a:xfrm flipV="1">
            <a:off x="1786466" y="5121539"/>
            <a:ext cx="1828537" cy="2134395"/>
          </a:xfrm>
          <a:prstGeom prst="line">
            <a:avLst/>
          </a:prstGeom>
          <a:ln w="38100">
            <a:solidFill>
              <a:srgbClr val="101F98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544" name="Shape 544"/>
          <p:cNvSpPr/>
          <p:nvPr/>
        </p:nvSpPr>
        <p:spPr>
          <a:xfrm flipV="1">
            <a:off x="11817826" y="5611934"/>
            <a:ext cx="1" cy="3103293"/>
          </a:xfrm>
          <a:prstGeom prst="line">
            <a:avLst/>
          </a:prstGeom>
          <a:ln w="38100">
            <a:solidFill>
              <a:srgbClr val="101F98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545" name="Shape 545"/>
          <p:cNvSpPr/>
          <p:nvPr/>
        </p:nvSpPr>
        <p:spPr>
          <a:xfrm>
            <a:off x="4563533" y="2379839"/>
            <a:ext cx="1921339" cy="6414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546" name="Shape 546"/>
          <p:cNvSpPr/>
          <p:nvPr/>
        </p:nvSpPr>
        <p:spPr>
          <a:xfrm>
            <a:off x="10907957" y="2354439"/>
            <a:ext cx="2116535" cy="6414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547" name="Shape 547"/>
          <p:cNvSpPr/>
          <p:nvPr/>
        </p:nvSpPr>
        <p:spPr>
          <a:xfrm>
            <a:off x="5005238" y="2732331"/>
            <a:ext cx="103792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Pb+Pb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2" grpId="2"/>
      <p:bldP build="whole" bldLvl="1" animBg="1" rev="0" advAuto="0" spid="543" grpId="4"/>
      <p:bldP build="whole" bldLvl="1" animBg="1" rev="0" advAuto="0" spid="544" grpId="5"/>
      <p:bldP build="whole" bldLvl="1" animBg="1" rev="0" advAuto="0" spid="544" grpId="6"/>
      <p:bldP build="whole" bldLvl="1" animBg="1" rev="0" advAuto="0" spid="532" grpId="1"/>
      <p:bldP build="whole" bldLvl="1" animBg="1" rev="0" advAuto="0" spid="543" grpId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image40.png"/>
          <p:cNvPicPr>
            <a:picLocks noChangeAspect="1"/>
          </p:cNvPicPr>
          <p:nvPr/>
        </p:nvPicPr>
        <p:blipFill>
          <a:blip r:embed="rId2">
            <a:extLst/>
          </a:blip>
          <a:srcRect l="0" t="6703" r="0" b="0"/>
          <a:stretch>
            <a:fillRect/>
          </a:stretch>
        </p:blipFill>
        <p:spPr>
          <a:xfrm>
            <a:off x="7855271" y="3139005"/>
            <a:ext cx="4801584" cy="4021483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Shape 5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pp and Pb+Pb</a:t>
            </a:r>
          </a:p>
        </p:txBody>
      </p:sp>
      <p:sp>
        <p:nvSpPr>
          <p:cNvPr id="551" name="Shape 5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2" name="image39.png"/>
          <p:cNvPicPr>
            <a:picLocks noChangeAspect="1"/>
          </p:cNvPicPr>
          <p:nvPr/>
        </p:nvPicPr>
        <p:blipFill>
          <a:blip r:embed="rId3">
            <a:extLst/>
          </a:blip>
          <a:srcRect l="0" t="6463" r="0" b="0"/>
          <a:stretch>
            <a:fillRect/>
          </a:stretch>
        </p:blipFill>
        <p:spPr>
          <a:xfrm>
            <a:off x="4048733" y="3262472"/>
            <a:ext cx="4659861" cy="3912761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Shape 553"/>
          <p:cNvSpPr/>
          <p:nvPr/>
        </p:nvSpPr>
        <p:spPr>
          <a:xfrm rot="5400000">
            <a:off x="11768607" y="4198282"/>
            <a:ext cx="2007465" cy="279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CMS, PLB 718, 795</a:t>
            </a:r>
          </a:p>
        </p:txBody>
      </p:sp>
      <p:sp>
        <p:nvSpPr>
          <p:cNvPr id="554" name="Shape 554"/>
          <p:cNvSpPr/>
          <p:nvPr/>
        </p:nvSpPr>
        <p:spPr>
          <a:xfrm>
            <a:off x="4739784" y="2984956"/>
            <a:ext cx="1050583" cy="660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defRPr sz="2200">
                <a:solidFill>
                  <a:srgbClr val="000000"/>
                </a:solidFill>
              </a:defRPr>
            </a:pPr>
            <a:br/>
            <a:r>
              <a:t>N</a:t>
            </a:r>
            <a:r>
              <a:rPr baseline="-5998"/>
              <a:t>trk</a:t>
            </a:r>
            <a:r>
              <a:t> &lt; 35</a:t>
            </a:r>
          </a:p>
        </p:txBody>
      </p:sp>
      <p:sp>
        <p:nvSpPr>
          <p:cNvPr id="555" name="Shape 555"/>
          <p:cNvSpPr/>
          <p:nvPr/>
        </p:nvSpPr>
        <p:spPr>
          <a:xfrm>
            <a:off x="8433702" y="2853840"/>
            <a:ext cx="1185372" cy="660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defRPr sz="2200">
                <a:solidFill>
                  <a:srgbClr val="000000"/>
                </a:solidFill>
              </a:defRPr>
            </a:pPr>
            <a:br/>
            <a:r>
              <a:t>N</a:t>
            </a:r>
            <a:r>
              <a:rPr baseline="-5998"/>
              <a:t>trk</a:t>
            </a:r>
            <a:r>
              <a:t> &gt; 110</a:t>
            </a:r>
          </a:p>
        </p:txBody>
      </p:sp>
      <p:sp>
        <p:nvSpPr>
          <p:cNvPr id="556" name="Shape 556"/>
          <p:cNvSpPr/>
          <p:nvPr/>
        </p:nvSpPr>
        <p:spPr>
          <a:xfrm>
            <a:off x="9508627" y="2059433"/>
            <a:ext cx="27826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p+p high multiplicity</a:t>
            </a:r>
          </a:p>
        </p:txBody>
      </p:sp>
      <p:pic>
        <p:nvPicPr>
          <p:cNvPr id="557" name="Corr2D_T1Min30T1Max35_A1Min10A1Max15_FlowOrder0.pdf"/>
          <p:cNvPicPr>
            <a:picLocks noChangeAspect="1"/>
          </p:cNvPicPr>
          <p:nvPr/>
        </p:nvPicPr>
        <p:blipFill>
          <a:blip r:embed="rId4">
            <a:extLst/>
          </a:blip>
          <a:srcRect l="0" t="8306" r="72286" b="61841"/>
          <a:stretch>
            <a:fillRect/>
          </a:stretch>
        </p:blipFill>
        <p:spPr>
          <a:xfrm>
            <a:off x="210819" y="2961878"/>
            <a:ext cx="4509897" cy="3829837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Shape 558"/>
          <p:cNvSpPr/>
          <p:nvPr/>
        </p:nvSpPr>
        <p:spPr>
          <a:xfrm>
            <a:off x="131486" y="2993540"/>
            <a:ext cx="25433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CMS, arXiv:1201.3158</a:t>
            </a:r>
          </a:p>
        </p:txBody>
      </p:sp>
      <p:sp>
        <p:nvSpPr>
          <p:cNvPr id="559" name="Shape 559"/>
          <p:cNvSpPr/>
          <p:nvPr/>
        </p:nvSpPr>
        <p:spPr>
          <a:xfrm>
            <a:off x="1413276" y="2076720"/>
            <a:ext cx="210517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Central Pb+Pb</a:t>
            </a:r>
          </a:p>
        </p:txBody>
      </p:sp>
      <p:sp>
        <p:nvSpPr>
          <p:cNvPr id="560" name="Shape 560"/>
          <p:cNvSpPr/>
          <p:nvPr/>
        </p:nvSpPr>
        <p:spPr>
          <a:xfrm>
            <a:off x="5756198" y="2076720"/>
            <a:ext cx="26637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p+p low multiplicity</a:t>
            </a:r>
          </a:p>
        </p:txBody>
      </p:sp>
      <p:grpSp>
        <p:nvGrpSpPr>
          <p:cNvPr id="564" name="Group 564"/>
          <p:cNvGrpSpPr/>
          <p:nvPr/>
        </p:nvGrpSpPr>
        <p:grpSpPr>
          <a:xfrm>
            <a:off x="2667125" y="5515973"/>
            <a:ext cx="8659078" cy="2831419"/>
            <a:chOff x="0" y="0"/>
            <a:chExt cx="8659077" cy="2831417"/>
          </a:xfrm>
        </p:grpSpPr>
        <p:sp>
          <p:nvSpPr>
            <p:cNvPr id="561" name="Shape 561"/>
            <p:cNvSpPr/>
            <p:nvPr/>
          </p:nvSpPr>
          <p:spPr>
            <a:xfrm>
              <a:off x="582175" y="2361517"/>
              <a:ext cx="8076903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Near-side long range correlation: indicates early time origin</a:t>
              </a:r>
            </a:p>
          </p:txBody>
        </p:sp>
        <p:sp>
          <p:nvSpPr>
            <p:cNvPr id="562" name="Shape 562"/>
            <p:cNvSpPr/>
            <p:nvPr/>
          </p:nvSpPr>
          <p:spPr>
            <a:xfrm flipH="1" flipV="1">
              <a:off x="0" y="-1"/>
              <a:ext cx="3416355" cy="2317151"/>
            </a:xfrm>
            <a:prstGeom prst="lin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563" name="Shape 563"/>
            <p:cNvSpPr/>
            <p:nvPr/>
          </p:nvSpPr>
          <p:spPr>
            <a:xfrm flipV="1">
              <a:off x="5357818" y="185773"/>
              <a:ext cx="2422302" cy="2125168"/>
            </a:xfrm>
            <a:prstGeom prst="line">
              <a:avLst/>
            </a:prstGeom>
            <a:noFill/>
            <a:ln w="25400" cap="flat">
              <a:solidFill>
                <a:srgbClr val="101F9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sp>
        <p:nvSpPr>
          <p:cNvPr id="565" name="Shape 565"/>
          <p:cNvSpPr/>
          <p:nvPr/>
        </p:nvSpPr>
        <p:spPr>
          <a:xfrm>
            <a:off x="3924412" y="8482575"/>
            <a:ext cx="612085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Seen in high-multiplicity pp and p+Pb events</a:t>
            </a:r>
          </a:p>
        </p:txBody>
      </p:sp>
      <p:sp>
        <p:nvSpPr>
          <p:cNvPr id="566" name="Shape 566"/>
          <p:cNvSpPr/>
          <p:nvPr/>
        </p:nvSpPr>
        <p:spPr>
          <a:xfrm>
            <a:off x="7718688" y="3530725"/>
            <a:ext cx="163078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t>1 &lt; p</a:t>
            </a:r>
            <a:r>
              <a:rPr baseline="-5999"/>
              <a:t>T</a:t>
            </a:r>
            <a:r>
              <a:t> &lt; 3 GeV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4" grpId="1"/>
      <p:bldP build="whole" bldLvl="1" animBg="1" rev="0" advAuto="0" spid="565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245" y="123094"/>
            <a:ext cx="2545233" cy="2433827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Shape 5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Two-particle correlations</a:t>
            </a:r>
          </a:p>
        </p:txBody>
      </p:sp>
      <p:sp>
        <p:nvSpPr>
          <p:cNvPr id="570" name="Shape 57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1" name="Shape 571"/>
          <p:cNvSpPr/>
          <p:nvPr/>
        </p:nvSpPr>
        <p:spPr>
          <a:xfrm>
            <a:off x="9099066" y="1682749"/>
            <a:ext cx="254523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ATLAS-CONF-2016-026</a:t>
            </a:r>
          </a:p>
        </p:txBody>
      </p:sp>
      <p:pic>
        <p:nvPicPr>
          <p:cNvPr id="572" name="ATLAS_ppb_dphi_flow_CONF-2016-026_fig_05.pdf"/>
          <p:cNvPicPr>
            <a:picLocks noChangeAspect="1"/>
          </p:cNvPicPr>
          <p:nvPr/>
        </p:nvPicPr>
        <p:blipFill>
          <a:blip r:embed="rId3">
            <a:extLst/>
          </a:blip>
          <a:srcRect l="50374" t="62862" r="0" b="0"/>
          <a:stretch>
            <a:fillRect/>
          </a:stretch>
        </p:blipFill>
        <p:spPr>
          <a:xfrm>
            <a:off x="6670228" y="3058716"/>
            <a:ext cx="5690175" cy="4258189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Shape 573"/>
          <p:cNvSpPr/>
          <p:nvPr/>
        </p:nvSpPr>
        <p:spPr>
          <a:xfrm>
            <a:off x="8235850" y="2409973"/>
            <a:ext cx="30533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High-multiplicity p+Pb</a:t>
            </a:r>
          </a:p>
        </p:txBody>
      </p:sp>
      <p:pic>
        <p:nvPicPr>
          <p:cNvPr id="574" name="atlas_pp_dphi_flow_CONF-2016-026_fig_04.pdf"/>
          <p:cNvPicPr>
            <a:picLocks noChangeAspect="1"/>
          </p:cNvPicPr>
          <p:nvPr/>
        </p:nvPicPr>
        <p:blipFill>
          <a:blip r:embed="rId4">
            <a:extLst/>
          </a:blip>
          <a:srcRect l="50125" t="63060" r="0" b="0"/>
          <a:stretch>
            <a:fillRect/>
          </a:stretch>
        </p:blipFill>
        <p:spPr>
          <a:xfrm>
            <a:off x="391219" y="3018680"/>
            <a:ext cx="5742892" cy="4253535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Shape 575"/>
          <p:cNvSpPr/>
          <p:nvPr/>
        </p:nvSpPr>
        <p:spPr>
          <a:xfrm>
            <a:off x="1987450" y="2397273"/>
            <a:ext cx="28500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High-multiplicity p+p</a:t>
            </a:r>
          </a:p>
        </p:txBody>
      </p:sp>
      <p:sp>
        <p:nvSpPr>
          <p:cNvPr id="576" name="Shape 576"/>
          <p:cNvSpPr/>
          <p:nvPr/>
        </p:nvSpPr>
        <p:spPr>
          <a:xfrm>
            <a:off x="2453159" y="7486915"/>
            <a:ext cx="855062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Clear change in shape from low multiplicity to high multiplicity: </a:t>
            </a:r>
            <a:br/>
            <a:r>
              <a:t>no near-side peak in low multiplicity events</a:t>
            </a:r>
          </a:p>
        </p:txBody>
      </p:sp>
      <p:sp>
        <p:nvSpPr>
          <p:cNvPr id="577" name="Shape 577"/>
          <p:cNvSpPr/>
          <p:nvPr/>
        </p:nvSpPr>
        <p:spPr>
          <a:xfrm>
            <a:off x="2267658" y="8311753"/>
            <a:ext cx="91527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rgbClr val="9A251C"/>
                </a:solidFill>
              </a:defRPr>
            </a:lvl1pPr>
          </a:lstStyle>
          <a:p>
            <a:pPr/>
            <a:r>
              <a:t>Away-side also affected: well described by dipole term (cos (2 Δ𝜑))</a:t>
            </a:r>
          </a:p>
        </p:txBody>
      </p:sp>
      <p:sp>
        <p:nvSpPr>
          <p:cNvPr id="578" name="Shape 578"/>
          <p:cNvSpPr/>
          <p:nvPr/>
        </p:nvSpPr>
        <p:spPr>
          <a:xfrm>
            <a:off x="1364613" y="3889821"/>
            <a:ext cx="144631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pPr/>
            <a:r>
              <a:t>2 &lt; |Δη| &lt; 5</a:t>
            </a:r>
          </a:p>
        </p:txBody>
      </p:sp>
      <p:sp>
        <p:nvSpPr>
          <p:cNvPr id="579" name="Shape 579"/>
          <p:cNvSpPr/>
          <p:nvPr/>
        </p:nvSpPr>
        <p:spPr>
          <a:xfrm>
            <a:off x="2858729" y="8778872"/>
            <a:ext cx="79706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/>
            </a:lvl1pPr>
          </a:lstStyle>
          <a:p>
            <a:pPr/>
            <a:r>
              <a:t>Smooth evolution from pp to p+Pb: effect stronger in p+Pb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More on p+Pb</a:t>
            </a:r>
          </a:p>
        </p:txBody>
      </p:sp>
      <p:sp>
        <p:nvSpPr>
          <p:cNvPr id="582" name="Shape 58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3" name="Shape 583"/>
          <p:cNvSpPr/>
          <p:nvPr/>
        </p:nvSpPr>
        <p:spPr>
          <a:xfrm>
            <a:off x="1846102" y="1963125"/>
            <a:ext cx="21803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Multiplicity vs η</a:t>
            </a:r>
          </a:p>
        </p:txBody>
      </p:sp>
      <p:sp>
        <p:nvSpPr>
          <p:cNvPr id="584" name="Shape 584"/>
          <p:cNvSpPr/>
          <p:nvPr/>
        </p:nvSpPr>
        <p:spPr>
          <a:xfrm>
            <a:off x="3237648" y="6904169"/>
            <a:ext cx="503057" cy="825805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585" name="Shape 585"/>
          <p:cNvSpPr/>
          <p:nvPr/>
        </p:nvSpPr>
        <p:spPr>
          <a:xfrm>
            <a:off x="2115164" y="7182825"/>
            <a:ext cx="170851" cy="268493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586" name="Shape 586"/>
          <p:cNvSpPr/>
          <p:nvPr/>
        </p:nvSpPr>
        <p:spPr>
          <a:xfrm>
            <a:off x="2357556" y="7317071"/>
            <a:ext cx="36850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587" name="Shape 587"/>
          <p:cNvSpPr/>
          <p:nvPr/>
        </p:nvSpPr>
        <p:spPr>
          <a:xfrm flipH="1">
            <a:off x="2797602" y="7317071"/>
            <a:ext cx="36850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pic>
        <p:nvPicPr>
          <p:cNvPr id="588" name="2015-Nov-05-pAResultZN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307" y="2501004"/>
            <a:ext cx="7626934" cy="41342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3" name="Group 593"/>
          <p:cNvGrpSpPr/>
          <p:nvPr/>
        </p:nvGrpSpPr>
        <p:grpSpPr>
          <a:xfrm>
            <a:off x="1710890" y="2602717"/>
            <a:ext cx="3116203" cy="3326210"/>
            <a:chOff x="0" y="0"/>
            <a:chExt cx="3116202" cy="3326208"/>
          </a:xfrm>
        </p:grpSpPr>
        <p:sp>
          <p:nvSpPr>
            <p:cNvPr id="589" name="Shape 589"/>
            <p:cNvSpPr/>
            <p:nvPr/>
          </p:nvSpPr>
          <p:spPr>
            <a:xfrm>
              <a:off x="0" y="0"/>
              <a:ext cx="885940" cy="3326209"/>
            </a:xfrm>
            <a:prstGeom prst="rect">
              <a:avLst/>
            </a:prstGeom>
            <a:noFill/>
            <a:ln w="254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590" name="Shape 590"/>
            <p:cNvSpPr/>
            <p:nvPr/>
          </p:nvSpPr>
          <p:spPr>
            <a:xfrm>
              <a:off x="2207280" y="0"/>
              <a:ext cx="885941" cy="3326209"/>
            </a:xfrm>
            <a:prstGeom prst="rect">
              <a:avLst/>
            </a:prstGeom>
            <a:noFill/>
            <a:ln w="25400" cap="flat">
              <a:solidFill>
                <a:schemeClr val="accent1">
                  <a:hueOff val="273561"/>
                  <a:satOff val="2937"/>
                  <a:lumOff val="-2223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591" name="Shape 591"/>
            <p:cNvSpPr/>
            <p:nvPr/>
          </p:nvSpPr>
          <p:spPr>
            <a:xfrm>
              <a:off x="43820" y="2548126"/>
              <a:ext cx="834257" cy="762001"/>
            </a:xfrm>
            <a:prstGeom prst="rect">
              <a:avLst/>
            </a:prstGeom>
            <a:solidFill>
              <a:srgbClr val="FFFFFF">
                <a:alpha val="32958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sz="2200"/>
              </a:pPr>
              <a:r>
                <a:t>LHCb </a:t>
              </a:r>
              <a:br/>
              <a:r>
                <a:t>Pb+p</a:t>
              </a:r>
            </a:p>
          </p:txBody>
        </p:sp>
        <p:sp>
          <p:nvSpPr>
            <p:cNvPr id="592" name="Shape 592"/>
            <p:cNvSpPr/>
            <p:nvPr/>
          </p:nvSpPr>
          <p:spPr>
            <a:xfrm>
              <a:off x="2281946" y="2590472"/>
              <a:ext cx="834257" cy="711201"/>
            </a:xfrm>
            <a:prstGeom prst="rect">
              <a:avLst/>
            </a:prstGeom>
            <a:solidFill>
              <a:srgbClr val="FFFFFF">
                <a:alpha val="32958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/>
              </a:pPr>
              <a:r>
                <a:t>LHCb</a:t>
              </a:r>
            </a:p>
            <a:p>
              <a:pPr>
                <a:defRPr sz="2000"/>
              </a:pPr>
              <a:r>
                <a:t>p+Pb</a:t>
              </a:r>
            </a:p>
          </p:txBody>
        </p:sp>
      </p:grpSp>
      <p:grpSp>
        <p:nvGrpSpPr>
          <p:cNvPr id="596" name="Group 596"/>
          <p:cNvGrpSpPr/>
          <p:nvPr/>
        </p:nvGrpSpPr>
        <p:grpSpPr>
          <a:xfrm>
            <a:off x="5487898" y="1973223"/>
            <a:ext cx="7131393" cy="4601288"/>
            <a:chOff x="0" y="0"/>
            <a:chExt cx="7131392" cy="4601286"/>
          </a:xfrm>
        </p:grpSpPr>
        <p:pic>
          <p:nvPicPr>
            <p:cNvPr id="594" name="subbinProjection_scaledpA_pT1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74785" b="0"/>
            <a:stretch>
              <a:fillRect/>
            </a:stretch>
          </p:blipFill>
          <p:spPr>
            <a:xfrm>
              <a:off x="-1" y="0"/>
              <a:ext cx="4085881" cy="4601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5" name="subbinProjection_scaledpA_pT1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1178" t="0" r="0" b="0"/>
            <a:stretch>
              <a:fillRect/>
            </a:stretch>
          </p:blipFill>
          <p:spPr>
            <a:xfrm>
              <a:off x="4081502" y="0"/>
              <a:ext cx="3049891" cy="4601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7" name="Shape 597"/>
          <p:cNvSpPr/>
          <p:nvPr/>
        </p:nvSpPr>
        <p:spPr>
          <a:xfrm>
            <a:off x="6577157" y="6939643"/>
            <a:ext cx="57216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Near-side ridge identical </a:t>
            </a:r>
            <a:br/>
            <a:r>
              <a:t>for forward and backward trigger particles</a:t>
            </a:r>
          </a:p>
        </p:txBody>
      </p:sp>
      <p:sp>
        <p:nvSpPr>
          <p:cNvPr id="598" name="Shape 598"/>
          <p:cNvSpPr/>
          <p:nvPr/>
        </p:nvSpPr>
        <p:spPr>
          <a:xfrm>
            <a:off x="6674753" y="3835744"/>
            <a:ext cx="218989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t>1.0 &lt; p</a:t>
            </a:r>
            <a:r>
              <a:rPr baseline="-5999"/>
              <a:t>T</a:t>
            </a:r>
            <a:r>
              <a:t> &lt; 2.0 GeV/c</a:t>
            </a:r>
          </a:p>
        </p:txBody>
      </p:sp>
      <p:sp>
        <p:nvSpPr>
          <p:cNvPr id="599" name="Shape 599"/>
          <p:cNvSpPr/>
          <p:nvPr/>
        </p:nvSpPr>
        <p:spPr>
          <a:xfrm>
            <a:off x="938151" y="7998913"/>
            <a:ext cx="42557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p+Pb is an asymmetric system</a:t>
            </a:r>
          </a:p>
        </p:txBody>
      </p:sp>
      <p:sp>
        <p:nvSpPr>
          <p:cNvPr id="600" name="Shape 600"/>
          <p:cNvSpPr/>
          <p:nvPr/>
        </p:nvSpPr>
        <p:spPr>
          <a:xfrm rot="5400000">
            <a:off x="11463719" y="3966634"/>
            <a:ext cx="261724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LHCb, arXiv:1512.00439</a:t>
            </a:r>
          </a:p>
        </p:txBody>
      </p:sp>
      <p:sp>
        <p:nvSpPr>
          <p:cNvPr id="601" name="Shape 601"/>
          <p:cNvSpPr/>
          <p:nvPr/>
        </p:nvSpPr>
        <p:spPr>
          <a:xfrm>
            <a:off x="9728882" y="3826935"/>
            <a:ext cx="175792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2.0 &lt; |Δη| &lt; 4.9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pPr>
            <a:r>
              <a:t>v</a:t>
            </a:r>
            <a:r>
              <a:rPr baseline="-5999"/>
              <a:t>2</a:t>
            </a:r>
            <a:r>
              <a:t> from di-hadron correlations in p+Pb</a:t>
            </a:r>
          </a:p>
        </p:txBody>
      </p:sp>
      <p:sp>
        <p:nvSpPr>
          <p:cNvPr id="604" name="Shape 6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05" name="Shape 605"/>
          <p:cNvSpPr/>
          <p:nvPr/>
        </p:nvSpPr>
        <p:spPr>
          <a:xfrm>
            <a:off x="8951613" y="1735666"/>
            <a:ext cx="142326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PLB 726,164</a:t>
            </a:r>
          </a:p>
        </p:txBody>
      </p:sp>
      <p:pic>
        <p:nvPicPr>
          <p:cNvPr id="606" name="2013-Aug-14-pPb_v2ish_Fig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3816" y="2194983"/>
            <a:ext cx="8334324" cy="4747772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Shape 607"/>
          <p:cNvSpPr/>
          <p:nvPr/>
        </p:nvSpPr>
        <p:spPr>
          <a:xfrm>
            <a:off x="2633960" y="7454899"/>
            <a:ext cx="773688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>
                <a:solidFill>
                  <a:srgbClr val="9A251C"/>
                </a:solidFill>
              </a:defRPr>
            </a:pPr>
            <a:r>
              <a:t>Similar ‘mass ordering’ observed for v</a:t>
            </a:r>
            <a:r>
              <a:rPr baseline="-5999"/>
              <a:t>2</a:t>
            </a:r>
            <a:r>
              <a:t> from two-particle </a:t>
            </a:r>
            <a:br/>
            <a:r>
              <a:t>correlations in p+Pb</a:t>
            </a:r>
          </a:p>
        </p:txBody>
      </p:sp>
      <p:sp>
        <p:nvSpPr>
          <p:cNvPr id="608" name="Shape 608"/>
          <p:cNvSpPr/>
          <p:nvPr/>
        </p:nvSpPr>
        <p:spPr>
          <a:xfrm>
            <a:off x="4590231" y="8502649"/>
            <a:ext cx="39259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Is this also pressure-driven?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65023" tIns="65023" rIns="65023" bIns="65023"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5000"/>
            </a:lvl1pPr>
          </a:lstStyle>
          <a:p>
            <a:pPr/>
            <a:r>
              <a:t>Seeing quarks and gluons</a:t>
            </a:r>
          </a:p>
        </p:txBody>
      </p:sp>
      <p:sp>
        <p:nvSpPr>
          <p:cNvPr id="91" name="Shape 91"/>
          <p:cNvSpPr/>
          <p:nvPr>
            <p:ph type="sldNum" sz="quarter" idx="2"/>
          </p:nvPr>
        </p:nvSpPr>
        <p:spPr>
          <a:xfrm>
            <a:off x="12706350" y="9340850"/>
            <a:ext cx="298137" cy="451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l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2" name="schaefer_seeing_q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93" y="1229359"/>
            <a:ext cx="11487574" cy="7308428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1204614" y="8410106"/>
            <a:ext cx="10341420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In high-energy collisions, observe traces of quarks, gluons (‘jets’)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tabLst>
                <a:tab pos="1270000" algn="l"/>
                <a:tab pos="2540000" algn="l"/>
                <a:tab pos="3822700" algn="l"/>
                <a:tab pos="5092700" algn="l"/>
                <a:tab pos="6362700" algn="l"/>
                <a:tab pos="7645400" algn="l"/>
                <a:tab pos="8915400" algn="l"/>
                <a:tab pos="10185400" algn="l"/>
                <a:tab pos="11468100" algn="l"/>
                <a:tab pos="12738100" algn="l"/>
                <a:tab pos="14008100" algn="l"/>
              </a:tabLst>
              <a:defRPr sz="4410"/>
            </a:lvl1pPr>
          </a:lstStyle>
          <a:p>
            <a:pPr/>
            <a:r>
              <a:t>Multi-particle correlations: testing collectivity</a:t>
            </a:r>
          </a:p>
        </p:txBody>
      </p:sp>
      <p:sp>
        <p:nvSpPr>
          <p:cNvPr id="611" name="Shape 61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2" name="Shape 612"/>
          <p:cNvSpPr/>
          <p:nvPr/>
        </p:nvSpPr>
        <p:spPr>
          <a:xfrm>
            <a:off x="1292360" y="7051354"/>
            <a:ext cx="1066770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Multi-particle methods suppress few-particle (non-flow) correlations</a:t>
            </a:r>
          </a:p>
        </p:txBody>
      </p:sp>
      <p:sp>
        <p:nvSpPr>
          <p:cNvPr id="613" name="Shape 613"/>
          <p:cNvSpPr/>
          <p:nvPr/>
        </p:nvSpPr>
        <p:spPr>
          <a:xfrm>
            <a:off x="3459515" y="7790492"/>
            <a:ext cx="685615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9A251C"/>
                </a:solidFill>
              </a:defRPr>
            </a:lvl1pPr>
          </a:lstStyle>
          <a:p>
            <a:pPr/>
            <a:r>
              <a:t>Flow-like effect is indeed a multi-particle effect</a:t>
            </a:r>
          </a:p>
        </p:txBody>
      </p:sp>
      <p:pic>
        <p:nvPicPr>
          <p:cNvPr id="614" name="CMS-pp_ppb_cumulants_HIN-16-010_Figure_0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450" y="2241474"/>
            <a:ext cx="11614512" cy="4424576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Shape 615"/>
          <p:cNvSpPr/>
          <p:nvPr/>
        </p:nvSpPr>
        <p:spPr>
          <a:xfrm rot="5400000">
            <a:off x="10676071" y="4114799"/>
            <a:ext cx="377470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CMS-HIN-16-010, arXiv:1606.06198</a:t>
            </a:r>
          </a:p>
        </p:txBody>
      </p:sp>
      <p:sp>
        <p:nvSpPr>
          <p:cNvPr id="616" name="Shape 616"/>
          <p:cNvSpPr/>
          <p:nvPr/>
        </p:nvSpPr>
        <p:spPr>
          <a:xfrm>
            <a:off x="2526117" y="1828799"/>
            <a:ext cx="45333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pp</a:t>
            </a:r>
          </a:p>
        </p:txBody>
      </p:sp>
      <p:sp>
        <p:nvSpPr>
          <p:cNvPr id="617" name="Shape 617"/>
          <p:cNvSpPr/>
          <p:nvPr/>
        </p:nvSpPr>
        <p:spPr>
          <a:xfrm>
            <a:off x="6085085" y="1828799"/>
            <a:ext cx="8346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p+Pb</a:t>
            </a:r>
          </a:p>
        </p:txBody>
      </p:sp>
      <p:sp>
        <p:nvSpPr>
          <p:cNvPr id="618" name="Shape 618"/>
          <p:cNvSpPr/>
          <p:nvPr/>
        </p:nvSpPr>
        <p:spPr>
          <a:xfrm>
            <a:off x="9780934" y="1828799"/>
            <a:ext cx="103792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Pb+Pb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Changing the projectile</a:t>
            </a:r>
          </a:p>
        </p:txBody>
      </p:sp>
      <p:sp>
        <p:nvSpPr>
          <p:cNvPr id="621" name="Shape 62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2" name="Shape 622"/>
          <p:cNvSpPr/>
          <p:nvPr/>
        </p:nvSpPr>
        <p:spPr>
          <a:xfrm>
            <a:off x="2281717" y="1333499"/>
            <a:ext cx="121981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B Schenke</a:t>
            </a:r>
          </a:p>
        </p:txBody>
      </p:sp>
      <p:sp>
        <p:nvSpPr>
          <p:cNvPr id="623" name="Shape 623"/>
          <p:cNvSpPr/>
          <p:nvPr/>
        </p:nvSpPr>
        <p:spPr>
          <a:xfrm>
            <a:off x="212226" y="7596830"/>
            <a:ext cx="580161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RHIC has collided a variety of small </a:t>
            </a:r>
            <a:br/>
            <a:r>
              <a:t>nuclei with Au to explore geometric effects</a:t>
            </a:r>
          </a:p>
        </p:txBody>
      </p:sp>
      <p:sp>
        <p:nvSpPr>
          <p:cNvPr id="624" name="Shape 624"/>
          <p:cNvSpPr/>
          <p:nvPr/>
        </p:nvSpPr>
        <p:spPr>
          <a:xfrm>
            <a:off x="3097975" y="8566491"/>
            <a:ext cx="72920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 baseline="31999"/>
              <a:t>3</a:t>
            </a:r>
            <a:r>
              <a:t>He gives explicit triangular contribution in initial state</a:t>
            </a:r>
          </a:p>
        </p:txBody>
      </p:sp>
      <p:grpSp>
        <p:nvGrpSpPr>
          <p:cNvPr id="627" name="Group 627"/>
          <p:cNvGrpSpPr/>
          <p:nvPr/>
        </p:nvGrpSpPr>
        <p:grpSpPr>
          <a:xfrm>
            <a:off x="832267" y="1794042"/>
            <a:ext cx="3543325" cy="5873751"/>
            <a:chOff x="0" y="0"/>
            <a:chExt cx="3543324" cy="5873750"/>
          </a:xfrm>
        </p:grpSpPr>
        <p:pic>
          <p:nvPicPr>
            <p:cNvPr id="625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8838" t="0" r="0" b="0"/>
            <a:stretch>
              <a:fillRect/>
            </a:stretch>
          </p:blipFill>
          <p:spPr>
            <a:xfrm>
              <a:off x="950655" y="34"/>
              <a:ext cx="2592670" cy="5873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87620" b="0"/>
            <a:stretch>
              <a:fillRect/>
            </a:stretch>
          </p:blipFill>
          <p:spPr>
            <a:xfrm>
              <a:off x="0" y="0"/>
              <a:ext cx="1030032" cy="5873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2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1022" y="2040950"/>
            <a:ext cx="5564702" cy="5188266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hape 629"/>
          <p:cNvSpPr/>
          <p:nvPr/>
        </p:nvSpPr>
        <p:spPr>
          <a:xfrm>
            <a:off x="7335082" y="1577646"/>
            <a:ext cx="315545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v</a:t>
            </a:r>
            <a:r>
              <a:rPr baseline="-5999"/>
              <a:t>2</a:t>
            </a:r>
            <a:r>
              <a:t> and v</a:t>
            </a:r>
            <a:r>
              <a:rPr baseline="-5999"/>
              <a:t>3</a:t>
            </a:r>
            <a:r>
              <a:t> from </a:t>
            </a:r>
            <a:r>
              <a:rPr baseline="31999"/>
              <a:t>3</a:t>
            </a:r>
            <a:r>
              <a:t>He+Au</a:t>
            </a:r>
          </a:p>
        </p:txBody>
      </p:sp>
      <p:sp>
        <p:nvSpPr>
          <p:cNvPr id="630" name="Shape 630"/>
          <p:cNvSpPr/>
          <p:nvPr/>
        </p:nvSpPr>
        <p:spPr>
          <a:xfrm>
            <a:off x="6370701" y="7227930"/>
            <a:ext cx="50842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Sizable v</a:t>
            </a:r>
            <a:r>
              <a:rPr baseline="-5999"/>
              <a:t>3</a:t>
            </a:r>
            <a:r>
              <a:t> contribution seen with </a:t>
            </a:r>
            <a:r>
              <a:rPr baseline="31999"/>
              <a:t>3</a:t>
            </a:r>
            <a:r>
              <a:t>He</a:t>
            </a:r>
          </a:p>
        </p:txBody>
      </p:sp>
      <p:sp>
        <p:nvSpPr>
          <p:cNvPr id="631" name="Shape 631"/>
          <p:cNvSpPr/>
          <p:nvPr/>
        </p:nvSpPr>
        <p:spPr>
          <a:xfrm>
            <a:off x="3453432" y="8975255"/>
            <a:ext cx="61741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rgbClr val="9A251C"/>
                </a:solidFill>
              </a:defRPr>
            </a:lvl1pPr>
          </a:lstStyle>
          <a:p>
            <a:pPr/>
            <a:r>
              <a:t> Effect is driven by initial spatial configuration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04576" y="1093356"/>
            <a:ext cx="4149583" cy="3260916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Shape 6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86968">
              <a:tabLst>
                <a:tab pos="1257300" algn="l"/>
                <a:tab pos="2514600" algn="l"/>
                <a:tab pos="3771900" algn="l"/>
                <a:tab pos="5041900" algn="l"/>
                <a:tab pos="6299200" algn="l"/>
                <a:tab pos="7556500" algn="l"/>
                <a:tab pos="8826500" algn="l"/>
                <a:tab pos="10083800" algn="l"/>
                <a:tab pos="11341100" algn="l"/>
                <a:tab pos="12611100" algn="l"/>
                <a:tab pos="13868400" algn="l"/>
              </a:tabLst>
              <a:defRPr sz="4365"/>
            </a:lvl1pPr>
          </a:lstStyle>
          <a:p>
            <a:pPr/>
            <a:r>
              <a:t>Flow in small systems: comparisons to hydro</a:t>
            </a:r>
          </a:p>
        </p:txBody>
      </p:sp>
      <p:sp>
        <p:nvSpPr>
          <p:cNvPr id="635" name="Shape 6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6209" y="6698597"/>
            <a:ext cx="4149583" cy="291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8031" y="4247408"/>
            <a:ext cx="4022673" cy="2643549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Shape 638"/>
          <p:cNvSpPr/>
          <p:nvPr/>
        </p:nvSpPr>
        <p:spPr>
          <a:xfrm rot="5400000">
            <a:off x="11355705" y="7722585"/>
            <a:ext cx="28332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Romatschke, EPJC75, 305</a:t>
            </a:r>
          </a:p>
        </p:txBody>
      </p:sp>
      <p:sp>
        <p:nvSpPr>
          <p:cNvPr id="639" name="Shape 639"/>
          <p:cNvSpPr/>
          <p:nvPr/>
        </p:nvSpPr>
        <p:spPr>
          <a:xfrm rot="5400000">
            <a:off x="9359797" y="3837916"/>
            <a:ext cx="682508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Kozlov et al, Nucl. Phys. A931 (2014)</a:t>
            </a:r>
          </a:p>
        </p:txBody>
      </p:sp>
      <p:sp>
        <p:nvSpPr>
          <p:cNvPr id="640" name="Shape 640"/>
          <p:cNvSpPr/>
          <p:nvPr/>
        </p:nvSpPr>
        <p:spPr>
          <a:xfrm>
            <a:off x="484974" y="4763593"/>
            <a:ext cx="57221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400">
                <a:solidFill>
                  <a:srgbClr val="9A251C"/>
                </a:solidFill>
              </a:defRPr>
            </a:lvl1pPr>
          </a:lstStyle>
          <a:p>
            <a:pPr/>
            <a:r>
              <a:t>Why would the system behave as a fluid?</a:t>
            </a:r>
          </a:p>
        </p:txBody>
      </p:sp>
      <p:sp>
        <p:nvSpPr>
          <p:cNvPr id="641" name="Shape 641"/>
          <p:cNvSpPr/>
          <p:nvPr/>
        </p:nvSpPr>
        <p:spPr>
          <a:xfrm>
            <a:off x="456052" y="5597218"/>
            <a:ext cx="707783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6333" indent="-296333">
              <a:buSzPct val="75000"/>
              <a:buChar char="•"/>
              <a:defRPr sz="2200"/>
            </a:pPr>
            <a:r>
              <a:t>Hydrodynamisation (isotropisation) of a dense gluon system?</a:t>
            </a:r>
          </a:p>
          <a:p>
            <a:pPr marL="296333" indent="-296333">
              <a:buSzPct val="75000"/>
              <a:buChar char="•"/>
              <a:defRPr sz="2200"/>
            </a:pPr>
            <a:r>
              <a:t>Partonic/hadronic rescattering?</a:t>
            </a:r>
          </a:p>
          <a:p>
            <a:pPr marL="296333" indent="-296333">
              <a:buSzPct val="75000"/>
              <a:buChar char="•"/>
              <a:defRPr sz="2200"/>
            </a:pPr>
            <a:r>
              <a:t>How many scatterings/what density is needed to approximate fluid behaviour?</a:t>
            </a:r>
          </a:p>
        </p:txBody>
      </p:sp>
      <p:sp>
        <p:nvSpPr>
          <p:cNvPr id="642" name="Shape 642"/>
          <p:cNvSpPr/>
          <p:nvPr/>
        </p:nvSpPr>
        <p:spPr>
          <a:xfrm>
            <a:off x="1535353" y="7713543"/>
            <a:ext cx="47057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Many recent developments; </a:t>
            </a:r>
            <a:br/>
            <a:r>
              <a:t>active discussion on interpretation</a:t>
            </a:r>
          </a:p>
        </p:txBody>
      </p:sp>
      <p:sp>
        <p:nvSpPr>
          <p:cNvPr id="643" name="Shape 643"/>
          <p:cNvSpPr/>
          <p:nvPr/>
        </p:nvSpPr>
        <p:spPr>
          <a:xfrm>
            <a:off x="605777" y="1734908"/>
            <a:ext cx="5773342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Many aspects of the observed ridge have </a:t>
            </a:r>
            <a:br/>
            <a:r>
              <a:t>a </a:t>
            </a:r>
            <a:r>
              <a:rPr>
                <a:solidFill>
                  <a:srgbClr val="9A251C"/>
                </a:solidFill>
              </a:rPr>
              <a:t>natural explanation in hydrodynamics</a:t>
            </a:r>
            <a:r>
              <a:t>:</a:t>
            </a:r>
          </a:p>
          <a:p>
            <a:pPr marL="296333" indent="-296333">
              <a:buSzPct val="75000"/>
              <a:buChar char="•"/>
              <a:defRPr sz="2400"/>
            </a:pPr>
            <a:r>
              <a:t>Long range correlation</a:t>
            </a:r>
          </a:p>
          <a:p>
            <a:pPr marL="296333" indent="-296333">
              <a:buSzPct val="75000"/>
              <a:buChar char="•"/>
              <a:defRPr sz="2400"/>
            </a:pPr>
            <a:r>
              <a:t>2- and 3-fold symmetries</a:t>
            </a:r>
          </a:p>
          <a:p>
            <a:pPr marL="296333" indent="-296333">
              <a:buSzPct val="75000"/>
              <a:buChar char="•"/>
              <a:defRPr sz="2400"/>
            </a:pPr>
            <a:r>
              <a:t>Dependence on initial geometry</a:t>
            </a:r>
          </a:p>
          <a:p>
            <a:pPr marL="296333" indent="-296333">
              <a:buSzPct val="75000"/>
              <a:buChar char="•"/>
              <a:defRPr sz="2400"/>
            </a:pPr>
            <a:r>
              <a:t>Particle mass dependence</a:t>
            </a:r>
          </a:p>
        </p:txBody>
      </p:sp>
      <p:sp>
        <p:nvSpPr>
          <p:cNvPr id="644" name="Shape 644"/>
          <p:cNvSpPr/>
          <p:nvPr/>
        </p:nvSpPr>
        <p:spPr>
          <a:xfrm>
            <a:off x="470418" y="5169132"/>
            <a:ext cx="60440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9A251C"/>
                </a:solidFill>
              </a:defRPr>
            </a:lvl1pPr>
          </a:lstStyle>
          <a:p>
            <a:pPr/>
            <a:r>
              <a:t>Is there enough time, volume to thermalise?</a:t>
            </a:r>
          </a:p>
        </p:txBody>
      </p:sp>
      <p:sp>
        <p:nvSpPr>
          <p:cNvPr id="645" name="Shape 645"/>
          <p:cNvSpPr/>
          <p:nvPr/>
        </p:nvSpPr>
        <p:spPr>
          <a:xfrm>
            <a:off x="1188594" y="8622461"/>
            <a:ext cx="56127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2016 p+Pb run to shed more light on this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pPr>
            <a:r>
              <a:t>Spectra at intermediate p</a:t>
            </a:r>
            <a:r>
              <a:rPr baseline="-21200"/>
              <a:t>T</a:t>
            </a:r>
          </a:p>
        </p:txBody>
      </p:sp>
      <p:sp>
        <p:nvSpPr>
          <p:cNvPr id="648" name="Shape 64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9" name=" 11.png" descr="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842346"/>
            <a:ext cx="5913121" cy="4702952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Shape 650"/>
          <p:cNvSpPr/>
          <p:nvPr/>
        </p:nvSpPr>
        <p:spPr>
          <a:xfrm>
            <a:off x="1891656" y="7127318"/>
            <a:ext cx="9221488" cy="573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Low-intermediate p</a:t>
            </a:r>
            <a:r>
              <a:rPr baseline="-19571"/>
              <a:t>T</a:t>
            </a:r>
            <a:r>
              <a:t> (1-6 GeV): Large baryon/meson ratio</a:t>
            </a:r>
          </a:p>
        </p:txBody>
      </p:sp>
      <p:sp>
        <p:nvSpPr>
          <p:cNvPr id="651" name="Shape 651"/>
          <p:cNvSpPr/>
          <p:nvPr/>
        </p:nvSpPr>
        <p:spPr>
          <a:xfrm>
            <a:off x="1518693" y="7873755"/>
            <a:ext cx="9967414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573475" indent="-573475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Radial flow and/or hadronisation through parton recombination</a:t>
            </a:r>
          </a:p>
        </p:txBody>
      </p:sp>
      <p:pic>
        <p:nvPicPr>
          <p:cNvPr id="652" name="LambdaK0sV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1520" y="1774613"/>
            <a:ext cx="7193281" cy="5179343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Shape 653"/>
          <p:cNvSpPr/>
          <p:nvPr/>
        </p:nvSpPr>
        <p:spPr>
          <a:xfrm>
            <a:off x="8938541" y="1402079"/>
            <a:ext cx="3395946" cy="38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Schukraft et al, arXiv:1202.3233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Hadronisation by recombination</a:t>
            </a:r>
          </a:p>
        </p:txBody>
      </p:sp>
      <p:sp>
        <p:nvSpPr>
          <p:cNvPr id="656" name="Shape 65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7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93" y="1408853"/>
            <a:ext cx="5940214" cy="3912730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Shape 658"/>
          <p:cNvSpPr/>
          <p:nvPr/>
        </p:nvSpPr>
        <p:spPr>
          <a:xfrm>
            <a:off x="3919791" y="2275839"/>
            <a:ext cx="2191724" cy="728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spcBef>
                <a:spcPts val="400"/>
              </a:spcBef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fragmenting parton:</a:t>
            </a:r>
          </a:p>
          <a:p>
            <a:pPr algn="ctr" defTabSz="650240">
              <a:lnSpc>
                <a:spcPct val="93000"/>
              </a:lnSpc>
              <a:spcBef>
                <a:spcPts val="400"/>
              </a:spcBef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rPr baseline="-20777"/>
              <a:t>h</a:t>
            </a:r>
            <a:r>
              <a:t> = z p, z&lt;1</a:t>
            </a:r>
          </a:p>
        </p:txBody>
      </p:sp>
      <p:sp>
        <p:nvSpPr>
          <p:cNvPr id="659" name="Shape 659"/>
          <p:cNvSpPr/>
          <p:nvPr/>
        </p:nvSpPr>
        <p:spPr>
          <a:xfrm>
            <a:off x="1977557" y="3576320"/>
            <a:ext cx="2344086" cy="728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spcBef>
                <a:spcPts val="400"/>
              </a:spcBef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recombining partons:</a:t>
            </a:r>
          </a:p>
          <a:p>
            <a:pPr algn="ctr" defTabSz="650240">
              <a:lnSpc>
                <a:spcPct val="93000"/>
              </a:lnSpc>
              <a:spcBef>
                <a:spcPts val="400"/>
              </a:spcBef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rPr baseline="-20777"/>
              <a:t>1</a:t>
            </a:r>
            <a:r>
              <a:t>+p</a:t>
            </a:r>
            <a:r>
              <a:rPr baseline="-20777"/>
              <a:t>2</a:t>
            </a:r>
            <a:r>
              <a:t>=p</a:t>
            </a:r>
            <a:r>
              <a:rPr baseline="-20777"/>
              <a:t>h</a:t>
            </a:r>
          </a:p>
        </p:txBody>
      </p:sp>
      <p:sp>
        <p:nvSpPr>
          <p:cNvPr id="660" name="Shape 660"/>
          <p:cNvSpPr/>
          <p:nvPr/>
        </p:nvSpPr>
        <p:spPr>
          <a:xfrm>
            <a:off x="4551679" y="1517226"/>
            <a:ext cx="1643664" cy="519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spAutoFit/>
          </a:bodyPr>
          <a:lstStyle/>
          <a:p>
            <a:pPr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Fries, Muller et al</a:t>
            </a:r>
          </a:p>
          <a:p>
            <a:pPr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Hwa, Yang et al</a:t>
            </a:r>
          </a:p>
        </p:txBody>
      </p:sp>
      <p:sp>
        <p:nvSpPr>
          <p:cNvPr id="661" name="Shape 661"/>
          <p:cNvSpPr/>
          <p:nvPr/>
        </p:nvSpPr>
        <p:spPr>
          <a:xfrm>
            <a:off x="4977526" y="6827519"/>
            <a:ext cx="1304485" cy="6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Meson</a:t>
            </a:r>
            <a:br/>
            <a:r>
              <a:t>p</a:t>
            </a:r>
            <a:r>
              <a:rPr baseline="-20777"/>
              <a:t>T</a:t>
            </a:r>
            <a:r>
              <a:t>=2p</a:t>
            </a:r>
            <a:r>
              <a:rPr baseline="-20777"/>
              <a:t>T,parton</a:t>
            </a:r>
          </a:p>
        </p:txBody>
      </p:sp>
      <p:sp>
        <p:nvSpPr>
          <p:cNvPr id="662" name="Shape 662"/>
          <p:cNvSpPr/>
          <p:nvPr/>
        </p:nvSpPr>
        <p:spPr>
          <a:xfrm>
            <a:off x="579772" y="5527040"/>
            <a:ext cx="4202678" cy="151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Recombination of </a:t>
            </a:r>
            <a:br/>
            <a:r>
              <a:t>thermal (‘bulk’) partons</a:t>
            </a:r>
            <a:br/>
            <a:r>
              <a:t>produces baryons at larger p</a:t>
            </a:r>
            <a:r>
              <a:rPr baseline="-20250"/>
              <a:t>T</a:t>
            </a:r>
            <a:endParaRPr baseline="-20250"/>
          </a:p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</a:p>
        </p:txBody>
      </p:sp>
      <p:sp>
        <p:nvSpPr>
          <p:cNvPr id="663" name="Shape 663"/>
          <p:cNvSpPr/>
          <p:nvPr/>
        </p:nvSpPr>
        <p:spPr>
          <a:xfrm>
            <a:off x="5402862" y="8236373"/>
            <a:ext cx="2817707" cy="975361"/>
          </a:xfrm>
          <a:prstGeom prst="rect">
            <a:avLst/>
          </a:prstGeom>
          <a:gradFill>
            <a:gsLst>
              <a:gs pos="0">
                <a:srgbClr val="FD3C15"/>
              </a:gs>
              <a:gs pos="100000">
                <a:srgbClr val="FFE667"/>
              </a:gs>
            </a:gsLst>
            <a:lin ang="162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64" name="Shape 664"/>
          <p:cNvSpPr/>
          <p:nvPr/>
        </p:nvSpPr>
        <p:spPr>
          <a:xfrm flipV="1">
            <a:off x="5836355" y="7800622"/>
            <a:ext cx="108375" cy="763130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5" name="Shape 665"/>
          <p:cNvSpPr/>
          <p:nvPr/>
        </p:nvSpPr>
        <p:spPr>
          <a:xfrm flipH="1" flipV="1">
            <a:off x="6177280" y="7854809"/>
            <a:ext cx="94827" cy="708943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6" name="Shape 666"/>
          <p:cNvSpPr/>
          <p:nvPr/>
        </p:nvSpPr>
        <p:spPr>
          <a:xfrm flipH="1" flipV="1">
            <a:off x="7568071" y="7800622"/>
            <a:ext cx="112890" cy="654756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7" name="Shape 667"/>
          <p:cNvSpPr/>
          <p:nvPr/>
        </p:nvSpPr>
        <p:spPr>
          <a:xfrm flipV="1">
            <a:off x="7028462" y="7692248"/>
            <a:ext cx="108374" cy="763130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8" name="Shape 668"/>
          <p:cNvSpPr/>
          <p:nvPr/>
        </p:nvSpPr>
        <p:spPr>
          <a:xfrm flipV="1">
            <a:off x="7353582" y="7800622"/>
            <a:ext cx="27094" cy="763130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9" name="Shape 669"/>
          <p:cNvSpPr/>
          <p:nvPr/>
        </p:nvSpPr>
        <p:spPr>
          <a:xfrm>
            <a:off x="5727982" y="7694507"/>
            <a:ext cx="650241" cy="325121"/>
          </a:xfrm>
          <a:prstGeom prst="ellipse">
            <a:avLst/>
          </a:prstGeom>
          <a:ln w="12700">
            <a:solidFill>
              <a:srgbClr val="CC0000"/>
            </a:solidFill>
            <a:miter/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70" name="Shape 670"/>
          <p:cNvSpPr/>
          <p:nvPr/>
        </p:nvSpPr>
        <p:spPr>
          <a:xfrm>
            <a:off x="6920089" y="7586133"/>
            <a:ext cx="866987" cy="433494"/>
          </a:xfrm>
          <a:prstGeom prst="ellipse">
            <a:avLst/>
          </a:prstGeom>
          <a:ln w="12700">
            <a:solidFill>
              <a:srgbClr val="CC0000"/>
            </a:solidFill>
            <a:miter/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71" name="Shape 671"/>
          <p:cNvSpPr/>
          <p:nvPr/>
        </p:nvSpPr>
        <p:spPr>
          <a:xfrm>
            <a:off x="6244767" y="8778240"/>
            <a:ext cx="1212919" cy="39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>
            <a:lvl1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Hot matter</a:t>
            </a:r>
          </a:p>
        </p:txBody>
      </p:sp>
      <p:sp>
        <p:nvSpPr>
          <p:cNvPr id="672" name="Shape 672"/>
          <p:cNvSpPr/>
          <p:nvPr/>
        </p:nvSpPr>
        <p:spPr>
          <a:xfrm>
            <a:off x="6928247" y="6719146"/>
            <a:ext cx="1304485" cy="6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Baryon </a:t>
            </a:r>
            <a:br/>
            <a:r>
              <a:t>p</a:t>
            </a:r>
            <a:r>
              <a:rPr baseline="-20777"/>
              <a:t>T</a:t>
            </a:r>
            <a:r>
              <a:t>=3p</a:t>
            </a:r>
            <a:r>
              <a:rPr baseline="-20777"/>
              <a:t>T,parton</a:t>
            </a:r>
          </a:p>
        </p:txBody>
      </p:sp>
      <p:sp>
        <p:nvSpPr>
          <p:cNvPr id="673" name="Shape 673"/>
          <p:cNvSpPr/>
          <p:nvPr/>
        </p:nvSpPr>
        <p:spPr>
          <a:xfrm>
            <a:off x="7369386" y="5427697"/>
            <a:ext cx="5527041" cy="85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Expect large baryon/meson ratio </a:t>
            </a:r>
          </a:p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associated with high-p</a:t>
            </a:r>
            <a:r>
              <a:rPr baseline="-20250"/>
              <a:t>T</a:t>
            </a:r>
            <a:r>
              <a:t> trigger</a:t>
            </a:r>
          </a:p>
        </p:txBody>
      </p:sp>
      <p:sp>
        <p:nvSpPr>
          <p:cNvPr id="674" name="Shape 674"/>
          <p:cNvSpPr/>
          <p:nvPr/>
        </p:nvSpPr>
        <p:spPr>
          <a:xfrm>
            <a:off x="11487573" y="4734559"/>
            <a:ext cx="1262098" cy="330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6559" tIns="66559" rIns="66559" bIns="66559">
            <a:spAutoFit/>
          </a:bodyPr>
          <a:lstStyle>
            <a:lvl1pPr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(Hwa, Yang)</a:t>
            </a:r>
          </a:p>
        </p:txBody>
      </p:sp>
      <p:sp>
        <p:nvSpPr>
          <p:cNvPr id="675" name="Shape 675"/>
          <p:cNvSpPr/>
          <p:nvPr/>
        </p:nvSpPr>
        <p:spPr>
          <a:xfrm>
            <a:off x="8348389" y="2133600"/>
            <a:ext cx="1304485" cy="674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Baryon </a:t>
            </a:r>
            <a:br/>
            <a:r>
              <a:t>p</a:t>
            </a:r>
            <a:r>
              <a:rPr baseline="-20777"/>
              <a:t>T</a:t>
            </a:r>
            <a:r>
              <a:t>=3p</a:t>
            </a:r>
            <a:r>
              <a:rPr baseline="-20777"/>
              <a:t>T,parton</a:t>
            </a:r>
          </a:p>
        </p:txBody>
      </p:sp>
      <p:sp>
        <p:nvSpPr>
          <p:cNvPr id="676" name="Shape 676"/>
          <p:cNvSpPr/>
          <p:nvPr/>
        </p:nvSpPr>
        <p:spPr>
          <a:xfrm>
            <a:off x="10407482" y="2133600"/>
            <a:ext cx="1304486" cy="674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Meson</a:t>
            </a:r>
            <a:br/>
            <a:r>
              <a:t>p</a:t>
            </a:r>
            <a:r>
              <a:rPr baseline="-20777"/>
              <a:t>T</a:t>
            </a:r>
            <a:r>
              <a:t>=2p</a:t>
            </a:r>
            <a:r>
              <a:rPr baseline="-20777"/>
              <a:t>T,parton</a:t>
            </a:r>
          </a:p>
        </p:txBody>
      </p:sp>
      <p:sp>
        <p:nvSpPr>
          <p:cNvPr id="677" name="Shape 677"/>
          <p:cNvSpPr/>
          <p:nvPr/>
        </p:nvSpPr>
        <p:spPr>
          <a:xfrm>
            <a:off x="8778240" y="3542453"/>
            <a:ext cx="2817707" cy="975361"/>
          </a:xfrm>
          <a:prstGeom prst="rect">
            <a:avLst/>
          </a:prstGeom>
          <a:gradFill>
            <a:gsLst>
              <a:gs pos="0">
                <a:srgbClr val="FD3C15"/>
              </a:gs>
              <a:gs pos="100000">
                <a:srgbClr val="FFE667"/>
              </a:gs>
            </a:gsLst>
            <a:lin ang="162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678" name="Shape 678"/>
          <p:cNvSpPr/>
          <p:nvPr/>
        </p:nvSpPr>
        <p:spPr>
          <a:xfrm flipV="1">
            <a:off x="9211733" y="3106702"/>
            <a:ext cx="108375" cy="763130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79" name="Shape 679"/>
          <p:cNvSpPr/>
          <p:nvPr/>
        </p:nvSpPr>
        <p:spPr>
          <a:xfrm flipH="1" flipV="1">
            <a:off x="9552658" y="3160888"/>
            <a:ext cx="94827" cy="708943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0" name="Shape 680"/>
          <p:cNvSpPr/>
          <p:nvPr/>
        </p:nvSpPr>
        <p:spPr>
          <a:xfrm flipH="1" flipV="1">
            <a:off x="10943449" y="3106702"/>
            <a:ext cx="112890" cy="654756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1" name="Shape 681"/>
          <p:cNvSpPr/>
          <p:nvPr/>
        </p:nvSpPr>
        <p:spPr>
          <a:xfrm flipV="1">
            <a:off x="10403839" y="2998328"/>
            <a:ext cx="108374" cy="763130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2" name="Shape 682"/>
          <p:cNvSpPr/>
          <p:nvPr/>
        </p:nvSpPr>
        <p:spPr>
          <a:xfrm flipV="1">
            <a:off x="10728959" y="3106702"/>
            <a:ext cx="27095" cy="763130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90" name="Group 690"/>
          <p:cNvGrpSpPr/>
          <p:nvPr/>
        </p:nvGrpSpPr>
        <p:grpSpPr>
          <a:xfrm>
            <a:off x="9103359" y="2348088"/>
            <a:ext cx="1986846" cy="2388730"/>
            <a:chOff x="0" y="0"/>
            <a:chExt cx="1986844" cy="2388728"/>
          </a:xfrm>
        </p:grpSpPr>
        <p:grpSp>
          <p:nvGrpSpPr>
            <p:cNvPr id="686" name="Group 686"/>
            <p:cNvGrpSpPr/>
            <p:nvPr/>
          </p:nvGrpSpPr>
          <p:grpSpPr>
            <a:xfrm>
              <a:off x="647982" y="0"/>
              <a:ext cx="498970" cy="2388729"/>
              <a:chOff x="0" y="0"/>
              <a:chExt cx="498968" cy="2388728"/>
            </a:xfrm>
          </p:grpSpPr>
          <p:sp>
            <p:nvSpPr>
              <p:cNvPr id="683" name="Shape 683"/>
              <p:cNvSpPr/>
              <p:nvPr/>
            </p:nvSpPr>
            <p:spPr>
              <a:xfrm flipH="1" flipV="1">
                <a:off x="216746" y="0"/>
                <a:ext cx="112890" cy="2388729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4" name="Shape 684"/>
              <p:cNvSpPr/>
              <p:nvPr/>
            </p:nvSpPr>
            <p:spPr>
              <a:xfrm flipH="1" flipV="1">
                <a:off x="-1" y="758613"/>
                <a:ext cx="284481" cy="627663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5" name="Shape 685"/>
              <p:cNvSpPr/>
              <p:nvPr/>
            </p:nvSpPr>
            <p:spPr>
              <a:xfrm flipV="1">
                <a:off x="300284" y="740550"/>
                <a:ext cx="198685" cy="1034064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defRPr sz="3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87" name="Shape 687"/>
            <p:cNvSpPr/>
            <p:nvPr/>
          </p:nvSpPr>
          <p:spPr>
            <a:xfrm>
              <a:off x="957297" y="589279"/>
              <a:ext cx="559930" cy="325121"/>
            </a:xfrm>
            <a:prstGeom prst="ellipse">
              <a:avLst/>
            </a:prstGeom>
            <a:noFill/>
            <a:ln w="12700" cap="flat">
              <a:solidFill>
                <a:srgbClr val="CC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88" name="Shape 688"/>
            <p:cNvSpPr/>
            <p:nvPr/>
          </p:nvSpPr>
          <p:spPr>
            <a:xfrm>
              <a:off x="1544320" y="697653"/>
              <a:ext cx="442525" cy="298027"/>
            </a:xfrm>
            <a:prstGeom prst="ellipse">
              <a:avLst/>
            </a:prstGeom>
            <a:noFill/>
            <a:ln w="12700" cap="flat">
              <a:solidFill>
                <a:srgbClr val="CC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89" name="Shape 689"/>
            <p:cNvSpPr/>
            <p:nvPr/>
          </p:nvSpPr>
          <p:spPr>
            <a:xfrm>
              <a:off x="0" y="544124"/>
              <a:ext cx="866987" cy="433494"/>
            </a:xfrm>
            <a:prstGeom prst="ellipse">
              <a:avLst/>
            </a:prstGeom>
            <a:noFill/>
            <a:ln w="12700" cap="flat">
              <a:solidFill>
                <a:srgbClr val="CC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691" name="Shape 691"/>
          <p:cNvSpPr/>
          <p:nvPr/>
        </p:nvSpPr>
        <p:spPr>
          <a:xfrm>
            <a:off x="9426222" y="4669084"/>
            <a:ext cx="1218872" cy="355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>
            <a:lvl1pPr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6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Hard parton</a:t>
            </a:r>
          </a:p>
        </p:txBody>
      </p:sp>
      <p:sp>
        <p:nvSpPr>
          <p:cNvPr id="692" name="Shape 692"/>
          <p:cNvSpPr/>
          <p:nvPr/>
        </p:nvSpPr>
        <p:spPr>
          <a:xfrm>
            <a:off x="9620145" y="4084320"/>
            <a:ext cx="1212919" cy="392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>
            <a:lvl1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Hot matter</a:t>
            </a:r>
          </a:p>
        </p:txBody>
      </p:sp>
      <p:sp>
        <p:nvSpPr>
          <p:cNvPr id="693" name="Shape 693"/>
          <p:cNvSpPr/>
          <p:nvPr/>
        </p:nvSpPr>
        <p:spPr>
          <a:xfrm>
            <a:off x="8867974" y="946008"/>
            <a:ext cx="2683394" cy="118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 b="1" sz="2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‘Shower-thermal’ </a:t>
            </a:r>
            <a:br/>
            <a:r>
              <a:t>recombination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pPr>
            <a:r>
              <a:t>Di-hadrons: p/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π</a:t>
            </a:r>
            <a:r>
              <a:t> in jets</a:t>
            </a:r>
          </a:p>
        </p:txBody>
      </p:sp>
      <p:sp>
        <p:nvSpPr>
          <p:cNvPr id="696" name="Shape 69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7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9244" y="1733973"/>
            <a:ext cx="6730437" cy="67507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8" name="Group 708"/>
          <p:cNvGrpSpPr/>
          <p:nvPr/>
        </p:nvGrpSpPr>
        <p:grpSpPr>
          <a:xfrm>
            <a:off x="1422399" y="1639146"/>
            <a:ext cx="2848988" cy="1919714"/>
            <a:chOff x="0" y="0"/>
            <a:chExt cx="2848986" cy="1919712"/>
          </a:xfrm>
        </p:grpSpPr>
        <p:sp>
          <p:nvSpPr>
            <p:cNvPr id="698" name="Shape 698"/>
            <p:cNvSpPr/>
            <p:nvPr/>
          </p:nvSpPr>
          <p:spPr>
            <a:xfrm>
              <a:off x="1731715" y="864728"/>
              <a:ext cx="1117272" cy="355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6559" tIns="66559" rIns="66559" bIns="66559" numCol="1" anchor="t">
              <a:spAutoFit/>
            </a:bodyPr>
            <a:lstStyle>
              <a:lvl1pPr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associated</a:t>
              </a:r>
            </a:p>
          </p:txBody>
        </p:sp>
        <p:sp>
          <p:nvSpPr>
            <p:cNvPr id="699" name="Shape 699"/>
            <p:cNvSpPr/>
            <p:nvPr/>
          </p:nvSpPr>
          <p:spPr>
            <a:xfrm>
              <a:off x="1264355" y="812800"/>
              <a:ext cx="451557" cy="991165"/>
            </a:xfrm>
            <a:prstGeom prst="line">
              <a:avLst/>
            </a:prstGeom>
            <a:noFill/>
            <a:ln w="38100" cap="flat">
              <a:solidFill>
                <a:srgbClr val="99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0" name="Shape 700"/>
            <p:cNvSpPr/>
            <p:nvPr/>
          </p:nvSpPr>
          <p:spPr>
            <a:xfrm>
              <a:off x="1264355" y="812800"/>
              <a:ext cx="541868" cy="363503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1" name="Shape 701"/>
            <p:cNvSpPr/>
            <p:nvPr/>
          </p:nvSpPr>
          <p:spPr>
            <a:xfrm flipH="1" flipV="1">
              <a:off x="539608" y="0"/>
              <a:ext cx="727006" cy="815058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2" name="Shape 702"/>
            <p:cNvSpPr/>
            <p:nvPr/>
          </p:nvSpPr>
          <p:spPr>
            <a:xfrm flipH="1" flipV="1">
              <a:off x="1171786" y="182880"/>
              <a:ext cx="94828" cy="632178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3" name="Shape 703"/>
            <p:cNvSpPr/>
            <p:nvPr/>
          </p:nvSpPr>
          <p:spPr>
            <a:xfrm>
              <a:off x="1533031" y="1085991"/>
              <a:ext cx="101831" cy="26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6" h="21600" fill="norm" stroke="1" extrusionOk="0">
                  <a:moveTo>
                    <a:pt x="18514" y="0"/>
                  </a:moveTo>
                  <a:cubicBezTo>
                    <a:pt x="20057" y="5400"/>
                    <a:pt x="21600" y="10800"/>
                    <a:pt x="18514" y="14400"/>
                  </a:cubicBezTo>
                  <a:cubicBezTo>
                    <a:pt x="15429" y="18000"/>
                    <a:pt x="3086" y="20400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04" name="Shape 704"/>
            <p:cNvSpPr/>
            <p:nvPr/>
          </p:nvSpPr>
          <p:spPr>
            <a:xfrm>
              <a:off x="1514968" y="1176302"/>
              <a:ext cx="905370" cy="336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6559" tIns="66559" rIns="66559" bIns="66559" numCol="1" anchor="t">
              <a:spAutoFit/>
            </a:bodyPr>
            <a:lstStyle>
              <a:lvl1pPr defTabSz="650240">
                <a:lnSpc>
                  <a:spcPct val="109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000099"/>
                  </a:solid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/>
              <a:r>
                <a:t>Δϕ</a:t>
              </a:r>
            </a:p>
          </p:txBody>
        </p:sp>
        <p:sp>
          <p:nvSpPr>
            <p:cNvPr id="705" name="Shape 705"/>
            <p:cNvSpPr/>
            <p:nvPr/>
          </p:nvSpPr>
          <p:spPr>
            <a:xfrm>
              <a:off x="1720426" y="1564640"/>
              <a:ext cx="721786" cy="355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6559" tIns="66559" rIns="66559" bIns="66559" numCol="1" anchor="t">
              <a:spAutoFit/>
            </a:bodyPr>
            <a:lstStyle>
              <a:lvl1pPr defTabSz="650240">
                <a:lnSpc>
                  <a:spcPct val="93000"/>
                </a:lnSpc>
                <a:tabLst>
                  <a:tab pos="1295400" algn="l"/>
                  <a:tab pos="2590800" algn="l"/>
                  <a:tab pos="3898900" algn="l"/>
                  <a:tab pos="5194300" algn="l"/>
                  <a:tab pos="6502400" algn="l"/>
                  <a:tab pos="7797800" algn="l"/>
                  <a:tab pos="9093200" algn="l"/>
                  <a:tab pos="10401300" algn="l"/>
                  <a:tab pos="11696700" algn="l"/>
                  <a:tab pos="13004800" algn="l"/>
                  <a:tab pos="14300200" algn="l"/>
                </a:tabLst>
                <a:defRPr sz="1600">
                  <a:solidFill>
                    <a:srgbClr val="99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trigger</a:t>
              </a:r>
            </a:p>
          </p:txBody>
        </p:sp>
        <p:sp>
          <p:nvSpPr>
            <p:cNvPr id="706" name="Shape 706"/>
            <p:cNvSpPr/>
            <p:nvPr/>
          </p:nvSpPr>
          <p:spPr>
            <a:xfrm>
              <a:off x="0" y="812799"/>
              <a:ext cx="1174045" cy="225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7" name="Shape 707"/>
            <p:cNvSpPr/>
            <p:nvPr/>
          </p:nvSpPr>
          <p:spPr>
            <a:xfrm flipH="1">
              <a:off x="1352408" y="812799"/>
              <a:ext cx="1271130" cy="225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09" name="Shape 709"/>
          <p:cNvSpPr/>
          <p:nvPr/>
        </p:nvSpPr>
        <p:spPr>
          <a:xfrm>
            <a:off x="4334933" y="4985173"/>
            <a:ext cx="3251201" cy="541867"/>
          </a:xfrm>
          <a:prstGeom prst="line">
            <a:avLst/>
          </a:prstGeom>
          <a:ln w="38100">
            <a:solidFill>
              <a:srgbClr val="000099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0" name="Shape 710"/>
          <p:cNvSpPr/>
          <p:nvPr/>
        </p:nvSpPr>
        <p:spPr>
          <a:xfrm>
            <a:off x="2384213" y="4551679"/>
            <a:ext cx="1775071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3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Jet peak</a:t>
            </a:r>
          </a:p>
        </p:txBody>
      </p:sp>
      <p:sp>
        <p:nvSpPr>
          <p:cNvPr id="711" name="Shape 711"/>
          <p:cNvSpPr/>
          <p:nvPr/>
        </p:nvSpPr>
        <p:spPr>
          <a:xfrm>
            <a:off x="1557564" y="6068906"/>
            <a:ext cx="4017192" cy="9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Background/Bulk region</a:t>
            </a:r>
          </a:p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(v</a:t>
            </a:r>
            <a:r>
              <a:rPr baseline="-19571"/>
              <a:t>2</a:t>
            </a:r>
            <a:r>
              <a:t>, v</a:t>
            </a:r>
            <a:r>
              <a:rPr baseline="-19571"/>
              <a:t>3</a:t>
            </a:r>
            <a:r>
              <a:t> peak here)</a:t>
            </a:r>
          </a:p>
        </p:txBody>
      </p:sp>
      <p:sp>
        <p:nvSpPr>
          <p:cNvPr id="712" name="Shape 712"/>
          <p:cNvSpPr/>
          <p:nvPr/>
        </p:nvSpPr>
        <p:spPr>
          <a:xfrm>
            <a:off x="5743786" y="6610772"/>
            <a:ext cx="1733975" cy="325122"/>
          </a:xfrm>
          <a:prstGeom prst="line">
            <a:avLst/>
          </a:prstGeom>
          <a:ln w="38100">
            <a:solidFill>
              <a:srgbClr val="000099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3" name="Shape 713"/>
          <p:cNvSpPr/>
          <p:nvPr/>
        </p:nvSpPr>
        <p:spPr>
          <a:xfrm>
            <a:off x="1652693" y="3576320"/>
            <a:ext cx="2616520" cy="519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 &lt; p</a:t>
            </a:r>
            <a:r>
              <a:rPr baseline="-20250"/>
              <a:t>T</a:t>
            </a:r>
            <a:r>
              <a:rPr baseline="30500"/>
              <a:t>trig</a:t>
            </a:r>
            <a:r>
              <a:t> &lt; 10 GeV</a:t>
            </a:r>
          </a:p>
        </p:txBody>
      </p:sp>
      <p:sp>
        <p:nvSpPr>
          <p:cNvPr id="714" name="Shape 714"/>
          <p:cNvSpPr/>
          <p:nvPr/>
        </p:nvSpPr>
        <p:spPr>
          <a:xfrm>
            <a:off x="541866" y="7710311"/>
            <a:ext cx="5732857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Use TOF+dE/dx to identify particles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pPr>
            <a:r>
              <a:t>p/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π</a:t>
            </a:r>
            <a:r>
              <a:t> bulk vs jets</a:t>
            </a:r>
          </a:p>
        </p:txBody>
      </p:sp>
      <p:sp>
        <p:nvSpPr>
          <p:cNvPr id="717" name="Shape 7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8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1466" y="1682044"/>
            <a:ext cx="6773335" cy="6445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1466" y="1682044"/>
            <a:ext cx="6773335" cy="6445957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Shape 720"/>
          <p:cNvSpPr/>
          <p:nvPr/>
        </p:nvSpPr>
        <p:spPr>
          <a:xfrm rot="5400000">
            <a:off x="11664292" y="3227078"/>
            <a:ext cx="1858254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M. Veldhoen, HP</a:t>
            </a:r>
          </a:p>
        </p:txBody>
      </p:sp>
      <p:sp>
        <p:nvSpPr>
          <p:cNvPr id="721" name="Shape 721"/>
          <p:cNvSpPr/>
          <p:nvPr/>
        </p:nvSpPr>
        <p:spPr>
          <a:xfrm>
            <a:off x="758613" y="2503875"/>
            <a:ext cx="3678434" cy="962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π</a:t>
            </a:r>
            <a:r>
              <a:t> ratio in Bulk region</a:t>
            </a:r>
            <a:br/>
            <a:r>
              <a:t>agrees with inclusive</a:t>
            </a:r>
          </a:p>
        </p:txBody>
      </p:sp>
      <p:grpSp>
        <p:nvGrpSpPr>
          <p:cNvPr id="724" name="Group 724"/>
          <p:cNvGrpSpPr/>
          <p:nvPr/>
        </p:nvGrpSpPr>
        <p:grpSpPr>
          <a:xfrm>
            <a:off x="758613" y="4838417"/>
            <a:ext cx="4341243" cy="1776158"/>
            <a:chOff x="0" y="0"/>
            <a:chExt cx="4341242" cy="1776156"/>
          </a:xfrm>
        </p:grpSpPr>
        <p:sp>
          <p:nvSpPr>
            <p:cNvPr id="722" name="Shape 722"/>
            <p:cNvSpPr/>
            <p:nvPr/>
          </p:nvSpPr>
          <p:spPr>
            <a:xfrm>
              <a:off x="0" y="0"/>
              <a:ext cx="3698228" cy="962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p/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π</a:t>
              </a:r>
              <a:r>
                <a:t> ratio in jet* agrees </a:t>
              </a:r>
              <a:br/>
              <a:r>
                <a:t>with Pythia</a:t>
              </a:r>
            </a:p>
          </p:txBody>
        </p:sp>
        <p:sp>
          <p:nvSpPr>
            <p:cNvPr id="723" name="Shape 723"/>
            <p:cNvSpPr/>
            <p:nvPr/>
          </p:nvSpPr>
          <p:spPr>
            <a:xfrm>
              <a:off x="216746" y="1300480"/>
              <a:ext cx="4124497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defRPr sz="24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*after background subtraction</a:t>
              </a:r>
            </a:p>
          </p:txBody>
        </p:sp>
      </p:grpSp>
      <p:sp>
        <p:nvSpPr>
          <p:cNvPr id="725" name="Shape 725"/>
          <p:cNvSpPr/>
          <p:nvPr/>
        </p:nvSpPr>
        <p:spPr>
          <a:xfrm>
            <a:off x="1412522" y="8322168"/>
            <a:ext cx="10209672" cy="9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 effect of shower-thermal recombination and/or modified color flow observed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4" grpId="2"/>
      <p:bldP build="whole" bldLvl="1" animBg="1" rev="0" advAuto="0" spid="725" grpId="3"/>
      <p:bldP build="whole" bldLvl="1" animBg="1" rev="0" advAuto="0" spid="719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 so far</a:t>
            </a:r>
          </a:p>
        </p:txBody>
      </p:sp>
      <p:sp>
        <p:nvSpPr>
          <p:cNvPr id="728" name="Shape 728"/>
          <p:cNvSpPr/>
          <p:nvPr>
            <p:ph type="body" sz="half" idx="1"/>
          </p:nvPr>
        </p:nvSpPr>
        <p:spPr>
          <a:xfrm>
            <a:off x="952500" y="2603500"/>
            <a:ext cx="11099800" cy="4546600"/>
          </a:xfrm>
          <a:prstGeom prst="rect">
            <a:avLst/>
          </a:prstGeom>
        </p:spPr>
        <p:txBody>
          <a:bodyPr/>
          <a:lstStyle/>
          <a:p>
            <a:pPr marL="308186" indent="-308186" defTabSz="455675">
              <a:defRPr sz="2964"/>
            </a:pPr>
            <a:r>
              <a:t>Heavy ion collisions: study properties of QCD matter</a:t>
            </a:r>
          </a:p>
          <a:p>
            <a:pPr marL="308186" indent="-308186" defTabSz="455675">
              <a:defRPr sz="2964"/>
            </a:pPr>
            <a:r>
              <a:t>Soft particle production: thermodynamical description of system: yields, spectra, flow</a:t>
            </a:r>
          </a:p>
          <a:p>
            <a:pPr marL="308186" indent="-308186" defTabSz="455675">
              <a:defRPr sz="2964"/>
            </a:pPr>
            <a:r>
              <a:t>Quark Gluon Plasma has a very small viscosity ⇔ strong interactions</a:t>
            </a:r>
          </a:p>
          <a:p>
            <a:pPr lvl="1" marL="616373" indent="-269663" defTabSz="455675">
              <a:defRPr sz="2184"/>
            </a:pPr>
            <a:r>
              <a:t>New observables may better constrain temperature dependence, bulk viscosity</a:t>
            </a:r>
          </a:p>
          <a:p>
            <a:pPr marL="308186" indent="-308186" defTabSz="455675">
              <a:defRPr sz="2964"/>
            </a:pPr>
            <a:r>
              <a:t>Signs of collective effects also seen in pp, p+Pb collisions</a:t>
            </a:r>
          </a:p>
          <a:p>
            <a:pPr lvl="1" marL="616373" indent="-269663" defTabSz="455675">
              <a:defRPr sz="2184"/>
            </a:pPr>
            <a:r>
              <a:t>Raises questions about microscopic mechanism; (no) limits to thermal description?</a:t>
            </a:r>
          </a:p>
        </p:txBody>
      </p:sp>
      <p:sp>
        <p:nvSpPr>
          <p:cNvPr id="729" name="Shape 72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 for your attention!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Hadron Gas Model</a:t>
            </a:r>
          </a:p>
        </p:txBody>
      </p:sp>
      <p:sp>
        <p:nvSpPr>
          <p:cNvPr id="734" name="Shape 7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5" name="Shape 7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6" name="image.png"/>
          <p:cNvPicPr>
            <a:picLocks noChangeAspect="1"/>
          </p:cNvPicPr>
          <p:nvPr/>
        </p:nvPicPr>
        <p:blipFill>
          <a:blip r:embed="rId2">
            <a:extLst/>
          </a:blip>
          <a:srcRect l="0" t="15365" r="0" b="0"/>
          <a:stretch>
            <a:fillRect/>
          </a:stretch>
        </p:blipFill>
        <p:spPr>
          <a:xfrm>
            <a:off x="1083733" y="1369906"/>
            <a:ext cx="10977317" cy="6565986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Shape 737"/>
          <p:cNvSpPr/>
          <p:nvPr/>
        </p:nvSpPr>
        <p:spPr>
          <a:xfrm>
            <a:off x="3266336" y="8170803"/>
            <a:ext cx="6611960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Yields set by: </a:t>
            </a:r>
            <a:r>
              <a:rPr i="1"/>
              <a:t>T</a:t>
            </a:r>
            <a:r>
              <a:t>, </a:t>
            </a:r>
            <a:r>
              <a:rPr i="1"/>
              <a:t>V</a:t>
            </a:r>
            <a:r>
              <a:t>, conserved charges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65023" tIns="65023" rIns="65023" bIns="65023"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5000"/>
            </a:lvl1pPr>
          </a:lstStyle>
          <a:p>
            <a:pPr/>
            <a:r>
              <a:t>How does it fit together?</a:t>
            </a:r>
          </a:p>
        </p:txBody>
      </p:sp>
      <p:sp>
        <p:nvSpPr>
          <p:cNvPr id="96" name="Shape 96"/>
          <p:cNvSpPr/>
          <p:nvPr>
            <p:ph type="sldNum" sz="quarter" idx="2"/>
          </p:nvPr>
        </p:nvSpPr>
        <p:spPr>
          <a:xfrm>
            <a:off x="12706350" y="9328150"/>
            <a:ext cx="298137" cy="451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l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7" name="asq-20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2622" y="1842346"/>
            <a:ext cx="5502205" cy="5743788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10078720" y="1517226"/>
            <a:ext cx="2405879" cy="327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S. Bethke, J Phys G 26, R27</a:t>
            </a:r>
          </a:p>
        </p:txBody>
      </p:sp>
      <p:sp>
        <p:nvSpPr>
          <p:cNvPr id="99" name="Shape 99"/>
          <p:cNvSpPr/>
          <p:nvPr/>
        </p:nvSpPr>
        <p:spPr>
          <a:xfrm>
            <a:off x="2728524" y="3521791"/>
            <a:ext cx="2751892" cy="819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Running coupling:</a:t>
            </a:r>
            <a:endParaRPr>
              <a:solidFill>
                <a:srgbClr val="000099"/>
              </a:solidFill>
              <a:uFill>
                <a:solidFill>
                  <a:srgbClr val="000099"/>
                </a:solidFill>
              </a:uFill>
            </a:endParaRPr>
          </a:p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α</a:t>
            </a:r>
            <a:r>
              <a:rPr baseline="-19818" sz="22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22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decreases with </a:t>
            </a:r>
            <a:r>
              <a:rPr i="1" sz="22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baseline="30545" i="1" sz="22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pic>
        <p:nvPicPr>
          <p:cNvPr id="100" name="bet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39" y="4838417"/>
            <a:ext cx="4156571" cy="695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alpha_ru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746" y="6030524"/>
            <a:ext cx="6827521" cy="169785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3947405" y="7656124"/>
            <a:ext cx="2202729" cy="555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Pole at </a:t>
            </a: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Λ</a:t>
            </a:r>
          </a:p>
        </p:txBody>
      </p:sp>
      <p:sp>
        <p:nvSpPr>
          <p:cNvPr id="103" name="Shape 103"/>
          <p:cNvSpPr/>
          <p:nvPr/>
        </p:nvSpPr>
        <p:spPr>
          <a:xfrm>
            <a:off x="4958799" y="8225084"/>
            <a:ext cx="4049661" cy="573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Λ</a:t>
            </a:r>
            <a:r>
              <a:rPr baseline="-19571"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QCD</a:t>
            </a: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~ 200 MeV ~ 1 fm</a:t>
            </a:r>
            <a:r>
              <a:rPr baseline="30571"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-1</a:t>
            </a:r>
          </a:p>
        </p:txBody>
      </p:sp>
      <p:pic>
        <p:nvPicPr>
          <p:cNvPr id="104" name="scatt_dia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6986" y="1300479"/>
            <a:ext cx="4226561" cy="2101992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5478088" y="8813706"/>
            <a:ext cx="2494779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Hadronic scale</a:t>
            </a:r>
          </a:p>
        </p:txBody>
      </p:sp>
      <p:pic>
        <p:nvPicPr>
          <p:cNvPr id="106" name="sigma_alph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1200" y="1950719"/>
            <a:ext cx="3034454" cy="652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50240"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Heavy ion collisions</a:t>
            </a:r>
          </a:p>
        </p:txBody>
      </p:sp>
      <p:sp>
        <p:nvSpPr>
          <p:cNvPr id="740" name="Shape 740"/>
          <p:cNvSpPr/>
          <p:nvPr>
            <p:ph type="sldNum" sz="quarter" idx="2"/>
          </p:nvPr>
        </p:nvSpPr>
        <p:spPr>
          <a:xfrm>
            <a:off x="12571437" y="9340850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fld id="{86CB4B4D-7CA3-9044-876B-883B54F8677D}" type="slidenum">
              <a:rPr>
                <a:latin typeface="Arial"/>
                <a:ea typeface="Arial"/>
                <a:cs typeface="Arial"/>
                <a:sym typeface="Arial"/>
              </a:rPr>
            </a:fld>
          </a:p>
        </p:txBody>
      </p:sp>
      <p:sp>
        <p:nvSpPr>
          <p:cNvPr id="741" name="Shape 741"/>
          <p:cNvSpPr/>
          <p:nvPr/>
        </p:nvSpPr>
        <p:spPr>
          <a:xfrm>
            <a:off x="6532505" y="5814734"/>
            <a:ext cx="5796031" cy="14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‘Hard probes’</a:t>
            </a:r>
            <a:endParaRPr b="1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Hard-scatterings produce ‘quasi-free’ partons</a:t>
            </a:r>
            <a:endParaRPr>
              <a:solidFill>
                <a:srgbClr val="000099"/>
              </a:solidFill>
            </a:endParaRPr>
          </a:p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00">
                <a:solidFill>
                  <a:srgbClr val="000099"/>
                </a:solidFill>
                <a:latin typeface="Symbol"/>
                <a:ea typeface="Symbol"/>
                <a:cs typeface="Symbol"/>
                <a:sym typeface="Symbol"/>
              </a:rPr>
              <a:t>⇒</a:t>
            </a:r>
            <a:r>
              <a: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Probe medium through energy loss</a:t>
            </a:r>
            <a:endParaRPr sz="2200">
              <a:solidFill>
                <a:srgbClr val="000099"/>
              </a:solidFill>
            </a:endParaRPr>
          </a:p>
          <a:p>
            <a:pPr algn="ctr" defTabSz="650240">
              <a:lnSpc>
                <a:spcPct val="93000"/>
              </a:lnSpc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19818"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sz="22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&gt; 5 GeV</a:t>
            </a:r>
          </a:p>
        </p:txBody>
      </p:sp>
      <p:sp>
        <p:nvSpPr>
          <p:cNvPr id="742" name="Shape 742"/>
          <p:cNvSpPr/>
          <p:nvPr/>
        </p:nvSpPr>
        <p:spPr>
          <a:xfrm>
            <a:off x="400828" y="1612053"/>
            <a:ext cx="4025473" cy="1325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6559" tIns="66559" rIns="66559" bIns="66559">
            <a:spAutoFit/>
          </a:bodyPr>
          <a:lstStyle/>
          <a:p>
            <a:pPr algn="ctr" defTabSz="650240">
              <a:lnSpc>
                <a:spcPct val="93000"/>
              </a:lnSpc>
              <a:spcBef>
                <a:spcPts val="200"/>
              </a:spcBef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Heavy-ion collisions produce</a:t>
            </a:r>
            <a:b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‘quasi-thermal’ QCD matter</a:t>
            </a:r>
            <a:endParaRPr>
              <a:solidFill>
                <a:srgbClr val="000099"/>
              </a:solidFill>
            </a:endParaRPr>
          </a:p>
          <a:p>
            <a:pPr algn="ctr" defTabSz="650240">
              <a:lnSpc>
                <a:spcPct val="93000"/>
              </a:lnSpc>
              <a:spcBef>
                <a:spcPts val="100"/>
              </a:spcBef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Dominated by soft partons </a:t>
            </a:r>
            <a:b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p ~ T ~ 100-300 MeV</a:t>
            </a:r>
          </a:p>
        </p:txBody>
      </p:sp>
      <p:grpSp>
        <p:nvGrpSpPr>
          <p:cNvPr id="746" name="Group 746"/>
          <p:cNvGrpSpPr/>
          <p:nvPr/>
        </p:nvGrpSpPr>
        <p:grpSpPr>
          <a:xfrm>
            <a:off x="4768426" y="3510844"/>
            <a:ext cx="4226562" cy="1822027"/>
            <a:chOff x="0" y="0"/>
            <a:chExt cx="4226560" cy="1822026"/>
          </a:xfrm>
        </p:grpSpPr>
        <p:sp>
          <p:nvSpPr>
            <p:cNvPr id="743" name="Shape 743"/>
            <p:cNvSpPr/>
            <p:nvPr/>
          </p:nvSpPr>
          <p:spPr>
            <a:xfrm>
              <a:off x="221262" y="9031"/>
              <a:ext cx="3788552" cy="1812996"/>
            </a:xfrm>
            <a:prstGeom prst="rect">
              <a:avLst/>
            </a:prstGeom>
            <a:gradFill flip="none" rotWithShape="1">
              <a:gsLst>
                <a:gs pos="0">
                  <a:srgbClr val="FD3C15"/>
                </a:gs>
                <a:gs pos="100000">
                  <a:srgbClr val="FFE667"/>
                </a:gs>
              </a:gsLst>
              <a:path path="circle">
                <a:fillToRect l="37721" t="-19636" r="62278" b="119636"/>
              </a:path>
            </a:gradFill>
            <a:ln w="127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44" name="Shape 744"/>
            <p:cNvSpPr/>
            <p:nvPr/>
          </p:nvSpPr>
          <p:spPr>
            <a:xfrm>
              <a:off x="0" y="9031"/>
              <a:ext cx="433494" cy="1812996"/>
            </a:xfrm>
            <a:prstGeom prst="ellipse">
              <a:avLst/>
            </a:prstGeom>
            <a:solidFill>
              <a:srgbClr val="D1D9FF"/>
            </a:solidFill>
            <a:ln w="12700" cap="flat">
              <a:solidFill>
                <a:srgbClr val="000099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45" name="Shape 745"/>
            <p:cNvSpPr/>
            <p:nvPr/>
          </p:nvSpPr>
          <p:spPr>
            <a:xfrm>
              <a:off x="3793066" y="0"/>
              <a:ext cx="433495" cy="1812996"/>
            </a:xfrm>
            <a:prstGeom prst="ellipse">
              <a:avLst/>
            </a:prstGeom>
            <a:solidFill>
              <a:srgbClr val="D1D9FF"/>
            </a:solidFill>
            <a:ln w="12700" cap="flat">
              <a:solidFill>
                <a:srgbClr val="000099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47" name="Shape 747"/>
          <p:cNvSpPr/>
          <p:nvPr/>
        </p:nvSpPr>
        <p:spPr>
          <a:xfrm>
            <a:off x="2384213" y="3020906"/>
            <a:ext cx="3034454" cy="758615"/>
          </a:xfrm>
          <a:prstGeom prst="line">
            <a:avLst/>
          </a:prstGeom>
          <a:ln w="25400">
            <a:solidFill>
              <a:srgbClr val="000099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457200">
              <a:defRPr sz="1600">
                <a:solidFill>
                  <a:srgbClr val="000000"/>
                </a:solidFill>
              </a:defRPr>
            </a:pPr>
          </a:p>
        </p:txBody>
      </p:sp>
      <p:grpSp>
        <p:nvGrpSpPr>
          <p:cNvPr id="762" name="Group 762"/>
          <p:cNvGrpSpPr/>
          <p:nvPr/>
        </p:nvGrpSpPr>
        <p:grpSpPr>
          <a:xfrm>
            <a:off x="5504462" y="2693528"/>
            <a:ext cx="2756747" cy="3386668"/>
            <a:chOff x="0" y="0"/>
            <a:chExt cx="2756746" cy="3386666"/>
          </a:xfrm>
        </p:grpSpPr>
        <p:grpSp>
          <p:nvGrpSpPr>
            <p:cNvPr id="757" name="Group 757"/>
            <p:cNvGrpSpPr/>
            <p:nvPr/>
          </p:nvGrpSpPr>
          <p:grpSpPr>
            <a:xfrm>
              <a:off x="0" y="0"/>
              <a:ext cx="2756747" cy="3386667"/>
              <a:chOff x="0" y="0"/>
              <a:chExt cx="2756746" cy="3386666"/>
            </a:xfrm>
          </p:grpSpPr>
          <p:sp>
            <p:nvSpPr>
              <p:cNvPr id="748" name="Shape 748"/>
              <p:cNvSpPr/>
              <p:nvPr/>
            </p:nvSpPr>
            <p:spPr>
              <a:xfrm>
                <a:off x="0" y="1223715"/>
                <a:ext cx="1736232" cy="363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7502" y="21192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sz="34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9" name="Shape 749"/>
              <p:cNvSpPr/>
              <p:nvPr/>
            </p:nvSpPr>
            <p:spPr>
              <a:xfrm>
                <a:off x="1237262" y="1937173"/>
                <a:ext cx="1519485" cy="363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4681" y="204"/>
                    </a:ln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sz="34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0" name="Shape 750"/>
              <p:cNvSpPr/>
              <p:nvPr/>
            </p:nvSpPr>
            <p:spPr>
              <a:xfrm flipV="1">
                <a:off x="1736231" y="0"/>
                <a:ext cx="783450" cy="1225974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1" name="Shape 751"/>
              <p:cNvSpPr/>
              <p:nvPr/>
            </p:nvSpPr>
            <p:spPr>
              <a:xfrm flipV="1">
                <a:off x="1736231" y="679591"/>
                <a:ext cx="587023" cy="546383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Shape 752"/>
              <p:cNvSpPr/>
              <p:nvPr/>
            </p:nvSpPr>
            <p:spPr>
              <a:xfrm flipV="1">
                <a:off x="1736231" y="625404"/>
                <a:ext cx="51930" cy="600570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Shape 753"/>
              <p:cNvSpPr/>
              <p:nvPr/>
            </p:nvSpPr>
            <p:spPr>
              <a:xfrm flipH="1">
                <a:off x="255128" y="2318737"/>
                <a:ext cx="970846" cy="1067930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4" name="Shape 754"/>
              <p:cNvSpPr/>
              <p:nvPr/>
            </p:nvSpPr>
            <p:spPr>
              <a:xfrm flipH="1">
                <a:off x="568960" y="2302933"/>
                <a:ext cx="663787" cy="428979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Shape 755"/>
              <p:cNvSpPr/>
              <p:nvPr/>
            </p:nvSpPr>
            <p:spPr>
              <a:xfrm flipH="1">
                <a:off x="1097279" y="2287129"/>
                <a:ext cx="144499" cy="582507"/>
              </a:xfrm>
              <a:prstGeom prst="line">
                <a:avLst/>
              </a:prstGeom>
              <a:noFill/>
              <a:ln w="25400" cap="flat">
                <a:solidFill>
                  <a:srgbClr val="000099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457200">
                  <a:defRPr sz="16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Shape 756"/>
              <p:cNvSpPr/>
              <p:nvPr/>
            </p:nvSpPr>
            <p:spPr>
              <a:xfrm rot="9300000">
                <a:off x="1453180" y="1571208"/>
                <a:ext cx="88332" cy="368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6" h="21600" fill="norm" stroke="1" extrusionOk="0">
                    <a:moveTo>
                      <a:pt x="9049" y="0"/>
                    </a:moveTo>
                    <a:cubicBezTo>
                      <a:pt x="10762" y="500"/>
                      <a:pt x="20508" y="1950"/>
                      <a:pt x="19059" y="2800"/>
                    </a:cubicBezTo>
                    <a:cubicBezTo>
                      <a:pt x="17610" y="3650"/>
                      <a:pt x="93" y="4400"/>
                      <a:pt x="93" y="5200"/>
                    </a:cubicBezTo>
                    <a:cubicBezTo>
                      <a:pt x="93" y="6000"/>
                      <a:pt x="19059" y="6800"/>
                      <a:pt x="19059" y="7600"/>
                    </a:cubicBezTo>
                    <a:cubicBezTo>
                      <a:pt x="19059" y="8400"/>
                      <a:pt x="93" y="9200"/>
                      <a:pt x="93" y="10000"/>
                    </a:cubicBezTo>
                    <a:cubicBezTo>
                      <a:pt x="93" y="10800"/>
                      <a:pt x="19059" y="11600"/>
                      <a:pt x="19059" y="12400"/>
                    </a:cubicBezTo>
                    <a:cubicBezTo>
                      <a:pt x="19059" y="13200"/>
                      <a:pt x="93" y="14000"/>
                      <a:pt x="93" y="14800"/>
                    </a:cubicBezTo>
                    <a:cubicBezTo>
                      <a:pt x="93" y="15600"/>
                      <a:pt x="19059" y="16400"/>
                      <a:pt x="19059" y="17200"/>
                    </a:cubicBezTo>
                    <a:cubicBezTo>
                      <a:pt x="19059" y="18000"/>
                      <a:pt x="1279" y="18850"/>
                      <a:pt x="93" y="19600"/>
                    </a:cubicBezTo>
                    <a:cubicBezTo>
                      <a:pt x="-1092" y="20350"/>
                      <a:pt x="9313" y="21200"/>
                      <a:pt x="11684" y="21600"/>
                    </a:cubicBezTo>
                  </a:path>
                </a:pathLst>
              </a:custGeom>
              <a:noFill/>
              <a:ln w="25400" cap="flat">
                <a:solidFill>
                  <a:srgbClr val="CC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914400">
                  <a:defRPr sz="34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758" name="Shape 758"/>
            <p:cNvSpPr/>
            <p:nvPr/>
          </p:nvSpPr>
          <p:spPr>
            <a:xfrm rot="9000000">
              <a:off x="1286763" y="682054"/>
              <a:ext cx="164446" cy="75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5" h="21600" fill="norm" stroke="1" extrusionOk="0">
                  <a:moveTo>
                    <a:pt x="9430" y="0"/>
                  </a:moveTo>
                  <a:cubicBezTo>
                    <a:pt x="14830" y="811"/>
                    <a:pt x="20230" y="1623"/>
                    <a:pt x="18687" y="2434"/>
                  </a:cubicBezTo>
                  <a:cubicBezTo>
                    <a:pt x="17144" y="3245"/>
                    <a:pt x="173" y="4056"/>
                    <a:pt x="173" y="4868"/>
                  </a:cubicBezTo>
                  <a:cubicBezTo>
                    <a:pt x="173" y="5679"/>
                    <a:pt x="18687" y="6490"/>
                    <a:pt x="18687" y="7301"/>
                  </a:cubicBezTo>
                  <a:cubicBezTo>
                    <a:pt x="18687" y="8113"/>
                    <a:pt x="173" y="8924"/>
                    <a:pt x="173" y="9735"/>
                  </a:cubicBezTo>
                  <a:cubicBezTo>
                    <a:pt x="173" y="10546"/>
                    <a:pt x="18687" y="11358"/>
                    <a:pt x="18687" y="12169"/>
                  </a:cubicBezTo>
                  <a:cubicBezTo>
                    <a:pt x="18687" y="12980"/>
                    <a:pt x="1716" y="13792"/>
                    <a:pt x="173" y="14603"/>
                  </a:cubicBezTo>
                  <a:cubicBezTo>
                    <a:pt x="-1370" y="15414"/>
                    <a:pt x="7887" y="15870"/>
                    <a:pt x="9430" y="17037"/>
                  </a:cubicBezTo>
                  <a:cubicBezTo>
                    <a:pt x="10973" y="18203"/>
                    <a:pt x="9430" y="20637"/>
                    <a:pt x="9430" y="21600"/>
                  </a:cubicBezTo>
                </a:path>
              </a:pathLst>
            </a:custGeom>
            <a:noFill/>
            <a:ln w="12700" cap="flat">
              <a:solidFill>
                <a:srgbClr val="6666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59" name="Shape 759"/>
            <p:cNvSpPr/>
            <p:nvPr/>
          </p:nvSpPr>
          <p:spPr>
            <a:xfrm flipH="1" rot="6300000">
              <a:off x="903810" y="1678207"/>
              <a:ext cx="186239" cy="756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5" h="21600" fill="norm" stroke="1" extrusionOk="0">
                  <a:moveTo>
                    <a:pt x="9430" y="0"/>
                  </a:moveTo>
                  <a:cubicBezTo>
                    <a:pt x="14830" y="811"/>
                    <a:pt x="20230" y="1623"/>
                    <a:pt x="18687" y="2434"/>
                  </a:cubicBezTo>
                  <a:cubicBezTo>
                    <a:pt x="17144" y="3245"/>
                    <a:pt x="173" y="4056"/>
                    <a:pt x="173" y="4868"/>
                  </a:cubicBezTo>
                  <a:cubicBezTo>
                    <a:pt x="173" y="5679"/>
                    <a:pt x="18687" y="6490"/>
                    <a:pt x="18687" y="7301"/>
                  </a:cubicBezTo>
                  <a:cubicBezTo>
                    <a:pt x="18687" y="8113"/>
                    <a:pt x="173" y="8924"/>
                    <a:pt x="173" y="9735"/>
                  </a:cubicBezTo>
                  <a:cubicBezTo>
                    <a:pt x="173" y="10546"/>
                    <a:pt x="18687" y="11358"/>
                    <a:pt x="18687" y="12169"/>
                  </a:cubicBezTo>
                  <a:cubicBezTo>
                    <a:pt x="18687" y="12980"/>
                    <a:pt x="1716" y="13792"/>
                    <a:pt x="173" y="14603"/>
                  </a:cubicBezTo>
                  <a:cubicBezTo>
                    <a:pt x="-1370" y="15414"/>
                    <a:pt x="7887" y="15870"/>
                    <a:pt x="9430" y="17037"/>
                  </a:cubicBezTo>
                  <a:cubicBezTo>
                    <a:pt x="10973" y="18203"/>
                    <a:pt x="9430" y="20637"/>
                    <a:pt x="9430" y="21600"/>
                  </a:cubicBezTo>
                </a:path>
              </a:pathLst>
            </a:custGeom>
            <a:noFill/>
            <a:ln w="12700" cap="flat">
              <a:solidFill>
                <a:srgbClr val="6666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60" name="Shape 760"/>
            <p:cNvSpPr/>
            <p:nvPr/>
          </p:nvSpPr>
          <p:spPr>
            <a:xfrm rot="18600000">
              <a:off x="1572993" y="2041844"/>
              <a:ext cx="164445" cy="75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5" h="21600" fill="norm" stroke="1" extrusionOk="0">
                  <a:moveTo>
                    <a:pt x="9430" y="0"/>
                  </a:moveTo>
                  <a:cubicBezTo>
                    <a:pt x="14830" y="811"/>
                    <a:pt x="20230" y="1623"/>
                    <a:pt x="18687" y="2434"/>
                  </a:cubicBezTo>
                  <a:cubicBezTo>
                    <a:pt x="17144" y="3245"/>
                    <a:pt x="173" y="4056"/>
                    <a:pt x="173" y="4868"/>
                  </a:cubicBezTo>
                  <a:cubicBezTo>
                    <a:pt x="173" y="5679"/>
                    <a:pt x="18687" y="6490"/>
                    <a:pt x="18687" y="7301"/>
                  </a:cubicBezTo>
                  <a:cubicBezTo>
                    <a:pt x="18687" y="8113"/>
                    <a:pt x="173" y="8924"/>
                    <a:pt x="173" y="9735"/>
                  </a:cubicBezTo>
                  <a:cubicBezTo>
                    <a:pt x="173" y="10546"/>
                    <a:pt x="18687" y="11358"/>
                    <a:pt x="18687" y="12169"/>
                  </a:cubicBezTo>
                  <a:cubicBezTo>
                    <a:pt x="18687" y="12980"/>
                    <a:pt x="1716" y="13792"/>
                    <a:pt x="173" y="14603"/>
                  </a:cubicBezTo>
                  <a:cubicBezTo>
                    <a:pt x="-1370" y="15414"/>
                    <a:pt x="7887" y="15870"/>
                    <a:pt x="9430" y="17037"/>
                  </a:cubicBezTo>
                  <a:cubicBezTo>
                    <a:pt x="10973" y="18203"/>
                    <a:pt x="9430" y="20637"/>
                    <a:pt x="9430" y="21600"/>
                  </a:cubicBezTo>
                </a:path>
              </a:pathLst>
            </a:custGeom>
            <a:noFill/>
            <a:ln w="12700" cap="flat">
              <a:solidFill>
                <a:srgbClr val="6666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761" name="Shape 761"/>
            <p:cNvSpPr/>
            <p:nvPr/>
          </p:nvSpPr>
          <p:spPr>
            <a:xfrm flipH="1" rot="15600000">
              <a:off x="1852037" y="979205"/>
              <a:ext cx="186239" cy="756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5" h="21600" fill="norm" stroke="1" extrusionOk="0">
                  <a:moveTo>
                    <a:pt x="9430" y="0"/>
                  </a:moveTo>
                  <a:cubicBezTo>
                    <a:pt x="14830" y="811"/>
                    <a:pt x="20230" y="1623"/>
                    <a:pt x="18687" y="2434"/>
                  </a:cubicBezTo>
                  <a:cubicBezTo>
                    <a:pt x="17144" y="3245"/>
                    <a:pt x="173" y="4056"/>
                    <a:pt x="173" y="4868"/>
                  </a:cubicBezTo>
                  <a:cubicBezTo>
                    <a:pt x="173" y="5679"/>
                    <a:pt x="18687" y="6490"/>
                    <a:pt x="18687" y="7301"/>
                  </a:cubicBezTo>
                  <a:cubicBezTo>
                    <a:pt x="18687" y="8113"/>
                    <a:pt x="173" y="8924"/>
                    <a:pt x="173" y="9735"/>
                  </a:cubicBezTo>
                  <a:cubicBezTo>
                    <a:pt x="173" y="10546"/>
                    <a:pt x="18687" y="11358"/>
                    <a:pt x="18687" y="12169"/>
                  </a:cubicBezTo>
                  <a:cubicBezTo>
                    <a:pt x="18687" y="12980"/>
                    <a:pt x="1716" y="13792"/>
                    <a:pt x="173" y="14603"/>
                  </a:cubicBezTo>
                  <a:cubicBezTo>
                    <a:pt x="-1370" y="15414"/>
                    <a:pt x="7887" y="15870"/>
                    <a:pt x="9430" y="17037"/>
                  </a:cubicBezTo>
                  <a:cubicBezTo>
                    <a:pt x="10973" y="18203"/>
                    <a:pt x="9430" y="20637"/>
                    <a:pt x="9430" y="21600"/>
                  </a:cubicBezTo>
                </a:path>
              </a:pathLst>
            </a:custGeom>
            <a:noFill/>
            <a:ln w="12700" cap="flat">
              <a:solidFill>
                <a:srgbClr val="6666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91440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763" name="Shape 763"/>
          <p:cNvSpPr/>
          <p:nvPr/>
        </p:nvSpPr>
        <p:spPr>
          <a:xfrm>
            <a:off x="390675" y="3671146"/>
            <a:ext cx="3948694" cy="1019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914400"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‘Bulk observables’</a:t>
            </a:r>
            <a:endParaRPr b="1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Study hadrons produced by the QGP</a:t>
            </a:r>
            <a:endParaRPr>
              <a:solidFill>
                <a:srgbClr val="000099"/>
              </a:solidFill>
            </a:endParaRPr>
          </a:p>
          <a:p>
            <a:pPr algn="ctr" defTabSz="91440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Typically p</a:t>
            </a:r>
            <a:r>
              <a:rPr baseline="-20777"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&lt; 1-2 GeV</a:t>
            </a:r>
          </a:p>
        </p:txBody>
      </p:sp>
      <p:sp>
        <p:nvSpPr>
          <p:cNvPr id="764" name="Shape 764"/>
          <p:cNvSpPr/>
          <p:nvPr/>
        </p:nvSpPr>
        <p:spPr>
          <a:xfrm>
            <a:off x="3523262" y="8071555"/>
            <a:ext cx="6471069" cy="119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marL="284162" indent="-284162" defTabSz="914400"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Two basic approaches to learn about the QGP</a:t>
            </a:r>
            <a:endParaRPr>
              <a:solidFill>
                <a:srgbClr val="000099"/>
              </a:solidFill>
            </a:endParaRPr>
          </a:p>
          <a:p>
            <a:pPr marL="284162" indent="-284162" defTabSz="914400">
              <a:buClr>
                <a:srgbClr val="000099"/>
              </a:buClr>
              <a:buSzPct val="100000"/>
              <a:buFont typeface="Arial"/>
              <a:buAutoNum type="arabicParenR" startAt="1"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</a:rPr>
              <a:t> </a:t>
            </a:r>
            <a:r>
              <a: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Bulk observables</a:t>
            </a:r>
            <a:endParaRPr>
              <a:solidFill>
                <a:srgbClr val="000099"/>
              </a:solidFill>
            </a:endParaRPr>
          </a:p>
          <a:p>
            <a:pPr marL="284162" indent="-284162" defTabSz="914400">
              <a:buClr>
                <a:srgbClr val="000099"/>
              </a:buClr>
              <a:buSzPct val="100000"/>
              <a:buFont typeface="Arial"/>
              <a:buAutoNum type="arabicParenR" startAt="1"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</a:rPr>
              <a:t> </a:t>
            </a:r>
            <a:r>
              <a:rPr>
                <a:solidFill>
                  <a:srgbClr val="101F98"/>
                </a:solidFill>
                <a:latin typeface="Arial"/>
                <a:ea typeface="Arial"/>
                <a:cs typeface="Arial"/>
                <a:sym typeface="Arial"/>
              </a:rPr>
              <a:t>Hard probes</a:t>
            </a:r>
          </a:p>
        </p:txBody>
      </p:sp>
      <p:sp>
        <p:nvSpPr>
          <p:cNvPr id="765" name="Shape 765"/>
          <p:cNvSpPr/>
          <p:nvPr/>
        </p:nvSpPr>
        <p:spPr>
          <a:xfrm>
            <a:off x="999707" y="4747265"/>
            <a:ext cx="306478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200"/>
            </a:pPr>
            <a:r>
              <a:t>Physical model/picture: </a:t>
            </a:r>
            <a:br/>
            <a:r>
              <a:t>hydrodynamical flow, </a:t>
            </a:r>
            <a:br/>
            <a:r>
              <a:t>thermodynamics</a:t>
            </a:r>
          </a:p>
        </p:txBody>
      </p:sp>
      <p:sp>
        <p:nvSpPr>
          <p:cNvPr id="766" name="Shape 766"/>
          <p:cNvSpPr/>
          <p:nvPr/>
        </p:nvSpPr>
        <p:spPr>
          <a:xfrm>
            <a:off x="7218388" y="7232022"/>
            <a:ext cx="442426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200"/>
            </a:pPr>
            <a:r>
              <a:t>Physical model/picture: </a:t>
            </a:r>
            <a:br/>
            <a:r>
              <a:t>hard scattering+parton energy loss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1" grpId="1"/>
      <p:bldP build="whole" bldLvl="1" animBg="1" rev="0" advAuto="0" spid="766" grpId="2"/>
      <p:bldP build="whole" bldLvl="1" animBg="1" rev="0" advAuto="0" spid="764" grpId="3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Intro: collision systems</a:t>
            </a:r>
          </a:p>
        </p:txBody>
      </p:sp>
      <p:sp>
        <p:nvSpPr>
          <p:cNvPr id="769" name="Shape 7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0" name="Shape 77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71" name="Shape 771"/>
          <p:cNvSpPr/>
          <p:nvPr/>
        </p:nvSpPr>
        <p:spPr>
          <a:xfrm>
            <a:off x="540841" y="1606904"/>
            <a:ext cx="284068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Canonical thinking</a:t>
            </a:r>
          </a:p>
        </p:txBody>
      </p:sp>
      <p:sp>
        <p:nvSpPr>
          <p:cNvPr id="772" name="Shape 772"/>
          <p:cNvSpPr/>
          <p:nvPr/>
        </p:nvSpPr>
        <p:spPr>
          <a:xfrm>
            <a:off x="8128575" y="1606904"/>
            <a:ext cx="34175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‘Recent’ developments</a:t>
            </a:r>
          </a:p>
        </p:txBody>
      </p:sp>
      <p:sp>
        <p:nvSpPr>
          <p:cNvPr id="773" name="Shape 773"/>
          <p:cNvSpPr/>
          <p:nvPr/>
        </p:nvSpPr>
        <p:spPr>
          <a:xfrm>
            <a:off x="548084" y="2190191"/>
            <a:ext cx="48666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pp</a:t>
            </a:r>
          </a:p>
        </p:txBody>
      </p:sp>
      <p:sp>
        <p:nvSpPr>
          <p:cNvPr id="774" name="Shape 774"/>
          <p:cNvSpPr/>
          <p:nvPr/>
        </p:nvSpPr>
        <p:spPr>
          <a:xfrm>
            <a:off x="522684" y="2724504"/>
            <a:ext cx="25370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Hard scattering +</a:t>
            </a:r>
          </a:p>
          <a:p>
            <a:pPr>
              <a:defRPr sz="2400"/>
            </a:pPr>
            <a:r>
              <a:t>‘Underlying event’</a:t>
            </a:r>
          </a:p>
        </p:txBody>
      </p:sp>
      <p:sp>
        <p:nvSpPr>
          <p:cNvPr id="775" name="Shape 775"/>
          <p:cNvSpPr/>
          <p:nvPr/>
        </p:nvSpPr>
        <p:spPr>
          <a:xfrm>
            <a:off x="8154248" y="3094848"/>
            <a:ext cx="346984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Suggested mechanisms:</a:t>
            </a:r>
          </a:p>
          <a:p>
            <a:pPr marL="296333" indent="-296333">
              <a:buSzPct val="75000"/>
              <a:buChar char="•"/>
              <a:defRPr sz="2200"/>
            </a:pPr>
            <a:r>
              <a:t>Multi-parton interactions</a:t>
            </a:r>
          </a:p>
          <a:p>
            <a:pPr marL="296333" indent="-296333">
              <a:buSzPct val="75000"/>
              <a:buChar char="•"/>
              <a:defRPr sz="2200"/>
            </a:pPr>
            <a:r>
              <a:t>Color reconnection</a:t>
            </a:r>
          </a:p>
        </p:txBody>
      </p:sp>
      <p:sp>
        <p:nvSpPr>
          <p:cNvPr id="776" name="Shape 776"/>
          <p:cNvSpPr/>
          <p:nvPr/>
        </p:nvSpPr>
        <p:spPr>
          <a:xfrm>
            <a:off x="476175" y="4799279"/>
            <a:ext cx="86796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p+Pb</a:t>
            </a:r>
          </a:p>
        </p:txBody>
      </p:sp>
      <p:sp>
        <p:nvSpPr>
          <p:cNvPr id="777" name="Shape 777"/>
          <p:cNvSpPr/>
          <p:nvPr/>
        </p:nvSpPr>
        <p:spPr>
          <a:xfrm>
            <a:off x="450717" y="5333999"/>
            <a:ext cx="380181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pp-like plus </a:t>
            </a:r>
            <a:br/>
            <a:r>
              <a:t>Cold Nuclear Matter effects</a:t>
            </a:r>
          </a:p>
        </p:txBody>
      </p:sp>
      <p:sp>
        <p:nvSpPr>
          <p:cNvPr id="778" name="Shape 778"/>
          <p:cNvSpPr/>
          <p:nvPr/>
        </p:nvSpPr>
        <p:spPr>
          <a:xfrm>
            <a:off x="8107457" y="2252691"/>
            <a:ext cx="488163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Observation:</a:t>
            </a:r>
          </a:p>
          <a:p>
            <a:pPr>
              <a:defRPr b="1" sz="2400"/>
            </a:pPr>
            <a:r>
              <a:t>Flow-like long range correlations</a:t>
            </a:r>
          </a:p>
        </p:txBody>
      </p:sp>
      <p:sp>
        <p:nvSpPr>
          <p:cNvPr id="779" name="Shape 779"/>
          <p:cNvSpPr/>
          <p:nvPr/>
        </p:nvSpPr>
        <p:spPr>
          <a:xfrm>
            <a:off x="408384" y="6953249"/>
            <a:ext cx="10712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Pb+Pb</a:t>
            </a:r>
          </a:p>
        </p:txBody>
      </p:sp>
      <p:sp>
        <p:nvSpPr>
          <p:cNvPr id="780" name="Shape 780"/>
          <p:cNvSpPr/>
          <p:nvPr/>
        </p:nvSpPr>
        <p:spPr>
          <a:xfrm>
            <a:off x="403262" y="7435592"/>
            <a:ext cx="357023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Bulk dynamics described </a:t>
            </a:r>
            <a:br/>
            <a:r>
              <a:t>by hydrodynamics</a:t>
            </a:r>
          </a:p>
          <a:p>
            <a:pPr>
              <a:defRPr sz="2400"/>
            </a:pPr>
            <a:r>
              <a:t>+ Hard Probes</a:t>
            </a:r>
          </a:p>
        </p:txBody>
      </p:sp>
      <p:sp>
        <p:nvSpPr>
          <p:cNvPr id="781" name="Shape 781"/>
          <p:cNvSpPr/>
          <p:nvPr/>
        </p:nvSpPr>
        <p:spPr>
          <a:xfrm>
            <a:off x="8079184" y="7372349"/>
            <a:ext cx="33495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Physical picture holds</a:t>
            </a:r>
          </a:p>
        </p:txBody>
      </p:sp>
      <p:sp>
        <p:nvSpPr>
          <p:cNvPr id="782" name="Shape 782"/>
          <p:cNvSpPr/>
          <p:nvPr/>
        </p:nvSpPr>
        <p:spPr>
          <a:xfrm>
            <a:off x="8158055" y="7947775"/>
            <a:ext cx="359288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But some features </a:t>
            </a:r>
            <a:br/>
            <a:r>
              <a:t>also seen in high-multiplicity</a:t>
            </a:r>
            <a:br/>
            <a:r>
              <a:t> p+Pb and pp?</a:t>
            </a:r>
          </a:p>
        </p:txBody>
      </p:sp>
      <p:grpSp>
        <p:nvGrpSpPr>
          <p:cNvPr id="814" name="Group 814"/>
          <p:cNvGrpSpPr/>
          <p:nvPr/>
        </p:nvGrpSpPr>
        <p:grpSpPr>
          <a:xfrm>
            <a:off x="5262860" y="4620379"/>
            <a:ext cx="2084129" cy="1559868"/>
            <a:chOff x="0" y="0"/>
            <a:chExt cx="2084127" cy="1559867"/>
          </a:xfrm>
        </p:grpSpPr>
        <p:sp>
          <p:nvSpPr>
            <p:cNvPr id="783" name="Shape 783"/>
            <p:cNvSpPr/>
            <p:nvPr/>
          </p:nvSpPr>
          <p:spPr>
            <a:xfrm>
              <a:off x="797745" y="1043056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84" name="Shape 784"/>
            <p:cNvSpPr/>
            <p:nvPr/>
          </p:nvSpPr>
          <p:spPr>
            <a:xfrm>
              <a:off x="928693" y="440865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85" name="Shape 785"/>
            <p:cNvSpPr/>
            <p:nvPr/>
          </p:nvSpPr>
          <p:spPr>
            <a:xfrm>
              <a:off x="1135963" y="1135511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86" name="Shape 786"/>
            <p:cNvSpPr/>
            <p:nvPr/>
          </p:nvSpPr>
          <p:spPr>
            <a:xfrm>
              <a:off x="1080176" y="647951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87" name="Shape 787"/>
            <p:cNvSpPr/>
            <p:nvPr/>
          </p:nvSpPr>
          <p:spPr>
            <a:xfrm>
              <a:off x="811352" y="622519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88" name="Shape 788"/>
            <p:cNvSpPr/>
            <p:nvPr/>
          </p:nvSpPr>
          <p:spPr>
            <a:xfrm>
              <a:off x="888371" y="933148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89" name="Shape 789"/>
            <p:cNvSpPr/>
            <p:nvPr/>
          </p:nvSpPr>
          <p:spPr>
            <a:xfrm>
              <a:off x="1308326" y="726062"/>
              <a:ext cx="234683" cy="207088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0" name="Shape 790"/>
            <p:cNvSpPr/>
            <p:nvPr/>
          </p:nvSpPr>
          <p:spPr>
            <a:xfrm>
              <a:off x="1123053" y="767532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1" name="Shape 791"/>
            <p:cNvSpPr/>
            <p:nvPr/>
          </p:nvSpPr>
          <p:spPr>
            <a:xfrm>
              <a:off x="1210238" y="958581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2" name="Shape 792"/>
            <p:cNvSpPr/>
            <p:nvPr/>
          </p:nvSpPr>
          <p:spPr>
            <a:xfrm>
              <a:off x="1308326" y="1062124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3" name="Shape 793"/>
            <p:cNvSpPr/>
            <p:nvPr/>
          </p:nvSpPr>
          <p:spPr>
            <a:xfrm>
              <a:off x="812445" y="891195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4" name="Shape 794"/>
            <p:cNvSpPr/>
            <p:nvPr/>
          </p:nvSpPr>
          <p:spPr>
            <a:xfrm>
              <a:off x="1390247" y="587467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5" name="Shape 795"/>
            <p:cNvSpPr/>
            <p:nvPr/>
          </p:nvSpPr>
          <p:spPr>
            <a:xfrm>
              <a:off x="928693" y="1114855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6" name="Shape 796"/>
            <p:cNvSpPr/>
            <p:nvPr/>
          </p:nvSpPr>
          <p:spPr>
            <a:xfrm>
              <a:off x="1253304" y="396365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7" name="Shape 797"/>
            <p:cNvSpPr/>
            <p:nvPr/>
          </p:nvSpPr>
          <p:spPr>
            <a:xfrm>
              <a:off x="1096169" y="387283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8" name="Shape 798"/>
            <p:cNvSpPr/>
            <p:nvPr/>
          </p:nvSpPr>
          <p:spPr>
            <a:xfrm>
              <a:off x="1005712" y="544408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799" name="Shape 799"/>
            <p:cNvSpPr/>
            <p:nvPr/>
          </p:nvSpPr>
          <p:spPr>
            <a:xfrm>
              <a:off x="1213510" y="603451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00" name="Shape 800"/>
            <p:cNvSpPr/>
            <p:nvPr/>
          </p:nvSpPr>
          <p:spPr>
            <a:xfrm>
              <a:off x="1026793" y="930969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01" name="Shape 801"/>
            <p:cNvSpPr/>
            <p:nvPr/>
          </p:nvSpPr>
          <p:spPr>
            <a:xfrm>
              <a:off x="879287" y="765301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02" name="Shape 802"/>
            <p:cNvSpPr/>
            <p:nvPr/>
          </p:nvSpPr>
          <p:spPr>
            <a:xfrm>
              <a:off x="399221" y="857269"/>
              <a:ext cx="234683" cy="20708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03" name="Shape 803"/>
            <p:cNvSpPr/>
            <p:nvPr/>
          </p:nvSpPr>
          <p:spPr>
            <a:xfrm>
              <a:off x="1295066" y="1214524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04" name="Shape 804"/>
            <p:cNvSpPr/>
            <p:nvPr/>
          </p:nvSpPr>
          <p:spPr>
            <a:xfrm>
              <a:off x="1030058" y="1284655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05" name="Shape 805"/>
            <p:cNvSpPr/>
            <p:nvPr/>
          </p:nvSpPr>
          <p:spPr>
            <a:xfrm>
              <a:off x="875291" y="1250142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06" name="Shape 806"/>
            <p:cNvSpPr/>
            <p:nvPr/>
          </p:nvSpPr>
          <p:spPr>
            <a:xfrm>
              <a:off x="1177725" y="1352780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07" name="Shape 807"/>
            <p:cNvSpPr/>
            <p:nvPr/>
          </p:nvSpPr>
          <p:spPr>
            <a:xfrm>
              <a:off x="1348832" y="924068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08" name="Shape 808"/>
            <p:cNvSpPr/>
            <p:nvPr/>
          </p:nvSpPr>
          <p:spPr>
            <a:xfrm>
              <a:off x="1355733" y="765301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09" name="Shape 809"/>
            <p:cNvSpPr/>
            <p:nvPr/>
          </p:nvSpPr>
          <p:spPr>
            <a:xfrm>
              <a:off x="761947" y="806718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0" name="Shape 810"/>
            <p:cNvSpPr/>
            <p:nvPr/>
          </p:nvSpPr>
          <p:spPr>
            <a:xfrm flipV="1">
              <a:off x="1624929" y="958581"/>
              <a:ext cx="459199" cy="16039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1" name="Shape 811"/>
            <p:cNvSpPr/>
            <p:nvPr/>
          </p:nvSpPr>
          <p:spPr>
            <a:xfrm flipH="1">
              <a:off x="0" y="972386"/>
              <a:ext cx="358519" cy="13269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2" name="Shape 812"/>
            <p:cNvSpPr/>
            <p:nvPr/>
          </p:nvSpPr>
          <p:spPr>
            <a:xfrm>
              <a:off x="1005984" y="-1"/>
              <a:ext cx="448292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/>
              <a:r>
                <a:t>Pb</a:t>
              </a:r>
            </a:p>
          </p:txBody>
        </p:sp>
        <p:sp>
          <p:nvSpPr>
            <p:cNvPr id="813" name="Shape 813"/>
            <p:cNvSpPr/>
            <p:nvPr/>
          </p:nvSpPr>
          <p:spPr>
            <a:xfrm>
              <a:off x="346864" y="436985"/>
              <a:ext cx="231500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457200"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/>
              <a:r>
                <a:t>p</a:t>
              </a:r>
            </a:p>
          </p:txBody>
        </p:sp>
      </p:grpSp>
      <p:grpSp>
        <p:nvGrpSpPr>
          <p:cNvPr id="841" name="Group 841"/>
          <p:cNvGrpSpPr/>
          <p:nvPr/>
        </p:nvGrpSpPr>
        <p:grpSpPr>
          <a:xfrm>
            <a:off x="6279557" y="7907583"/>
            <a:ext cx="862983" cy="1172584"/>
            <a:chOff x="0" y="0"/>
            <a:chExt cx="862981" cy="1172582"/>
          </a:xfrm>
        </p:grpSpPr>
        <p:sp>
          <p:nvSpPr>
            <p:cNvPr id="815" name="Shape 815"/>
            <p:cNvSpPr/>
            <p:nvPr/>
          </p:nvSpPr>
          <p:spPr>
            <a:xfrm>
              <a:off x="35797" y="655773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6" name="Shape 816"/>
            <p:cNvSpPr/>
            <p:nvPr/>
          </p:nvSpPr>
          <p:spPr>
            <a:xfrm>
              <a:off x="166745" y="53582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7" name="Shape 817"/>
            <p:cNvSpPr/>
            <p:nvPr/>
          </p:nvSpPr>
          <p:spPr>
            <a:xfrm>
              <a:off x="374015" y="748227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8" name="Shape 818"/>
            <p:cNvSpPr/>
            <p:nvPr/>
          </p:nvSpPr>
          <p:spPr>
            <a:xfrm>
              <a:off x="318229" y="260667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19" name="Shape 819"/>
            <p:cNvSpPr/>
            <p:nvPr/>
          </p:nvSpPr>
          <p:spPr>
            <a:xfrm>
              <a:off x="49404" y="235236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20" name="Shape 820"/>
            <p:cNvSpPr/>
            <p:nvPr/>
          </p:nvSpPr>
          <p:spPr>
            <a:xfrm>
              <a:off x="126424" y="545865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21" name="Shape 821"/>
            <p:cNvSpPr/>
            <p:nvPr/>
          </p:nvSpPr>
          <p:spPr>
            <a:xfrm>
              <a:off x="546379" y="338778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22" name="Shape 822"/>
            <p:cNvSpPr/>
            <p:nvPr/>
          </p:nvSpPr>
          <p:spPr>
            <a:xfrm>
              <a:off x="361105" y="380248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23" name="Shape 823"/>
            <p:cNvSpPr/>
            <p:nvPr/>
          </p:nvSpPr>
          <p:spPr>
            <a:xfrm>
              <a:off x="448290" y="571296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24" name="Shape 824"/>
            <p:cNvSpPr/>
            <p:nvPr/>
          </p:nvSpPr>
          <p:spPr>
            <a:xfrm>
              <a:off x="546379" y="674840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25" name="Shape 825"/>
            <p:cNvSpPr/>
            <p:nvPr/>
          </p:nvSpPr>
          <p:spPr>
            <a:xfrm>
              <a:off x="50497" y="503911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26" name="Shape 826"/>
            <p:cNvSpPr/>
            <p:nvPr/>
          </p:nvSpPr>
          <p:spPr>
            <a:xfrm>
              <a:off x="628299" y="200183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27" name="Shape 827"/>
            <p:cNvSpPr/>
            <p:nvPr/>
          </p:nvSpPr>
          <p:spPr>
            <a:xfrm>
              <a:off x="166745" y="727571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28" name="Shape 828"/>
            <p:cNvSpPr/>
            <p:nvPr/>
          </p:nvSpPr>
          <p:spPr>
            <a:xfrm>
              <a:off x="491356" y="9081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29" name="Shape 829"/>
            <p:cNvSpPr/>
            <p:nvPr/>
          </p:nvSpPr>
          <p:spPr>
            <a:xfrm>
              <a:off x="334221" y="0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0" name="Shape 830"/>
            <p:cNvSpPr/>
            <p:nvPr/>
          </p:nvSpPr>
          <p:spPr>
            <a:xfrm>
              <a:off x="243764" y="157124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1" name="Shape 831"/>
            <p:cNvSpPr/>
            <p:nvPr/>
          </p:nvSpPr>
          <p:spPr>
            <a:xfrm>
              <a:off x="451562" y="216168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2" name="Shape 832"/>
            <p:cNvSpPr/>
            <p:nvPr/>
          </p:nvSpPr>
          <p:spPr>
            <a:xfrm>
              <a:off x="264845" y="543684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3" name="Shape 833"/>
            <p:cNvSpPr/>
            <p:nvPr/>
          </p:nvSpPr>
          <p:spPr>
            <a:xfrm>
              <a:off x="117340" y="378017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4" name="Shape 834"/>
            <p:cNvSpPr/>
            <p:nvPr/>
          </p:nvSpPr>
          <p:spPr>
            <a:xfrm>
              <a:off x="533118" y="827240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5" name="Shape 835"/>
            <p:cNvSpPr/>
            <p:nvPr/>
          </p:nvSpPr>
          <p:spPr>
            <a:xfrm>
              <a:off x="268110" y="897371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6" name="Shape 836"/>
            <p:cNvSpPr/>
            <p:nvPr/>
          </p:nvSpPr>
          <p:spPr>
            <a:xfrm>
              <a:off x="113343" y="862858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7" name="Shape 837"/>
            <p:cNvSpPr/>
            <p:nvPr/>
          </p:nvSpPr>
          <p:spPr>
            <a:xfrm>
              <a:off x="415777" y="965496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8" name="Shape 838"/>
            <p:cNvSpPr/>
            <p:nvPr/>
          </p:nvSpPr>
          <p:spPr>
            <a:xfrm>
              <a:off x="586884" y="536784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39" name="Shape 839"/>
            <p:cNvSpPr/>
            <p:nvPr/>
          </p:nvSpPr>
          <p:spPr>
            <a:xfrm>
              <a:off x="593785" y="378017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40" name="Shape 840"/>
            <p:cNvSpPr/>
            <p:nvPr/>
          </p:nvSpPr>
          <p:spPr>
            <a:xfrm>
              <a:off x="0" y="419434"/>
              <a:ext cx="234682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842" name="Shape 842"/>
          <p:cNvSpPr/>
          <p:nvPr/>
        </p:nvSpPr>
        <p:spPr>
          <a:xfrm flipV="1">
            <a:off x="7286440" y="8490329"/>
            <a:ext cx="459199" cy="16039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843" name="Shape 843"/>
          <p:cNvSpPr/>
          <p:nvPr/>
        </p:nvSpPr>
        <p:spPr>
          <a:xfrm flipH="1">
            <a:off x="4995711" y="7838831"/>
            <a:ext cx="358519" cy="13269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844" name="Shape 844"/>
          <p:cNvSpPr/>
          <p:nvPr/>
        </p:nvSpPr>
        <p:spPr>
          <a:xfrm>
            <a:off x="6601203" y="7484367"/>
            <a:ext cx="44829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Pb</a:t>
            </a:r>
          </a:p>
        </p:txBody>
      </p:sp>
      <p:sp>
        <p:nvSpPr>
          <p:cNvPr id="845" name="Shape 845"/>
          <p:cNvSpPr/>
          <p:nvPr/>
        </p:nvSpPr>
        <p:spPr>
          <a:xfrm>
            <a:off x="6483239" y="3356837"/>
            <a:ext cx="234683" cy="20708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846" name="Shape 846"/>
          <p:cNvSpPr/>
          <p:nvPr/>
        </p:nvSpPr>
        <p:spPr>
          <a:xfrm>
            <a:off x="5769672" y="3384817"/>
            <a:ext cx="234683" cy="2070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847" name="Shape 847"/>
          <p:cNvSpPr/>
          <p:nvPr/>
        </p:nvSpPr>
        <p:spPr>
          <a:xfrm flipV="1">
            <a:off x="6780199" y="3456835"/>
            <a:ext cx="459199" cy="16039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848" name="Shape 848"/>
          <p:cNvSpPr/>
          <p:nvPr/>
        </p:nvSpPr>
        <p:spPr>
          <a:xfrm flipH="1">
            <a:off x="5370451" y="3499934"/>
            <a:ext cx="358519" cy="13269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849" name="Shape 849"/>
          <p:cNvSpPr/>
          <p:nvPr/>
        </p:nvSpPr>
        <p:spPr>
          <a:xfrm>
            <a:off x="5945634" y="6937939"/>
            <a:ext cx="44829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Pb</a:t>
            </a:r>
          </a:p>
        </p:txBody>
      </p:sp>
      <p:sp>
        <p:nvSpPr>
          <p:cNvPr id="850" name="Shape 850"/>
          <p:cNvSpPr/>
          <p:nvPr/>
        </p:nvSpPr>
        <p:spPr>
          <a:xfrm>
            <a:off x="5717315" y="2964533"/>
            <a:ext cx="23150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851" name="Shape 851"/>
          <p:cNvSpPr/>
          <p:nvPr/>
        </p:nvSpPr>
        <p:spPr>
          <a:xfrm>
            <a:off x="6461865" y="2862231"/>
            <a:ext cx="2315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p</a:t>
            </a:r>
          </a:p>
        </p:txBody>
      </p:sp>
      <p:grpSp>
        <p:nvGrpSpPr>
          <p:cNvPr id="878" name="Group 878"/>
          <p:cNvGrpSpPr/>
          <p:nvPr/>
        </p:nvGrpSpPr>
        <p:grpSpPr>
          <a:xfrm>
            <a:off x="5530944" y="7376351"/>
            <a:ext cx="862983" cy="1172584"/>
            <a:chOff x="0" y="0"/>
            <a:chExt cx="862982" cy="1172582"/>
          </a:xfrm>
        </p:grpSpPr>
        <p:sp>
          <p:nvSpPr>
            <p:cNvPr id="852" name="Shape 852"/>
            <p:cNvSpPr/>
            <p:nvPr/>
          </p:nvSpPr>
          <p:spPr>
            <a:xfrm>
              <a:off x="35797" y="655773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3" name="Shape 853"/>
            <p:cNvSpPr/>
            <p:nvPr/>
          </p:nvSpPr>
          <p:spPr>
            <a:xfrm>
              <a:off x="166745" y="53582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4" name="Shape 854"/>
            <p:cNvSpPr/>
            <p:nvPr/>
          </p:nvSpPr>
          <p:spPr>
            <a:xfrm>
              <a:off x="374016" y="748227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5" name="Shape 855"/>
            <p:cNvSpPr/>
            <p:nvPr/>
          </p:nvSpPr>
          <p:spPr>
            <a:xfrm>
              <a:off x="318229" y="260667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6" name="Shape 856"/>
            <p:cNvSpPr/>
            <p:nvPr/>
          </p:nvSpPr>
          <p:spPr>
            <a:xfrm>
              <a:off x="49404" y="235236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7" name="Shape 857"/>
            <p:cNvSpPr/>
            <p:nvPr/>
          </p:nvSpPr>
          <p:spPr>
            <a:xfrm>
              <a:off x="126424" y="545865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8" name="Shape 858"/>
            <p:cNvSpPr/>
            <p:nvPr/>
          </p:nvSpPr>
          <p:spPr>
            <a:xfrm>
              <a:off x="546379" y="338778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59" name="Shape 859"/>
            <p:cNvSpPr/>
            <p:nvPr/>
          </p:nvSpPr>
          <p:spPr>
            <a:xfrm>
              <a:off x="361105" y="380248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60" name="Shape 860"/>
            <p:cNvSpPr/>
            <p:nvPr/>
          </p:nvSpPr>
          <p:spPr>
            <a:xfrm>
              <a:off x="448290" y="571296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61" name="Shape 861"/>
            <p:cNvSpPr/>
            <p:nvPr/>
          </p:nvSpPr>
          <p:spPr>
            <a:xfrm>
              <a:off x="546379" y="674840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62" name="Shape 862"/>
            <p:cNvSpPr/>
            <p:nvPr/>
          </p:nvSpPr>
          <p:spPr>
            <a:xfrm>
              <a:off x="50497" y="503911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63" name="Shape 863"/>
            <p:cNvSpPr/>
            <p:nvPr/>
          </p:nvSpPr>
          <p:spPr>
            <a:xfrm>
              <a:off x="628300" y="200183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64" name="Shape 864"/>
            <p:cNvSpPr/>
            <p:nvPr/>
          </p:nvSpPr>
          <p:spPr>
            <a:xfrm>
              <a:off x="166745" y="727571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65" name="Shape 865"/>
            <p:cNvSpPr/>
            <p:nvPr/>
          </p:nvSpPr>
          <p:spPr>
            <a:xfrm>
              <a:off x="491357" y="9081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66" name="Shape 866"/>
            <p:cNvSpPr/>
            <p:nvPr/>
          </p:nvSpPr>
          <p:spPr>
            <a:xfrm>
              <a:off x="334221" y="0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67" name="Shape 867"/>
            <p:cNvSpPr/>
            <p:nvPr/>
          </p:nvSpPr>
          <p:spPr>
            <a:xfrm>
              <a:off x="243764" y="157124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68" name="Shape 868"/>
            <p:cNvSpPr/>
            <p:nvPr/>
          </p:nvSpPr>
          <p:spPr>
            <a:xfrm>
              <a:off x="451562" y="216168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69" name="Shape 869"/>
            <p:cNvSpPr/>
            <p:nvPr/>
          </p:nvSpPr>
          <p:spPr>
            <a:xfrm>
              <a:off x="264845" y="543684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70" name="Shape 870"/>
            <p:cNvSpPr/>
            <p:nvPr/>
          </p:nvSpPr>
          <p:spPr>
            <a:xfrm>
              <a:off x="117340" y="378017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71" name="Shape 871"/>
            <p:cNvSpPr/>
            <p:nvPr/>
          </p:nvSpPr>
          <p:spPr>
            <a:xfrm>
              <a:off x="533119" y="827240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72" name="Shape 872"/>
            <p:cNvSpPr/>
            <p:nvPr/>
          </p:nvSpPr>
          <p:spPr>
            <a:xfrm>
              <a:off x="268110" y="897371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73" name="Shape 873"/>
            <p:cNvSpPr/>
            <p:nvPr/>
          </p:nvSpPr>
          <p:spPr>
            <a:xfrm>
              <a:off x="113343" y="862858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74" name="Shape 874"/>
            <p:cNvSpPr/>
            <p:nvPr/>
          </p:nvSpPr>
          <p:spPr>
            <a:xfrm>
              <a:off x="415778" y="965496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00"/>
                  </a:solidFill>
                  <a:uFill>
                    <a:solidFill>
                      <a:srgbClr val="FFFF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75" name="Shape 875"/>
            <p:cNvSpPr/>
            <p:nvPr/>
          </p:nvSpPr>
          <p:spPr>
            <a:xfrm>
              <a:off x="586884" y="536784"/>
              <a:ext cx="234683" cy="207087"/>
            </a:xfrm>
            <a:prstGeom prst="ellipse">
              <a:avLst/>
            </a:prstGeom>
            <a:solidFill>
              <a:srgbClr val="FFFF00"/>
            </a:solidFill>
            <a:ln w="9525" cap="flat">
              <a:solidFill>
                <a:srgbClr val="FFFF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76" name="Shape 876"/>
            <p:cNvSpPr/>
            <p:nvPr/>
          </p:nvSpPr>
          <p:spPr>
            <a:xfrm>
              <a:off x="593785" y="378017"/>
              <a:ext cx="234683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  <p:sp>
          <p:nvSpPr>
            <p:cNvPr id="877" name="Shape 877"/>
            <p:cNvSpPr/>
            <p:nvPr/>
          </p:nvSpPr>
          <p:spPr>
            <a:xfrm>
              <a:off x="0" y="419434"/>
              <a:ext cx="234682" cy="207087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pPr>
            </a:p>
          </p:txBody>
        </p:sp>
      </p:grpSp>
      <p:sp>
        <p:nvSpPr>
          <p:cNvPr id="879" name="Shape 879"/>
          <p:cNvSpPr/>
          <p:nvPr/>
        </p:nvSpPr>
        <p:spPr>
          <a:xfrm>
            <a:off x="8052891" y="5613848"/>
            <a:ext cx="340211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2200"/>
            </a:pPr>
            <a:r>
              <a:t>Multi-parton interactions</a:t>
            </a:r>
          </a:p>
          <a:p>
            <a:pPr marL="228600" indent="-228600">
              <a:buSzPct val="100000"/>
              <a:buChar char="•"/>
              <a:defRPr sz="2200"/>
            </a:pPr>
            <a:r>
              <a:t>Color reconnection</a:t>
            </a:r>
          </a:p>
          <a:p>
            <a:pPr marL="228600" indent="-228600">
              <a:buSzPct val="100000"/>
              <a:buChar char="•"/>
              <a:defRPr sz="2200"/>
            </a:pPr>
            <a:r>
              <a:t>Color Glass Condensate</a:t>
            </a:r>
          </a:p>
        </p:txBody>
      </p:sp>
      <p:sp>
        <p:nvSpPr>
          <p:cNvPr id="880" name="Shape 880"/>
          <p:cNvSpPr/>
          <p:nvPr/>
        </p:nvSpPr>
        <p:spPr>
          <a:xfrm>
            <a:off x="8082057" y="4793470"/>
            <a:ext cx="488163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Observation:</a:t>
            </a:r>
          </a:p>
          <a:p>
            <a:pPr>
              <a:defRPr b="1" sz="2400"/>
            </a:pPr>
            <a:r>
              <a:t>Flow-like long range correlations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Corr2D_T1Min30T1Max35_A1Min10A1Max15_FlowOrder0.pdf"/>
          <p:cNvPicPr>
            <a:picLocks noChangeAspect="1"/>
          </p:cNvPicPr>
          <p:nvPr/>
        </p:nvPicPr>
        <p:blipFill>
          <a:blip r:embed="rId2">
            <a:extLst/>
          </a:blip>
          <a:srcRect l="75400" t="70905" r="0" b="0"/>
          <a:stretch>
            <a:fillRect/>
          </a:stretch>
        </p:blipFill>
        <p:spPr>
          <a:xfrm>
            <a:off x="203398" y="3355975"/>
            <a:ext cx="5495731" cy="5124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3" name="Corr2D_T1Min30T1Max35_A1Min10A1Max15_FlowOrder0.pdf"/>
          <p:cNvPicPr>
            <a:picLocks noChangeAspect="1"/>
          </p:cNvPicPr>
          <p:nvPr/>
        </p:nvPicPr>
        <p:blipFill>
          <a:blip r:embed="rId2">
            <a:extLst/>
          </a:blip>
          <a:srcRect l="0" t="8306" r="72286" b="61841"/>
          <a:stretch>
            <a:fillRect/>
          </a:stretch>
        </p:blipFill>
        <p:spPr>
          <a:xfrm>
            <a:off x="7035867" y="4580867"/>
            <a:ext cx="4846186" cy="4115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4" name="Corr2D_T1Min30T1Max35_A1Min10A1Max15_FlowOrder0.pdf"/>
          <p:cNvPicPr>
            <a:picLocks noChangeAspect="1"/>
          </p:cNvPicPr>
          <p:nvPr/>
        </p:nvPicPr>
        <p:blipFill>
          <a:blip r:embed="rId2">
            <a:extLst/>
          </a:blip>
          <a:srcRect l="0" t="38651" r="72132" b="31066"/>
          <a:stretch>
            <a:fillRect/>
          </a:stretch>
        </p:blipFill>
        <p:spPr>
          <a:xfrm>
            <a:off x="7339127" y="577896"/>
            <a:ext cx="4705283" cy="4030892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Shape 8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PbPb ridge at LHC</a:t>
            </a:r>
          </a:p>
        </p:txBody>
      </p:sp>
      <p:sp>
        <p:nvSpPr>
          <p:cNvPr id="886" name="Shape 88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87" name="Shape 887"/>
          <p:cNvSpPr/>
          <p:nvPr/>
        </p:nvSpPr>
        <p:spPr>
          <a:xfrm rot="5400000">
            <a:off x="11307684" y="2377526"/>
            <a:ext cx="2893772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CMS, arXiv:1201.3158</a:t>
            </a:r>
          </a:p>
        </p:txBody>
      </p:sp>
      <p:sp>
        <p:nvSpPr>
          <p:cNvPr id="888" name="Shape 888"/>
          <p:cNvSpPr/>
          <p:nvPr/>
        </p:nvSpPr>
        <p:spPr>
          <a:xfrm>
            <a:off x="2884884" y="8312150"/>
            <a:ext cx="288569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t>Near-side jet peak</a:t>
            </a:r>
          </a:p>
          <a:p>
            <a:pPr algn="ctr">
              <a:defRPr sz="2600"/>
            </a:pPr>
            <a:r>
              <a:t>Δφ,Δη</a:t>
            </a:r>
          </a:p>
        </p:txBody>
      </p:sp>
      <p:sp>
        <p:nvSpPr>
          <p:cNvPr id="889" name="Shape 889"/>
          <p:cNvSpPr/>
          <p:nvPr/>
        </p:nvSpPr>
        <p:spPr>
          <a:xfrm>
            <a:off x="805408" y="1244600"/>
            <a:ext cx="395126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CMS, PbPb √s = 2.76 TeV</a:t>
            </a:r>
          </a:p>
        </p:txBody>
      </p:sp>
      <p:sp>
        <p:nvSpPr>
          <p:cNvPr id="890" name="Shape 890"/>
          <p:cNvSpPr/>
          <p:nvPr/>
        </p:nvSpPr>
        <p:spPr>
          <a:xfrm>
            <a:off x="1145579" y="2489199"/>
            <a:ext cx="319810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3.0 &lt; p</a:t>
            </a:r>
            <a:r>
              <a:rPr baseline="-5999"/>
              <a:t>T,trig</a:t>
            </a:r>
            <a:r>
              <a:t> &lt; 3.5 GeV</a:t>
            </a:r>
          </a:p>
        </p:txBody>
      </p:sp>
      <p:sp>
        <p:nvSpPr>
          <p:cNvPr id="891" name="Shape 891"/>
          <p:cNvSpPr/>
          <p:nvPr/>
        </p:nvSpPr>
        <p:spPr>
          <a:xfrm>
            <a:off x="979884" y="1866899"/>
            <a:ext cx="346735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1.0 &lt; p</a:t>
            </a:r>
            <a:r>
              <a:rPr baseline="-5999"/>
              <a:t>T,assoc</a:t>
            </a:r>
            <a:r>
              <a:t> &lt; 1.5 GeV</a:t>
            </a:r>
          </a:p>
        </p:txBody>
      </p:sp>
      <p:sp>
        <p:nvSpPr>
          <p:cNvPr id="892" name="Shape 892"/>
          <p:cNvSpPr/>
          <p:nvPr/>
        </p:nvSpPr>
        <p:spPr>
          <a:xfrm>
            <a:off x="5428753" y="4234814"/>
            <a:ext cx="231671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t>Away-side </a:t>
            </a:r>
            <a:br/>
            <a:r>
              <a:t>jet peak (ridge)</a:t>
            </a:r>
          </a:p>
        </p:txBody>
      </p:sp>
      <p:sp>
        <p:nvSpPr>
          <p:cNvPr id="893" name="Shape 893"/>
          <p:cNvSpPr/>
          <p:nvPr/>
        </p:nvSpPr>
        <p:spPr>
          <a:xfrm>
            <a:off x="6634223" y="8920786"/>
            <a:ext cx="524449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9A251C"/>
                </a:solidFill>
              </a:defRPr>
            </a:lvl1pPr>
          </a:lstStyle>
          <a:p>
            <a:pPr/>
            <a:r>
              <a:t>Very long range correlation: Δη ~ 4</a:t>
            </a:r>
          </a:p>
        </p:txBody>
      </p:sp>
      <p:sp>
        <p:nvSpPr>
          <p:cNvPr id="894" name="Shape 894"/>
          <p:cNvSpPr/>
          <p:nvPr/>
        </p:nvSpPr>
        <p:spPr>
          <a:xfrm flipH="1">
            <a:off x="3777071" y="4733880"/>
            <a:ext cx="153478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895" name="Shape 895"/>
          <p:cNvSpPr/>
          <p:nvPr/>
        </p:nvSpPr>
        <p:spPr>
          <a:xfrm flipH="1" flipV="1">
            <a:off x="3733523" y="6495959"/>
            <a:ext cx="429979" cy="19141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896" name="Shape 896"/>
          <p:cNvSpPr/>
          <p:nvPr/>
        </p:nvSpPr>
        <p:spPr>
          <a:xfrm flipV="1">
            <a:off x="7426229" y="7599206"/>
            <a:ext cx="1902346" cy="81789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897" name="Shape 897"/>
          <p:cNvSpPr/>
          <p:nvPr/>
        </p:nvSpPr>
        <p:spPr>
          <a:xfrm>
            <a:off x="6296908" y="8350432"/>
            <a:ext cx="244537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‘near side ridge’</a:t>
            </a:r>
          </a:p>
        </p:txBody>
      </p:sp>
      <p:sp>
        <p:nvSpPr>
          <p:cNvPr id="898" name="Shape 898"/>
          <p:cNvSpPr/>
          <p:nvPr/>
        </p:nvSpPr>
        <p:spPr>
          <a:xfrm flipV="1">
            <a:off x="7819759" y="7179640"/>
            <a:ext cx="1115010" cy="548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899" name="Shape 899"/>
          <p:cNvSpPr/>
          <p:nvPr/>
        </p:nvSpPr>
        <p:spPr>
          <a:xfrm flipV="1">
            <a:off x="7824239" y="6733268"/>
            <a:ext cx="573655" cy="97343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900" name="Shape 900"/>
          <p:cNvSpPr/>
          <p:nvPr/>
        </p:nvSpPr>
        <p:spPr>
          <a:xfrm>
            <a:off x="5355394" y="7260349"/>
            <a:ext cx="246342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600"/>
            </a:pPr>
            <a:r>
              <a:t>Broad structure </a:t>
            </a:r>
            <a:br/>
            <a:r>
              <a:t>on away side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does flow enter in Δ𝝋 distributions?</a:t>
            </a:r>
          </a:p>
        </p:txBody>
      </p:sp>
      <p:sp>
        <p:nvSpPr>
          <p:cNvPr id="903" name="Shape 90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4" name="Shape 9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05" name="Shape 905"/>
          <p:cNvSpPr/>
          <p:nvPr/>
        </p:nvSpPr>
        <p:spPr>
          <a:xfrm>
            <a:off x="97771" y="1777469"/>
            <a:ext cx="519838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Azimuthal distribution, single event</a:t>
            </a:r>
          </a:p>
        </p:txBody>
      </p:sp>
      <p:sp>
        <p:nvSpPr>
          <p:cNvPr id="906" name="Shape 906"/>
          <p:cNvSpPr/>
          <p:nvPr/>
        </p:nvSpPr>
        <p:spPr>
          <a:xfrm>
            <a:off x="546633" y="7355258"/>
            <a:ext cx="5075164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Event plane angle changes </a:t>
            </a:r>
            <a:br/>
            <a:r>
              <a:t>from event to event</a:t>
            </a:r>
            <a:br/>
            <a:r>
              <a:t>Ψ2 and Ψ3 mostly independent</a:t>
            </a:r>
          </a:p>
        </p:txBody>
      </p:sp>
      <p:sp>
        <p:nvSpPr>
          <p:cNvPr id="907" name="Shape 907"/>
          <p:cNvSpPr/>
          <p:nvPr/>
        </p:nvSpPr>
        <p:spPr>
          <a:xfrm>
            <a:off x="8186603" y="1927731"/>
            <a:ext cx="239006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Pair distribution</a:t>
            </a:r>
          </a:p>
        </p:txBody>
      </p:sp>
      <p:pic>
        <p:nvPicPr>
          <p:cNvPr id="908" name="phi_exa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66" y="2228155"/>
            <a:ext cx="4783941" cy="4564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9" name="phi1phi2_exa3_notfolded.png"/>
          <p:cNvPicPr>
            <a:picLocks noChangeAspect="1"/>
          </p:cNvPicPr>
          <p:nvPr/>
        </p:nvPicPr>
        <p:blipFill>
          <a:blip r:embed="rId3">
            <a:extLst/>
          </a:blip>
          <a:srcRect l="2642" t="0" r="0" b="0"/>
          <a:stretch>
            <a:fillRect/>
          </a:stretch>
        </p:blipFill>
        <p:spPr>
          <a:xfrm>
            <a:off x="4759038" y="2388293"/>
            <a:ext cx="8585818" cy="4183881"/>
          </a:xfrm>
          <a:prstGeom prst="rect">
            <a:avLst/>
          </a:prstGeom>
          <a:ln w="12700">
            <a:miter lim="400000"/>
          </a:ln>
        </p:spPr>
      </p:pic>
      <p:sp>
        <p:nvSpPr>
          <p:cNvPr id="910" name="Shape 910"/>
          <p:cNvSpPr/>
          <p:nvPr/>
        </p:nvSpPr>
        <p:spPr>
          <a:xfrm>
            <a:off x="7054722" y="7355258"/>
            <a:ext cx="4917679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Pair distribution peaks around </a:t>
            </a:r>
            <a:br/>
            <a:r>
              <a:t>Δ𝝋 = 0, π, 2π for v2</a:t>
            </a:r>
          </a:p>
          <a:p>
            <a:pPr algn="ctr"/>
            <a:r>
              <a:t>Δ𝝋 = 0, 2/3 π, 4/3 π for v3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Side note: folding the 𝝋</a:t>
            </a:r>
            <a:r>
              <a:rPr baseline="-5999"/>
              <a:t>1</a:t>
            </a:r>
            <a:r>
              <a:t>-𝝋</a:t>
            </a:r>
            <a:r>
              <a:rPr baseline="-5999"/>
              <a:t>2</a:t>
            </a:r>
            <a:r>
              <a:t> plane </a:t>
            </a:r>
          </a:p>
        </p:txBody>
      </p:sp>
      <p:sp>
        <p:nvSpPr>
          <p:cNvPr id="913" name="Shape 91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4" name="Shape 91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15" name="Shape 915"/>
          <p:cNvSpPr/>
          <p:nvPr/>
        </p:nvSpPr>
        <p:spPr>
          <a:xfrm>
            <a:off x="1176907" y="6502760"/>
            <a:ext cx="4917679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Pair distribution peaks around </a:t>
            </a:r>
            <a:br/>
            <a:r>
              <a:t>Δ𝝋 = 0, π for v2</a:t>
            </a:r>
          </a:p>
          <a:p>
            <a:pPr algn="ctr"/>
            <a:r>
              <a:t>Δ𝝋 = 0, 2/3 π, 4/3 π for v3</a:t>
            </a:r>
          </a:p>
        </p:txBody>
      </p:sp>
      <p:sp>
        <p:nvSpPr>
          <p:cNvPr id="916" name="Shape 916"/>
          <p:cNvSpPr/>
          <p:nvPr/>
        </p:nvSpPr>
        <p:spPr>
          <a:xfrm>
            <a:off x="8469718" y="1777254"/>
            <a:ext cx="294090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Folded pair distribution</a:t>
            </a:r>
          </a:p>
        </p:txBody>
      </p:sp>
      <p:pic>
        <p:nvPicPr>
          <p:cNvPr id="917" name="phi1phi2_exa3_notfolded.pdf"/>
          <p:cNvPicPr>
            <a:picLocks noChangeAspect="1"/>
          </p:cNvPicPr>
          <p:nvPr/>
        </p:nvPicPr>
        <p:blipFill>
          <a:blip r:embed="rId2">
            <a:extLst/>
          </a:blip>
          <a:srcRect l="2642" t="0" r="0" b="0"/>
          <a:stretch>
            <a:fillRect/>
          </a:stretch>
        </p:blipFill>
        <p:spPr>
          <a:xfrm>
            <a:off x="60210" y="2611957"/>
            <a:ext cx="6644783" cy="3238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phi1phi2_exa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7777" y="2091797"/>
            <a:ext cx="5668248" cy="5408328"/>
          </a:xfrm>
          <a:prstGeom prst="rect">
            <a:avLst/>
          </a:prstGeom>
          <a:ln w="12700">
            <a:miter lim="400000"/>
          </a:ln>
        </p:spPr>
      </p:pic>
      <p:sp>
        <p:nvSpPr>
          <p:cNvPr id="919" name="Shape 919"/>
          <p:cNvSpPr/>
          <p:nvPr/>
        </p:nvSpPr>
        <p:spPr>
          <a:xfrm>
            <a:off x="2572209" y="2001008"/>
            <a:ext cx="203995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Pair distribution</a:t>
            </a:r>
          </a:p>
        </p:txBody>
      </p:sp>
      <p:sp>
        <p:nvSpPr>
          <p:cNvPr id="920" name="Shape 920"/>
          <p:cNvSpPr/>
          <p:nvPr/>
        </p:nvSpPr>
        <p:spPr>
          <a:xfrm>
            <a:off x="7045610" y="7604962"/>
            <a:ext cx="54483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Folding: Δ𝝋 = π, -π are equivalent</a:t>
            </a:r>
          </a:p>
        </p:txBody>
      </p:sp>
      <p:sp>
        <p:nvSpPr>
          <p:cNvPr id="921" name="Shape 921"/>
          <p:cNvSpPr/>
          <p:nvPr/>
        </p:nvSpPr>
        <p:spPr>
          <a:xfrm>
            <a:off x="6599460" y="8243199"/>
            <a:ext cx="6340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Same data, more compact presentation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examples</a:t>
            </a:r>
          </a:p>
        </p:txBody>
      </p:sp>
      <p:sp>
        <p:nvSpPr>
          <p:cNvPr id="924" name="Shape 9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5" name="Shape 92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6" name="phi_exa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657" y="1447791"/>
            <a:ext cx="3917030" cy="3737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phi_exa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657" y="5254314"/>
            <a:ext cx="3917030" cy="3737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phi1phi2_exa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9539" y="1447791"/>
            <a:ext cx="3917031" cy="3737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9" name="phi1phi2_exa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17073" y="5254314"/>
            <a:ext cx="3917030" cy="3737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0" name="dphi_exa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97157" y="1420490"/>
            <a:ext cx="3974257" cy="379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1" name="dphi_exa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97157" y="5227013"/>
            <a:ext cx="3974257" cy="3792016"/>
          </a:xfrm>
          <a:prstGeom prst="rect">
            <a:avLst/>
          </a:prstGeom>
          <a:ln w="12700">
            <a:miter lim="400000"/>
          </a:ln>
        </p:spPr>
      </p:pic>
      <p:sp>
        <p:nvSpPr>
          <p:cNvPr id="932" name="Shape 932"/>
          <p:cNvSpPr/>
          <p:nvPr/>
        </p:nvSpPr>
        <p:spPr>
          <a:xfrm>
            <a:off x="10513603" y="1046022"/>
            <a:ext cx="64006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500"/>
              </a:spcBef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lvl1pPr>
          </a:lstStyle>
          <a:p>
            <a:pPr/>
            <a:r>
              <a:t>Δ𝝋</a:t>
            </a:r>
          </a:p>
        </p:txBody>
      </p:sp>
      <p:sp>
        <p:nvSpPr>
          <p:cNvPr id="933" name="Shape 933"/>
          <p:cNvSpPr/>
          <p:nvPr/>
        </p:nvSpPr>
        <p:spPr>
          <a:xfrm>
            <a:off x="2538063" y="1052372"/>
            <a:ext cx="383258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500"/>
              </a:spcBef>
              <a:defRPr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lvl1pPr>
          </a:lstStyle>
          <a:p>
            <a:pPr/>
            <a:r>
              <a:t>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/>
          <p:nvPr/>
        </p:nvSpPr>
        <p:spPr>
          <a:xfrm>
            <a:off x="433493" y="1892017"/>
            <a:ext cx="12137814" cy="6964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spcBef>
                <a:spcPts val="3200"/>
              </a:spcBef>
              <a:defRPr sz="26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Particle Data Group topical reviews</a:t>
            </a:r>
            <a:br>
              <a:rPr sz="2200">
                <a:latin typeface="Arial"/>
                <a:ea typeface="Arial"/>
                <a:cs typeface="Arial"/>
                <a:sym typeface="Arial"/>
              </a:rPr>
            </a:br>
            <a:r>
              <a:rPr sz="2200" u="sng">
                <a:uFill>
                  <a:solidFill>
                    <a:srgbClr val="CCCCFF"/>
                  </a:solidFill>
                </a:uFill>
                <a:latin typeface="Arial"/>
                <a:ea typeface="Arial"/>
                <a:cs typeface="Arial"/>
                <a:sym typeface="Arial"/>
                <a:hlinkClick r:id="rId2" invalidUrl="" action="" tgtFrame="" tooltip="" history="1" highlightClick="0" endSnd="0"/>
              </a:rPr>
              <a:t>http://pdg.lbl.gov/2004/reviews/contents_sports.html</a:t>
            </a:r>
            <a:endParaRPr sz="2200">
              <a:uFill>
                <a:solidFill>
                  <a:srgbClr val="000099"/>
                </a:solidFill>
              </a:uFill>
            </a:endParaRPr>
          </a:p>
          <a:p>
            <a:pPr>
              <a:spcBef>
                <a:spcPts val="3200"/>
              </a:spcBef>
              <a:defRPr sz="26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QCD and jets: CTEQ web page and summer school lectures </a:t>
            </a:r>
            <a:r>
              <a:rPr sz="2200" u="sng">
                <a:uFill>
                  <a:solidFill>
                    <a:srgbClr val="CCCCFF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rPr>
              <a:t>http://www.phys.psu.edu/~cteq/</a:t>
            </a:r>
            <a:endParaRPr sz="2200"/>
          </a:p>
          <a:p>
            <a:pPr>
              <a:spcBef>
                <a:spcPts val="3200"/>
              </a:spcBef>
              <a:defRPr sz="2600"/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Handbook of Perturbative QCD, Rev. Mod. Phys. 67, 157–248 (1995)</a:t>
            </a:r>
            <a:br>
              <a:rPr sz="2200">
                <a:latin typeface="Arial"/>
                <a:ea typeface="Arial"/>
                <a:cs typeface="Arial"/>
                <a:sym typeface="Arial"/>
              </a:rPr>
            </a:br>
            <a:r>
              <a:rPr sz="2200" u="sng">
                <a:uFill>
                  <a:solidFill>
                    <a:srgbClr val="CCCCFF"/>
                  </a:solidFill>
                </a:uFill>
                <a:latin typeface="Arial"/>
                <a:ea typeface="Arial"/>
                <a:cs typeface="Arial"/>
                <a:sym typeface="Arial"/>
                <a:hlinkClick r:id="rId4" invalidUrl="" action="" tgtFrame="" tooltip="" history="1" highlightClick="0" endSnd="0"/>
              </a:rPr>
              <a:t>http://www.phys.psu.edu/~cteq/handbook/v1.1/handbook.ps.gz</a:t>
            </a:r>
            <a:endParaRPr sz="2200"/>
          </a:p>
          <a:p>
            <a:pPr>
              <a:spcBef>
                <a:spcPts val="3200"/>
              </a:spcBef>
              <a:defRPr sz="2600"/>
            </a:pPr>
            <a:r>
              <a:rPr b="1"/>
              <a:t>Gauge Theories in Particle Physics (Vol II: QCD), I.J.R. Aitchison, A.J.G. Hey</a:t>
            </a:r>
            <a:r>
              <a:rPr sz="2200"/>
              <a:t> </a:t>
            </a:r>
            <a:endParaRPr sz="2200"/>
          </a:p>
          <a:p>
            <a:pPr>
              <a:spcBef>
                <a:spcPts val="3200"/>
              </a:spcBef>
              <a:defRPr sz="2600"/>
            </a:pPr>
            <a:r>
              <a:rPr>
                <a:latin typeface="Arial"/>
                <a:ea typeface="Arial"/>
                <a:cs typeface="Arial"/>
                <a:sym typeface="Arial"/>
              </a:rPr>
              <a:t>QCD and Collider Physics, R. K. Ellis, W. J. Sterling, D.R. Webber, Cambridge University Press (1996)</a:t>
            </a:r>
          </a:p>
          <a:p>
            <a:pPr>
              <a:spcBef>
                <a:spcPts val="3200"/>
              </a:spcBef>
              <a:defRPr sz="2600"/>
            </a:pPr>
            <a:r>
              <a:rPr>
                <a:latin typeface="Arial"/>
                <a:ea typeface="Arial"/>
                <a:cs typeface="Arial"/>
                <a:sym typeface="Arial"/>
              </a:rPr>
              <a:t>An Introduction to Quantum Field Theory, M. Peskin and D. Schroeder, Addison Wesley (1995)</a:t>
            </a:r>
          </a:p>
          <a:p>
            <a:pPr>
              <a:spcBef>
                <a:spcPts val="3200"/>
              </a:spcBef>
              <a:defRPr sz="2600"/>
            </a:pPr>
            <a:r>
              <a:rPr>
                <a:latin typeface="Arial"/>
                <a:ea typeface="Arial"/>
                <a:cs typeface="Arial"/>
                <a:sym typeface="Arial"/>
              </a:rPr>
              <a:t>Introduction to High Energy Physics, D. E. Perkins, Cambridge University Press, Fourth Edition (2000)</a:t>
            </a:r>
          </a:p>
        </p:txBody>
      </p:sp>
      <p:sp>
        <p:nvSpPr>
          <p:cNvPr id="936" name="Shape 936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65023" tIns="65023" rIns="65023" bIns="65023"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5000"/>
            </a:lvl1pPr>
          </a:lstStyle>
          <a:p>
            <a:pPr/>
            <a:r>
              <a:t>General QCD references</a:t>
            </a:r>
          </a:p>
        </p:txBody>
      </p:sp>
      <p:sp>
        <p:nvSpPr>
          <p:cNvPr id="937" name="Shape 937"/>
          <p:cNvSpPr/>
          <p:nvPr>
            <p:ph type="sldNum" sz="quarter" idx="2"/>
          </p:nvPr>
        </p:nvSpPr>
        <p:spPr>
          <a:xfrm>
            <a:off x="12769850" y="9340850"/>
            <a:ext cx="453526" cy="451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l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65023" tIns="65023" rIns="65023" bIns="65023"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Heavy Ion references</a:t>
            </a:r>
          </a:p>
        </p:txBody>
      </p:sp>
      <p:sp>
        <p:nvSpPr>
          <p:cNvPr id="940" name="Shape 940"/>
          <p:cNvSpPr/>
          <p:nvPr>
            <p:ph type="sldNum" sz="quarter" idx="2"/>
          </p:nvPr>
        </p:nvSpPr>
        <p:spPr>
          <a:xfrm>
            <a:off x="12769850" y="9340850"/>
            <a:ext cx="453526" cy="451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l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41" name="Shape 941"/>
          <p:cNvSpPr/>
          <p:nvPr/>
        </p:nvSpPr>
        <p:spPr>
          <a:xfrm>
            <a:off x="1192106" y="1950719"/>
            <a:ext cx="10880767" cy="557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spcBef>
                <a:spcPts val="4200"/>
              </a:spcBef>
              <a:defRPr sz="3200"/>
            </a:pPr>
            <a:r>
              <a:rPr sz="2600"/>
              <a:t>RHIC overviews:</a:t>
            </a:r>
            <a:br>
              <a:rPr sz="2600"/>
            </a:br>
            <a:r>
              <a:rPr sz="1800"/>
              <a:t>P. Jacobs and X. N. Wang, Prog. Part. Nucl. Phys. 54, 443 (2005)</a:t>
            </a:r>
            <a:br>
              <a:rPr sz="1800"/>
            </a:br>
            <a:r>
              <a:rPr sz="1800"/>
              <a:t>B. Mueller and J. Nagle, Ann. Rev. Nucl. Part. Sci. 56, 93 (2006) </a:t>
            </a:r>
            <a:endParaRPr sz="1800"/>
          </a:p>
          <a:p>
            <a:pPr>
              <a:spcBef>
                <a:spcPts val="200"/>
              </a:spcBef>
              <a:defRPr sz="3200"/>
            </a:pPr>
            <a:endParaRPr sz="1800"/>
          </a:p>
          <a:p>
            <a:pPr>
              <a:spcBef>
                <a:spcPts val="200"/>
              </a:spcBef>
              <a:defRPr sz="3200"/>
            </a:pPr>
            <a:endParaRPr sz="1800"/>
          </a:p>
          <a:p>
            <a:pPr>
              <a:spcBef>
                <a:spcPts val="200"/>
              </a:spcBef>
              <a:defRPr sz="3200"/>
            </a:pPr>
            <a:r>
              <a:rPr sz="2600"/>
              <a:t>Jet quenching reviews:</a:t>
            </a:r>
            <a:br>
              <a:rPr sz="2400"/>
            </a:br>
            <a:r>
              <a:rPr sz="1800"/>
              <a:t>M. Spousta, arXiv:1305.6400</a:t>
            </a:r>
            <a:endParaRPr sz="1800"/>
          </a:p>
          <a:p>
            <a:pPr>
              <a:spcBef>
                <a:spcPts val="200"/>
              </a:spcBef>
              <a:defRPr sz="3200"/>
            </a:pPr>
            <a:r>
              <a:rPr sz="1800"/>
              <a:t>J. Caselderrey-Solana and C. Salgado, arXiv:0712.3443</a:t>
            </a:r>
            <a:br>
              <a:rPr sz="1800"/>
            </a:br>
            <a:r>
              <a:rPr sz="1800"/>
              <a:t>U. Wiedemann, arXiv:0908.2306</a:t>
            </a:r>
            <a:br>
              <a:rPr sz="1800"/>
            </a:br>
            <a:r>
              <a:rPr sz="1800"/>
              <a:t>A. Majumder and M. v. L. arXiv:1002.2206</a:t>
            </a:r>
            <a:br>
              <a:rPr sz="1800"/>
            </a:br>
            <a:r>
              <a:rPr sz="1800"/>
              <a:t>Accardi, Arleo et al, arXiv:0907.3534</a:t>
            </a:r>
            <a:endParaRPr sz="1800"/>
          </a:p>
          <a:p>
            <a:pPr>
              <a:spcBef>
                <a:spcPts val="4200"/>
              </a:spcBef>
              <a:defRPr sz="3200"/>
            </a:pPr>
            <a:r>
              <a:rPr sz="2600"/>
              <a:t>RHIC experimental white papers</a:t>
            </a:r>
            <a:br>
              <a:rPr sz="2600"/>
            </a:br>
            <a:r>
              <a:rPr sz="1800"/>
              <a:t>BRAHMS: nucl-ex/0410020</a:t>
            </a:r>
            <a:br>
              <a:rPr sz="1800"/>
            </a:br>
            <a:r>
              <a:rPr sz="1800"/>
              <a:t>PHENIX: nucl-ex/0410003</a:t>
            </a:r>
            <a:br>
              <a:rPr sz="1800"/>
            </a:br>
            <a:r>
              <a:rPr sz="1800"/>
              <a:t>PHOBOS: nucl-ex/0410022</a:t>
            </a:r>
            <a:br>
              <a:rPr sz="1800"/>
            </a:br>
            <a:r>
              <a:rPr sz="1800"/>
              <a:t>STAR: nucl-ex/0501009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Shape 9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pPr>
            <a:r>
              <a:t>Di-hadron correlations and flow at low p</a:t>
            </a:r>
            <a:r>
              <a:rPr baseline="-5999"/>
              <a:t>T</a:t>
            </a:r>
          </a:p>
        </p:txBody>
      </p:sp>
      <p:sp>
        <p:nvSpPr>
          <p:cNvPr id="944" name="Shape 944"/>
          <p:cNvSpPr/>
          <p:nvPr>
            <p:ph type="sldNum" sz="quarter" idx="2"/>
          </p:nvPr>
        </p:nvSpPr>
        <p:spPr>
          <a:xfrm>
            <a:off x="12769850" y="9340850"/>
            <a:ext cx="481584" cy="495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>
              <a:defRPr i="0" sz="2600">
                <a:solidFill>
                  <a:srgbClr val="101F9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45" name="GlauberHighTriaEv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19" y="4985173"/>
            <a:ext cx="4768428" cy="35718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8" name="Group 948"/>
          <p:cNvGrpSpPr/>
          <p:nvPr/>
        </p:nvGrpSpPr>
        <p:grpSpPr>
          <a:xfrm>
            <a:off x="6285653" y="1625599"/>
            <a:ext cx="6394027" cy="5968355"/>
            <a:chOff x="0" y="0"/>
            <a:chExt cx="6394026" cy="5968353"/>
          </a:xfrm>
        </p:grpSpPr>
        <p:pic>
          <p:nvPicPr>
            <p:cNvPr id="946" name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94027" cy="5968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7" name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3856" y="203324"/>
              <a:ext cx="928457" cy="939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9" name="Shape 949"/>
          <p:cNvSpPr/>
          <p:nvPr/>
        </p:nvSpPr>
        <p:spPr>
          <a:xfrm rot="5400000">
            <a:off x="11159108" y="3226986"/>
            <a:ext cx="320502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ALICE, PRL 107, 032301</a:t>
            </a:r>
          </a:p>
        </p:txBody>
      </p:sp>
      <p:sp>
        <p:nvSpPr>
          <p:cNvPr id="950" name="Shape 950"/>
          <p:cNvSpPr/>
          <p:nvPr/>
        </p:nvSpPr>
        <p:spPr>
          <a:xfrm rot="5400000">
            <a:off x="4397560" y="6165638"/>
            <a:ext cx="235033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Alver and Roland,</a:t>
            </a:r>
            <a:br/>
            <a:r>
              <a:t>PRC81, 054905</a:t>
            </a:r>
          </a:p>
        </p:txBody>
      </p:sp>
      <p:sp>
        <p:nvSpPr>
          <p:cNvPr id="951" name="Shape 951"/>
          <p:cNvSpPr/>
          <p:nvPr/>
        </p:nvSpPr>
        <p:spPr>
          <a:xfrm>
            <a:off x="855147" y="1849553"/>
            <a:ext cx="457425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Low p</a:t>
            </a:r>
            <a:r>
              <a:rPr baseline="-5999"/>
              <a:t>T</a:t>
            </a:r>
            <a:r>
              <a:t> &lt;~ 3 GeV: di-hadron </a:t>
            </a:r>
            <a:br/>
            <a:r>
              <a:t>correlations dominated by flow</a:t>
            </a:r>
          </a:p>
        </p:txBody>
      </p:sp>
      <p:sp>
        <p:nvSpPr>
          <p:cNvPr id="952" name="Shape 952"/>
          <p:cNvSpPr/>
          <p:nvPr/>
        </p:nvSpPr>
        <p:spPr>
          <a:xfrm>
            <a:off x="2319190" y="3997192"/>
            <a:ext cx="3564795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Important contributions </a:t>
            </a:r>
            <a:br/>
            <a:r>
              <a:t>from v</a:t>
            </a:r>
            <a:r>
              <a:rPr baseline="-5999"/>
              <a:t>3</a:t>
            </a:r>
            <a:r>
              <a:t>, v</a:t>
            </a:r>
            <a:r>
              <a:rPr baseline="-5999"/>
              <a:t>4</a:t>
            </a:r>
          </a:p>
        </p:txBody>
      </p:sp>
      <p:sp>
        <p:nvSpPr>
          <p:cNvPr id="953" name="Shape 953"/>
          <p:cNvSpPr/>
          <p:nvPr/>
        </p:nvSpPr>
        <p:spPr>
          <a:xfrm>
            <a:off x="3022972" y="8655958"/>
            <a:ext cx="689764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Also NB: v</a:t>
            </a:r>
            <a:r>
              <a:rPr baseline="-5999"/>
              <a:t>1</a:t>
            </a:r>
            <a:r>
              <a:t> can mimick jet (near or away-side)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2-particle correlations in p+Pb</a:t>
            </a:r>
          </a:p>
        </p:txBody>
      </p:sp>
      <p:sp>
        <p:nvSpPr>
          <p:cNvPr id="956" name="Shape 9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7" name="Shape 95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8" name="2012-Dec-13-pPb_dihadr_cent_fig1b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9537" y="2270033"/>
            <a:ext cx="6571247" cy="632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2012-Dec-13-pPb_dihadr_periph_fig1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083" y="2351408"/>
            <a:ext cx="6380362" cy="6144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2012-Jun-06-PbPb_dihadr_fig01a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2985" y="1111715"/>
            <a:ext cx="3505337" cy="2250340"/>
          </a:xfrm>
          <a:prstGeom prst="rect">
            <a:avLst/>
          </a:prstGeom>
          <a:ln w="12700">
            <a:miter lim="400000"/>
          </a:ln>
        </p:spPr>
      </p:pic>
      <p:sp>
        <p:nvSpPr>
          <p:cNvPr id="961" name="Shape 961"/>
          <p:cNvSpPr/>
          <p:nvPr/>
        </p:nvSpPr>
        <p:spPr>
          <a:xfrm>
            <a:off x="10622136" y="1211982"/>
            <a:ext cx="213466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ALICE, PLB 719, 29</a:t>
            </a:r>
          </a:p>
        </p:txBody>
      </p:sp>
      <p:sp>
        <p:nvSpPr>
          <p:cNvPr id="962" name="Shape 962"/>
          <p:cNvSpPr/>
          <p:nvPr/>
        </p:nvSpPr>
        <p:spPr>
          <a:xfrm>
            <a:off x="10589567" y="2355849"/>
            <a:ext cx="2199805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Central p+Pb</a:t>
            </a:r>
          </a:p>
        </p:txBody>
      </p:sp>
      <p:sp>
        <p:nvSpPr>
          <p:cNvPr id="963" name="Shape 963"/>
          <p:cNvSpPr/>
          <p:nvPr/>
        </p:nvSpPr>
        <p:spPr>
          <a:xfrm>
            <a:off x="4298834" y="2345695"/>
            <a:ext cx="2067521" cy="838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Peripheral </a:t>
            </a:r>
            <a:br/>
            <a:r>
              <a:t>p+Pb</a:t>
            </a:r>
          </a:p>
        </p:txBody>
      </p:sp>
      <p:sp>
        <p:nvSpPr>
          <p:cNvPr id="964" name="Shape 964"/>
          <p:cNvSpPr/>
          <p:nvPr/>
        </p:nvSpPr>
        <p:spPr>
          <a:xfrm>
            <a:off x="2529300" y="1167532"/>
            <a:ext cx="1349674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Pb+Pb</a:t>
            </a:r>
          </a:p>
        </p:txBody>
      </p:sp>
      <p:sp>
        <p:nvSpPr>
          <p:cNvPr id="965" name="Shape 965"/>
          <p:cNvSpPr/>
          <p:nvPr/>
        </p:nvSpPr>
        <p:spPr>
          <a:xfrm>
            <a:off x="4871351" y="8504766"/>
            <a:ext cx="667970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Near-side long range correlation in central p+Pb</a:t>
            </a:r>
          </a:p>
          <a:p>
            <a:pPr algn="ctr">
              <a:defRPr sz="2400">
                <a:solidFill>
                  <a:srgbClr val="9A251C"/>
                </a:solidFill>
              </a:defRPr>
            </a:pPr>
            <a:r>
              <a:t>Must be early-time; looks like elliptic flow</a:t>
            </a:r>
          </a:p>
        </p:txBody>
      </p:sp>
      <p:grpSp>
        <p:nvGrpSpPr>
          <p:cNvPr id="968" name="Group 968"/>
          <p:cNvGrpSpPr/>
          <p:nvPr/>
        </p:nvGrpSpPr>
        <p:grpSpPr>
          <a:xfrm>
            <a:off x="8051799" y="6804643"/>
            <a:ext cx="2861735" cy="1636624"/>
            <a:chOff x="0" y="0"/>
            <a:chExt cx="2861733" cy="1636623"/>
          </a:xfrm>
        </p:grpSpPr>
        <p:sp>
          <p:nvSpPr>
            <p:cNvPr id="966" name="Shape 966"/>
            <p:cNvSpPr/>
            <p:nvPr/>
          </p:nvSpPr>
          <p:spPr>
            <a:xfrm>
              <a:off x="1181061" y="0"/>
              <a:ext cx="1680673" cy="1060890"/>
            </a:xfrm>
            <a:prstGeom prst="ellipse">
              <a:avLst/>
            </a:prstGeom>
            <a:noFill/>
            <a:ln w="25400" cap="flat">
              <a:solidFill>
                <a:srgbClr val="9A251C"/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967" name="Shape 967"/>
            <p:cNvSpPr/>
            <p:nvPr/>
          </p:nvSpPr>
          <p:spPr>
            <a:xfrm flipV="1">
              <a:off x="-1" y="756181"/>
              <a:ext cx="1240138" cy="880443"/>
            </a:xfrm>
            <a:prstGeom prst="line">
              <a:avLst/>
            </a:prstGeom>
            <a:noFill/>
            <a:ln w="25400" cap="flat">
              <a:solidFill>
                <a:srgbClr val="9A251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</p:grpSp>
      <p:sp>
        <p:nvSpPr>
          <p:cNvPr id="969" name="Shape 969"/>
          <p:cNvSpPr/>
          <p:nvPr/>
        </p:nvSpPr>
        <p:spPr>
          <a:xfrm>
            <a:off x="12319857" y="3404028"/>
            <a:ext cx="138815" cy="138816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970" name="Shape 970"/>
          <p:cNvSpPr/>
          <p:nvPr/>
        </p:nvSpPr>
        <p:spPr>
          <a:xfrm>
            <a:off x="12090828" y="3175000"/>
            <a:ext cx="596873" cy="596872"/>
          </a:xfrm>
          <a:prstGeom prst="ellipse">
            <a:avLst/>
          </a:prstGeom>
          <a:ln w="254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971" name="Shape 971"/>
          <p:cNvSpPr/>
          <p:nvPr/>
        </p:nvSpPr>
        <p:spPr>
          <a:xfrm>
            <a:off x="5792057" y="3285495"/>
            <a:ext cx="138815" cy="138815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972" name="Shape 972"/>
          <p:cNvSpPr/>
          <p:nvPr/>
        </p:nvSpPr>
        <p:spPr>
          <a:xfrm>
            <a:off x="5563028" y="3315128"/>
            <a:ext cx="596873" cy="596873"/>
          </a:xfrm>
          <a:prstGeom prst="ellipse">
            <a:avLst/>
          </a:prstGeom>
          <a:ln w="25400">
            <a:solidFill>
              <a:srgbClr val="101F98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65023" tIns="65023" rIns="65023" bIns="65023"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5000"/>
            </a:lvl1pPr>
          </a:lstStyle>
          <a:p>
            <a:pPr/>
            <a:r>
              <a:t>Asymptotic freedom and pQCD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xfrm>
            <a:off x="12693650" y="9340850"/>
            <a:ext cx="298137" cy="451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l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0" name="Shape 110"/>
          <p:cNvSpPr/>
          <p:nvPr/>
        </p:nvSpPr>
        <p:spPr>
          <a:xfrm>
            <a:off x="7345778" y="1314416"/>
            <a:ext cx="5163342" cy="9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>
              <a:spcBef>
                <a:spcPts val="3200"/>
              </a:spcBef>
              <a:defRPr sz="2600"/>
            </a:pPr>
            <a:r>
              <a:rPr sz="2800"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At large Q</a:t>
            </a:r>
            <a:r>
              <a:rPr baseline="30571" sz="2800"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800"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, hard processes: </a:t>
            </a:r>
            <a:br>
              <a:rPr sz="2800"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2800"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calculate ‘free parton scattering’</a:t>
            </a:r>
          </a:p>
        </p:txBody>
      </p:sp>
      <p:grpSp>
        <p:nvGrpSpPr>
          <p:cNvPr id="114" name="Group 114"/>
          <p:cNvGrpSpPr/>
          <p:nvPr/>
        </p:nvGrpSpPr>
        <p:grpSpPr>
          <a:xfrm>
            <a:off x="8019626" y="2546637"/>
            <a:ext cx="3815646" cy="5109766"/>
            <a:chOff x="0" y="0"/>
            <a:chExt cx="3815644" cy="5109765"/>
          </a:xfrm>
        </p:grpSpPr>
        <p:pic>
          <p:nvPicPr>
            <p:cNvPr id="111" name="opal_3jet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0950" y="541866"/>
              <a:ext cx="3684695" cy="3558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" name="Shape 112"/>
            <p:cNvSpPr/>
            <p:nvPr/>
          </p:nvSpPr>
          <p:spPr>
            <a:xfrm>
              <a:off x="0" y="4278488"/>
              <a:ext cx="3815645" cy="831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914400">
                <a:defRPr sz="2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At high energies, quarks and gluons are manifest</a:t>
              </a:r>
            </a:p>
          </p:txBody>
        </p:sp>
        <p:pic>
          <p:nvPicPr>
            <p:cNvPr id="113" name="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17973" y="0"/>
              <a:ext cx="2339059" cy="584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5" name="Shape 115"/>
          <p:cNvSpPr/>
          <p:nvPr/>
        </p:nvSpPr>
        <p:spPr>
          <a:xfrm>
            <a:off x="2963641" y="8513490"/>
            <a:ext cx="8098952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But need to add hadronisation (+initial state PDFs)</a:t>
            </a:r>
          </a:p>
        </p:txBody>
      </p:sp>
      <p:pic>
        <p:nvPicPr>
          <p:cNvPr id="116" name="asq-20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493" y="1517226"/>
            <a:ext cx="3632765" cy="3793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scatt_dia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39" y="5743786"/>
            <a:ext cx="4226562" cy="2101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sigma_qq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1200" y="6068906"/>
            <a:ext cx="2817707" cy="1282419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1162055" y="7670000"/>
            <a:ext cx="3552203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+ more subprocesses</a:t>
            </a:r>
          </a:p>
        </p:txBody>
      </p:sp>
      <p:sp>
        <p:nvSpPr>
          <p:cNvPr id="120" name="Shape 120"/>
          <p:cNvSpPr/>
          <p:nvPr/>
        </p:nvSpPr>
        <p:spPr>
          <a:xfrm>
            <a:off x="1517226" y="3684693"/>
            <a:ext cx="3142828" cy="1842347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fig3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0561" y="2293896"/>
            <a:ext cx="4736584" cy="4561155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Extracting the double-ridge/flow</a:t>
            </a:r>
          </a:p>
        </p:txBody>
      </p:sp>
      <p:sp>
        <p:nvSpPr>
          <p:cNvPr id="976" name="Shape 97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7" name="fig1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1902" y="2433596"/>
            <a:ext cx="4736584" cy="4561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8" name="fig1b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322" y="2293896"/>
            <a:ext cx="4736584" cy="4561155"/>
          </a:xfrm>
          <a:prstGeom prst="rect">
            <a:avLst/>
          </a:prstGeom>
          <a:ln w="12700">
            <a:miter lim="400000"/>
          </a:ln>
        </p:spPr>
      </p:pic>
      <p:sp>
        <p:nvSpPr>
          <p:cNvPr id="979" name="Shape 979"/>
          <p:cNvSpPr/>
          <p:nvPr/>
        </p:nvSpPr>
        <p:spPr>
          <a:xfrm>
            <a:off x="2038216" y="1586611"/>
            <a:ext cx="1082210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Central                -                 Peripheral           =                     Double ridge</a:t>
            </a:r>
          </a:p>
        </p:txBody>
      </p:sp>
      <p:sp>
        <p:nvSpPr>
          <p:cNvPr id="980" name="Shape 980"/>
          <p:cNvSpPr/>
          <p:nvPr/>
        </p:nvSpPr>
        <p:spPr>
          <a:xfrm>
            <a:off x="2365630" y="7688018"/>
            <a:ext cx="8711729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Hypothesis: associated jet yields (recoil) are the same </a:t>
            </a:r>
            <a:br/>
            <a:r>
              <a:t>in central and peripheral p+Pb</a:t>
            </a:r>
          </a:p>
          <a:p>
            <a:pPr algn="ctr"/>
            <a:r>
              <a:t>Use peripheral to subtract jet contribution from central</a:t>
            </a:r>
          </a:p>
        </p:txBody>
      </p:sp>
      <p:sp>
        <p:nvSpPr>
          <p:cNvPr id="981" name="Shape 981"/>
          <p:cNvSpPr/>
          <p:nvPr/>
        </p:nvSpPr>
        <p:spPr>
          <a:xfrm rot="5400000">
            <a:off x="11214365" y="4498273"/>
            <a:ext cx="308041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ALICE, arXiv:1212.2001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Intro: LHC and ALICE</a:t>
            </a:r>
          </a:p>
        </p:txBody>
      </p:sp>
      <p:sp>
        <p:nvSpPr>
          <p:cNvPr id="984" name="Shape 9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5" name="Shape 98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6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319" y="1814124"/>
            <a:ext cx="5076923" cy="3441835"/>
          </a:xfrm>
          <a:prstGeom prst="rect">
            <a:avLst/>
          </a:prstGeom>
          <a:ln w="12700">
            <a:miter lim="400000"/>
          </a:ln>
        </p:spPr>
      </p:pic>
      <p:sp>
        <p:nvSpPr>
          <p:cNvPr id="987" name="Shape 987"/>
          <p:cNvSpPr/>
          <p:nvPr/>
        </p:nvSpPr>
        <p:spPr>
          <a:xfrm>
            <a:off x="2026733" y="1261592"/>
            <a:ext cx="2297185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ctr"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LHC, Geneva</a:t>
            </a:r>
          </a:p>
        </p:txBody>
      </p:sp>
      <p:sp>
        <p:nvSpPr>
          <p:cNvPr id="988" name="Shape 988"/>
          <p:cNvSpPr/>
          <p:nvPr/>
        </p:nvSpPr>
        <p:spPr>
          <a:xfrm>
            <a:off x="416851" y="5617961"/>
            <a:ext cx="2714477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400"/>
            </a:pPr>
            <a:r>
              <a:t>2010-2013: Run 1</a:t>
            </a:r>
          </a:p>
          <a:p>
            <a:pPr>
              <a:defRPr sz="2400"/>
            </a:pPr>
            <a:r>
              <a:t>pp @ 7, 8 TeV</a:t>
            </a:r>
          </a:p>
          <a:p>
            <a:pPr>
              <a:defRPr sz="2400"/>
            </a:pPr>
            <a:r>
              <a:t>p+Pb @ 5.02 TeV</a:t>
            </a:r>
          </a:p>
          <a:p>
            <a:pPr>
              <a:defRPr sz="2400"/>
            </a:pPr>
            <a:r>
              <a:t>Pb+Pb @ 2.76 TeV</a:t>
            </a:r>
          </a:p>
        </p:txBody>
      </p:sp>
      <p:sp>
        <p:nvSpPr>
          <p:cNvPr id="989" name="Shape 989"/>
          <p:cNvSpPr/>
          <p:nvPr/>
        </p:nvSpPr>
        <p:spPr>
          <a:xfrm>
            <a:off x="2330317" y="7463747"/>
            <a:ext cx="2909442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400"/>
            </a:pPr>
            <a:r>
              <a:t>Run 2 started 2015</a:t>
            </a:r>
          </a:p>
          <a:p>
            <a:pPr>
              <a:defRPr sz="2400"/>
            </a:pPr>
            <a:r>
              <a:t>pp @ 13 TeV</a:t>
            </a:r>
          </a:p>
          <a:p>
            <a:pPr>
              <a:defRPr sz="2400"/>
            </a:pPr>
            <a:r>
              <a:t>Pb+Pb @ 5.02 TeV</a:t>
            </a:r>
          </a:p>
        </p:txBody>
      </p:sp>
      <p:sp>
        <p:nvSpPr>
          <p:cNvPr id="990" name="Shape 990"/>
          <p:cNvSpPr/>
          <p:nvPr/>
        </p:nvSpPr>
        <p:spPr>
          <a:xfrm>
            <a:off x="1524661" y="8845984"/>
            <a:ext cx="429056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p+Pb @ 8 TeV in 2016 or 2018</a:t>
            </a:r>
          </a:p>
        </p:txBody>
      </p:sp>
      <p:pic>
        <p:nvPicPr>
          <p:cNvPr id="991" name="ALIce_SETUP_final_cf.jpg" descr="ALIce_SETUP_final_cf"/>
          <p:cNvPicPr>
            <a:picLocks noChangeAspect="1"/>
          </p:cNvPicPr>
          <p:nvPr/>
        </p:nvPicPr>
        <p:blipFill>
          <a:blip r:embed="rId3">
            <a:extLst/>
          </a:blip>
          <a:srcRect l="0" t="0" r="4426" b="0"/>
          <a:stretch>
            <a:fillRect/>
          </a:stretch>
        </p:blipFill>
        <p:spPr>
          <a:xfrm>
            <a:off x="5906218" y="1805235"/>
            <a:ext cx="7010550" cy="4985182"/>
          </a:xfrm>
          <a:prstGeom prst="rect">
            <a:avLst/>
          </a:prstGeom>
          <a:ln w="12700">
            <a:miter lim="400000"/>
          </a:ln>
        </p:spPr>
      </p:pic>
      <p:sp>
        <p:nvSpPr>
          <p:cNvPr id="992" name="Shape 992"/>
          <p:cNvSpPr/>
          <p:nvPr/>
        </p:nvSpPr>
        <p:spPr>
          <a:xfrm>
            <a:off x="6474767" y="7014908"/>
            <a:ext cx="5425398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Focus on </a:t>
            </a:r>
          </a:p>
          <a:p>
            <a:pPr marL="296333" indent="-296333">
              <a:buSzPct val="75000"/>
              <a:buChar char="•"/>
              <a:defRPr sz="2400"/>
            </a:pPr>
            <a:r>
              <a:t>Tracking in high-multiplicity events</a:t>
            </a:r>
          </a:p>
          <a:p>
            <a:pPr marL="296333" indent="-296333">
              <a:buSzPct val="75000"/>
              <a:buChar char="•"/>
              <a:defRPr sz="2400"/>
            </a:pPr>
            <a:r>
              <a:t>Particle identification</a:t>
            </a:r>
          </a:p>
          <a:p>
            <a:pPr marL="296333" indent="-296333">
              <a:buSzPct val="75000"/>
              <a:buChar char="•"/>
              <a:defRPr sz="2400"/>
            </a:pPr>
            <a:r>
              <a:t>Forward muon detector for quarkonia</a:t>
            </a:r>
          </a:p>
        </p:txBody>
      </p:sp>
      <p:sp>
        <p:nvSpPr>
          <p:cNvPr id="993" name="Shape 993"/>
          <p:cNvSpPr/>
          <p:nvPr/>
        </p:nvSpPr>
        <p:spPr>
          <a:xfrm>
            <a:off x="7133621" y="1240366"/>
            <a:ext cx="463822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ALICE: general purpose detector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3734"/>
            </a:lvl1pPr>
          </a:lstStyle>
          <a:p>
            <a:pPr/>
            <a:r>
              <a:t>Change of color flow may also affect hydrochemistry</a:t>
            </a:r>
          </a:p>
        </p:txBody>
      </p:sp>
      <p:sp>
        <p:nvSpPr>
          <p:cNvPr id="996" name="Shape 99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7" name="try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8951" y="1803839"/>
            <a:ext cx="8466898" cy="2588075"/>
          </a:xfrm>
          <a:prstGeom prst="rect">
            <a:avLst/>
          </a:prstGeom>
          <a:ln w="12700">
            <a:miter lim="400000"/>
          </a:ln>
        </p:spPr>
      </p:pic>
      <p:sp>
        <p:nvSpPr>
          <p:cNvPr id="998" name="Shape 998"/>
          <p:cNvSpPr/>
          <p:nvPr/>
        </p:nvSpPr>
        <p:spPr>
          <a:xfrm rot="5400000">
            <a:off x="9710254" y="3703448"/>
            <a:ext cx="489735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Sapeta, Wiedemann, arXiv:0707.3494</a:t>
            </a:r>
          </a:p>
          <a:p>
            <a:pPr algn="ctr"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(also: Milhano, Caselderrey-Solana)</a:t>
            </a:r>
          </a:p>
        </p:txBody>
      </p:sp>
      <p:pic>
        <p:nvPicPr>
          <p:cNvPr id="999" name="fig3b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3815" y="4405610"/>
            <a:ext cx="6231556" cy="4983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65023" tIns="65023" rIns="65023" bIns="65023"/>
          <a:lstStyle/>
          <a:p>
            <a: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  <a:defRPr sz="5000"/>
            </a:pPr>
            <a:r>
              <a:t>Low Q</a:t>
            </a:r>
            <a:r>
              <a:rPr baseline="30559"/>
              <a:t>2</a:t>
            </a:r>
            <a:r>
              <a:t>: confinement</a:t>
            </a:r>
          </a:p>
        </p:txBody>
      </p:sp>
      <p:sp>
        <p:nvSpPr>
          <p:cNvPr id="123" name="Shape 123"/>
          <p:cNvSpPr/>
          <p:nvPr>
            <p:ph type="sldNum" sz="quarter" idx="2"/>
          </p:nvPr>
        </p:nvSpPr>
        <p:spPr>
          <a:xfrm>
            <a:off x="12668250" y="9315450"/>
            <a:ext cx="298137" cy="4511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l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24" name="asq-20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19" y="1842346"/>
            <a:ext cx="3632766" cy="379306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9130085" y="5834143"/>
            <a:ext cx="3522685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Lattice QCD potential</a:t>
            </a:r>
          </a:p>
        </p:txBody>
      </p:sp>
      <p:sp>
        <p:nvSpPr>
          <p:cNvPr id="126" name="Shape 126"/>
          <p:cNvSpPr/>
          <p:nvPr/>
        </p:nvSpPr>
        <p:spPr>
          <a:xfrm>
            <a:off x="3129328" y="1195339"/>
            <a:ext cx="7068441" cy="555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Symbol"/>
                <a:ea typeface="Symbol"/>
                <a:cs typeface="Symbol"/>
                <a:sym typeface="Symbol"/>
              </a:rPr>
              <a:t>α</a:t>
            </a:r>
            <a:r>
              <a:rPr sz="280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 large, perturbative techniques not suitable</a:t>
            </a:r>
          </a:p>
        </p:txBody>
      </p:sp>
      <p:pic>
        <p:nvPicPr>
          <p:cNvPr id="127" name="V_qq.png"/>
          <p:cNvPicPr>
            <a:picLocks noChangeAspect="1"/>
          </p:cNvPicPr>
          <p:nvPr/>
        </p:nvPicPr>
        <p:blipFill>
          <a:blip r:embed="rId3">
            <a:extLst/>
          </a:blip>
          <a:srcRect l="9477" t="24748" r="12091" b="17677"/>
          <a:stretch>
            <a:fillRect/>
          </a:stretch>
        </p:blipFill>
        <p:spPr>
          <a:xfrm>
            <a:off x="8886613" y="2059093"/>
            <a:ext cx="4009814" cy="380887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4009813" y="2275839"/>
            <a:ext cx="5332872" cy="133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Lattice QCD: solve equations of motion (of the fields) on a space-time lattice by MC</a:t>
            </a:r>
          </a:p>
        </p:txBody>
      </p:sp>
      <p:sp>
        <p:nvSpPr>
          <p:cNvPr id="129" name="Shape 129"/>
          <p:cNvSpPr/>
          <p:nvPr/>
        </p:nvSpPr>
        <p:spPr>
          <a:xfrm>
            <a:off x="2709333" y="6285653"/>
            <a:ext cx="216747" cy="216748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0" name="Shape 130"/>
          <p:cNvSpPr/>
          <p:nvPr/>
        </p:nvSpPr>
        <p:spPr>
          <a:xfrm>
            <a:off x="3142826" y="6285653"/>
            <a:ext cx="216748" cy="216748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2492586" y="6068906"/>
            <a:ext cx="1083734" cy="650241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2" name="Shape 132"/>
          <p:cNvSpPr/>
          <p:nvPr/>
        </p:nvSpPr>
        <p:spPr>
          <a:xfrm>
            <a:off x="2573866" y="7044266"/>
            <a:ext cx="216748" cy="216748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3" name="Shape 133"/>
          <p:cNvSpPr/>
          <p:nvPr/>
        </p:nvSpPr>
        <p:spPr>
          <a:xfrm>
            <a:off x="4091093" y="7044266"/>
            <a:ext cx="216747" cy="216748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4" name="Shape 134"/>
          <p:cNvSpPr/>
          <p:nvPr/>
        </p:nvSpPr>
        <p:spPr>
          <a:xfrm>
            <a:off x="2492586" y="6992337"/>
            <a:ext cx="1923628" cy="325121"/>
          </a:xfrm>
          <a:prstGeom prst="roundRect">
            <a:avLst>
              <a:gd name="adj" fmla="val 35156"/>
            </a:avLst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5" name="Shape 135"/>
          <p:cNvSpPr/>
          <p:nvPr/>
        </p:nvSpPr>
        <p:spPr>
          <a:xfrm>
            <a:off x="2573866" y="7638062"/>
            <a:ext cx="216748" cy="216748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6" name="Shape 136"/>
          <p:cNvSpPr/>
          <p:nvPr/>
        </p:nvSpPr>
        <p:spPr>
          <a:xfrm>
            <a:off x="5861191" y="7629031"/>
            <a:ext cx="216747" cy="216747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7" name="Shape 137"/>
          <p:cNvSpPr/>
          <p:nvPr/>
        </p:nvSpPr>
        <p:spPr>
          <a:xfrm>
            <a:off x="2492586" y="7586133"/>
            <a:ext cx="3657601" cy="325121"/>
          </a:xfrm>
          <a:prstGeom prst="roundRect">
            <a:avLst>
              <a:gd name="adj" fmla="val 35156"/>
            </a:avLst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8" name="Shape 138"/>
          <p:cNvSpPr/>
          <p:nvPr/>
        </p:nvSpPr>
        <p:spPr>
          <a:xfrm>
            <a:off x="2573866" y="8179928"/>
            <a:ext cx="216748" cy="216748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9" name="Shape 139"/>
          <p:cNvSpPr/>
          <p:nvPr/>
        </p:nvSpPr>
        <p:spPr>
          <a:xfrm>
            <a:off x="3793066" y="8179928"/>
            <a:ext cx="216748" cy="216748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40" name="Shape 140"/>
          <p:cNvSpPr/>
          <p:nvPr/>
        </p:nvSpPr>
        <p:spPr>
          <a:xfrm>
            <a:off x="2492586" y="8128000"/>
            <a:ext cx="1625601" cy="325121"/>
          </a:xfrm>
          <a:prstGeom prst="roundRect">
            <a:avLst>
              <a:gd name="adj" fmla="val 35156"/>
            </a:avLst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41" name="Shape 141"/>
          <p:cNvSpPr/>
          <p:nvPr/>
        </p:nvSpPr>
        <p:spPr>
          <a:xfrm>
            <a:off x="4876800" y="8179928"/>
            <a:ext cx="216747" cy="216748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42" name="Shape 142"/>
          <p:cNvSpPr/>
          <p:nvPr/>
        </p:nvSpPr>
        <p:spPr>
          <a:xfrm>
            <a:off x="6150186" y="8179928"/>
            <a:ext cx="216748" cy="216748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43" name="Shape 143"/>
          <p:cNvSpPr/>
          <p:nvPr/>
        </p:nvSpPr>
        <p:spPr>
          <a:xfrm>
            <a:off x="4768426" y="8128000"/>
            <a:ext cx="1706881" cy="325121"/>
          </a:xfrm>
          <a:prstGeom prst="roundRect">
            <a:avLst>
              <a:gd name="adj" fmla="val 35156"/>
            </a:avLst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44" name="Shape 144"/>
          <p:cNvSpPr/>
          <p:nvPr/>
        </p:nvSpPr>
        <p:spPr>
          <a:xfrm>
            <a:off x="7238435" y="7477759"/>
            <a:ext cx="5007753" cy="9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rial"/>
                <a:ea typeface="Arial"/>
                <a:cs typeface="Arial"/>
                <a:sym typeface="Arial"/>
              </a:rPr>
              <a:t>String breaks, generate qq pair to reduce field energy</a:t>
            </a:r>
          </a:p>
        </p:txBody>
      </p:sp>
      <p:sp>
        <p:nvSpPr>
          <p:cNvPr id="145" name="Shape 145"/>
          <p:cNvSpPr/>
          <p:nvPr/>
        </p:nvSpPr>
        <p:spPr>
          <a:xfrm>
            <a:off x="10270631" y="1885244"/>
            <a:ext cx="2048245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Bali, hep-lat/9311009</a:t>
            </a:r>
          </a:p>
        </p:txBody>
      </p:sp>
      <p:sp>
        <p:nvSpPr>
          <p:cNvPr id="146" name="Shape 146"/>
          <p:cNvSpPr/>
          <p:nvPr/>
        </p:nvSpPr>
        <p:spPr>
          <a:xfrm>
            <a:off x="541866" y="1408853"/>
            <a:ext cx="975361" cy="4551681"/>
          </a:xfrm>
          <a:prstGeom prst="ellipse">
            <a:avLst/>
          </a:prstGeom>
          <a:ln w="254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algn="ctr" defTabSz="9144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1295400" algn="l"/>
                <a:tab pos="2590800" algn="l"/>
                <a:tab pos="3898900" algn="l"/>
                <a:tab pos="5194300" algn="l"/>
                <a:tab pos="6502400" algn="l"/>
                <a:tab pos="7797800" algn="l"/>
                <a:tab pos="9093200" algn="l"/>
                <a:tab pos="10401300" algn="l"/>
                <a:tab pos="11696700" algn="l"/>
                <a:tab pos="13004800" algn="l"/>
                <a:tab pos="14300200" algn="l"/>
              </a:tabLst>
            </a:lvl1pPr>
          </a:lstStyle>
          <a:p>
            <a:pPr/>
            <a:r>
              <a:t>Regimes of QCD</a:t>
            </a:r>
          </a:p>
        </p:txBody>
      </p:sp>
      <p:sp>
        <p:nvSpPr>
          <p:cNvPr id="149" name="Shape 149"/>
          <p:cNvSpPr/>
          <p:nvPr>
            <p:ph type="sldNum" sz="quarter" idx="2"/>
          </p:nvPr>
        </p:nvSpPr>
        <p:spPr>
          <a:xfrm>
            <a:off x="12642088" y="9340850"/>
            <a:ext cx="255525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0" name="Shape 150"/>
          <p:cNvSpPr/>
          <p:nvPr/>
        </p:nvSpPr>
        <p:spPr>
          <a:xfrm>
            <a:off x="6719146" y="1950719"/>
            <a:ext cx="3601688" cy="9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Asymptotic freedom</a:t>
            </a:r>
          </a:p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Dilute, hard scattering</a:t>
            </a:r>
          </a:p>
        </p:txBody>
      </p:sp>
      <p:sp>
        <p:nvSpPr>
          <p:cNvPr id="151" name="Shape 151"/>
          <p:cNvSpPr/>
          <p:nvPr/>
        </p:nvSpPr>
        <p:spPr>
          <a:xfrm>
            <a:off x="7044266" y="6827519"/>
            <a:ext cx="2948659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Bulk matter, cold</a:t>
            </a:r>
          </a:p>
        </p:txBody>
      </p:sp>
      <p:sp>
        <p:nvSpPr>
          <p:cNvPr id="152" name="Shape 152"/>
          <p:cNvSpPr/>
          <p:nvPr/>
        </p:nvSpPr>
        <p:spPr>
          <a:xfrm>
            <a:off x="3034453" y="3251200"/>
            <a:ext cx="3147117" cy="93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Deconfined matter</a:t>
            </a:r>
          </a:p>
          <a:p>
            <a:pPr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Bulk matter, hot</a:t>
            </a:r>
          </a:p>
        </p:txBody>
      </p:sp>
      <p:sp>
        <p:nvSpPr>
          <p:cNvPr id="153" name="Shape 153"/>
          <p:cNvSpPr/>
          <p:nvPr/>
        </p:nvSpPr>
        <p:spPr>
          <a:xfrm>
            <a:off x="1817848" y="6285653"/>
            <a:ext cx="3562100" cy="9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Baryon-dense matter </a:t>
            </a:r>
            <a:br/>
            <a:r>
              <a:t>(neutron stars)</a:t>
            </a:r>
          </a:p>
        </p:txBody>
      </p:sp>
      <p:sp>
        <p:nvSpPr>
          <p:cNvPr id="154" name="Shape 154"/>
          <p:cNvSpPr/>
          <p:nvPr/>
        </p:nvSpPr>
        <p:spPr>
          <a:xfrm>
            <a:off x="6285653" y="1517226"/>
            <a:ext cx="4443307" cy="1950721"/>
          </a:xfrm>
          <a:prstGeom prst="ellips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5" name="Shape 155"/>
          <p:cNvSpPr/>
          <p:nvPr/>
        </p:nvSpPr>
        <p:spPr>
          <a:xfrm>
            <a:off x="2384213" y="2709333"/>
            <a:ext cx="4443307" cy="1950721"/>
          </a:xfrm>
          <a:prstGeom prst="ellips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6" name="Shape 156"/>
          <p:cNvSpPr/>
          <p:nvPr/>
        </p:nvSpPr>
        <p:spPr>
          <a:xfrm>
            <a:off x="1517226" y="5852159"/>
            <a:ext cx="4443308" cy="1950721"/>
          </a:xfrm>
          <a:prstGeom prst="ellips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7" name="Shape 157"/>
          <p:cNvSpPr/>
          <p:nvPr/>
        </p:nvSpPr>
        <p:spPr>
          <a:xfrm>
            <a:off x="6285653" y="6177279"/>
            <a:ext cx="4443307" cy="1950721"/>
          </a:xfrm>
          <a:prstGeom prst="ellips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8" name="Shape 158"/>
          <p:cNvSpPr/>
          <p:nvPr/>
        </p:nvSpPr>
        <p:spPr>
          <a:xfrm>
            <a:off x="7891417" y="3576320"/>
            <a:ext cx="4056259" cy="931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Bound states</a:t>
            </a:r>
          </a:p>
          <a:p>
            <a:pPr algn="ctr" defTabSz="1300480">
              <a:defRPr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Hadrons/hadronic matter</a:t>
            </a:r>
          </a:p>
        </p:txBody>
      </p:sp>
      <p:grpSp>
        <p:nvGrpSpPr>
          <p:cNvPr id="161" name="Group 161"/>
          <p:cNvGrpSpPr/>
          <p:nvPr/>
        </p:nvGrpSpPr>
        <p:grpSpPr>
          <a:xfrm>
            <a:off x="4334933" y="4443306"/>
            <a:ext cx="4443308" cy="1950721"/>
            <a:chOff x="0" y="0"/>
            <a:chExt cx="4443306" cy="1950720"/>
          </a:xfrm>
        </p:grpSpPr>
        <p:sp>
          <p:nvSpPr>
            <p:cNvPr id="159" name="Shape 159"/>
            <p:cNvSpPr/>
            <p:nvPr/>
          </p:nvSpPr>
          <p:spPr>
            <a:xfrm>
              <a:off x="650240" y="650240"/>
              <a:ext cx="3008558" cy="524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defRPr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Heavy ion physics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0" y="0"/>
              <a:ext cx="4443307" cy="1950721"/>
            </a:xfrm>
            <a:prstGeom prst="ellipse">
              <a:avLst/>
            </a:prstGeom>
            <a:noFill/>
            <a:ln w="38100" cap="flat">
              <a:solidFill>
                <a:srgbClr val="0000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defRPr sz="3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62" name="Shape 162"/>
          <p:cNvSpPr/>
          <p:nvPr/>
        </p:nvSpPr>
        <p:spPr>
          <a:xfrm>
            <a:off x="7586133" y="3251200"/>
            <a:ext cx="4443307" cy="1950721"/>
          </a:xfrm>
          <a:prstGeom prst="ellipse">
            <a:avLst/>
          </a:prstGeom>
          <a:ln w="38100">
            <a:solidFill>
              <a:srgbClr val="000099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Introduction: Heavy Ion Physics</a:t>
            </a:r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xfrm>
            <a:off x="1282664" y="7547310"/>
            <a:ext cx="11099801" cy="1342690"/>
          </a:xfrm>
          <a:prstGeom prst="rect">
            <a:avLst/>
          </a:prstGeom>
        </p:spPr>
        <p:txBody>
          <a:bodyPr/>
          <a:lstStyle/>
          <a:p>
            <a:pPr marL="300284" indent="-300284" defTabSz="443991">
              <a:defRPr sz="2888"/>
            </a:pPr>
            <a:r>
              <a:t>Study the properties of many-body QCD systems</a:t>
            </a:r>
          </a:p>
          <a:p>
            <a:pPr lvl="1" marL="600568" indent="-262748" defTabSz="443991">
              <a:defRPr sz="2128"/>
            </a:pPr>
            <a:r>
              <a:t>Properties of </a:t>
            </a:r>
            <a:r>
              <a:rPr b="1"/>
              <a:t>equilibrium matter</a:t>
            </a:r>
            <a:r>
              <a:t>: equation of state, transport coefficient</a:t>
            </a:r>
          </a:p>
          <a:p>
            <a:pPr lvl="1" marL="600568" indent="-262748" defTabSz="443991">
              <a:defRPr sz="2128"/>
            </a:pPr>
            <a:r>
              <a:rPr b="1"/>
              <a:t>Dynamics</a:t>
            </a:r>
            <a:r>
              <a:t>: hadronisation, interactions of partons with the medium</a:t>
            </a:r>
          </a:p>
        </p:txBody>
      </p:sp>
      <p:sp>
        <p:nvSpPr>
          <p:cNvPr id="166" name="Shape 166"/>
          <p:cNvSpPr/>
          <p:nvPr>
            <p:ph type="sldNum" sz="quarter" idx="2"/>
          </p:nvPr>
        </p:nvSpPr>
        <p:spPr>
          <a:xfrm>
            <a:off x="12604159" y="9321351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7" name="Shape 167"/>
          <p:cNvSpPr/>
          <p:nvPr/>
        </p:nvSpPr>
        <p:spPr>
          <a:xfrm>
            <a:off x="7751060" y="1642394"/>
            <a:ext cx="424800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400"/>
            </a:pPr>
            <a:r>
              <a:t>Equation of state </a:t>
            </a:r>
          </a:p>
          <a:p>
            <a:pPr algn="ctr">
              <a:defRPr sz="2400"/>
            </a:pPr>
            <a:r>
              <a:t>Energy density vs temperature</a:t>
            </a:r>
          </a:p>
        </p:txBody>
      </p:sp>
      <p:grpSp>
        <p:nvGrpSpPr>
          <p:cNvPr id="189" name="Group 189"/>
          <p:cNvGrpSpPr/>
          <p:nvPr/>
        </p:nvGrpSpPr>
        <p:grpSpPr>
          <a:xfrm>
            <a:off x="1181099" y="2564979"/>
            <a:ext cx="5069861" cy="3952774"/>
            <a:chOff x="0" y="0"/>
            <a:chExt cx="5069859" cy="3952773"/>
          </a:xfrm>
        </p:grpSpPr>
        <p:sp>
          <p:nvSpPr>
            <p:cNvPr id="168" name="Shape 168"/>
            <p:cNvSpPr/>
            <p:nvPr/>
          </p:nvSpPr>
          <p:spPr>
            <a:xfrm>
              <a:off x="446087" y="7937"/>
              <a:ext cx="4111626" cy="331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9" name="Shape 169"/>
            <p:cNvSpPr/>
            <p:nvPr/>
          </p:nvSpPr>
          <p:spPr>
            <a:xfrm rot="16200000">
              <a:off x="-503288" y="540633"/>
              <a:ext cx="1319968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b="1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sz="1600">
                  <a:latin typeface="Arial"/>
                  <a:ea typeface="Arial"/>
                  <a:cs typeface="Arial"/>
                  <a:sym typeface="Arial"/>
                </a:rPr>
                <a:t>Temperature</a:t>
              </a:r>
            </a:p>
          </p:txBody>
        </p:sp>
        <p:sp>
          <p:nvSpPr>
            <p:cNvPr id="170" name="Shape 170"/>
            <p:cNvSpPr/>
            <p:nvPr/>
          </p:nvSpPr>
          <p:spPr>
            <a:xfrm>
              <a:off x="1570037" y="887412"/>
              <a:ext cx="2255838" cy="2439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35" y="436"/>
                    <a:pt x="5670" y="970"/>
                    <a:pt x="9333" y="2740"/>
                  </a:cubicBezTo>
                  <a:cubicBezTo>
                    <a:pt x="12996" y="4511"/>
                    <a:pt x="15231" y="6479"/>
                    <a:pt x="17283" y="9627"/>
                  </a:cubicBezTo>
                  <a:cubicBezTo>
                    <a:pt x="19320" y="12774"/>
                    <a:pt x="20703" y="19113"/>
                    <a:pt x="21600" y="2160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1" name="Shape 171"/>
            <p:cNvSpPr/>
            <p:nvPr/>
          </p:nvSpPr>
          <p:spPr>
            <a:xfrm>
              <a:off x="1509285" y="1497012"/>
              <a:ext cx="973992" cy="770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914400"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Confined </a:t>
              </a:r>
              <a:b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hadronic </a:t>
              </a:r>
              <a:b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matter</a:t>
              </a:r>
            </a:p>
          </p:txBody>
        </p:sp>
        <p:sp>
          <p:nvSpPr>
            <p:cNvPr id="172" name="Shape 172"/>
            <p:cNvSpPr/>
            <p:nvPr/>
          </p:nvSpPr>
          <p:spPr>
            <a:xfrm>
              <a:off x="1567626" y="0"/>
              <a:ext cx="2905185" cy="541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914400"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Quark Gluon Plasma</a:t>
              </a:r>
              <a:endParaRPr sz="1600">
                <a:solidFill>
                  <a:srgbClr val="000099"/>
                </a:solidFill>
              </a:endParaRPr>
            </a:p>
            <a:p>
              <a:pPr algn="ctr" defTabSz="914400"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6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(Quasi-)free quarks and gluons</a:t>
              </a:r>
            </a:p>
          </p:txBody>
        </p:sp>
        <p:sp>
          <p:nvSpPr>
            <p:cNvPr id="173" name="Shape 173"/>
            <p:cNvSpPr/>
            <p:nvPr/>
          </p:nvSpPr>
          <p:spPr>
            <a:xfrm>
              <a:off x="2455862" y="3208337"/>
              <a:ext cx="265113" cy="263526"/>
            </a:xfrm>
            <a:prstGeom prst="ellipse">
              <a:avLst/>
            </a:pr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4" name="Shape 174"/>
            <p:cNvSpPr/>
            <p:nvPr/>
          </p:nvSpPr>
          <p:spPr>
            <a:xfrm flipV="1">
              <a:off x="1998662" y="3479799"/>
              <a:ext cx="457201" cy="274639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Shape 175"/>
            <p:cNvSpPr/>
            <p:nvPr/>
          </p:nvSpPr>
          <p:spPr>
            <a:xfrm>
              <a:off x="1116012" y="3663950"/>
              <a:ext cx="1270085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>
                  <a:latin typeface="Arial"/>
                  <a:ea typeface="Arial"/>
                  <a:cs typeface="Arial"/>
                  <a:sym typeface="Arial"/>
                </a:rPr>
                <a:t>Nuclear matter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3733800" y="3200400"/>
              <a:ext cx="747713" cy="0"/>
            </a:xfrm>
            <a:prstGeom prst="line">
              <a:avLst/>
            </a:prstGeom>
            <a:noFill/>
            <a:ln w="19050" cap="flat">
              <a:solidFill>
                <a:srgbClr val="FF66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Shape 177"/>
            <p:cNvSpPr/>
            <p:nvPr/>
          </p:nvSpPr>
          <p:spPr>
            <a:xfrm>
              <a:off x="3092450" y="2895600"/>
              <a:ext cx="1098550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20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Neutron stars</a:t>
              </a:r>
            </a:p>
          </p:txBody>
        </p:sp>
        <p:sp>
          <p:nvSpPr>
            <p:cNvPr id="178" name="Shape 178"/>
            <p:cNvSpPr/>
            <p:nvPr/>
          </p:nvSpPr>
          <p:spPr>
            <a:xfrm flipH="1">
              <a:off x="536574" y="2971800"/>
              <a:ext cx="225427" cy="236538"/>
            </a:xfrm>
            <a:prstGeom prst="line">
              <a:avLst/>
            </a:prstGeom>
            <a:noFill/>
            <a:ln w="19050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Shape 179"/>
            <p:cNvSpPr/>
            <p:nvPr/>
          </p:nvSpPr>
          <p:spPr>
            <a:xfrm>
              <a:off x="685800" y="2514600"/>
              <a:ext cx="1573669" cy="442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914400"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Elementary collisions</a:t>
              </a:r>
              <a:endParaRPr sz="1200">
                <a:solidFill>
                  <a:srgbClr val="008000"/>
                </a:solidFill>
              </a:endParaRPr>
            </a:p>
            <a:p>
              <a:pPr defTabSz="914400"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(accelerator physics)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3928090" y="2478087"/>
              <a:ext cx="1141770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914400"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4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High-density </a:t>
              </a:r>
              <a:br>
                <a:rPr sz="14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sz="14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phases? </a:t>
              </a:r>
            </a:p>
          </p:txBody>
        </p:sp>
        <p:sp>
          <p:nvSpPr>
            <p:cNvPr id="181" name="Shape 181"/>
            <p:cNvSpPr/>
            <p:nvPr/>
          </p:nvSpPr>
          <p:spPr>
            <a:xfrm flipH="1">
              <a:off x="735012" y="427037"/>
              <a:ext cx="1" cy="1782763"/>
            </a:xfrm>
            <a:prstGeom prst="line">
              <a:avLst/>
            </a:prstGeom>
            <a:noFill/>
            <a:ln w="38100" cap="flat">
              <a:solidFill>
                <a:srgbClr val="0000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Shape 182"/>
            <p:cNvSpPr/>
            <p:nvPr/>
          </p:nvSpPr>
          <p:spPr>
            <a:xfrm rot="16200000">
              <a:off x="11596" y="1441204"/>
              <a:ext cx="1069738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Early universe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457200" y="832825"/>
              <a:ext cx="1073150" cy="4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43" fill="norm" stroke="1" extrusionOk="0">
                  <a:moveTo>
                    <a:pt x="0" y="2216"/>
                  </a:moveTo>
                  <a:cubicBezTo>
                    <a:pt x="2812" y="-402"/>
                    <a:pt x="5592" y="-1057"/>
                    <a:pt x="9202" y="2216"/>
                  </a:cubicBezTo>
                  <a:cubicBezTo>
                    <a:pt x="12813" y="5488"/>
                    <a:pt x="19012" y="16616"/>
                    <a:pt x="21600" y="20543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lg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4" name="Shape 184"/>
            <p:cNvSpPr/>
            <p:nvPr/>
          </p:nvSpPr>
          <p:spPr>
            <a:xfrm>
              <a:off x="1435100" y="819150"/>
              <a:ext cx="152400" cy="152400"/>
            </a:xfrm>
            <a:prstGeom prst="ellipse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5" name="Shape 185"/>
            <p:cNvSpPr/>
            <p:nvPr/>
          </p:nvSpPr>
          <p:spPr>
            <a:xfrm>
              <a:off x="1184275" y="563562"/>
              <a:ext cx="569824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Critical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222375" y="914400"/>
              <a:ext cx="451505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914400">
                <a:def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Point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2971800" y="3200400"/>
              <a:ext cx="838200" cy="0"/>
            </a:xfrm>
            <a:prstGeom prst="line">
              <a:avLst/>
            </a:prstGeom>
            <a:noFill/>
            <a:ln w="1905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88" name="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29000" y="3352800"/>
              <a:ext cx="1600200" cy="476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0" name="Shape 190"/>
          <p:cNvSpPr/>
          <p:nvPr/>
        </p:nvSpPr>
        <p:spPr>
          <a:xfrm>
            <a:off x="2633826" y="1823355"/>
            <a:ext cx="216440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Phase diagram</a:t>
            </a:r>
          </a:p>
        </p:txBody>
      </p:sp>
      <p:pic>
        <p:nvPicPr>
          <p:cNvPr id="191" name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78552" y="6539451"/>
            <a:ext cx="1275083" cy="546227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 rot="5400000">
            <a:off x="10975519" y="3805862"/>
            <a:ext cx="28716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Borsanyi et al, PLB 730, 99</a:t>
            </a:r>
          </a:p>
        </p:txBody>
      </p:sp>
      <p:pic>
        <p:nvPicPr>
          <p:cNvPr id="193" name="entropy_eta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37268" y="2602420"/>
            <a:ext cx="5095392" cy="3952774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 flipV="1">
            <a:off x="7972196" y="3847246"/>
            <a:ext cx="1" cy="2727113"/>
          </a:xfrm>
          <a:prstGeom prst="line">
            <a:avLst/>
          </a:prstGeom>
          <a:ln w="25400">
            <a:solidFill>
              <a:srgbClr val="9A251C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95" name="Shape 195"/>
          <p:cNvSpPr/>
          <p:nvPr/>
        </p:nvSpPr>
        <p:spPr>
          <a:xfrm>
            <a:off x="7146556" y="6677019"/>
            <a:ext cx="165128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9A251C"/>
                </a:solidFill>
              </a:defRPr>
            </a:pPr>
            <a:r>
              <a:t>T</a:t>
            </a:r>
            <a:r>
              <a:rPr baseline="-5999"/>
              <a:t>c</a:t>
            </a:r>
            <a:r>
              <a:t> ≈ 150 MeV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101F9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101F98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101F98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