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5" r:id="rId2"/>
    <p:sldId id="306" r:id="rId3"/>
    <p:sldId id="256" r:id="rId4"/>
    <p:sldId id="288" r:id="rId5"/>
    <p:sldId id="262" r:id="rId6"/>
    <p:sldId id="258" r:id="rId7"/>
    <p:sldId id="260" r:id="rId8"/>
    <p:sldId id="263" r:id="rId9"/>
    <p:sldId id="265" r:id="rId10"/>
    <p:sldId id="266" r:id="rId11"/>
    <p:sldId id="268" r:id="rId12"/>
    <p:sldId id="289" r:id="rId13"/>
    <p:sldId id="264" r:id="rId14"/>
    <p:sldId id="272" r:id="rId15"/>
    <p:sldId id="273" r:id="rId16"/>
    <p:sldId id="274" r:id="rId17"/>
    <p:sldId id="287" r:id="rId18"/>
    <p:sldId id="259" r:id="rId19"/>
    <p:sldId id="286" r:id="rId20"/>
    <p:sldId id="290" r:id="rId21"/>
    <p:sldId id="261" r:id="rId22"/>
    <p:sldId id="278" r:id="rId23"/>
    <p:sldId id="276" r:id="rId24"/>
    <p:sldId id="277" r:id="rId25"/>
    <p:sldId id="283" r:id="rId26"/>
    <p:sldId id="281" r:id="rId27"/>
    <p:sldId id="285" r:id="rId28"/>
    <p:sldId id="301" r:id="rId29"/>
    <p:sldId id="282" r:id="rId30"/>
    <p:sldId id="284" r:id="rId31"/>
    <p:sldId id="280" r:id="rId32"/>
    <p:sldId id="296" r:id="rId33"/>
    <p:sldId id="293" r:id="rId34"/>
    <p:sldId id="294" r:id="rId35"/>
    <p:sldId id="297" r:id="rId36"/>
    <p:sldId id="300" r:id="rId37"/>
    <p:sldId id="269" r:id="rId38"/>
    <p:sldId id="27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80" autoAdjust="0"/>
  </p:normalViewPr>
  <p:slideViewPr>
    <p:cSldViewPr snapToGrid="0">
      <p:cViewPr>
        <p:scale>
          <a:sx n="70" d="100"/>
          <a:sy n="70" d="100"/>
        </p:scale>
        <p:origin x="714" y="-6"/>
      </p:cViewPr>
      <p:guideLst/>
    </p:cSldViewPr>
  </p:slideViewPr>
  <p:outlineViewPr>
    <p:cViewPr>
      <p:scale>
        <a:sx n="33" d="100"/>
        <a:sy n="33" d="100"/>
      </p:scale>
      <p:origin x="0" y="-24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nk\xwgztf0\Stresstests\interne_Dokumente\Bilder_fuer_Stresstestvortra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nk\xwgztf0\Stresstests\interne_Dokumente\Bilder_fuer_Stresstestvortra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nk\xwgztf0\Stresstests\interne_Dokumente\Bilder_fuer_Stresstestvortra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nk\xwgztf0\Stresstests\interne_Dokumente\Bilder_fuer_Stresstestvortra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nk\xwgztf0\Stresstests\interne_Dokumente\Bilder_fuer_Stresstestvortra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nk\xwgztf0\Stresstests\interne_Dokumente\Bilder_fuer_Stresstestvortra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'Overfitting Bsp.'!$C$5</c:f>
              <c:strCache>
                <c:ptCount val="1"/>
                <c:pt idx="0">
                  <c:v>Daten 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'Overfitting Bsp.'!$B$6:$B$10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xVal>
          <c:yVal>
            <c:numRef>
              <c:f>'Overfitting Bsp.'!$C$6:$C$10</c:f>
              <c:numCache>
                <c:formatCode>General</c:formatCode>
                <c:ptCount val="5"/>
                <c:pt idx="0">
                  <c:v>0.91024322011371295</c:v>
                </c:pt>
                <c:pt idx="1">
                  <c:v>0.29476318652431044</c:v>
                </c:pt>
                <c:pt idx="2">
                  <c:v>0.55915769774526503</c:v>
                </c:pt>
                <c:pt idx="3">
                  <c:v>0.64657645594535396</c:v>
                </c:pt>
                <c:pt idx="4">
                  <c:v>0.29040014298983774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6B3-4DAF-9145-E1FCC6918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669120"/>
        <c:axId val="229675008"/>
      </c:scatterChart>
      <c:valAx>
        <c:axId val="229669120"/>
        <c:scaling>
          <c:orientation val="minMax"/>
          <c:max val="2015"/>
          <c:min val="2009"/>
        </c:scaling>
        <c:delete val="0"/>
        <c:axPos val="b"/>
        <c:numFmt formatCode="General" sourceLinked="1"/>
        <c:majorTickMark val="out"/>
        <c:minorTickMark val="none"/>
        <c:tickLblPos val="nextTo"/>
        <c:crossAx val="229675008"/>
        <c:crosses val="autoZero"/>
        <c:crossBetween val="midCat"/>
      </c:valAx>
      <c:valAx>
        <c:axId val="229675008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22966912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'Overfitting Bsp.'!$C$5</c:f>
              <c:strCache>
                <c:ptCount val="1"/>
                <c:pt idx="0">
                  <c:v>Daten 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'Overfitting Bsp.'!$B$6:$B$10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xVal>
          <c:yVal>
            <c:numRef>
              <c:f>'Overfitting Bsp.'!$C$6:$C$10</c:f>
              <c:numCache>
                <c:formatCode>General</c:formatCode>
                <c:ptCount val="5"/>
                <c:pt idx="0">
                  <c:v>0.91024322011371295</c:v>
                </c:pt>
                <c:pt idx="1">
                  <c:v>0.29476318652431044</c:v>
                </c:pt>
                <c:pt idx="2">
                  <c:v>0.55915769774526503</c:v>
                </c:pt>
                <c:pt idx="3">
                  <c:v>0.64657645594535396</c:v>
                </c:pt>
                <c:pt idx="4">
                  <c:v>0.29040014298983774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6B3-4DAF-9145-E1FCC6918C03}"/>
            </c:ext>
          </c:extLst>
        </c:ser>
        <c:ser>
          <c:idx val="1"/>
          <c:order val="1"/>
          <c:tx>
            <c:strRef>
              <c:f>'Overfitting Bsp.'!$D$12</c:f>
              <c:strCache>
                <c:ptCount val="1"/>
                <c:pt idx="0">
                  <c:v>Mittelwert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'Overfitting Bsp.'!$C$13:$C$37</c:f>
              <c:numCache>
                <c:formatCode>General</c:formatCode>
                <c:ptCount val="25"/>
                <c:pt idx="0">
                  <c:v>2009</c:v>
                </c:pt>
                <c:pt idx="1">
                  <c:v>2009.25</c:v>
                </c:pt>
                <c:pt idx="2">
                  <c:v>2009.5</c:v>
                </c:pt>
                <c:pt idx="3">
                  <c:v>2009.75</c:v>
                </c:pt>
                <c:pt idx="4">
                  <c:v>2010</c:v>
                </c:pt>
                <c:pt idx="5">
                  <c:v>2010.25</c:v>
                </c:pt>
                <c:pt idx="6">
                  <c:v>2010.5</c:v>
                </c:pt>
                <c:pt idx="7">
                  <c:v>2010.75</c:v>
                </c:pt>
                <c:pt idx="8">
                  <c:v>2011</c:v>
                </c:pt>
                <c:pt idx="9">
                  <c:v>2011.25</c:v>
                </c:pt>
                <c:pt idx="10">
                  <c:v>2011.5</c:v>
                </c:pt>
                <c:pt idx="11">
                  <c:v>2011.75</c:v>
                </c:pt>
                <c:pt idx="12">
                  <c:v>2012</c:v>
                </c:pt>
                <c:pt idx="13">
                  <c:v>2012.25</c:v>
                </c:pt>
                <c:pt idx="14">
                  <c:v>2012.5</c:v>
                </c:pt>
                <c:pt idx="15">
                  <c:v>2012.75</c:v>
                </c:pt>
                <c:pt idx="16">
                  <c:v>2013</c:v>
                </c:pt>
                <c:pt idx="17">
                  <c:v>2013.25</c:v>
                </c:pt>
                <c:pt idx="18">
                  <c:v>2013.5</c:v>
                </c:pt>
                <c:pt idx="19">
                  <c:v>2013.75</c:v>
                </c:pt>
                <c:pt idx="20">
                  <c:v>2014</c:v>
                </c:pt>
                <c:pt idx="21">
                  <c:v>2014.25</c:v>
                </c:pt>
                <c:pt idx="22">
                  <c:v>2014.5</c:v>
                </c:pt>
                <c:pt idx="23">
                  <c:v>2014.75</c:v>
                </c:pt>
                <c:pt idx="24">
                  <c:v>2015</c:v>
                </c:pt>
              </c:numCache>
            </c:numRef>
          </c:xVal>
          <c:yVal>
            <c:numRef>
              <c:f>'Overfitting Bsp.'!$D$13:$D$37</c:f>
              <c:numCache>
                <c:formatCode>General</c:formatCode>
                <c:ptCount val="25"/>
                <c:pt idx="0">
                  <c:v>0.54022814066369595</c:v>
                </c:pt>
                <c:pt idx="1">
                  <c:v>0.54022814066369595</c:v>
                </c:pt>
                <c:pt idx="2">
                  <c:v>0.54022814066369595</c:v>
                </c:pt>
                <c:pt idx="3">
                  <c:v>0.54022814066369595</c:v>
                </c:pt>
                <c:pt idx="4">
                  <c:v>0.54022814066369595</c:v>
                </c:pt>
                <c:pt idx="5">
                  <c:v>0.54022814066369595</c:v>
                </c:pt>
                <c:pt idx="6">
                  <c:v>0.54022814066369595</c:v>
                </c:pt>
                <c:pt idx="7">
                  <c:v>0.54022814066369595</c:v>
                </c:pt>
                <c:pt idx="8">
                  <c:v>0.54022814066369595</c:v>
                </c:pt>
                <c:pt idx="9">
                  <c:v>0.54022814066369595</c:v>
                </c:pt>
                <c:pt idx="10">
                  <c:v>0.54022814066369595</c:v>
                </c:pt>
                <c:pt idx="11">
                  <c:v>0.54022814066369595</c:v>
                </c:pt>
                <c:pt idx="12">
                  <c:v>0.54022814066369595</c:v>
                </c:pt>
                <c:pt idx="13">
                  <c:v>0.54022814066369595</c:v>
                </c:pt>
                <c:pt idx="14">
                  <c:v>0.54022814066369595</c:v>
                </c:pt>
                <c:pt idx="15">
                  <c:v>0.54022814066369595</c:v>
                </c:pt>
                <c:pt idx="16">
                  <c:v>0.54022814066369595</c:v>
                </c:pt>
                <c:pt idx="17">
                  <c:v>0.54022814066369595</c:v>
                </c:pt>
                <c:pt idx="18">
                  <c:v>0.54022814066369595</c:v>
                </c:pt>
                <c:pt idx="19">
                  <c:v>0.54022814066369595</c:v>
                </c:pt>
                <c:pt idx="20">
                  <c:v>0.54022814066369595</c:v>
                </c:pt>
                <c:pt idx="21">
                  <c:v>0.54022814066369595</c:v>
                </c:pt>
                <c:pt idx="22">
                  <c:v>0.54022814066369595</c:v>
                </c:pt>
                <c:pt idx="23">
                  <c:v>0.54022814066369595</c:v>
                </c:pt>
                <c:pt idx="24">
                  <c:v>0.54022814066369595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6B3-4DAF-9145-E1FCC6918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669120"/>
        <c:axId val="229675008"/>
      </c:scatterChart>
      <c:valAx>
        <c:axId val="229669120"/>
        <c:scaling>
          <c:orientation val="minMax"/>
          <c:max val="2015"/>
          <c:min val="2009"/>
        </c:scaling>
        <c:delete val="0"/>
        <c:axPos val="b"/>
        <c:numFmt formatCode="General" sourceLinked="1"/>
        <c:majorTickMark val="out"/>
        <c:minorTickMark val="none"/>
        <c:tickLblPos val="nextTo"/>
        <c:crossAx val="229675008"/>
        <c:crosses val="autoZero"/>
        <c:crossBetween val="midCat"/>
      </c:valAx>
      <c:valAx>
        <c:axId val="229675008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22966912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'Overfitting Bsp.'!$C$5</c:f>
              <c:strCache>
                <c:ptCount val="1"/>
                <c:pt idx="0">
                  <c:v>Daten 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'Overfitting Bsp.'!$B$6:$B$10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xVal>
          <c:yVal>
            <c:numRef>
              <c:f>'Overfitting Bsp.'!$C$6:$C$10</c:f>
              <c:numCache>
                <c:formatCode>General</c:formatCode>
                <c:ptCount val="5"/>
                <c:pt idx="0">
                  <c:v>0.91024322011371295</c:v>
                </c:pt>
                <c:pt idx="1">
                  <c:v>0.29476318652431044</c:v>
                </c:pt>
                <c:pt idx="2">
                  <c:v>0.55915769774526503</c:v>
                </c:pt>
                <c:pt idx="3">
                  <c:v>0.64657645594535396</c:v>
                </c:pt>
                <c:pt idx="4">
                  <c:v>0.29040014298983774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6B3-4DAF-9145-E1FCC6918C03}"/>
            </c:ext>
          </c:extLst>
        </c:ser>
        <c:ser>
          <c:idx val="1"/>
          <c:order val="1"/>
          <c:tx>
            <c:strRef>
              <c:f>'Overfitting Bsp.'!$D$12</c:f>
              <c:strCache>
                <c:ptCount val="1"/>
                <c:pt idx="0">
                  <c:v>Mittelwert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'Overfitting Bsp.'!$C$13:$C$37</c:f>
              <c:numCache>
                <c:formatCode>General</c:formatCode>
                <c:ptCount val="25"/>
                <c:pt idx="0">
                  <c:v>2009</c:v>
                </c:pt>
                <c:pt idx="1">
                  <c:v>2009.25</c:v>
                </c:pt>
                <c:pt idx="2">
                  <c:v>2009.5</c:v>
                </c:pt>
                <c:pt idx="3">
                  <c:v>2009.75</c:v>
                </c:pt>
                <c:pt idx="4">
                  <c:v>2010</c:v>
                </c:pt>
                <c:pt idx="5">
                  <c:v>2010.25</c:v>
                </c:pt>
                <c:pt idx="6">
                  <c:v>2010.5</c:v>
                </c:pt>
                <c:pt idx="7">
                  <c:v>2010.75</c:v>
                </c:pt>
                <c:pt idx="8">
                  <c:v>2011</c:v>
                </c:pt>
                <c:pt idx="9">
                  <c:v>2011.25</c:v>
                </c:pt>
                <c:pt idx="10">
                  <c:v>2011.5</c:v>
                </c:pt>
                <c:pt idx="11">
                  <c:v>2011.75</c:v>
                </c:pt>
                <c:pt idx="12">
                  <c:v>2012</c:v>
                </c:pt>
                <c:pt idx="13">
                  <c:v>2012.25</c:v>
                </c:pt>
                <c:pt idx="14">
                  <c:v>2012.5</c:v>
                </c:pt>
                <c:pt idx="15">
                  <c:v>2012.75</c:v>
                </c:pt>
                <c:pt idx="16">
                  <c:v>2013</c:v>
                </c:pt>
                <c:pt idx="17">
                  <c:v>2013.25</c:v>
                </c:pt>
                <c:pt idx="18">
                  <c:v>2013.5</c:v>
                </c:pt>
                <c:pt idx="19">
                  <c:v>2013.75</c:v>
                </c:pt>
                <c:pt idx="20">
                  <c:v>2014</c:v>
                </c:pt>
                <c:pt idx="21">
                  <c:v>2014.25</c:v>
                </c:pt>
                <c:pt idx="22">
                  <c:v>2014.5</c:v>
                </c:pt>
                <c:pt idx="23">
                  <c:v>2014.75</c:v>
                </c:pt>
                <c:pt idx="24">
                  <c:v>2015</c:v>
                </c:pt>
              </c:numCache>
            </c:numRef>
          </c:xVal>
          <c:yVal>
            <c:numRef>
              <c:f>'Overfitting Bsp.'!$D$13:$D$37</c:f>
              <c:numCache>
                <c:formatCode>General</c:formatCode>
                <c:ptCount val="25"/>
                <c:pt idx="0">
                  <c:v>0.54022814066369595</c:v>
                </c:pt>
                <c:pt idx="1">
                  <c:v>0.54022814066369595</c:v>
                </c:pt>
                <c:pt idx="2">
                  <c:v>0.54022814066369595</c:v>
                </c:pt>
                <c:pt idx="3">
                  <c:v>0.54022814066369595</c:v>
                </c:pt>
                <c:pt idx="4">
                  <c:v>0.54022814066369595</c:v>
                </c:pt>
                <c:pt idx="5">
                  <c:v>0.54022814066369595</c:v>
                </c:pt>
                <c:pt idx="6">
                  <c:v>0.54022814066369595</c:v>
                </c:pt>
                <c:pt idx="7">
                  <c:v>0.54022814066369595</c:v>
                </c:pt>
                <c:pt idx="8">
                  <c:v>0.54022814066369595</c:v>
                </c:pt>
                <c:pt idx="9">
                  <c:v>0.54022814066369595</c:v>
                </c:pt>
                <c:pt idx="10">
                  <c:v>0.54022814066369595</c:v>
                </c:pt>
                <c:pt idx="11">
                  <c:v>0.54022814066369595</c:v>
                </c:pt>
                <c:pt idx="12">
                  <c:v>0.54022814066369595</c:v>
                </c:pt>
                <c:pt idx="13">
                  <c:v>0.54022814066369595</c:v>
                </c:pt>
                <c:pt idx="14">
                  <c:v>0.54022814066369595</c:v>
                </c:pt>
                <c:pt idx="15">
                  <c:v>0.54022814066369595</c:v>
                </c:pt>
                <c:pt idx="16">
                  <c:v>0.54022814066369595</c:v>
                </c:pt>
                <c:pt idx="17">
                  <c:v>0.54022814066369595</c:v>
                </c:pt>
                <c:pt idx="18">
                  <c:v>0.54022814066369595</c:v>
                </c:pt>
                <c:pt idx="19">
                  <c:v>0.54022814066369595</c:v>
                </c:pt>
                <c:pt idx="20">
                  <c:v>0.54022814066369595</c:v>
                </c:pt>
                <c:pt idx="21">
                  <c:v>0.54022814066369595</c:v>
                </c:pt>
                <c:pt idx="22">
                  <c:v>0.54022814066369595</c:v>
                </c:pt>
                <c:pt idx="23">
                  <c:v>0.54022814066369595</c:v>
                </c:pt>
                <c:pt idx="24">
                  <c:v>0.54022814066369595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6B3-4DAF-9145-E1FCC6918C03}"/>
            </c:ext>
          </c:extLst>
        </c:ser>
        <c:ser>
          <c:idx val="2"/>
          <c:order val="2"/>
          <c:tx>
            <c:strRef>
              <c:f>'Overfitting Bsp.'!$E$12</c:f>
              <c:strCache>
                <c:ptCount val="1"/>
                <c:pt idx="0">
                  <c:v>lineare Regression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'Overfitting Bsp.'!$C$13:$C$37</c:f>
              <c:numCache>
                <c:formatCode>General</c:formatCode>
                <c:ptCount val="25"/>
                <c:pt idx="0">
                  <c:v>2009</c:v>
                </c:pt>
                <c:pt idx="1">
                  <c:v>2009.25</c:v>
                </c:pt>
                <c:pt idx="2">
                  <c:v>2009.5</c:v>
                </c:pt>
                <c:pt idx="3">
                  <c:v>2009.75</c:v>
                </c:pt>
                <c:pt idx="4">
                  <c:v>2010</c:v>
                </c:pt>
                <c:pt idx="5">
                  <c:v>2010.25</c:v>
                </c:pt>
                <c:pt idx="6">
                  <c:v>2010.5</c:v>
                </c:pt>
                <c:pt idx="7">
                  <c:v>2010.75</c:v>
                </c:pt>
                <c:pt idx="8">
                  <c:v>2011</c:v>
                </c:pt>
                <c:pt idx="9">
                  <c:v>2011.25</c:v>
                </c:pt>
                <c:pt idx="10">
                  <c:v>2011.5</c:v>
                </c:pt>
                <c:pt idx="11">
                  <c:v>2011.75</c:v>
                </c:pt>
                <c:pt idx="12">
                  <c:v>2012</c:v>
                </c:pt>
                <c:pt idx="13">
                  <c:v>2012.25</c:v>
                </c:pt>
                <c:pt idx="14">
                  <c:v>2012.5</c:v>
                </c:pt>
                <c:pt idx="15">
                  <c:v>2012.75</c:v>
                </c:pt>
                <c:pt idx="16">
                  <c:v>2013</c:v>
                </c:pt>
                <c:pt idx="17">
                  <c:v>2013.25</c:v>
                </c:pt>
                <c:pt idx="18">
                  <c:v>2013.5</c:v>
                </c:pt>
                <c:pt idx="19">
                  <c:v>2013.75</c:v>
                </c:pt>
                <c:pt idx="20">
                  <c:v>2014</c:v>
                </c:pt>
                <c:pt idx="21">
                  <c:v>2014.25</c:v>
                </c:pt>
                <c:pt idx="22">
                  <c:v>2014.5</c:v>
                </c:pt>
                <c:pt idx="23">
                  <c:v>2014.75</c:v>
                </c:pt>
                <c:pt idx="24">
                  <c:v>2015</c:v>
                </c:pt>
              </c:numCache>
            </c:numRef>
          </c:xVal>
          <c:yVal>
            <c:numRef>
              <c:f>'Overfitting Bsp.'!$E$13:$E$37</c:f>
              <c:numCache>
                <c:formatCode>General</c:formatCode>
                <c:ptCount val="25"/>
                <c:pt idx="0">
                  <c:v>0.79926071732589321</c:v>
                </c:pt>
                <c:pt idx="1">
                  <c:v>0.77767392424229342</c:v>
                </c:pt>
                <c:pt idx="2">
                  <c:v>0.75608713115869364</c:v>
                </c:pt>
                <c:pt idx="3">
                  <c:v>0.73450033807509385</c:v>
                </c:pt>
                <c:pt idx="4">
                  <c:v>0.71291354499146564</c:v>
                </c:pt>
                <c:pt idx="5">
                  <c:v>0.69132675190786586</c:v>
                </c:pt>
                <c:pt idx="6">
                  <c:v>0.66973995882426607</c:v>
                </c:pt>
                <c:pt idx="7">
                  <c:v>0.64815316574066628</c:v>
                </c:pt>
                <c:pt idx="8">
                  <c:v>0.62656637265706649</c:v>
                </c:pt>
                <c:pt idx="9">
                  <c:v>0.60497957957346671</c:v>
                </c:pt>
                <c:pt idx="10">
                  <c:v>0.5833927864898385</c:v>
                </c:pt>
                <c:pt idx="11">
                  <c:v>0.56180599340623871</c:v>
                </c:pt>
                <c:pt idx="12">
                  <c:v>0.54021920032263893</c:v>
                </c:pt>
                <c:pt idx="13">
                  <c:v>0.51863240723903914</c:v>
                </c:pt>
                <c:pt idx="14">
                  <c:v>0.49704561415543935</c:v>
                </c:pt>
                <c:pt idx="15">
                  <c:v>0.47545882107183957</c:v>
                </c:pt>
                <c:pt idx="16">
                  <c:v>0.45387202798821136</c:v>
                </c:pt>
                <c:pt idx="17">
                  <c:v>0.43228523490461157</c:v>
                </c:pt>
                <c:pt idx="18">
                  <c:v>0.41069844182101178</c:v>
                </c:pt>
                <c:pt idx="19">
                  <c:v>0.389111648737412</c:v>
                </c:pt>
                <c:pt idx="20">
                  <c:v>0.36752485565381221</c:v>
                </c:pt>
                <c:pt idx="21">
                  <c:v>0.345938062570184</c:v>
                </c:pt>
                <c:pt idx="22">
                  <c:v>0.32435126948658421</c:v>
                </c:pt>
                <c:pt idx="23">
                  <c:v>0.30276447640298443</c:v>
                </c:pt>
                <c:pt idx="24">
                  <c:v>0.28117768331938464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6B3-4DAF-9145-E1FCC6918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669120"/>
        <c:axId val="229675008"/>
      </c:scatterChart>
      <c:valAx>
        <c:axId val="229669120"/>
        <c:scaling>
          <c:orientation val="minMax"/>
          <c:max val="2015"/>
          <c:min val="2009"/>
        </c:scaling>
        <c:delete val="0"/>
        <c:axPos val="b"/>
        <c:numFmt formatCode="General" sourceLinked="1"/>
        <c:majorTickMark val="out"/>
        <c:minorTickMark val="none"/>
        <c:tickLblPos val="nextTo"/>
        <c:crossAx val="229675008"/>
        <c:crosses val="autoZero"/>
        <c:crossBetween val="midCat"/>
      </c:valAx>
      <c:valAx>
        <c:axId val="229675008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22966912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3"/>
          <c:order val="3"/>
          <c:tx>
            <c:strRef>
              <c:f>'Overfitting Bsp.'!$F$12</c:f>
              <c:strCache>
                <c:ptCount val="1"/>
                <c:pt idx="0">
                  <c:v>Lagrange-Interpolation</c:v>
                </c:pt>
              </c:strCache>
            </c:strRef>
          </c:tx>
          <c:spPr>
            <a:ln w="28575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'Overfitting Bsp.'!$C$13:$C$37</c:f>
              <c:numCache>
                <c:formatCode>General</c:formatCode>
                <c:ptCount val="25"/>
                <c:pt idx="0">
                  <c:v>2009</c:v>
                </c:pt>
                <c:pt idx="1">
                  <c:v>2009.25</c:v>
                </c:pt>
                <c:pt idx="2">
                  <c:v>2009.5</c:v>
                </c:pt>
                <c:pt idx="3">
                  <c:v>2009.75</c:v>
                </c:pt>
                <c:pt idx="4">
                  <c:v>2010</c:v>
                </c:pt>
                <c:pt idx="5">
                  <c:v>2010.25</c:v>
                </c:pt>
                <c:pt idx="6">
                  <c:v>2010.5</c:v>
                </c:pt>
                <c:pt idx="7">
                  <c:v>2010.75</c:v>
                </c:pt>
                <c:pt idx="8">
                  <c:v>2011</c:v>
                </c:pt>
                <c:pt idx="9">
                  <c:v>2011.25</c:v>
                </c:pt>
                <c:pt idx="10">
                  <c:v>2011.5</c:v>
                </c:pt>
                <c:pt idx="11">
                  <c:v>2011.75</c:v>
                </c:pt>
                <c:pt idx="12">
                  <c:v>2012</c:v>
                </c:pt>
                <c:pt idx="13">
                  <c:v>2012.25</c:v>
                </c:pt>
                <c:pt idx="14">
                  <c:v>2012.5</c:v>
                </c:pt>
                <c:pt idx="15">
                  <c:v>2012.75</c:v>
                </c:pt>
                <c:pt idx="16">
                  <c:v>2013</c:v>
                </c:pt>
                <c:pt idx="17">
                  <c:v>2013.25</c:v>
                </c:pt>
                <c:pt idx="18">
                  <c:v>2013.5</c:v>
                </c:pt>
                <c:pt idx="19">
                  <c:v>2013.75</c:v>
                </c:pt>
                <c:pt idx="20">
                  <c:v>2014</c:v>
                </c:pt>
                <c:pt idx="21">
                  <c:v>2014.25</c:v>
                </c:pt>
                <c:pt idx="22">
                  <c:v>2014.5</c:v>
                </c:pt>
                <c:pt idx="23">
                  <c:v>2014.75</c:v>
                </c:pt>
                <c:pt idx="24">
                  <c:v>2015</c:v>
                </c:pt>
              </c:numCache>
            </c:numRef>
          </c:xVal>
          <c:yVal>
            <c:numRef>
              <c:f>'Overfitting Bsp.'!$F$13:$F$37</c:f>
              <c:numCache>
                <c:formatCode>General</c:formatCode>
                <c:ptCount val="25"/>
                <c:pt idx="0">
                  <c:v>4.2526790760411783</c:v>
                </c:pt>
                <c:pt idx="1">
                  <c:v>3.0306949136175927</c:v>
                </c:pt>
                <c:pt idx="2">
                  <c:v>2.0942806927953126</c:v>
                </c:pt>
                <c:pt idx="3">
                  <c:v>1.4006849896729885</c:v>
                </c:pt>
                <c:pt idx="4">
                  <c:v>0.91024322011371295</c:v>
                </c:pt>
                <c:pt idx="5">
                  <c:v>0.58637763974501722</c:v>
                </c:pt>
                <c:pt idx="6">
                  <c:v>0.39559734395887175</c:v>
                </c:pt>
                <c:pt idx="7">
                  <c:v>0.3074982679116865</c:v>
                </c:pt>
                <c:pt idx="8">
                  <c:v>0.29476318652431044</c:v>
                </c:pt>
                <c:pt idx="9">
                  <c:v>0.33316171448203258</c:v>
                </c:pt>
                <c:pt idx="10">
                  <c:v>0.40155030623458082</c:v>
                </c:pt>
                <c:pt idx="11">
                  <c:v>0.48187225599612277</c:v>
                </c:pt>
                <c:pt idx="12">
                  <c:v>0.55915769774526503</c:v>
                </c:pt>
                <c:pt idx="13">
                  <c:v>0.6215236052250539</c:v>
                </c:pt>
                <c:pt idx="14">
                  <c:v>0.66017379194297521</c:v>
                </c:pt>
                <c:pt idx="15">
                  <c:v>0.66939891117095374</c:v>
                </c:pt>
                <c:pt idx="16">
                  <c:v>0.64657645594535396</c:v>
                </c:pt>
                <c:pt idx="17">
                  <c:v>0.59217075906697958</c:v>
                </c:pt>
                <c:pt idx="18">
                  <c:v>0.50973299310107378</c:v>
                </c:pt>
                <c:pt idx="19">
                  <c:v>0.40590117037731921</c:v>
                </c:pt>
                <c:pt idx="20">
                  <c:v>0.29040014298983774</c:v>
                </c:pt>
                <c:pt idx="21">
                  <c:v>0.17604160279719072</c:v>
                </c:pt>
                <c:pt idx="22">
                  <c:v>7.8724081422379077E-2</c:v>
                </c:pt>
                <c:pt idx="23">
                  <c:v>1.7432950252841861E-2</c:v>
                </c:pt>
                <c:pt idx="24">
                  <c:v>1.4240420440460255E-2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6B3-4DAF-9145-E1FCC6918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669120"/>
        <c:axId val="229675008"/>
      </c:scatterChart>
      <c:scatterChart>
        <c:scatterStyle val="lineMarker"/>
        <c:varyColors val="0"/>
        <c:ser>
          <c:idx val="0"/>
          <c:order val="0"/>
          <c:tx>
            <c:strRef>
              <c:f>'Overfitting Bsp.'!$C$5</c:f>
              <c:strCache>
                <c:ptCount val="1"/>
                <c:pt idx="0">
                  <c:v>Daten 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'Overfitting Bsp.'!$B$6:$B$10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xVal>
          <c:yVal>
            <c:numRef>
              <c:f>'Overfitting Bsp.'!$C$6:$C$10</c:f>
              <c:numCache>
                <c:formatCode>General</c:formatCode>
                <c:ptCount val="5"/>
                <c:pt idx="0">
                  <c:v>0.91024322011371295</c:v>
                </c:pt>
                <c:pt idx="1">
                  <c:v>0.29476318652431044</c:v>
                </c:pt>
                <c:pt idx="2">
                  <c:v>0.55915769774526503</c:v>
                </c:pt>
                <c:pt idx="3">
                  <c:v>0.64657645594535396</c:v>
                </c:pt>
                <c:pt idx="4">
                  <c:v>0.29040014298983774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6B3-4DAF-9145-E1FCC6918C03}"/>
            </c:ext>
          </c:extLst>
        </c:ser>
        <c:ser>
          <c:idx val="1"/>
          <c:order val="1"/>
          <c:tx>
            <c:strRef>
              <c:f>'Overfitting Bsp.'!$D$12</c:f>
              <c:strCache>
                <c:ptCount val="1"/>
                <c:pt idx="0">
                  <c:v>Mittelwert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'Overfitting Bsp.'!$C$13:$C$37</c:f>
              <c:numCache>
                <c:formatCode>General</c:formatCode>
                <c:ptCount val="25"/>
                <c:pt idx="0">
                  <c:v>2009</c:v>
                </c:pt>
                <c:pt idx="1">
                  <c:v>2009.25</c:v>
                </c:pt>
                <c:pt idx="2">
                  <c:v>2009.5</c:v>
                </c:pt>
                <c:pt idx="3">
                  <c:v>2009.75</c:v>
                </c:pt>
                <c:pt idx="4">
                  <c:v>2010</c:v>
                </c:pt>
                <c:pt idx="5">
                  <c:v>2010.25</c:v>
                </c:pt>
                <c:pt idx="6">
                  <c:v>2010.5</c:v>
                </c:pt>
                <c:pt idx="7">
                  <c:v>2010.75</c:v>
                </c:pt>
                <c:pt idx="8">
                  <c:v>2011</c:v>
                </c:pt>
                <c:pt idx="9">
                  <c:v>2011.25</c:v>
                </c:pt>
                <c:pt idx="10">
                  <c:v>2011.5</c:v>
                </c:pt>
                <c:pt idx="11">
                  <c:v>2011.75</c:v>
                </c:pt>
                <c:pt idx="12">
                  <c:v>2012</c:v>
                </c:pt>
                <c:pt idx="13">
                  <c:v>2012.25</c:v>
                </c:pt>
                <c:pt idx="14">
                  <c:v>2012.5</c:v>
                </c:pt>
                <c:pt idx="15">
                  <c:v>2012.75</c:v>
                </c:pt>
                <c:pt idx="16">
                  <c:v>2013</c:v>
                </c:pt>
                <c:pt idx="17">
                  <c:v>2013.25</c:v>
                </c:pt>
                <c:pt idx="18">
                  <c:v>2013.5</c:v>
                </c:pt>
                <c:pt idx="19">
                  <c:v>2013.75</c:v>
                </c:pt>
                <c:pt idx="20">
                  <c:v>2014</c:v>
                </c:pt>
                <c:pt idx="21">
                  <c:v>2014.25</c:v>
                </c:pt>
                <c:pt idx="22">
                  <c:v>2014.5</c:v>
                </c:pt>
                <c:pt idx="23">
                  <c:v>2014.75</c:v>
                </c:pt>
                <c:pt idx="24">
                  <c:v>2015</c:v>
                </c:pt>
              </c:numCache>
            </c:numRef>
          </c:xVal>
          <c:yVal>
            <c:numRef>
              <c:f>'Overfitting Bsp.'!$D$13:$D$37</c:f>
              <c:numCache>
                <c:formatCode>General</c:formatCode>
                <c:ptCount val="25"/>
                <c:pt idx="0">
                  <c:v>0.54022814066369595</c:v>
                </c:pt>
                <c:pt idx="1">
                  <c:v>0.54022814066369595</c:v>
                </c:pt>
                <c:pt idx="2">
                  <c:v>0.54022814066369595</c:v>
                </c:pt>
                <c:pt idx="3">
                  <c:v>0.54022814066369595</c:v>
                </c:pt>
                <c:pt idx="4">
                  <c:v>0.54022814066369595</c:v>
                </c:pt>
                <c:pt idx="5">
                  <c:v>0.54022814066369595</c:v>
                </c:pt>
                <c:pt idx="6">
                  <c:v>0.54022814066369595</c:v>
                </c:pt>
                <c:pt idx="7">
                  <c:v>0.54022814066369595</c:v>
                </c:pt>
                <c:pt idx="8">
                  <c:v>0.54022814066369595</c:v>
                </c:pt>
                <c:pt idx="9">
                  <c:v>0.54022814066369595</c:v>
                </c:pt>
                <c:pt idx="10">
                  <c:v>0.54022814066369595</c:v>
                </c:pt>
                <c:pt idx="11">
                  <c:v>0.54022814066369595</c:v>
                </c:pt>
                <c:pt idx="12">
                  <c:v>0.54022814066369595</c:v>
                </c:pt>
                <c:pt idx="13">
                  <c:v>0.54022814066369595</c:v>
                </c:pt>
                <c:pt idx="14">
                  <c:v>0.54022814066369595</c:v>
                </c:pt>
                <c:pt idx="15">
                  <c:v>0.54022814066369595</c:v>
                </c:pt>
                <c:pt idx="16">
                  <c:v>0.54022814066369595</c:v>
                </c:pt>
                <c:pt idx="17">
                  <c:v>0.54022814066369595</c:v>
                </c:pt>
                <c:pt idx="18">
                  <c:v>0.54022814066369595</c:v>
                </c:pt>
                <c:pt idx="19">
                  <c:v>0.54022814066369595</c:v>
                </c:pt>
                <c:pt idx="20">
                  <c:v>0.54022814066369595</c:v>
                </c:pt>
                <c:pt idx="21">
                  <c:v>0.54022814066369595</c:v>
                </c:pt>
                <c:pt idx="22">
                  <c:v>0.54022814066369595</c:v>
                </c:pt>
                <c:pt idx="23">
                  <c:v>0.54022814066369595</c:v>
                </c:pt>
                <c:pt idx="24">
                  <c:v>0.54022814066369595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6B3-4DAF-9145-E1FCC6918C03}"/>
            </c:ext>
          </c:extLst>
        </c:ser>
        <c:ser>
          <c:idx val="2"/>
          <c:order val="2"/>
          <c:tx>
            <c:strRef>
              <c:f>'Overfitting Bsp.'!$E$12</c:f>
              <c:strCache>
                <c:ptCount val="1"/>
                <c:pt idx="0">
                  <c:v>lineare Regression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'Overfitting Bsp.'!$C$13:$C$37</c:f>
              <c:numCache>
                <c:formatCode>General</c:formatCode>
                <c:ptCount val="25"/>
                <c:pt idx="0">
                  <c:v>2009</c:v>
                </c:pt>
                <c:pt idx="1">
                  <c:v>2009.25</c:v>
                </c:pt>
                <c:pt idx="2">
                  <c:v>2009.5</c:v>
                </c:pt>
                <c:pt idx="3">
                  <c:v>2009.75</c:v>
                </c:pt>
                <c:pt idx="4">
                  <c:v>2010</c:v>
                </c:pt>
                <c:pt idx="5">
                  <c:v>2010.25</c:v>
                </c:pt>
                <c:pt idx="6">
                  <c:v>2010.5</c:v>
                </c:pt>
                <c:pt idx="7">
                  <c:v>2010.75</c:v>
                </c:pt>
                <c:pt idx="8">
                  <c:v>2011</c:v>
                </c:pt>
                <c:pt idx="9">
                  <c:v>2011.25</c:v>
                </c:pt>
                <c:pt idx="10">
                  <c:v>2011.5</c:v>
                </c:pt>
                <c:pt idx="11">
                  <c:v>2011.75</c:v>
                </c:pt>
                <c:pt idx="12">
                  <c:v>2012</c:v>
                </c:pt>
                <c:pt idx="13">
                  <c:v>2012.25</c:v>
                </c:pt>
                <c:pt idx="14">
                  <c:v>2012.5</c:v>
                </c:pt>
                <c:pt idx="15">
                  <c:v>2012.75</c:v>
                </c:pt>
                <c:pt idx="16">
                  <c:v>2013</c:v>
                </c:pt>
                <c:pt idx="17">
                  <c:v>2013.25</c:v>
                </c:pt>
                <c:pt idx="18">
                  <c:v>2013.5</c:v>
                </c:pt>
                <c:pt idx="19">
                  <c:v>2013.75</c:v>
                </c:pt>
                <c:pt idx="20">
                  <c:v>2014</c:v>
                </c:pt>
                <c:pt idx="21">
                  <c:v>2014.25</c:v>
                </c:pt>
                <c:pt idx="22">
                  <c:v>2014.5</c:v>
                </c:pt>
                <c:pt idx="23">
                  <c:v>2014.75</c:v>
                </c:pt>
                <c:pt idx="24">
                  <c:v>2015</c:v>
                </c:pt>
              </c:numCache>
            </c:numRef>
          </c:xVal>
          <c:yVal>
            <c:numRef>
              <c:f>'Overfitting Bsp.'!$E$13:$E$37</c:f>
              <c:numCache>
                <c:formatCode>General</c:formatCode>
                <c:ptCount val="25"/>
                <c:pt idx="0">
                  <c:v>0.79926071732589321</c:v>
                </c:pt>
                <c:pt idx="1">
                  <c:v>0.77767392424229342</c:v>
                </c:pt>
                <c:pt idx="2">
                  <c:v>0.75608713115869364</c:v>
                </c:pt>
                <c:pt idx="3">
                  <c:v>0.73450033807509385</c:v>
                </c:pt>
                <c:pt idx="4">
                  <c:v>0.71291354499146564</c:v>
                </c:pt>
                <c:pt idx="5">
                  <c:v>0.69132675190786586</c:v>
                </c:pt>
                <c:pt idx="6">
                  <c:v>0.66973995882426607</c:v>
                </c:pt>
                <c:pt idx="7">
                  <c:v>0.64815316574066628</c:v>
                </c:pt>
                <c:pt idx="8">
                  <c:v>0.62656637265706649</c:v>
                </c:pt>
                <c:pt idx="9">
                  <c:v>0.60497957957346671</c:v>
                </c:pt>
                <c:pt idx="10">
                  <c:v>0.5833927864898385</c:v>
                </c:pt>
                <c:pt idx="11">
                  <c:v>0.56180599340623871</c:v>
                </c:pt>
                <c:pt idx="12">
                  <c:v>0.54021920032263893</c:v>
                </c:pt>
                <c:pt idx="13">
                  <c:v>0.51863240723903914</c:v>
                </c:pt>
                <c:pt idx="14">
                  <c:v>0.49704561415543935</c:v>
                </c:pt>
                <c:pt idx="15">
                  <c:v>0.47545882107183957</c:v>
                </c:pt>
                <c:pt idx="16">
                  <c:v>0.45387202798821136</c:v>
                </c:pt>
                <c:pt idx="17">
                  <c:v>0.43228523490461157</c:v>
                </c:pt>
                <c:pt idx="18">
                  <c:v>0.41069844182101178</c:v>
                </c:pt>
                <c:pt idx="19">
                  <c:v>0.389111648737412</c:v>
                </c:pt>
                <c:pt idx="20">
                  <c:v>0.36752485565381221</c:v>
                </c:pt>
                <c:pt idx="21">
                  <c:v>0.345938062570184</c:v>
                </c:pt>
                <c:pt idx="22">
                  <c:v>0.32435126948658421</c:v>
                </c:pt>
                <c:pt idx="23">
                  <c:v>0.30276447640298443</c:v>
                </c:pt>
                <c:pt idx="24">
                  <c:v>0.28117768331938464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6B3-4DAF-9145-E1FCC6918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669120"/>
        <c:axId val="229675008"/>
      </c:scatterChart>
      <c:valAx>
        <c:axId val="229669120"/>
        <c:scaling>
          <c:orientation val="minMax"/>
          <c:max val="2015"/>
          <c:min val="2009"/>
        </c:scaling>
        <c:delete val="0"/>
        <c:axPos val="b"/>
        <c:numFmt formatCode="General" sourceLinked="1"/>
        <c:majorTickMark val="out"/>
        <c:minorTickMark val="none"/>
        <c:tickLblPos val="nextTo"/>
        <c:crossAx val="229675008"/>
        <c:crosses val="autoZero"/>
        <c:crossBetween val="midCat"/>
      </c:valAx>
      <c:valAx>
        <c:axId val="229675008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22966912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'Overfitting Bsp.'!$D$12</c:f>
              <c:strCache>
                <c:ptCount val="1"/>
                <c:pt idx="0">
                  <c:v>Mittelwert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'Overfitting Bsp.'!$C$13:$C$37</c:f>
              <c:numCache>
                <c:formatCode>General</c:formatCode>
                <c:ptCount val="25"/>
                <c:pt idx="0">
                  <c:v>2009</c:v>
                </c:pt>
                <c:pt idx="1">
                  <c:v>2009.25</c:v>
                </c:pt>
                <c:pt idx="2">
                  <c:v>2009.5</c:v>
                </c:pt>
                <c:pt idx="3">
                  <c:v>2009.75</c:v>
                </c:pt>
                <c:pt idx="4">
                  <c:v>2010</c:v>
                </c:pt>
                <c:pt idx="5">
                  <c:v>2010.25</c:v>
                </c:pt>
                <c:pt idx="6">
                  <c:v>2010.5</c:v>
                </c:pt>
                <c:pt idx="7">
                  <c:v>2010.75</c:v>
                </c:pt>
                <c:pt idx="8">
                  <c:v>2011</c:v>
                </c:pt>
                <c:pt idx="9">
                  <c:v>2011.25</c:v>
                </c:pt>
                <c:pt idx="10">
                  <c:v>2011.5</c:v>
                </c:pt>
                <c:pt idx="11">
                  <c:v>2011.75</c:v>
                </c:pt>
                <c:pt idx="12">
                  <c:v>2012</c:v>
                </c:pt>
                <c:pt idx="13">
                  <c:v>2012.25</c:v>
                </c:pt>
                <c:pt idx="14">
                  <c:v>2012.5</c:v>
                </c:pt>
                <c:pt idx="15">
                  <c:v>2012.75</c:v>
                </c:pt>
                <c:pt idx="16">
                  <c:v>2013</c:v>
                </c:pt>
                <c:pt idx="17">
                  <c:v>2013.25</c:v>
                </c:pt>
                <c:pt idx="18">
                  <c:v>2013.5</c:v>
                </c:pt>
                <c:pt idx="19">
                  <c:v>2013.75</c:v>
                </c:pt>
                <c:pt idx="20">
                  <c:v>2014</c:v>
                </c:pt>
                <c:pt idx="21">
                  <c:v>2014.25</c:v>
                </c:pt>
                <c:pt idx="22">
                  <c:v>2014.5</c:v>
                </c:pt>
                <c:pt idx="23">
                  <c:v>2014.75</c:v>
                </c:pt>
                <c:pt idx="24">
                  <c:v>2015</c:v>
                </c:pt>
              </c:numCache>
            </c:numRef>
          </c:xVal>
          <c:yVal>
            <c:numRef>
              <c:f>'Overfitting Bsp.'!$D$13:$D$37</c:f>
              <c:numCache>
                <c:formatCode>General</c:formatCode>
                <c:ptCount val="25"/>
                <c:pt idx="0">
                  <c:v>0.54022814066369595</c:v>
                </c:pt>
                <c:pt idx="1">
                  <c:v>0.54022814066369595</c:v>
                </c:pt>
                <c:pt idx="2">
                  <c:v>0.54022814066369595</c:v>
                </c:pt>
                <c:pt idx="3">
                  <c:v>0.54022814066369595</c:v>
                </c:pt>
                <c:pt idx="4">
                  <c:v>0.54022814066369595</c:v>
                </c:pt>
                <c:pt idx="5">
                  <c:v>0.54022814066369595</c:v>
                </c:pt>
                <c:pt idx="6">
                  <c:v>0.54022814066369595</c:v>
                </c:pt>
                <c:pt idx="7">
                  <c:v>0.54022814066369595</c:v>
                </c:pt>
                <c:pt idx="8">
                  <c:v>0.54022814066369595</c:v>
                </c:pt>
                <c:pt idx="9">
                  <c:v>0.54022814066369595</c:v>
                </c:pt>
                <c:pt idx="10">
                  <c:v>0.54022814066369595</c:v>
                </c:pt>
                <c:pt idx="11">
                  <c:v>0.54022814066369595</c:v>
                </c:pt>
                <c:pt idx="12">
                  <c:v>0.54022814066369595</c:v>
                </c:pt>
                <c:pt idx="13">
                  <c:v>0.54022814066369595</c:v>
                </c:pt>
                <c:pt idx="14">
                  <c:v>0.54022814066369595</c:v>
                </c:pt>
                <c:pt idx="15">
                  <c:v>0.54022814066369595</c:v>
                </c:pt>
                <c:pt idx="16">
                  <c:v>0.54022814066369595</c:v>
                </c:pt>
                <c:pt idx="17">
                  <c:v>0.54022814066369595</c:v>
                </c:pt>
                <c:pt idx="18">
                  <c:v>0.54022814066369595</c:v>
                </c:pt>
                <c:pt idx="19">
                  <c:v>0.54022814066369595</c:v>
                </c:pt>
                <c:pt idx="20">
                  <c:v>0.54022814066369595</c:v>
                </c:pt>
                <c:pt idx="21">
                  <c:v>0.54022814066369595</c:v>
                </c:pt>
                <c:pt idx="22">
                  <c:v>0.54022814066369595</c:v>
                </c:pt>
                <c:pt idx="23">
                  <c:v>0.54022814066369595</c:v>
                </c:pt>
                <c:pt idx="24">
                  <c:v>0.54022814066369595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CCA-4B0F-8B2F-EF42590E7FFD}"/>
            </c:ext>
          </c:extLst>
        </c:ser>
        <c:ser>
          <c:idx val="1"/>
          <c:order val="1"/>
          <c:tx>
            <c:strRef>
              <c:f>'Overfitting Bsp.'!$K$12</c:f>
              <c:strCache>
                <c:ptCount val="1"/>
                <c:pt idx="0">
                  <c:v>Mittelwert B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ysDash"/>
            </a:ln>
          </c:spPr>
          <c:marker>
            <c:symbol val="none"/>
          </c:marker>
          <c:xVal>
            <c:numRef>
              <c:f>'Overfitting Bsp.'!$J$13:$J$37</c:f>
              <c:numCache>
                <c:formatCode>General</c:formatCode>
                <c:ptCount val="25"/>
                <c:pt idx="0">
                  <c:v>2009</c:v>
                </c:pt>
                <c:pt idx="1">
                  <c:v>2009.25</c:v>
                </c:pt>
                <c:pt idx="2">
                  <c:v>2009.5</c:v>
                </c:pt>
                <c:pt idx="3">
                  <c:v>2009.75</c:v>
                </c:pt>
                <c:pt idx="4">
                  <c:v>2010</c:v>
                </c:pt>
                <c:pt idx="5">
                  <c:v>2010.25</c:v>
                </c:pt>
                <c:pt idx="6">
                  <c:v>2010.5</c:v>
                </c:pt>
                <c:pt idx="7">
                  <c:v>2010.75</c:v>
                </c:pt>
                <c:pt idx="8">
                  <c:v>2011</c:v>
                </c:pt>
                <c:pt idx="9">
                  <c:v>2011.25</c:v>
                </c:pt>
                <c:pt idx="10">
                  <c:v>2011.5</c:v>
                </c:pt>
                <c:pt idx="11">
                  <c:v>2011.75</c:v>
                </c:pt>
                <c:pt idx="12">
                  <c:v>2012</c:v>
                </c:pt>
                <c:pt idx="13">
                  <c:v>2012.25</c:v>
                </c:pt>
                <c:pt idx="14">
                  <c:v>2012.5</c:v>
                </c:pt>
                <c:pt idx="15">
                  <c:v>2012.75</c:v>
                </c:pt>
                <c:pt idx="16">
                  <c:v>2013</c:v>
                </c:pt>
                <c:pt idx="17">
                  <c:v>2013.25</c:v>
                </c:pt>
                <c:pt idx="18">
                  <c:v>2013.5</c:v>
                </c:pt>
                <c:pt idx="19">
                  <c:v>2013.75</c:v>
                </c:pt>
                <c:pt idx="20">
                  <c:v>2014</c:v>
                </c:pt>
                <c:pt idx="21">
                  <c:v>2014.25</c:v>
                </c:pt>
                <c:pt idx="22">
                  <c:v>2014.5</c:v>
                </c:pt>
                <c:pt idx="23">
                  <c:v>2014.75</c:v>
                </c:pt>
                <c:pt idx="24">
                  <c:v>2015</c:v>
                </c:pt>
              </c:numCache>
            </c:numRef>
          </c:xVal>
          <c:yVal>
            <c:numRef>
              <c:f>'Overfitting Bsp.'!$K$13:$K$37</c:f>
              <c:numCache>
                <c:formatCode>General</c:formatCode>
                <c:ptCount val="25"/>
                <c:pt idx="0">
                  <c:v>0.52382814066369598</c:v>
                </c:pt>
                <c:pt idx="1">
                  <c:v>0.52382814066369598</c:v>
                </c:pt>
                <c:pt idx="2">
                  <c:v>0.52382814066369598</c:v>
                </c:pt>
                <c:pt idx="3">
                  <c:v>0.52382814066369598</c:v>
                </c:pt>
                <c:pt idx="4">
                  <c:v>0.52382814066369598</c:v>
                </c:pt>
                <c:pt idx="5">
                  <c:v>0.52382814066369598</c:v>
                </c:pt>
                <c:pt idx="6">
                  <c:v>0.52382814066369598</c:v>
                </c:pt>
                <c:pt idx="7">
                  <c:v>0.52382814066369598</c:v>
                </c:pt>
                <c:pt idx="8">
                  <c:v>0.52382814066369598</c:v>
                </c:pt>
                <c:pt idx="9">
                  <c:v>0.52382814066369598</c:v>
                </c:pt>
                <c:pt idx="10">
                  <c:v>0.52382814066369598</c:v>
                </c:pt>
                <c:pt idx="11">
                  <c:v>0.52382814066369598</c:v>
                </c:pt>
                <c:pt idx="12">
                  <c:v>0.52382814066369598</c:v>
                </c:pt>
                <c:pt idx="13">
                  <c:v>0.52382814066369598</c:v>
                </c:pt>
                <c:pt idx="14">
                  <c:v>0.52382814066369598</c:v>
                </c:pt>
                <c:pt idx="15">
                  <c:v>0.52382814066369598</c:v>
                </c:pt>
                <c:pt idx="16">
                  <c:v>0.52382814066369598</c:v>
                </c:pt>
                <c:pt idx="17">
                  <c:v>0.52382814066369598</c:v>
                </c:pt>
                <c:pt idx="18">
                  <c:v>0.52382814066369598</c:v>
                </c:pt>
                <c:pt idx="19">
                  <c:v>0.52382814066369598</c:v>
                </c:pt>
                <c:pt idx="20">
                  <c:v>0.52382814066369598</c:v>
                </c:pt>
                <c:pt idx="21">
                  <c:v>0.52382814066369598</c:v>
                </c:pt>
                <c:pt idx="22">
                  <c:v>0.52382814066369598</c:v>
                </c:pt>
                <c:pt idx="23">
                  <c:v>0.52382814066369598</c:v>
                </c:pt>
                <c:pt idx="24">
                  <c:v>0.52382814066369598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CCA-4B0F-8B2F-EF42590E7FFD}"/>
            </c:ext>
          </c:extLst>
        </c:ser>
        <c:ser>
          <c:idx val="6"/>
          <c:order val="2"/>
          <c:tx>
            <c:strRef>
              <c:f>'Overfitting Bsp.'!$E$12</c:f>
              <c:strCache>
                <c:ptCount val="1"/>
                <c:pt idx="0">
                  <c:v>lineare Regression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'Overfitting Bsp.'!$C$13:$C$37</c:f>
              <c:numCache>
                <c:formatCode>General</c:formatCode>
                <c:ptCount val="25"/>
                <c:pt idx="0">
                  <c:v>2009</c:v>
                </c:pt>
                <c:pt idx="1">
                  <c:v>2009.25</c:v>
                </c:pt>
                <c:pt idx="2">
                  <c:v>2009.5</c:v>
                </c:pt>
                <c:pt idx="3">
                  <c:v>2009.75</c:v>
                </c:pt>
                <c:pt idx="4">
                  <c:v>2010</c:v>
                </c:pt>
                <c:pt idx="5">
                  <c:v>2010.25</c:v>
                </c:pt>
                <c:pt idx="6">
                  <c:v>2010.5</c:v>
                </c:pt>
                <c:pt idx="7">
                  <c:v>2010.75</c:v>
                </c:pt>
                <c:pt idx="8">
                  <c:v>2011</c:v>
                </c:pt>
                <c:pt idx="9">
                  <c:v>2011.25</c:v>
                </c:pt>
                <c:pt idx="10">
                  <c:v>2011.5</c:v>
                </c:pt>
                <c:pt idx="11">
                  <c:v>2011.75</c:v>
                </c:pt>
                <c:pt idx="12">
                  <c:v>2012</c:v>
                </c:pt>
                <c:pt idx="13">
                  <c:v>2012.25</c:v>
                </c:pt>
                <c:pt idx="14">
                  <c:v>2012.5</c:v>
                </c:pt>
                <c:pt idx="15">
                  <c:v>2012.75</c:v>
                </c:pt>
                <c:pt idx="16">
                  <c:v>2013</c:v>
                </c:pt>
                <c:pt idx="17">
                  <c:v>2013.25</c:v>
                </c:pt>
                <c:pt idx="18">
                  <c:v>2013.5</c:v>
                </c:pt>
                <c:pt idx="19">
                  <c:v>2013.75</c:v>
                </c:pt>
                <c:pt idx="20">
                  <c:v>2014</c:v>
                </c:pt>
                <c:pt idx="21">
                  <c:v>2014.25</c:v>
                </c:pt>
                <c:pt idx="22">
                  <c:v>2014.5</c:v>
                </c:pt>
                <c:pt idx="23">
                  <c:v>2014.75</c:v>
                </c:pt>
                <c:pt idx="24">
                  <c:v>2015</c:v>
                </c:pt>
              </c:numCache>
            </c:numRef>
          </c:xVal>
          <c:yVal>
            <c:numRef>
              <c:f>'Overfitting Bsp.'!$E$13:$E$37</c:f>
              <c:numCache>
                <c:formatCode>General</c:formatCode>
                <c:ptCount val="25"/>
                <c:pt idx="0">
                  <c:v>0.79926071732589321</c:v>
                </c:pt>
                <c:pt idx="1">
                  <c:v>0.77767392424229342</c:v>
                </c:pt>
                <c:pt idx="2">
                  <c:v>0.75608713115869364</c:v>
                </c:pt>
                <c:pt idx="3">
                  <c:v>0.73450033807509385</c:v>
                </c:pt>
                <c:pt idx="4">
                  <c:v>0.71291354499146564</c:v>
                </c:pt>
                <c:pt idx="5">
                  <c:v>0.69132675190786586</c:v>
                </c:pt>
                <c:pt idx="6">
                  <c:v>0.66973995882426607</c:v>
                </c:pt>
                <c:pt idx="7">
                  <c:v>0.64815316574066628</c:v>
                </c:pt>
                <c:pt idx="8">
                  <c:v>0.62656637265706649</c:v>
                </c:pt>
                <c:pt idx="9">
                  <c:v>0.60497957957346671</c:v>
                </c:pt>
                <c:pt idx="10">
                  <c:v>0.5833927864898385</c:v>
                </c:pt>
                <c:pt idx="11">
                  <c:v>0.56180599340623871</c:v>
                </c:pt>
                <c:pt idx="12">
                  <c:v>0.54021920032263893</c:v>
                </c:pt>
                <c:pt idx="13">
                  <c:v>0.51863240723903914</c:v>
                </c:pt>
                <c:pt idx="14">
                  <c:v>0.49704561415543935</c:v>
                </c:pt>
                <c:pt idx="15">
                  <c:v>0.47545882107183957</c:v>
                </c:pt>
                <c:pt idx="16">
                  <c:v>0.45387202798821136</c:v>
                </c:pt>
                <c:pt idx="17">
                  <c:v>0.43228523490461157</c:v>
                </c:pt>
                <c:pt idx="18">
                  <c:v>0.41069844182101178</c:v>
                </c:pt>
                <c:pt idx="19">
                  <c:v>0.389111648737412</c:v>
                </c:pt>
                <c:pt idx="20">
                  <c:v>0.36752485565381221</c:v>
                </c:pt>
                <c:pt idx="21">
                  <c:v>0.345938062570184</c:v>
                </c:pt>
                <c:pt idx="22">
                  <c:v>0.32435126948658421</c:v>
                </c:pt>
                <c:pt idx="23">
                  <c:v>0.30276447640298443</c:v>
                </c:pt>
                <c:pt idx="24">
                  <c:v>0.28117768331938464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CCA-4B0F-8B2F-EF42590E7FFD}"/>
            </c:ext>
          </c:extLst>
        </c:ser>
        <c:ser>
          <c:idx val="2"/>
          <c:order val="3"/>
          <c:tx>
            <c:strRef>
              <c:f>'Overfitting Bsp.'!$L$12</c:f>
              <c:strCache>
                <c:ptCount val="1"/>
                <c:pt idx="0">
                  <c:v>lineare Regression B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ysDash"/>
            </a:ln>
          </c:spPr>
          <c:marker>
            <c:symbol val="none"/>
          </c:marker>
          <c:xVal>
            <c:numRef>
              <c:f>'Overfitting Bsp.'!$J$13:$J$37</c:f>
              <c:numCache>
                <c:formatCode>General</c:formatCode>
                <c:ptCount val="25"/>
                <c:pt idx="0">
                  <c:v>2009</c:v>
                </c:pt>
                <c:pt idx="1">
                  <c:v>2009.25</c:v>
                </c:pt>
                <c:pt idx="2">
                  <c:v>2009.5</c:v>
                </c:pt>
                <c:pt idx="3">
                  <c:v>2009.75</c:v>
                </c:pt>
                <c:pt idx="4">
                  <c:v>2010</c:v>
                </c:pt>
                <c:pt idx="5">
                  <c:v>2010.25</c:v>
                </c:pt>
                <c:pt idx="6">
                  <c:v>2010.5</c:v>
                </c:pt>
                <c:pt idx="7">
                  <c:v>2010.75</c:v>
                </c:pt>
                <c:pt idx="8">
                  <c:v>2011</c:v>
                </c:pt>
                <c:pt idx="9">
                  <c:v>2011.25</c:v>
                </c:pt>
                <c:pt idx="10">
                  <c:v>2011.5</c:v>
                </c:pt>
                <c:pt idx="11">
                  <c:v>2011.75</c:v>
                </c:pt>
                <c:pt idx="12">
                  <c:v>2012</c:v>
                </c:pt>
                <c:pt idx="13">
                  <c:v>2012.25</c:v>
                </c:pt>
                <c:pt idx="14">
                  <c:v>2012.5</c:v>
                </c:pt>
                <c:pt idx="15">
                  <c:v>2012.75</c:v>
                </c:pt>
                <c:pt idx="16">
                  <c:v>2013</c:v>
                </c:pt>
                <c:pt idx="17">
                  <c:v>2013.25</c:v>
                </c:pt>
                <c:pt idx="18">
                  <c:v>2013.5</c:v>
                </c:pt>
                <c:pt idx="19">
                  <c:v>2013.75</c:v>
                </c:pt>
                <c:pt idx="20">
                  <c:v>2014</c:v>
                </c:pt>
                <c:pt idx="21">
                  <c:v>2014.25</c:v>
                </c:pt>
                <c:pt idx="22">
                  <c:v>2014.5</c:v>
                </c:pt>
                <c:pt idx="23">
                  <c:v>2014.75</c:v>
                </c:pt>
                <c:pt idx="24">
                  <c:v>2015</c:v>
                </c:pt>
              </c:numCache>
            </c:numRef>
          </c:xVal>
          <c:yVal>
            <c:numRef>
              <c:f>'Overfitting Bsp.'!$L$13:$L$37</c:f>
              <c:numCache>
                <c:formatCode>General</c:formatCode>
                <c:ptCount val="25"/>
                <c:pt idx="0">
                  <c:v>0.81392661711694814</c:v>
                </c:pt>
                <c:pt idx="1">
                  <c:v>0.78973753562070215</c:v>
                </c:pt>
                <c:pt idx="2">
                  <c:v>0.76554845412445616</c:v>
                </c:pt>
                <c:pt idx="3">
                  <c:v>0.74135937262821017</c:v>
                </c:pt>
                <c:pt idx="4">
                  <c:v>0.71717029113193576</c:v>
                </c:pt>
                <c:pt idx="5">
                  <c:v>0.69298120963568977</c:v>
                </c:pt>
                <c:pt idx="6">
                  <c:v>0.66879212813944378</c:v>
                </c:pt>
                <c:pt idx="7">
                  <c:v>0.64460304664316936</c:v>
                </c:pt>
                <c:pt idx="8">
                  <c:v>0.62041396514692337</c:v>
                </c:pt>
                <c:pt idx="9">
                  <c:v>0.59622488365067738</c:v>
                </c:pt>
                <c:pt idx="10">
                  <c:v>0.57203580215443139</c:v>
                </c:pt>
                <c:pt idx="11">
                  <c:v>0.54784672065815698</c:v>
                </c:pt>
                <c:pt idx="12">
                  <c:v>0.52365763916191099</c:v>
                </c:pt>
                <c:pt idx="13">
                  <c:v>0.499468557665665</c:v>
                </c:pt>
                <c:pt idx="14">
                  <c:v>0.47527947616941901</c:v>
                </c:pt>
                <c:pt idx="15">
                  <c:v>0.4510903946731446</c:v>
                </c:pt>
                <c:pt idx="16">
                  <c:v>0.42690131317689861</c:v>
                </c:pt>
                <c:pt idx="17">
                  <c:v>0.40271223168065262</c:v>
                </c:pt>
                <c:pt idx="18">
                  <c:v>0.37852315018437821</c:v>
                </c:pt>
                <c:pt idx="19">
                  <c:v>0.35433406868813222</c:v>
                </c:pt>
                <c:pt idx="20">
                  <c:v>0.33014498719188623</c:v>
                </c:pt>
                <c:pt idx="21">
                  <c:v>0.30595590569564024</c:v>
                </c:pt>
                <c:pt idx="22">
                  <c:v>0.28176682419936583</c:v>
                </c:pt>
                <c:pt idx="23">
                  <c:v>0.25757774270311984</c:v>
                </c:pt>
                <c:pt idx="24">
                  <c:v>0.23338866120687385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CCA-4B0F-8B2F-EF42590E7FFD}"/>
            </c:ext>
          </c:extLst>
        </c:ser>
        <c:ser>
          <c:idx val="4"/>
          <c:order val="6"/>
          <c:tx>
            <c:strRef>
              <c:f>'Overfitting Bsp.'!$C$5</c:f>
              <c:strCache>
                <c:ptCount val="1"/>
                <c:pt idx="0">
                  <c:v>Daten 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F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'Overfitting Bsp.'!$B$6:$B$10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xVal>
          <c:yVal>
            <c:numRef>
              <c:f>'Overfitting Bsp.'!$C$6:$C$10</c:f>
              <c:numCache>
                <c:formatCode>General</c:formatCode>
                <c:ptCount val="5"/>
                <c:pt idx="0">
                  <c:v>0.91024322011371295</c:v>
                </c:pt>
                <c:pt idx="1">
                  <c:v>0.29476318652431044</c:v>
                </c:pt>
                <c:pt idx="2">
                  <c:v>0.55915769774526503</c:v>
                </c:pt>
                <c:pt idx="3">
                  <c:v>0.64657645594535396</c:v>
                </c:pt>
                <c:pt idx="4">
                  <c:v>0.29040014298983774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CCA-4B0F-8B2F-EF42590E7FFD}"/>
            </c:ext>
          </c:extLst>
        </c:ser>
        <c:ser>
          <c:idx val="0"/>
          <c:order val="7"/>
          <c:tx>
            <c:strRef>
              <c:f>'Overfitting Bsp.'!$J$5</c:f>
              <c:strCache>
                <c:ptCount val="1"/>
                <c:pt idx="0">
                  <c:v>Daten B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25400">
                <a:solidFill>
                  <a:srgbClr val="0070C0"/>
                </a:solidFill>
              </a:ln>
            </c:spPr>
          </c:marker>
          <c:xVal>
            <c:numRef>
              <c:f>'Overfitting Bsp.'!$B$6:$B$10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xVal>
          <c:yVal>
            <c:numRef>
              <c:f>'Overfitting Bsp.'!$J$6:$J$10</c:f>
              <c:numCache>
                <c:formatCode>General</c:formatCode>
                <c:ptCount val="5"/>
                <c:pt idx="0">
                  <c:v>0.91024322011371295</c:v>
                </c:pt>
                <c:pt idx="1">
                  <c:v>0.29476318652431044</c:v>
                </c:pt>
                <c:pt idx="2">
                  <c:v>0.55915769774526503</c:v>
                </c:pt>
                <c:pt idx="3">
                  <c:v>0.56457645594535399</c:v>
                </c:pt>
                <c:pt idx="4">
                  <c:v>0.29040014298983774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CCA-4B0F-8B2F-EF42590E7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741312"/>
        <c:axId val="229742848"/>
      </c:scatterChart>
      <c:scatterChart>
        <c:scatterStyle val="smoothMarker"/>
        <c:varyColors val="0"/>
        <c:ser>
          <c:idx val="7"/>
          <c:order val="4"/>
          <c:tx>
            <c:strRef>
              <c:f>'Overfitting Bsp.'!$F$12</c:f>
              <c:strCache>
                <c:ptCount val="1"/>
                <c:pt idx="0">
                  <c:v>Lagrange-Interpolation</c:v>
                </c:pt>
              </c:strCache>
            </c:strRef>
          </c:tx>
          <c:spPr>
            <a:ln w="28575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'Overfitting Bsp.'!$C$13:$C$37</c:f>
              <c:numCache>
                <c:formatCode>General</c:formatCode>
                <c:ptCount val="25"/>
                <c:pt idx="0">
                  <c:v>2009</c:v>
                </c:pt>
                <c:pt idx="1">
                  <c:v>2009.25</c:v>
                </c:pt>
                <c:pt idx="2">
                  <c:v>2009.5</c:v>
                </c:pt>
                <c:pt idx="3">
                  <c:v>2009.75</c:v>
                </c:pt>
                <c:pt idx="4">
                  <c:v>2010</c:v>
                </c:pt>
                <c:pt idx="5">
                  <c:v>2010.25</c:v>
                </c:pt>
                <c:pt idx="6">
                  <c:v>2010.5</c:v>
                </c:pt>
                <c:pt idx="7">
                  <c:v>2010.75</c:v>
                </c:pt>
                <c:pt idx="8">
                  <c:v>2011</c:v>
                </c:pt>
                <c:pt idx="9">
                  <c:v>2011.25</c:v>
                </c:pt>
                <c:pt idx="10">
                  <c:v>2011.5</c:v>
                </c:pt>
                <c:pt idx="11">
                  <c:v>2011.75</c:v>
                </c:pt>
                <c:pt idx="12">
                  <c:v>2012</c:v>
                </c:pt>
                <c:pt idx="13">
                  <c:v>2012.25</c:v>
                </c:pt>
                <c:pt idx="14">
                  <c:v>2012.5</c:v>
                </c:pt>
                <c:pt idx="15">
                  <c:v>2012.75</c:v>
                </c:pt>
                <c:pt idx="16">
                  <c:v>2013</c:v>
                </c:pt>
                <c:pt idx="17">
                  <c:v>2013.25</c:v>
                </c:pt>
                <c:pt idx="18">
                  <c:v>2013.5</c:v>
                </c:pt>
                <c:pt idx="19">
                  <c:v>2013.75</c:v>
                </c:pt>
                <c:pt idx="20">
                  <c:v>2014</c:v>
                </c:pt>
                <c:pt idx="21">
                  <c:v>2014.25</c:v>
                </c:pt>
                <c:pt idx="22">
                  <c:v>2014.5</c:v>
                </c:pt>
                <c:pt idx="23">
                  <c:v>2014.75</c:v>
                </c:pt>
                <c:pt idx="24">
                  <c:v>2015</c:v>
                </c:pt>
              </c:numCache>
            </c:numRef>
          </c:xVal>
          <c:yVal>
            <c:numRef>
              <c:f>'Overfitting Bsp.'!$F$13:$F$37</c:f>
              <c:numCache>
                <c:formatCode>General</c:formatCode>
                <c:ptCount val="25"/>
                <c:pt idx="0">
                  <c:v>4.2526790760411783</c:v>
                </c:pt>
                <c:pt idx="1">
                  <c:v>3.0306949136175927</c:v>
                </c:pt>
                <c:pt idx="2">
                  <c:v>2.0942806927953126</c:v>
                </c:pt>
                <c:pt idx="3">
                  <c:v>1.4006849896729885</c:v>
                </c:pt>
                <c:pt idx="4">
                  <c:v>0.91024322011371295</c:v>
                </c:pt>
                <c:pt idx="5">
                  <c:v>0.58637763974501722</c:v>
                </c:pt>
                <c:pt idx="6">
                  <c:v>0.39559734395887175</c:v>
                </c:pt>
                <c:pt idx="7">
                  <c:v>0.3074982679116865</c:v>
                </c:pt>
                <c:pt idx="8">
                  <c:v>0.29476318652431044</c:v>
                </c:pt>
                <c:pt idx="9">
                  <c:v>0.33316171448203258</c:v>
                </c:pt>
                <c:pt idx="10">
                  <c:v>0.40155030623458082</c:v>
                </c:pt>
                <c:pt idx="11">
                  <c:v>0.48187225599612277</c:v>
                </c:pt>
                <c:pt idx="12">
                  <c:v>0.55915769774526503</c:v>
                </c:pt>
                <c:pt idx="13">
                  <c:v>0.6215236052250539</c:v>
                </c:pt>
                <c:pt idx="14">
                  <c:v>0.66017379194297521</c:v>
                </c:pt>
                <c:pt idx="15">
                  <c:v>0.66939891117095374</c:v>
                </c:pt>
                <c:pt idx="16">
                  <c:v>0.64657645594535396</c:v>
                </c:pt>
                <c:pt idx="17">
                  <c:v>0.59217075906697958</c:v>
                </c:pt>
                <c:pt idx="18">
                  <c:v>0.50973299310107378</c:v>
                </c:pt>
                <c:pt idx="19">
                  <c:v>0.40590117037731921</c:v>
                </c:pt>
                <c:pt idx="20">
                  <c:v>0.29040014298983774</c:v>
                </c:pt>
                <c:pt idx="21">
                  <c:v>0.17604160279719072</c:v>
                </c:pt>
                <c:pt idx="22">
                  <c:v>7.8724081422379077E-2</c:v>
                </c:pt>
                <c:pt idx="23">
                  <c:v>1.7432950252841861E-2</c:v>
                </c:pt>
                <c:pt idx="24">
                  <c:v>1.4240420440460255E-2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DCCA-4B0F-8B2F-EF42590E7FFD}"/>
            </c:ext>
          </c:extLst>
        </c:ser>
        <c:ser>
          <c:idx val="3"/>
          <c:order val="5"/>
          <c:tx>
            <c:strRef>
              <c:f>'Overfitting Bsp.'!$M$12</c:f>
              <c:strCache>
                <c:ptCount val="1"/>
                <c:pt idx="0">
                  <c:v>Lagrange-Interpolation B</c:v>
                </c:pt>
              </c:strCache>
            </c:strRef>
          </c:tx>
          <c:spPr>
            <a:ln w="28575">
              <a:solidFill>
                <a:srgbClr val="C00000"/>
              </a:solidFill>
              <a:prstDash val="sysDash"/>
            </a:ln>
          </c:spPr>
          <c:marker>
            <c:symbol val="none"/>
          </c:marker>
          <c:xVal>
            <c:numRef>
              <c:f>'Overfitting Bsp.'!$J$13:$J$37</c:f>
              <c:numCache>
                <c:formatCode>General</c:formatCode>
                <c:ptCount val="25"/>
                <c:pt idx="0">
                  <c:v>2009</c:v>
                </c:pt>
                <c:pt idx="1">
                  <c:v>2009.25</c:v>
                </c:pt>
                <c:pt idx="2">
                  <c:v>2009.5</c:v>
                </c:pt>
                <c:pt idx="3">
                  <c:v>2009.75</c:v>
                </c:pt>
                <c:pt idx="4">
                  <c:v>2010</c:v>
                </c:pt>
                <c:pt idx="5">
                  <c:v>2010.25</c:v>
                </c:pt>
                <c:pt idx="6">
                  <c:v>2010.5</c:v>
                </c:pt>
                <c:pt idx="7">
                  <c:v>2010.75</c:v>
                </c:pt>
                <c:pt idx="8">
                  <c:v>2011</c:v>
                </c:pt>
                <c:pt idx="9">
                  <c:v>2011.25</c:v>
                </c:pt>
                <c:pt idx="10">
                  <c:v>2011.5</c:v>
                </c:pt>
                <c:pt idx="11">
                  <c:v>2011.75</c:v>
                </c:pt>
                <c:pt idx="12">
                  <c:v>2012</c:v>
                </c:pt>
                <c:pt idx="13">
                  <c:v>2012.25</c:v>
                </c:pt>
                <c:pt idx="14">
                  <c:v>2012.5</c:v>
                </c:pt>
                <c:pt idx="15">
                  <c:v>2012.75</c:v>
                </c:pt>
                <c:pt idx="16">
                  <c:v>2013</c:v>
                </c:pt>
                <c:pt idx="17">
                  <c:v>2013.25</c:v>
                </c:pt>
                <c:pt idx="18">
                  <c:v>2013.5</c:v>
                </c:pt>
                <c:pt idx="19">
                  <c:v>2013.75</c:v>
                </c:pt>
                <c:pt idx="20">
                  <c:v>2014</c:v>
                </c:pt>
                <c:pt idx="21">
                  <c:v>2014.25</c:v>
                </c:pt>
                <c:pt idx="22">
                  <c:v>2014.5</c:v>
                </c:pt>
                <c:pt idx="23">
                  <c:v>2014.75</c:v>
                </c:pt>
                <c:pt idx="24">
                  <c:v>2015</c:v>
                </c:pt>
              </c:numCache>
            </c:numRef>
          </c:xVal>
          <c:yVal>
            <c:numRef>
              <c:f>'Overfitting Bsp.'!$M$13:$M$37</c:f>
              <c:numCache>
                <c:formatCode>General</c:formatCode>
                <c:ptCount val="25"/>
                <c:pt idx="0">
                  <c:v>4.6626790760411785</c:v>
                </c:pt>
                <c:pt idx="1">
                  <c:v>3.2650035073675925</c:v>
                </c:pt>
                <c:pt idx="2">
                  <c:v>2.2095931927953125</c:v>
                </c:pt>
                <c:pt idx="3">
                  <c:v>1.4415248334229884</c:v>
                </c:pt>
                <c:pt idx="4">
                  <c:v>0.91024322011371295</c:v>
                </c:pt>
                <c:pt idx="5">
                  <c:v>0.56956123349501719</c:v>
                </c:pt>
                <c:pt idx="6">
                  <c:v>0.37765984395887175</c:v>
                </c:pt>
                <c:pt idx="7">
                  <c:v>0.29708811166168647</c:v>
                </c:pt>
                <c:pt idx="8">
                  <c:v>0.29476318652431044</c:v>
                </c:pt>
                <c:pt idx="9">
                  <c:v>0.34197030823203256</c:v>
                </c:pt>
                <c:pt idx="10">
                  <c:v>0.41436280623458083</c:v>
                </c:pt>
                <c:pt idx="11">
                  <c:v>0.49196209974612276</c:v>
                </c:pt>
                <c:pt idx="12">
                  <c:v>0.55915769774526503</c:v>
                </c:pt>
                <c:pt idx="13">
                  <c:v>0.60470719897505398</c:v>
                </c:pt>
                <c:pt idx="14">
                  <c:v>0.62173629194297519</c:v>
                </c:pt>
                <c:pt idx="15">
                  <c:v>0.60773875492095386</c:v>
                </c:pt>
                <c:pt idx="16">
                  <c:v>0.56457645594535399</c:v>
                </c:pt>
                <c:pt idx="17">
                  <c:v>0.49847935281697953</c:v>
                </c:pt>
                <c:pt idx="18">
                  <c:v>0.42004549310107392</c:v>
                </c:pt>
                <c:pt idx="19">
                  <c:v>0.34424101412731933</c:v>
                </c:pt>
                <c:pt idx="20">
                  <c:v>0.29040014298983774</c:v>
                </c:pt>
                <c:pt idx="21">
                  <c:v>0.28222519654719069</c:v>
                </c:pt>
                <c:pt idx="22">
                  <c:v>0.34778658142237884</c:v>
                </c:pt>
                <c:pt idx="23">
                  <c:v>0.51952279400284174</c:v>
                </c:pt>
                <c:pt idx="24">
                  <c:v>0.83424042044045965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DCCA-4B0F-8B2F-EF42590E7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741312"/>
        <c:axId val="229742848"/>
      </c:scatterChart>
      <c:valAx>
        <c:axId val="229741312"/>
        <c:scaling>
          <c:orientation val="minMax"/>
          <c:max val="2015"/>
          <c:min val="2009"/>
        </c:scaling>
        <c:delete val="0"/>
        <c:axPos val="b"/>
        <c:numFmt formatCode="General" sourceLinked="1"/>
        <c:majorTickMark val="out"/>
        <c:minorTickMark val="none"/>
        <c:tickLblPos val="nextTo"/>
        <c:crossAx val="229742848"/>
        <c:crosses val="autoZero"/>
        <c:crossBetween val="midCat"/>
      </c:valAx>
      <c:valAx>
        <c:axId val="229742848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crossAx val="22974131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'AIC-Beispiel'!$J$4</c:f>
              <c:strCache>
                <c:ptCount val="1"/>
                <c:pt idx="0">
                  <c:v>Deviance</c:v>
                </c:pt>
              </c:strCache>
            </c:strRef>
          </c:tx>
          <c:marker>
            <c:symbol val="none"/>
          </c:marker>
          <c:cat>
            <c:strRef>
              <c:f>'AIC-Beispiel'!$I$8:$I$23</c:f>
              <c:strCache>
                <c:ptCount val="16"/>
                <c:pt idx="0">
                  <c:v>1</c:v>
                </c:pt>
                <c:pt idx="1">
                  <c:v>S1</c:v>
                </c:pt>
                <c:pt idx="2">
                  <c:v>S1+M0</c:v>
                </c:pt>
                <c:pt idx="3">
                  <c:v>S1+Y</c:v>
                </c:pt>
                <c:pt idx="4">
                  <c:v>S1+M0+Y</c:v>
                </c:pt>
                <c:pt idx="5">
                  <c:v>S1+M1</c:v>
                </c:pt>
                <c:pt idx="6">
                  <c:v>S1+Y+Y^2</c:v>
                </c:pt>
                <c:pt idx="7">
                  <c:v>S1+M0+M1</c:v>
                </c:pt>
                <c:pt idx="8">
                  <c:v>S(S1)+M1</c:v>
                </c:pt>
                <c:pt idx="9">
                  <c:v>S1+M0+Y+Y^2</c:v>
                </c:pt>
                <c:pt idx="10">
                  <c:v>S1+M1+F(LG)+M1*F(LG)</c:v>
                </c:pt>
                <c:pt idx="11">
                  <c:v>TE(S1,M1)</c:v>
                </c:pt>
                <c:pt idx="12">
                  <c:v>S(S1)+S(M1)</c:v>
                </c:pt>
                <c:pt idx="13">
                  <c:v>S(S1)+S(M1)+M1*F(LG)</c:v>
                </c:pt>
                <c:pt idx="14">
                  <c:v>S1+M1+F(L)</c:v>
                </c:pt>
                <c:pt idx="15">
                  <c:v>S1+M1+F(L)+M1*F(L)</c:v>
                </c:pt>
              </c:strCache>
            </c:strRef>
          </c:cat>
          <c:val>
            <c:numRef>
              <c:f>'AIC-Beispiel'!$J$8:$J$23</c:f>
              <c:numCache>
                <c:formatCode>_(* #,##0.00_);_(* \(#,##0.00\);_(* "-"??_);_(@_)</c:formatCode>
                <c:ptCount val="16"/>
                <c:pt idx="0">
                  <c:v>10731.3</c:v>
                </c:pt>
                <c:pt idx="1">
                  <c:v>7651.4530000000004</c:v>
                </c:pt>
                <c:pt idx="2">
                  <c:v>7651.33</c:v>
                </c:pt>
                <c:pt idx="3">
                  <c:v>7602.9629999999997</c:v>
                </c:pt>
                <c:pt idx="4">
                  <c:v>7599.817</c:v>
                </c:pt>
                <c:pt idx="5">
                  <c:v>7562.768</c:v>
                </c:pt>
                <c:pt idx="6">
                  <c:v>7559.05</c:v>
                </c:pt>
                <c:pt idx="7">
                  <c:v>7537.9049999999997</c:v>
                </c:pt>
                <c:pt idx="8">
                  <c:v>7551.9539999999997</c:v>
                </c:pt>
                <c:pt idx="9">
                  <c:v>7546.3670000000002</c:v>
                </c:pt>
                <c:pt idx="10">
                  <c:v>7542.8530000000001</c:v>
                </c:pt>
                <c:pt idx="11">
                  <c:v>7520.98</c:v>
                </c:pt>
                <c:pt idx="12">
                  <c:v>7493.6319999999996</c:v>
                </c:pt>
                <c:pt idx="13">
                  <c:v>7482.5780000000004</c:v>
                </c:pt>
                <c:pt idx="14">
                  <c:v>7460.8590000000004</c:v>
                </c:pt>
                <c:pt idx="15">
                  <c:v>7343.0439999999999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C9-4711-BCD8-2881EA470439}"/>
            </c:ext>
          </c:extLst>
        </c:ser>
        <c:ser>
          <c:idx val="1"/>
          <c:order val="1"/>
          <c:tx>
            <c:strRef>
              <c:f>'AIC-Beispiel'!$K$4</c:f>
              <c:strCache>
                <c:ptCount val="1"/>
                <c:pt idx="0">
                  <c:v>AIC</c:v>
                </c:pt>
              </c:strCache>
            </c:strRef>
          </c:tx>
          <c:marker>
            <c:symbol val="none"/>
          </c:marker>
          <c:cat>
            <c:strRef>
              <c:f>'AIC-Beispiel'!$I$8:$I$23</c:f>
              <c:strCache>
                <c:ptCount val="16"/>
                <c:pt idx="0">
                  <c:v>1</c:v>
                </c:pt>
                <c:pt idx="1">
                  <c:v>S1</c:v>
                </c:pt>
                <c:pt idx="2">
                  <c:v>S1+M0</c:v>
                </c:pt>
                <c:pt idx="3">
                  <c:v>S1+Y</c:v>
                </c:pt>
                <c:pt idx="4">
                  <c:v>S1+M0+Y</c:v>
                </c:pt>
                <c:pt idx="5">
                  <c:v>S1+M1</c:v>
                </c:pt>
                <c:pt idx="6">
                  <c:v>S1+Y+Y^2</c:v>
                </c:pt>
                <c:pt idx="7">
                  <c:v>S1+M0+M1</c:v>
                </c:pt>
                <c:pt idx="8">
                  <c:v>S(S1)+M1</c:v>
                </c:pt>
                <c:pt idx="9">
                  <c:v>S1+M0+Y+Y^2</c:v>
                </c:pt>
                <c:pt idx="10">
                  <c:v>S1+M1+F(LG)+M1*F(LG)</c:v>
                </c:pt>
                <c:pt idx="11">
                  <c:v>TE(S1,M1)</c:v>
                </c:pt>
                <c:pt idx="12">
                  <c:v>S(S1)+S(M1)</c:v>
                </c:pt>
                <c:pt idx="13">
                  <c:v>S(S1)+S(M1)+M1*F(LG)</c:v>
                </c:pt>
                <c:pt idx="14">
                  <c:v>S1+M1+F(L)</c:v>
                </c:pt>
                <c:pt idx="15">
                  <c:v>S1+M1+F(L)+M1*F(L)</c:v>
                </c:pt>
              </c:strCache>
            </c:strRef>
          </c:cat>
          <c:val>
            <c:numRef>
              <c:f>'AIC-Beispiel'!$K$8:$K$23</c:f>
              <c:numCache>
                <c:formatCode>_(* #,##0.00_);_(* \(#,##0.00\);_(* "-"??_);_(@_)</c:formatCode>
                <c:ptCount val="16"/>
                <c:pt idx="0">
                  <c:v>10733.3</c:v>
                </c:pt>
                <c:pt idx="1">
                  <c:v>7655.4530000000004</c:v>
                </c:pt>
                <c:pt idx="2">
                  <c:v>7657.33</c:v>
                </c:pt>
                <c:pt idx="3">
                  <c:v>7608.9629999999997</c:v>
                </c:pt>
                <c:pt idx="4">
                  <c:v>7607.817</c:v>
                </c:pt>
                <c:pt idx="5">
                  <c:v>7568.768</c:v>
                </c:pt>
                <c:pt idx="6">
                  <c:v>7567.05</c:v>
                </c:pt>
                <c:pt idx="7">
                  <c:v>7545.9049999999997</c:v>
                </c:pt>
                <c:pt idx="8">
                  <c:v>7561.4989999999998</c:v>
                </c:pt>
                <c:pt idx="9">
                  <c:v>7556.3670000000002</c:v>
                </c:pt>
                <c:pt idx="10">
                  <c:v>7556.8530000000001</c:v>
                </c:pt>
                <c:pt idx="11">
                  <c:v>7538.9989999999998</c:v>
                </c:pt>
                <c:pt idx="12">
                  <c:v>7518.3190000000004</c:v>
                </c:pt>
                <c:pt idx="13">
                  <c:v>7515.1239999999998</c:v>
                </c:pt>
                <c:pt idx="14">
                  <c:v>7648.8590000000004</c:v>
                </c:pt>
                <c:pt idx="15">
                  <c:v>7709.0439999999999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C9-4711-BCD8-2881EA470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441344"/>
        <c:axId val="230442880"/>
      </c:lineChart>
      <c:lineChart>
        <c:grouping val="standard"/>
        <c:varyColors val="0"/>
        <c:ser>
          <c:idx val="2"/>
          <c:order val="2"/>
          <c:tx>
            <c:strRef>
              <c:f>'AIC-Beispiel'!$L$4</c:f>
              <c:strCache>
                <c:ptCount val="1"/>
                <c:pt idx="0">
                  <c:v>df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'AIC-Beispiel'!$I$8:$I$23</c:f>
              <c:strCache>
                <c:ptCount val="16"/>
                <c:pt idx="0">
                  <c:v>1</c:v>
                </c:pt>
                <c:pt idx="1">
                  <c:v>S1</c:v>
                </c:pt>
                <c:pt idx="2">
                  <c:v>S1+M0</c:v>
                </c:pt>
                <c:pt idx="3">
                  <c:v>S1+Y</c:v>
                </c:pt>
                <c:pt idx="4">
                  <c:v>S1+M0+Y</c:v>
                </c:pt>
                <c:pt idx="5">
                  <c:v>S1+M1</c:v>
                </c:pt>
                <c:pt idx="6">
                  <c:v>S1+Y+Y^2</c:v>
                </c:pt>
                <c:pt idx="7">
                  <c:v>S1+M0+M1</c:v>
                </c:pt>
                <c:pt idx="8">
                  <c:v>S(S1)+M1</c:v>
                </c:pt>
                <c:pt idx="9">
                  <c:v>S1+M0+Y+Y^2</c:v>
                </c:pt>
                <c:pt idx="10">
                  <c:v>S1+M1+F(LG)+M1*F(LG)</c:v>
                </c:pt>
                <c:pt idx="11">
                  <c:v>TE(S1,M1)</c:v>
                </c:pt>
                <c:pt idx="12">
                  <c:v>S(S1)+S(M1)</c:v>
                </c:pt>
                <c:pt idx="13">
                  <c:v>S(S1)+S(M1)+M1*F(LG)</c:v>
                </c:pt>
                <c:pt idx="14">
                  <c:v>S1+M1+F(L)</c:v>
                </c:pt>
                <c:pt idx="15">
                  <c:v>S1+M1+F(L)+M1*F(L)</c:v>
                </c:pt>
              </c:strCache>
            </c:strRef>
          </c:cat>
          <c:val>
            <c:numRef>
              <c:f>'AIC-Beispiel'!$L$8:$L$23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 formatCode="_(* #,##0.00_);_(* \(#,##0.00\);_(* &quot;-&quot;??_);_(@_)">
                  <c:v>4.772456</c:v>
                </c:pt>
                <c:pt idx="9">
                  <c:v>5</c:v>
                </c:pt>
                <c:pt idx="10">
                  <c:v>7</c:v>
                </c:pt>
                <c:pt idx="11" formatCode="_(* #,##0.00_);_(* \(#,##0.00\);_(* &quot;-&quot;??_);_(@_)">
                  <c:v>9.0094550000000009</c:v>
                </c:pt>
                <c:pt idx="12" formatCode="_(* #,##0.00_);_(* \(#,##0.00\);_(* &quot;-&quot;??_);_(@_)">
                  <c:v>12.3436</c:v>
                </c:pt>
                <c:pt idx="13" formatCode="_(* #,##0.00_);_(* \(#,##0.00\);_(* &quot;-&quot;??_);_(@_)">
                  <c:v>16.272870000000001</c:v>
                </c:pt>
                <c:pt idx="14">
                  <c:v>94</c:v>
                </c:pt>
                <c:pt idx="15">
                  <c:v>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C9-4711-BCD8-2881EA470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451072"/>
        <c:axId val="230449152"/>
      </c:lineChart>
      <c:catAx>
        <c:axId val="23044134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30442880"/>
        <c:crosses val="autoZero"/>
        <c:auto val="1"/>
        <c:lblAlgn val="ctr"/>
        <c:lblOffset val="100"/>
        <c:noMultiLvlLbl val="0"/>
      </c:catAx>
      <c:valAx>
        <c:axId val="230442880"/>
        <c:scaling>
          <c:orientation val="minMax"/>
          <c:max val="7700"/>
          <c:min val="73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1050"/>
                  <a:t>Fehler (Deviance bzw. AIC)</a:t>
                </a:r>
              </a:p>
            </c:rich>
          </c:tx>
          <c:overlay val="0"/>
        </c:title>
        <c:numFmt formatCode="_(* #,##0.00_);_(* \(#,##0.00\);_(* &quot;-&quot;??_);_(@_)" sourceLinked="1"/>
        <c:majorTickMark val="out"/>
        <c:minorTickMark val="none"/>
        <c:tickLblPos val="none"/>
        <c:crossAx val="230441344"/>
        <c:crosses val="autoZero"/>
        <c:crossBetween val="between"/>
      </c:valAx>
      <c:valAx>
        <c:axId val="2304491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Modellfreiheitsgrade (df)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0451072"/>
        <c:crosses val="max"/>
        <c:crossBetween val="between"/>
      </c:valAx>
      <c:catAx>
        <c:axId val="230451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0449152"/>
        <c:crosses val="autoZero"/>
        <c:auto val="1"/>
        <c:lblAlgn val="ctr"/>
        <c:lblOffset val="100"/>
        <c:noMultiLvlLbl val="0"/>
      </c:cat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8469E-CBB0-4302-BCD4-0D6F62E7F404}" type="datetimeFigureOut">
              <a:rPr lang="de-DE" smtClean="0"/>
              <a:t>21.09.2016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CFC6E-1FAE-46A5-92AE-48CBA2CFEE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36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550B-E239-44E7-A777-A1152127604A}" type="datetimeFigureOut">
              <a:rPr lang="de-DE" smtClean="0"/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D67-5FCF-409C-8876-1D2D1D67A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04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550B-E239-44E7-A777-A1152127604A}" type="datetimeFigureOut">
              <a:rPr lang="de-DE" smtClean="0"/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D67-5FCF-409C-8876-1D2D1D67A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5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550B-E239-44E7-A777-A1152127604A}" type="datetimeFigureOut">
              <a:rPr lang="de-DE" smtClean="0"/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D67-5FCF-409C-8876-1D2D1D67A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61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550B-E239-44E7-A777-A1152127604A}" type="datetimeFigureOut">
              <a:rPr lang="de-DE" smtClean="0"/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D67-5FCF-409C-8876-1D2D1D67A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1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550B-E239-44E7-A777-A1152127604A}" type="datetimeFigureOut">
              <a:rPr lang="de-DE" smtClean="0"/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D67-5FCF-409C-8876-1D2D1D67A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02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550B-E239-44E7-A777-A1152127604A}" type="datetimeFigureOut">
              <a:rPr lang="de-DE" smtClean="0"/>
              <a:t>15.09.2016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D67-5FCF-409C-8876-1D2D1D67A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0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550B-E239-44E7-A777-A1152127604A}" type="datetimeFigureOut">
              <a:rPr lang="de-DE" smtClean="0"/>
              <a:t>15.09.2016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D67-5FCF-409C-8876-1D2D1D67A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27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550B-E239-44E7-A777-A1152127604A}" type="datetimeFigureOut">
              <a:rPr lang="de-DE" smtClean="0"/>
              <a:t>15.09.2016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D67-5FCF-409C-8876-1D2D1D67A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15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550B-E239-44E7-A777-A1152127604A}" type="datetimeFigureOut">
              <a:rPr lang="de-DE" smtClean="0"/>
              <a:t>15.09.2016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D67-5FCF-409C-8876-1D2D1D67A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52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550B-E239-44E7-A777-A1152127604A}" type="datetimeFigureOut">
              <a:rPr lang="de-DE" smtClean="0"/>
              <a:t>15.09.2016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D67-5FCF-409C-8876-1D2D1D67A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93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550B-E239-44E7-A777-A1152127604A}" type="datetimeFigureOut">
              <a:rPr lang="de-DE" smtClean="0"/>
              <a:t>15.09.2016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6D67-5FCF-409C-8876-1D2D1D67A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3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6550B-E239-44E7-A777-A1152127604A}" type="datetimeFigureOut">
              <a:rPr lang="de-DE" smtClean="0"/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6D67-5FCF-409C-8876-1D2D1D67A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59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emf"/><Relationship Id="rId7" Type="http://schemas.openxmlformats.org/officeDocument/2006/relationships/image" Target="../media/image45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4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Capital </a:t>
            </a:r>
            <a:r>
              <a:rPr lang="de-DE" dirty="0" err="1">
                <a:solidFill>
                  <a:schemeClr val="accent2"/>
                </a:solidFill>
              </a:rPr>
              <a:t>asset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pricing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model</a:t>
            </a:r>
            <a:br>
              <a:rPr lang="de-DE" dirty="0"/>
            </a:br>
            <a:r>
              <a:rPr lang="de-DE" dirty="0" err="1"/>
              <a:t>Risk</a:t>
            </a:r>
            <a:r>
              <a:rPr lang="de-DE" dirty="0"/>
              <a:t>-return </a:t>
            </a:r>
            <a:r>
              <a:rPr lang="de-DE" dirty="0" err="1"/>
              <a:t>relation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asset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hteck 2"/>
              <p:cNvSpPr/>
              <p:nvPr/>
            </p:nvSpPr>
            <p:spPr>
              <a:xfrm>
                <a:off x="1781982" y="2305877"/>
                <a:ext cx="8314071" cy="1018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320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32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de-DE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32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32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3200" b="0" i="0" smtClean="0">
                              <a:latin typeface="Cambria Math" panose="02040503050406030204" pitchFamily="18" charset="0"/>
                            </a:rPr>
                            <m:t>riskless</m:t>
                          </m:r>
                        </m:sub>
                      </m:sSub>
                      <m:r>
                        <a:rPr lang="de-DE" sz="32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3200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3200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32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3200" b="0" i="0" smtClean="0">
                                  <a:latin typeface="Cambria Math" panose="02040503050406030204" pitchFamily="18" charset="0"/>
                                </a:rPr>
                                <m:t>market</m:t>
                              </m:r>
                            </m:sub>
                          </m:sSub>
                          <m:r>
                            <a:rPr lang="de-DE" sz="3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3200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32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3200" b="0" i="0" smtClean="0">
                                  <a:latin typeface="Cambria Math" panose="02040503050406030204" pitchFamily="18" charset="0"/>
                                </a:rPr>
                                <m:t>riskless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⋅ </m:t>
                          </m:r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𝑚𝑎𝑟𝑘𝑒𝑡</m:t>
                          </m:r>
                        </m:sub>
                      </m:sSub>
                      <m:sSub>
                        <m:sSub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982" y="2305877"/>
                <a:ext cx="8314071" cy="1018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304806" y="4748461"/>
            <a:ext cx="11462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Note: </a:t>
            </a:r>
            <a:r>
              <a:rPr lang="de-DE" sz="2800" dirty="0" err="1">
                <a:solidFill>
                  <a:srgbClr val="0070C0"/>
                </a:solidFill>
              </a:rPr>
              <a:t>You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get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paid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only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for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risk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correlated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with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the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market</a:t>
            </a:r>
            <a:r>
              <a:rPr lang="de-DE" sz="2800" dirty="0">
                <a:solidFill>
                  <a:srgbClr val="0070C0"/>
                </a:solidFill>
              </a:rPr>
              <a:t> („</a:t>
            </a:r>
            <a:r>
              <a:rPr lang="de-DE" sz="2800" u="sng" dirty="0" err="1">
                <a:solidFill>
                  <a:srgbClr val="0070C0"/>
                </a:solidFill>
              </a:rPr>
              <a:t>systematic</a:t>
            </a:r>
            <a:r>
              <a:rPr lang="de-DE" sz="2800" u="sng" dirty="0">
                <a:solidFill>
                  <a:srgbClr val="0070C0"/>
                </a:solidFill>
              </a:rPr>
              <a:t> </a:t>
            </a:r>
            <a:r>
              <a:rPr lang="de-DE" sz="2800" u="sng" dirty="0" err="1">
                <a:solidFill>
                  <a:srgbClr val="0070C0"/>
                </a:solidFill>
              </a:rPr>
              <a:t>risk</a:t>
            </a:r>
            <a:r>
              <a:rPr lang="de-DE" sz="2800" u="sng" dirty="0">
                <a:solidFill>
                  <a:srgbClr val="0070C0"/>
                </a:solidFill>
              </a:rPr>
              <a:t>“)</a:t>
            </a:r>
          </a:p>
          <a:p>
            <a:r>
              <a:rPr lang="de-DE" sz="2800" dirty="0" err="1">
                <a:solidFill>
                  <a:srgbClr val="0070C0"/>
                </a:solidFill>
              </a:rPr>
              <a:t>because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the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uncorrelated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risk</a:t>
            </a:r>
            <a:r>
              <a:rPr lang="de-DE" sz="2800" dirty="0">
                <a:solidFill>
                  <a:srgbClr val="0070C0"/>
                </a:solidFill>
              </a:rPr>
              <a:t> („</a:t>
            </a:r>
            <a:r>
              <a:rPr lang="de-DE" sz="2800" dirty="0" err="1">
                <a:solidFill>
                  <a:srgbClr val="0070C0"/>
                </a:solidFill>
              </a:rPr>
              <a:t>idiosyncratic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risk</a:t>
            </a:r>
            <a:r>
              <a:rPr lang="de-DE" sz="2800" dirty="0">
                <a:solidFill>
                  <a:srgbClr val="0070C0"/>
                </a:solidFill>
              </a:rPr>
              <a:t>“) </a:t>
            </a:r>
            <a:r>
              <a:rPr lang="de-DE" sz="2800" dirty="0" err="1">
                <a:solidFill>
                  <a:srgbClr val="0070C0"/>
                </a:solidFill>
              </a:rPr>
              <a:t>can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be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diversified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away</a:t>
            </a:r>
            <a:r>
              <a:rPr lang="de-DE" sz="2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36892" y="5887451"/>
            <a:ext cx="9842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…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systematic</a:t>
            </a:r>
            <a:r>
              <a:rPr lang="de-DE" sz="2800" dirty="0"/>
              <a:t> </a:t>
            </a:r>
            <a:r>
              <a:rPr lang="de-DE" sz="2800" dirty="0" err="1"/>
              <a:t>risk</a:t>
            </a:r>
            <a:r>
              <a:rPr lang="de-DE" sz="2800" dirty="0"/>
              <a:t> </a:t>
            </a:r>
            <a:r>
              <a:rPr lang="de-DE" sz="2800" dirty="0" err="1"/>
              <a:t>depends</a:t>
            </a:r>
            <a:r>
              <a:rPr lang="de-DE" sz="2800" dirty="0"/>
              <a:t> on all </a:t>
            </a:r>
            <a:r>
              <a:rPr lang="de-DE" sz="2800" dirty="0" err="1"/>
              <a:t>assets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market</a:t>
            </a:r>
            <a:r>
              <a:rPr lang="de-DE" sz="2800" dirty="0"/>
              <a:t> </a:t>
            </a:r>
            <a:r>
              <a:rPr lang="de-DE" sz="2800" dirty="0" err="1"/>
              <a:t>portfolio</a:t>
            </a:r>
            <a:endParaRPr lang="de-DE" sz="28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4312493" y="2031504"/>
            <a:ext cx="3379943" cy="2268048"/>
            <a:chOff x="4312493" y="2031504"/>
            <a:chExt cx="3379943" cy="2268048"/>
          </a:xfrm>
        </p:grpSpPr>
        <p:sp>
          <p:nvSpPr>
            <p:cNvPr id="10" name="Ellipse 9"/>
            <p:cNvSpPr/>
            <p:nvPr/>
          </p:nvSpPr>
          <p:spPr>
            <a:xfrm>
              <a:off x="4312493" y="2031504"/>
              <a:ext cx="3379943" cy="1349453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355430" y="3837887"/>
              <a:ext cx="3304922" cy="46166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400" dirty="0" err="1">
                  <a:solidFill>
                    <a:srgbClr val="002060"/>
                  </a:solidFill>
                </a:rPr>
                <a:t>market</a:t>
              </a:r>
              <a:r>
                <a:rPr lang="de-DE" sz="2400" dirty="0">
                  <a:solidFill>
                    <a:srgbClr val="002060"/>
                  </a:solidFill>
                </a:rPr>
                <a:t> </a:t>
              </a:r>
              <a:r>
                <a:rPr lang="de-DE" sz="2400" dirty="0" err="1">
                  <a:solidFill>
                    <a:srgbClr val="002060"/>
                  </a:solidFill>
                </a:rPr>
                <a:t>price</a:t>
              </a:r>
              <a:r>
                <a:rPr lang="de-DE" sz="2400" dirty="0">
                  <a:solidFill>
                    <a:srgbClr val="002060"/>
                  </a:solidFill>
                </a:rPr>
                <a:t> per </a:t>
              </a:r>
              <a:r>
                <a:rPr lang="de-DE" sz="2400" dirty="0" err="1">
                  <a:solidFill>
                    <a:srgbClr val="002060"/>
                  </a:solidFill>
                </a:rPr>
                <a:t>risk</a:t>
              </a:r>
              <a:r>
                <a:rPr lang="de-DE" sz="2400" dirty="0">
                  <a:solidFill>
                    <a:srgbClr val="002060"/>
                  </a:solidFill>
                </a:rPr>
                <a:t> </a:t>
              </a:r>
              <a:r>
                <a:rPr lang="de-DE" sz="2400" dirty="0" err="1">
                  <a:solidFill>
                    <a:srgbClr val="002060"/>
                  </a:solidFill>
                </a:rPr>
                <a:t>unit</a:t>
              </a:r>
              <a:endParaRPr lang="de-DE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Gerade Verbindung mit Pfeil 12"/>
            <p:cNvCxnSpPr>
              <a:stCxn id="11" idx="0"/>
              <a:endCxn id="10" idx="4"/>
            </p:cNvCxnSpPr>
            <p:nvPr/>
          </p:nvCxnSpPr>
          <p:spPr>
            <a:xfrm flipH="1" flipV="1">
              <a:off x="6002465" y="3380957"/>
              <a:ext cx="5426" cy="45693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14"/>
          <p:cNvGrpSpPr/>
          <p:nvPr/>
        </p:nvGrpSpPr>
        <p:grpSpPr>
          <a:xfrm>
            <a:off x="7841753" y="2127757"/>
            <a:ext cx="2326489" cy="2179817"/>
            <a:chOff x="4200198" y="2023483"/>
            <a:chExt cx="2326489" cy="2179817"/>
          </a:xfrm>
        </p:grpSpPr>
        <p:sp>
          <p:nvSpPr>
            <p:cNvPr id="16" name="Ellipse 15"/>
            <p:cNvSpPr/>
            <p:nvPr/>
          </p:nvSpPr>
          <p:spPr>
            <a:xfrm>
              <a:off x="4200198" y="2023483"/>
              <a:ext cx="2326489" cy="134945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352345" y="3741635"/>
              <a:ext cx="2016372" cy="4616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400" dirty="0" err="1">
                  <a:solidFill>
                    <a:srgbClr val="C00000"/>
                  </a:solidFill>
                </a:rPr>
                <a:t>systematic</a:t>
              </a:r>
              <a:r>
                <a:rPr lang="de-DE" sz="2400" dirty="0">
                  <a:solidFill>
                    <a:srgbClr val="C00000"/>
                  </a:solidFill>
                </a:rPr>
                <a:t> </a:t>
              </a:r>
              <a:r>
                <a:rPr lang="de-DE" sz="2400" dirty="0" err="1">
                  <a:solidFill>
                    <a:srgbClr val="C00000"/>
                  </a:solidFill>
                </a:rPr>
                <a:t>risk</a:t>
              </a:r>
              <a:endParaRPr lang="de-DE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8" name="Gerade Verbindung mit Pfeil 17"/>
            <p:cNvCxnSpPr>
              <a:stCxn id="17" idx="0"/>
              <a:endCxn id="16" idx="4"/>
            </p:cNvCxnSpPr>
            <p:nvPr/>
          </p:nvCxnSpPr>
          <p:spPr>
            <a:xfrm flipV="1">
              <a:off x="5360531" y="3372936"/>
              <a:ext cx="2912" cy="36869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feld 26"/>
          <p:cNvSpPr txBox="1"/>
          <p:nvPr/>
        </p:nvSpPr>
        <p:spPr>
          <a:xfrm>
            <a:off x="6652329" y="6534983"/>
            <a:ext cx="557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Nice </a:t>
            </a:r>
            <a:r>
              <a:rPr lang="de-DE" dirty="0" err="1"/>
              <a:t>theory</a:t>
            </a:r>
            <a:r>
              <a:rPr lang="de-DE" dirty="0"/>
              <a:t>, but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strict</a:t>
            </a:r>
            <a:r>
              <a:rPr lang="de-DE" dirty="0"/>
              <a:t> form not </a:t>
            </a:r>
            <a:r>
              <a:rPr lang="de-DE" dirty="0" err="1"/>
              <a:t>empirically</a:t>
            </a:r>
            <a:r>
              <a:rPr lang="de-DE" dirty="0"/>
              <a:t> </a:t>
            </a:r>
            <a:r>
              <a:rPr lang="de-DE" dirty="0" err="1"/>
              <a:t>verified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193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Some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practical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problems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to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be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solved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by</a:t>
            </a:r>
            <a:r>
              <a:rPr lang="de-DE" dirty="0">
                <a:solidFill>
                  <a:schemeClr val="accent2"/>
                </a:solidFill>
              </a:rPr>
              <a:t> a </a:t>
            </a:r>
            <a:r>
              <a:rPr lang="de-DE" dirty="0" err="1">
                <a:solidFill>
                  <a:schemeClr val="accent2"/>
                </a:solidFill>
              </a:rPr>
              <a:t>portfolio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manager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estimate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return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covariance</a:t>
            </a:r>
            <a:r>
              <a:rPr lang="de-DE" dirty="0"/>
              <a:t> </a:t>
            </a:r>
            <a:r>
              <a:rPr lang="de-DE" dirty="0" err="1"/>
              <a:t>matrix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typically</a:t>
            </a:r>
            <a:r>
              <a:rPr lang="de-DE" dirty="0"/>
              <a:t> a </a:t>
            </a:r>
            <a:r>
              <a:rPr lang="de-DE" dirty="0" err="1"/>
              <a:t>huge</a:t>
            </a:r>
            <a:r>
              <a:rPr lang="de-DE" dirty="0"/>
              <a:t> </a:t>
            </a:r>
            <a:r>
              <a:rPr lang="de-DE" dirty="0" err="1"/>
              <a:t>object</a:t>
            </a:r>
            <a:r>
              <a:rPr lang="de-DE" dirty="0"/>
              <a:t>, so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in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unstable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non-optimal </a:t>
            </a:r>
            <a:r>
              <a:rPr lang="de-DE" dirty="0" err="1"/>
              <a:t>portfolios</a:t>
            </a:r>
            <a:r>
              <a:rPr lang="de-DE" dirty="0"/>
              <a:t> („</a:t>
            </a:r>
            <a:r>
              <a:rPr lang="de-DE" dirty="0" err="1"/>
              <a:t>fitting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“)</a:t>
            </a:r>
          </a:p>
          <a:p>
            <a:r>
              <a:rPr lang="de-DE" dirty="0" err="1"/>
              <a:t>fluctuations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analyzed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matrix</a:t>
            </a:r>
            <a:r>
              <a:rPr lang="de-DE" dirty="0"/>
              <a:t> </a:t>
            </a:r>
            <a:r>
              <a:rPr lang="de-DE" dirty="0" err="1"/>
              <a:t>theory</a:t>
            </a:r>
            <a:endParaRPr lang="de-DE" dirty="0"/>
          </a:p>
          <a:p>
            <a:r>
              <a:rPr lang="de-DE" dirty="0" err="1"/>
              <a:t>estimates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stabilized</a:t>
            </a:r>
            <a:r>
              <a:rPr lang="de-DE" dirty="0"/>
              <a:t>, e.g.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shrinkage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bootstrapping</a:t>
            </a:r>
          </a:p>
          <a:p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realistic</a:t>
            </a:r>
            <a:r>
              <a:rPr lang="de-DE" dirty="0"/>
              <a:t> </a:t>
            </a:r>
            <a:r>
              <a:rPr lang="de-DE" dirty="0" err="1"/>
              <a:t>constraints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selling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spin</a:t>
            </a:r>
            <a:r>
              <a:rPr lang="de-DE" dirty="0"/>
              <a:t> glas like </a:t>
            </a:r>
            <a:r>
              <a:rPr lang="de-DE" dirty="0" err="1"/>
              <a:t>problems</a:t>
            </a:r>
            <a:endParaRPr lang="de-DE" dirty="0"/>
          </a:p>
          <a:p>
            <a:r>
              <a:rPr lang="de-DE" dirty="0" err="1"/>
              <a:t>prediction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: </a:t>
            </a:r>
            <a:r>
              <a:rPr lang="de-DE" dirty="0" err="1"/>
              <a:t>estimating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past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not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representative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endParaRPr lang="de-DE" dirty="0"/>
          </a:p>
          <a:p>
            <a:r>
              <a:rPr lang="de-DE" dirty="0" err="1"/>
              <a:t>variance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, </a:t>
            </a:r>
            <a:r>
              <a:rPr lang="de-DE" dirty="0" err="1"/>
              <a:t>especially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non-</a:t>
            </a:r>
            <a:r>
              <a:rPr lang="de-DE" dirty="0" err="1"/>
              <a:t>symmetric</a:t>
            </a:r>
            <a:r>
              <a:rPr lang="de-DE" dirty="0"/>
              <a:t> </a:t>
            </a:r>
            <a:r>
              <a:rPr lang="de-DE" dirty="0" err="1"/>
              <a:t>distributions</a:t>
            </a:r>
            <a:r>
              <a:rPr lang="de-DE" dirty="0"/>
              <a:t> (</a:t>
            </a:r>
            <a:r>
              <a:rPr lang="de-DE" dirty="0" err="1"/>
              <a:t>value</a:t>
            </a:r>
            <a:r>
              <a:rPr lang="de-DE" dirty="0"/>
              <a:t> at </a:t>
            </a:r>
            <a:r>
              <a:rPr lang="de-DE" dirty="0" err="1"/>
              <a:t>risk</a:t>
            </a:r>
            <a:r>
              <a:rPr lang="de-DE" dirty="0"/>
              <a:t>, </a:t>
            </a:r>
            <a:r>
              <a:rPr lang="de-DE" dirty="0" err="1"/>
              <a:t>coherent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shortfall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643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What</a:t>
            </a:r>
            <a:r>
              <a:rPr lang="de-DE" dirty="0">
                <a:solidFill>
                  <a:schemeClr val="accent2"/>
                </a:solidFill>
              </a:rPr>
              <a:t> do </a:t>
            </a:r>
            <a:r>
              <a:rPr lang="de-DE" dirty="0" err="1">
                <a:solidFill>
                  <a:schemeClr val="accent2"/>
                </a:solidFill>
              </a:rPr>
              <a:t>physicists</a:t>
            </a:r>
            <a:r>
              <a:rPr lang="de-DE" dirty="0">
                <a:solidFill>
                  <a:schemeClr val="accent2"/>
                </a:solidFill>
              </a:rPr>
              <a:t> do in </a:t>
            </a:r>
            <a:r>
              <a:rPr lang="de-DE" dirty="0" err="1">
                <a:solidFill>
                  <a:schemeClr val="accent2"/>
                </a:solidFill>
              </a:rPr>
              <a:t>finance</a:t>
            </a:r>
            <a:r>
              <a:rPr lang="de-DE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Portfolio </a:t>
            </a:r>
            <a:r>
              <a:rPr lang="de-DE" dirty="0" err="1"/>
              <a:t>manager</a:t>
            </a:r>
            <a:endParaRPr lang="de-DE" dirty="0"/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rich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believe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rich</a:t>
            </a:r>
            <a:r>
              <a:rPr lang="de-DE" dirty="0"/>
              <a:t>)?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an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-return </a:t>
            </a:r>
            <a:r>
              <a:rPr lang="de-DE" dirty="0" err="1"/>
              <a:t>profile</a:t>
            </a:r>
            <a:r>
              <a:rPr lang="de-DE" dirty="0"/>
              <a:t>?</a:t>
            </a:r>
          </a:p>
          <a:p>
            <a:r>
              <a:rPr lang="de-DE" dirty="0" err="1">
                <a:solidFill>
                  <a:schemeClr val="accent2"/>
                </a:solidFill>
              </a:rPr>
              <a:t>Product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designer</a:t>
            </a:r>
            <a:r>
              <a:rPr lang="de-DE" dirty="0">
                <a:solidFill>
                  <a:schemeClr val="accent2"/>
                </a:solidFill>
              </a:rPr>
              <a:t> (</a:t>
            </a:r>
            <a:r>
              <a:rPr lang="de-DE" dirty="0" err="1">
                <a:solidFill>
                  <a:schemeClr val="accent2"/>
                </a:solidFill>
              </a:rPr>
              <a:t>quant</a:t>
            </a:r>
            <a:r>
              <a:rPr lang="de-DE" dirty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de-DE" dirty="0" err="1">
                <a:solidFill>
                  <a:schemeClr val="accent2"/>
                </a:solidFill>
              </a:rPr>
              <a:t>How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to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price</a:t>
            </a:r>
            <a:r>
              <a:rPr lang="de-DE" dirty="0">
                <a:solidFill>
                  <a:schemeClr val="accent2"/>
                </a:solidFill>
              </a:rPr>
              <a:t> derivatives (e.g. </a:t>
            </a:r>
            <a:r>
              <a:rPr lang="de-DE" dirty="0" err="1">
                <a:solidFill>
                  <a:schemeClr val="accent2"/>
                </a:solidFill>
              </a:rPr>
              <a:t>options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for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risk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protection</a:t>
            </a:r>
            <a:r>
              <a:rPr lang="de-DE" dirty="0">
                <a:solidFill>
                  <a:schemeClr val="accent2"/>
                </a:solidFill>
              </a:rPr>
              <a:t>) ?</a:t>
            </a:r>
          </a:p>
          <a:p>
            <a:pPr lvl="1"/>
            <a:r>
              <a:rPr lang="de-DE" dirty="0" err="1">
                <a:solidFill>
                  <a:schemeClr val="accent2"/>
                </a:solidFill>
              </a:rPr>
              <a:t>How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to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create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risk</a:t>
            </a:r>
            <a:r>
              <a:rPr lang="de-DE" dirty="0">
                <a:solidFill>
                  <a:schemeClr val="accent2"/>
                </a:solidFill>
              </a:rPr>
              <a:t> (</a:t>
            </a:r>
            <a:r>
              <a:rPr lang="de-DE" dirty="0" err="1">
                <a:solidFill>
                  <a:schemeClr val="accent2"/>
                </a:solidFill>
              </a:rPr>
              <a:t>leverage</a:t>
            </a:r>
            <a:r>
              <a:rPr lang="de-DE" dirty="0">
                <a:solidFill>
                  <a:schemeClr val="accent2"/>
                </a:solidFill>
              </a:rPr>
              <a:t>, „ </a:t>
            </a:r>
            <a:r>
              <a:rPr lang="de-DE" dirty="0" err="1">
                <a:solidFill>
                  <a:schemeClr val="accent2"/>
                </a:solidFill>
              </a:rPr>
              <a:t>financial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weapons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of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mass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destruction</a:t>
            </a:r>
            <a:r>
              <a:rPr lang="de-DE" dirty="0">
                <a:solidFill>
                  <a:schemeClr val="accent2"/>
                </a:solidFill>
              </a:rPr>
              <a:t>“)?</a:t>
            </a:r>
          </a:p>
          <a:p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controller</a:t>
            </a:r>
            <a:endParaRPr lang="de-DE" dirty="0"/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sure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banks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bear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communicate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limitations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?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45" y="1067048"/>
            <a:ext cx="1733550" cy="26384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671">
            <a:off x="10083209" y="4512397"/>
            <a:ext cx="1177932" cy="7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43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Option </a:t>
            </a:r>
            <a:r>
              <a:rPr lang="de-DE" dirty="0" err="1">
                <a:solidFill>
                  <a:schemeClr val="accent2"/>
                </a:solidFill>
              </a:rPr>
              <a:t>pricing</a:t>
            </a:r>
            <a:r>
              <a:rPr lang="de-DE" dirty="0"/>
              <a:t> </a:t>
            </a:r>
            <a:r>
              <a:rPr lang="de-DE" sz="3600" dirty="0">
                <a:solidFill>
                  <a:schemeClr val="bg1">
                    <a:lumMod val="50000"/>
                  </a:schemeClr>
                </a:solidFill>
              </a:rPr>
              <a:t>(Black, Scholes, Merton                  )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8966" y="1411708"/>
            <a:ext cx="8234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Definition: A </a:t>
            </a:r>
            <a:r>
              <a:rPr lang="de-DE" dirty="0" err="1">
                <a:solidFill>
                  <a:srgbClr val="0070C0"/>
                </a:solidFill>
              </a:rPr>
              <a:t>call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option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is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right</a:t>
            </a:r>
            <a:r>
              <a:rPr lang="de-DE" dirty="0">
                <a:solidFill>
                  <a:srgbClr val="0070C0"/>
                </a:solidFill>
              </a:rPr>
              <a:t> (not </a:t>
            </a:r>
            <a:r>
              <a:rPr lang="de-DE" dirty="0" err="1">
                <a:solidFill>
                  <a:srgbClr val="0070C0"/>
                </a:solidFill>
              </a:rPr>
              <a:t>obligation</a:t>
            </a:r>
            <a:r>
              <a:rPr lang="de-DE" dirty="0">
                <a:solidFill>
                  <a:srgbClr val="0070C0"/>
                </a:solidFill>
              </a:rPr>
              <a:t>) </a:t>
            </a:r>
            <a:r>
              <a:rPr lang="de-DE" dirty="0" err="1">
                <a:solidFill>
                  <a:srgbClr val="0070C0"/>
                </a:solidFill>
              </a:rPr>
              <a:t>to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buy</a:t>
            </a:r>
            <a:r>
              <a:rPr lang="de-DE" dirty="0">
                <a:solidFill>
                  <a:srgbClr val="0070C0"/>
                </a:solidFill>
              </a:rPr>
              <a:t> an </a:t>
            </a:r>
            <a:r>
              <a:rPr lang="de-DE" dirty="0" err="1">
                <a:solidFill>
                  <a:srgbClr val="0070C0"/>
                </a:solidFill>
              </a:rPr>
              <a:t>underlying</a:t>
            </a:r>
            <a:r>
              <a:rPr lang="de-DE" dirty="0">
                <a:solidFill>
                  <a:srgbClr val="0070C0"/>
                </a:solidFill>
              </a:rPr>
              <a:t> (e.g. a stock) </a:t>
            </a:r>
          </a:p>
          <a:p>
            <a:r>
              <a:rPr lang="de-DE" dirty="0">
                <a:solidFill>
                  <a:srgbClr val="0070C0"/>
                </a:solidFill>
              </a:rPr>
              <a:t>at </a:t>
            </a:r>
            <a:r>
              <a:rPr lang="de-DE" dirty="0" err="1">
                <a:solidFill>
                  <a:srgbClr val="0070C0"/>
                </a:solidFill>
              </a:rPr>
              <a:t>expiration</a:t>
            </a:r>
            <a:r>
              <a:rPr lang="de-DE" dirty="0">
                <a:solidFill>
                  <a:srgbClr val="0070C0"/>
                </a:solidFill>
              </a:rPr>
              <a:t> time at a </a:t>
            </a:r>
            <a:r>
              <a:rPr lang="de-DE" dirty="0" err="1">
                <a:solidFill>
                  <a:srgbClr val="0070C0"/>
                </a:solidFill>
              </a:rPr>
              <a:t>fixed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price</a:t>
            </a:r>
            <a:r>
              <a:rPr lang="de-DE" dirty="0">
                <a:solidFill>
                  <a:srgbClr val="0070C0"/>
                </a:solidFill>
              </a:rPr>
              <a:t> (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strike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price</a:t>
            </a:r>
            <a:r>
              <a:rPr lang="de-DE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962524" y="6176214"/>
            <a:ext cx="10383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derived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,  so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„derivative </a:t>
            </a:r>
            <a:r>
              <a:rPr lang="de-DE" dirty="0" err="1"/>
              <a:t>contract</a:t>
            </a:r>
            <a:r>
              <a:rPr lang="de-DE" dirty="0"/>
              <a:t>“, </a:t>
            </a:r>
          </a:p>
          <a:p>
            <a:r>
              <a:rPr lang="de-DE" dirty="0"/>
              <a:t>… but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fair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expiration</a:t>
            </a:r>
            <a:r>
              <a:rPr lang="de-DE" dirty="0"/>
              <a:t>? </a:t>
            </a:r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? 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69">
            <a:off x="8734927" y="593554"/>
            <a:ext cx="1524000" cy="7620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9512965" y="143420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NP 1997</a:t>
            </a:r>
          </a:p>
          <a:p>
            <a:r>
              <a:rPr lang="de-DE" sz="1400" dirty="0"/>
              <a:t>1973</a:t>
            </a:r>
          </a:p>
        </p:txBody>
      </p:sp>
      <p:grpSp>
        <p:nvGrpSpPr>
          <p:cNvPr id="30" name="Gruppieren 29"/>
          <p:cNvGrpSpPr/>
          <p:nvPr/>
        </p:nvGrpSpPr>
        <p:grpSpPr>
          <a:xfrm>
            <a:off x="1588169" y="2104915"/>
            <a:ext cx="7240832" cy="4076630"/>
            <a:chOff x="1588169" y="1896369"/>
            <a:chExt cx="7240832" cy="4076630"/>
          </a:xfrm>
        </p:grpSpPr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8169" y="1896369"/>
              <a:ext cx="7240832" cy="407663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2775285" y="4828676"/>
              <a:ext cx="22238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/>
                <a:t>option</a:t>
              </a:r>
              <a:r>
                <a:rPr lang="de-DE" sz="1600" dirty="0"/>
                <a:t> </a:t>
              </a:r>
              <a:r>
                <a:rPr lang="de-DE" sz="1600" dirty="0" err="1"/>
                <a:t>is</a:t>
              </a:r>
              <a:r>
                <a:rPr lang="de-DE" sz="1600" dirty="0"/>
                <a:t> </a:t>
              </a:r>
              <a:r>
                <a:rPr lang="de-DE" sz="1600" dirty="0" err="1"/>
                <a:t>worthless</a:t>
              </a:r>
              <a:r>
                <a:rPr lang="de-DE" sz="1600" dirty="0"/>
                <a:t> (but </a:t>
              </a:r>
            </a:p>
            <a:p>
              <a:r>
                <a:rPr lang="de-DE" sz="1600" dirty="0"/>
                <a:t>premium </a:t>
              </a:r>
              <a:r>
                <a:rPr lang="de-DE" sz="1600" dirty="0" err="1"/>
                <a:t>has</a:t>
              </a:r>
              <a:r>
                <a:rPr lang="de-DE" sz="1600" dirty="0"/>
                <a:t> </a:t>
              </a: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dirty="0" err="1"/>
                <a:t>be</a:t>
              </a:r>
              <a:r>
                <a:rPr lang="de-DE" sz="1600" dirty="0"/>
                <a:t> </a:t>
              </a:r>
              <a:r>
                <a:rPr lang="de-DE" sz="1600" dirty="0" err="1"/>
                <a:t>paid</a:t>
              </a:r>
              <a:r>
                <a:rPr lang="de-DE" sz="1600" dirty="0"/>
                <a:t>)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104024" y="4788572"/>
              <a:ext cx="21675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/>
                <a:t>value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option</a:t>
              </a:r>
              <a:r>
                <a:rPr lang="de-DE" sz="1600" dirty="0"/>
                <a:t> </a:t>
              </a:r>
              <a:r>
                <a:rPr lang="de-DE" sz="1600" dirty="0" err="1"/>
                <a:t>is</a:t>
              </a:r>
              <a:r>
                <a:rPr lang="de-DE" sz="1600" dirty="0"/>
                <a:t> </a:t>
              </a:r>
              <a:r>
                <a:rPr lang="de-DE" sz="1600" dirty="0" err="1"/>
                <a:t>rising</a:t>
              </a:r>
              <a:r>
                <a:rPr lang="de-DE" sz="1600" dirty="0"/>
                <a:t> </a:t>
              </a:r>
            </a:p>
            <a:p>
              <a:r>
                <a:rPr lang="de-DE" sz="1600" dirty="0" err="1"/>
                <a:t>with</a:t>
              </a:r>
              <a:r>
                <a:rPr lang="de-DE" sz="1600" dirty="0"/>
                <a:t> </a:t>
              </a:r>
              <a:r>
                <a:rPr lang="de-DE" sz="1600" dirty="0" err="1"/>
                <a:t>price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underlying</a:t>
              </a:r>
              <a:endParaRPr lang="de-DE" sz="16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951395" y="4943298"/>
              <a:ext cx="11471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>
                  <a:solidFill>
                    <a:schemeClr val="accent2"/>
                  </a:solidFill>
                </a:rPr>
                <a:t>strike</a:t>
              </a:r>
              <a:r>
                <a:rPr lang="de-DE" sz="1600" dirty="0">
                  <a:solidFill>
                    <a:schemeClr val="accent2"/>
                  </a:solidFill>
                </a:rPr>
                <a:t> </a:t>
              </a:r>
              <a:r>
                <a:rPr lang="de-DE" sz="1600" dirty="0" err="1">
                  <a:solidFill>
                    <a:schemeClr val="accent2"/>
                  </a:solidFill>
                </a:rPr>
                <a:t>price</a:t>
              </a:r>
              <a:r>
                <a:rPr lang="de-DE" sz="1600" dirty="0">
                  <a:solidFill>
                    <a:schemeClr val="accent2"/>
                  </a:solidFill>
                </a:rPr>
                <a:t> </a:t>
              </a:r>
            </a:p>
            <a:p>
              <a:r>
                <a:rPr lang="de-DE" sz="1600" dirty="0">
                  <a:solidFill>
                    <a:schemeClr val="accent2"/>
                  </a:solidFill>
                </a:rPr>
                <a:t>at K = 100</a:t>
              </a:r>
            </a:p>
          </p:txBody>
        </p:sp>
        <p:cxnSp>
          <p:nvCxnSpPr>
            <p:cNvPr id="27" name="Gerade Verbindung mit Pfeil 26"/>
            <p:cNvCxnSpPr>
              <a:stCxn id="26" idx="0"/>
            </p:cNvCxnSpPr>
            <p:nvPr/>
          </p:nvCxnSpPr>
          <p:spPr>
            <a:xfrm flipH="1" flipV="1">
              <a:off x="5524981" y="4267203"/>
              <a:ext cx="1" cy="676095"/>
            </a:xfrm>
            <a:prstGeom prst="straightConnector1">
              <a:avLst/>
            </a:prstGeom>
            <a:ln w="31750">
              <a:solidFill>
                <a:schemeClr val="accent2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feld 28"/>
          <p:cNvSpPr txBox="1"/>
          <p:nvPr/>
        </p:nvSpPr>
        <p:spPr>
          <a:xfrm>
            <a:off x="9013555" y="4539911"/>
            <a:ext cx="3081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Analogously</a:t>
            </a:r>
            <a:r>
              <a:rPr lang="de-DE" dirty="0"/>
              <a:t> a </a:t>
            </a: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option</a:t>
            </a:r>
            <a:r>
              <a:rPr lang="de-DE" dirty="0"/>
              <a:t> </a:t>
            </a:r>
          </a:p>
          <a:p>
            <a:r>
              <a:rPr lang="de-DE" dirty="0" err="1"/>
              <a:t>offers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</a:p>
          <a:p>
            <a:r>
              <a:rPr lang="de-DE" dirty="0" err="1"/>
              <a:t>falling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84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924" y="1697895"/>
            <a:ext cx="7247488" cy="40840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Option </a:t>
            </a:r>
            <a:r>
              <a:rPr lang="de-DE" dirty="0" err="1">
                <a:solidFill>
                  <a:schemeClr val="accent2"/>
                </a:solidFill>
              </a:rPr>
              <a:t>pricing</a:t>
            </a:r>
            <a:r>
              <a:rPr lang="de-DE" sz="36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short</a:t>
            </a:r>
            <a:r>
              <a:rPr lang="de-DE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position</a:t>
            </a:r>
            <a:r>
              <a:rPr lang="de-DE" sz="3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selling</a:t>
            </a:r>
            <a:r>
              <a:rPr lang="de-DE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protection</a:t>
            </a:r>
            <a:r>
              <a:rPr lang="de-DE" sz="36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186981" y="2630907"/>
            <a:ext cx="2375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loss</a:t>
            </a:r>
            <a:r>
              <a:rPr lang="de-DE" sz="1600" dirty="0"/>
              <a:t> on </a:t>
            </a:r>
            <a:r>
              <a:rPr lang="de-DE" sz="1600" dirty="0" err="1"/>
              <a:t>option</a:t>
            </a:r>
            <a:endParaRPr lang="de-DE" sz="1600" dirty="0"/>
          </a:p>
          <a:p>
            <a:r>
              <a:rPr lang="de-DE" sz="1600" dirty="0"/>
              <a:t>(but premium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received</a:t>
            </a:r>
            <a:r>
              <a:rPr lang="de-DE" sz="1600" dirty="0"/>
              <a:t>)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868644" y="2654972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loss</a:t>
            </a:r>
            <a:r>
              <a:rPr lang="de-DE" sz="1600" dirty="0"/>
              <a:t> on </a:t>
            </a:r>
            <a:r>
              <a:rPr lang="de-DE" sz="1600" dirty="0" err="1"/>
              <a:t>option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rising</a:t>
            </a:r>
            <a:r>
              <a:rPr lang="de-DE" sz="1600" dirty="0"/>
              <a:t> </a:t>
            </a:r>
          </a:p>
          <a:p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price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underlying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6523511" y="4638497"/>
            <a:ext cx="1147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chemeClr val="accent2"/>
                </a:solidFill>
              </a:rPr>
              <a:t>strike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price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</a:p>
          <a:p>
            <a:r>
              <a:rPr lang="de-DE" sz="1600" dirty="0">
                <a:solidFill>
                  <a:schemeClr val="accent2"/>
                </a:solidFill>
              </a:rPr>
              <a:t>at K = 100</a:t>
            </a:r>
          </a:p>
        </p:txBody>
      </p:sp>
      <p:cxnSp>
        <p:nvCxnSpPr>
          <p:cNvPr id="24" name="Gerade Verbindung mit Pfeil 23"/>
          <p:cNvCxnSpPr>
            <a:stCxn id="21" idx="0"/>
          </p:cNvCxnSpPr>
          <p:nvPr/>
        </p:nvCxnSpPr>
        <p:spPr>
          <a:xfrm flipH="1" flipV="1">
            <a:off x="7097097" y="3962402"/>
            <a:ext cx="1" cy="676095"/>
          </a:xfrm>
          <a:prstGeom prst="straightConnector1">
            <a:avLst/>
          </a:prstGeom>
          <a:ln w="31750">
            <a:solidFill>
              <a:schemeClr val="accent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3769890" y="5903500"/>
            <a:ext cx="6415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High </a:t>
            </a:r>
            <a:r>
              <a:rPr lang="de-DE" dirty="0" err="1"/>
              <a:t>leverage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gains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losses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respect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premium: </a:t>
            </a:r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lose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premium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4198">
            <a:off x="10012274" y="5517786"/>
            <a:ext cx="1762626" cy="7248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01" y="4844716"/>
            <a:ext cx="2966227" cy="16474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28597" y="4429951"/>
            <a:ext cx="2780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options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arbitrarily</a:t>
            </a:r>
            <a:r>
              <a:rPr lang="de-DE" sz="1400" dirty="0"/>
              <a:t> </a:t>
            </a:r>
            <a:r>
              <a:rPr lang="de-DE" sz="1400" dirty="0" err="1"/>
              <a:t>combined</a:t>
            </a:r>
            <a:endParaRPr lang="de-DE" sz="1400" dirty="0"/>
          </a:p>
        </p:txBody>
      </p:sp>
      <p:sp>
        <p:nvSpPr>
          <p:cNvPr id="13" name="Geschweifte Klammer rechts 12"/>
          <p:cNvSpPr/>
          <p:nvPr/>
        </p:nvSpPr>
        <p:spPr>
          <a:xfrm>
            <a:off x="4556325" y="3449053"/>
            <a:ext cx="127973" cy="497307"/>
          </a:xfrm>
          <a:prstGeom prst="rightBrace">
            <a:avLst>
              <a:gd name="adj1" fmla="val 8333"/>
              <a:gd name="adj2" fmla="val 46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844712" y="3384884"/>
            <a:ext cx="1630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premium</a:t>
            </a:r>
          </a:p>
          <a:p>
            <a:r>
              <a:rPr lang="de-DE" sz="1600" dirty="0"/>
              <a:t>(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calculated</a:t>
            </a:r>
            <a:r>
              <a:rPr lang="de-DE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447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39" y="2024396"/>
            <a:ext cx="7555829" cy="38165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4242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accent2"/>
                </a:solidFill>
              </a:rPr>
              <a:t>Replication </a:t>
            </a:r>
            <a:r>
              <a:rPr lang="de-DE" dirty="0" err="1">
                <a:solidFill>
                  <a:schemeClr val="accent2"/>
                </a:solidFill>
              </a:rPr>
              <a:t>of</a:t>
            </a:r>
            <a:r>
              <a:rPr lang="de-DE" dirty="0">
                <a:solidFill>
                  <a:schemeClr val="accent2"/>
                </a:solidFill>
              </a:rPr>
              <a:t> a derivative (e.g. </a:t>
            </a:r>
            <a:r>
              <a:rPr lang="de-DE" dirty="0" err="1">
                <a:solidFill>
                  <a:schemeClr val="accent2"/>
                </a:solidFill>
              </a:rPr>
              <a:t>call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option</a:t>
            </a:r>
            <a:r>
              <a:rPr lang="de-DE" dirty="0">
                <a:solidFill>
                  <a:schemeClr val="accent2"/>
                </a:solidFill>
              </a:rPr>
              <a:t>) 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through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portfolio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consisting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certain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amount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underlying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(e.g. stock)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numeraire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(e.g.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money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on a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bank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account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) in a simple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binomial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model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stock </a:t>
            </a:r>
            <a:r>
              <a:rPr lang="de-DE" sz="3100" dirty="0" err="1">
                <a:solidFill>
                  <a:schemeClr val="bg1">
                    <a:lumMod val="50000"/>
                  </a:schemeClr>
                </a:solidFill>
              </a:rPr>
              <a:t>prize</a:t>
            </a:r>
            <a:r>
              <a:rPr lang="de-DE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hteck 5"/>
              <p:cNvSpPr/>
              <p:nvPr/>
            </p:nvSpPr>
            <p:spPr>
              <a:xfrm>
                <a:off x="8343202" y="2225666"/>
                <a:ext cx="325326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sSub>
                        <m:sSubPr>
                          <m:ctrlPr>
                            <a:rPr lang="de-DE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b="0" dirty="0"/>
              </a:p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de-DE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400" dirty="0"/>
                  <a:t>  </a:t>
                </a:r>
              </a:p>
            </p:txBody>
          </p:sp>
        </mc:Choice>
        <mc:Fallback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202" y="2225666"/>
                <a:ext cx="3253263" cy="830997"/>
              </a:xfrm>
              <a:prstGeom prst="rect">
                <a:avLst/>
              </a:prstGeom>
              <a:blipFill>
                <a:blip r:embed="rId3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582650" y="540618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time 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83898" y="543025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time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hteck 11"/>
              <p:cNvSpPr/>
              <p:nvPr/>
            </p:nvSpPr>
            <p:spPr>
              <a:xfrm>
                <a:off x="8418996" y="3552790"/>
                <a:ext cx="3629455" cy="2132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  <m:r>
                        <a:rPr lang="de-DE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de-DE" sz="24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de-DE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de-DE" sz="24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de-DE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de-DE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de-DE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  <m:r>
                        <a:rPr lang="de-DE" sz="2000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de-DE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996" y="3552790"/>
                <a:ext cx="3629455" cy="2132700"/>
              </a:xfrm>
              <a:prstGeom prst="rect">
                <a:avLst/>
              </a:prstGeom>
              <a:blipFill>
                <a:blip r:embed="rId4"/>
                <a:stretch>
                  <a:fillRect b="-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8589014" y="3173876"/>
            <a:ext cx="3234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rgbClr val="0070C0"/>
                </a:solidFill>
              </a:rPr>
              <a:t>solution</a:t>
            </a:r>
            <a:r>
              <a:rPr lang="de-DE" sz="2000" dirty="0">
                <a:solidFill>
                  <a:srgbClr val="0070C0"/>
                </a:solidFill>
              </a:rPr>
              <a:t>: </a:t>
            </a:r>
            <a:r>
              <a:rPr lang="de-DE" sz="2000" dirty="0" err="1">
                <a:solidFill>
                  <a:srgbClr val="0070C0"/>
                </a:solidFill>
              </a:rPr>
              <a:t>replicating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portfolio</a:t>
            </a:r>
            <a:endParaRPr lang="de-DE" sz="2000" dirty="0">
              <a:solidFill>
                <a:srgbClr val="0070C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589014" y="1818320"/>
            <a:ext cx="3409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rgbClr val="0070C0"/>
                </a:solidFill>
              </a:rPr>
              <a:t>solve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for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the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two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future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states</a:t>
            </a:r>
            <a:endParaRPr lang="de-DE" sz="2000" dirty="0">
              <a:solidFill>
                <a:srgbClr val="0070C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842227" y="5977572"/>
            <a:ext cx="342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portfolios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equal</a:t>
            </a:r>
            <a:r>
              <a:rPr lang="de-DE" dirty="0"/>
              <a:t> -</a:t>
            </a:r>
            <a:r>
              <a:rPr lang="de-DE" dirty="0" err="1"/>
              <a:t>valued</a:t>
            </a:r>
            <a:endParaRPr lang="de-DE" dirty="0"/>
          </a:p>
          <a:p>
            <a:r>
              <a:rPr lang="de-DE" dirty="0"/>
              <a:t>in all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…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54242" y="5977573"/>
            <a:ext cx="306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equal-valued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 </a:t>
            </a:r>
          </a:p>
          <a:p>
            <a:r>
              <a:rPr lang="de-DE" dirty="0"/>
              <a:t>(„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arbitrage</a:t>
            </a:r>
            <a:r>
              <a:rPr lang="de-DE" dirty="0"/>
              <a:t> </a:t>
            </a:r>
            <a:r>
              <a:rPr lang="de-DE" dirty="0" err="1"/>
              <a:t>principle</a:t>
            </a:r>
            <a:r>
              <a:rPr lang="de-DE" dirty="0"/>
              <a:t>“)</a:t>
            </a:r>
          </a:p>
        </p:txBody>
      </p:sp>
      <p:cxnSp>
        <p:nvCxnSpPr>
          <p:cNvPr id="18" name="Verbinder: gewinkelt 17"/>
          <p:cNvCxnSpPr>
            <a:stCxn id="15" idx="3"/>
            <a:endCxn id="16" idx="1"/>
          </p:cNvCxnSpPr>
          <p:nvPr/>
        </p:nvCxnSpPr>
        <p:spPr>
          <a:xfrm flipH="1">
            <a:off x="854242" y="6300738"/>
            <a:ext cx="7414692" cy="1"/>
          </a:xfrm>
          <a:prstGeom prst="bentConnector5">
            <a:avLst>
              <a:gd name="adj1" fmla="val -3083"/>
              <a:gd name="adj2" fmla="val 55176600000"/>
              <a:gd name="adj3" fmla="val 103083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hteck 23"/>
              <p:cNvSpPr/>
              <p:nvPr/>
            </p:nvSpPr>
            <p:spPr>
              <a:xfrm>
                <a:off x="9590121" y="6129485"/>
                <a:ext cx="1417824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121" y="6129485"/>
                <a:ext cx="1417824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feld 24"/>
          <p:cNvSpPr txBox="1"/>
          <p:nvPr/>
        </p:nvSpPr>
        <p:spPr>
          <a:xfrm>
            <a:off x="8709330" y="5732594"/>
            <a:ext cx="3067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rgbClr val="0070C0"/>
                </a:solidFill>
              </a:rPr>
              <a:t>with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risk</a:t>
            </a:r>
            <a:r>
              <a:rPr lang="de-DE" sz="2000" dirty="0">
                <a:solidFill>
                  <a:srgbClr val="0070C0"/>
                </a:solidFill>
              </a:rPr>
              <a:t> neutral </a:t>
            </a:r>
            <a:r>
              <a:rPr lang="de-DE" sz="2000" dirty="0" err="1">
                <a:solidFill>
                  <a:srgbClr val="0070C0"/>
                </a:solidFill>
              </a:rPr>
              <a:t>probability</a:t>
            </a:r>
            <a:endParaRPr lang="de-DE" sz="2000" dirty="0">
              <a:solidFill>
                <a:srgbClr val="0070C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678909" y="24118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70C0"/>
                </a:solidFill>
              </a:rPr>
              <a:t>Up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414217" y="3414508"/>
            <a:ext cx="73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Down</a:t>
            </a:r>
          </a:p>
        </p:txBody>
      </p:sp>
    </p:spTree>
    <p:extLst>
      <p:ext uri="{BB962C8B-B14F-4D97-AF65-F5344CB8AC3E}">
        <p14:creationId xmlns:p14="http://schemas.microsoft.com/office/powerpoint/2010/main" val="425056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… </a:t>
            </a:r>
            <a:r>
              <a:rPr lang="de-DE" dirty="0" err="1">
                <a:solidFill>
                  <a:schemeClr val="accent2"/>
                </a:solidFill>
              </a:rPr>
              <a:t>iterating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the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model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and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taking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the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limit</a:t>
            </a:r>
            <a:r>
              <a:rPr lang="de-DE" dirty="0"/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44124" y="1973186"/>
            <a:ext cx="586641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70C0"/>
                </a:solidFill>
              </a:rPr>
              <a:t>Iterating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binomial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model</a:t>
            </a:r>
            <a:endParaRPr lang="de-DE" dirty="0">
              <a:solidFill>
                <a:srgbClr val="0070C0"/>
              </a:solidFill>
            </a:endParaRPr>
          </a:p>
          <a:p>
            <a:r>
              <a:rPr lang="de-DE" dirty="0" err="1">
                <a:solidFill>
                  <a:srgbClr val="0070C0"/>
                </a:solidFill>
              </a:rPr>
              <a:t>define</a:t>
            </a:r>
            <a:r>
              <a:rPr lang="de-DE" dirty="0">
                <a:solidFill>
                  <a:srgbClr val="0070C0"/>
                </a:solidFill>
              </a:rPr>
              <a:t> a </a:t>
            </a:r>
            <a:r>
              <a:rPr lang="de-DE" dirty="0" err="1">
                <a:solidFill>
                  <a:srgbClr val="0070C0"/>
                </a:solidFill>
              </a:rPr>
              <a:t>limit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to</a:t>
            </a:r>
            <a:r>
              <a:rPr lang="de-DE" dirty="0">
                <a:solidFill>
                  <a:srgbClr val="0070C0"/>
                </a:solidFill>
              </a:rPr>
              <a:t> a log-normal </a:t>
            </a:r>
            <a:r>
              <a:rPr lang="de-DE" dirty="0" err="1">
                <a:solidFill>
                  <a:srgbClr val="0070C0"/>
                </a:solidFill>
              </a:rPr>
              <a:t>distribution</a:t>
            </a:r>
            <a:r>
              <a:rPr lang="de-DE" dirty="0">
                <a:solidFill>
                  <a:srgbClr val="0070C0"/>
                </a:solidFill>
              </a:rPr>
              <a:t> (</a:t>
            </a:r>
            <a:r>
              <a:rPr lang="de-DE" dirty="0" err="1">
                <a:solidFill>
                  <a:srgbClr val="0070C0"/>
                </a:solidFill>
              </a:rPr>
              <a:t>Gaussian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process</a:t>
            </a:r>
            <a:r>
              <a:rPr lang="de-DE" dirty="0">
                <a:solidFill>
                  <a:srgbClr val="0070C0"/>
                </a:solidFill>
              </a:rPr>
              <a:t>) </a:t>
            </a:r>
          </a:p>
          <a:p>
            <a:r>
              <a:rPr lang="de-DE" dirty="0" err="1">
                <a:solidFill>
                  <a:srgbClr val="0070C0"/>
                </a:solidFill>
              </a:rPr>
              <a:t>to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get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celebrated</a:t>
            </a:r>
            <a:r>
              <a:rPr lang="de-DE" dirty="0">
                <a:solidFill>
                  <a:srgbClr val="0070C0"/>
                </a:solidFill>
              </a:rPr>
              <a:t> Black-Scholes-Merton </a:t>
            </a:r>
            <a:r>
              <a:rPr lang="de-DE" dirty="0" err="1">
                <a:solidFill>
                  <a:srgbClr val="0070C0"/>
                </a:solidFill>
              </a:rPr>
              <a:t>equation</a:t>
            </a:r>
            <a:r>
              <a:rPr lang="de-DE" dirty="0">
                <a:solidFill>
                  <a:srgbClr val="0070C0"/>
                </a:solidFill>
              </a:rPr>
              <a:t>.</a:t>
            </a:r>
          </a:p>
          <a:p>
            <a:r>
              <a:rPr lang="de-DE" dirty="0" err="1">
                <a:solidFill>
                  <a:srgbClr val="0070C0"/>
                </a:solidFill>
              </a:rPr>
              <a:t>No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free</a:t>
            </a:r>
            <a:r>
              <a:rPr lang="de-DE" dirty="0">
                <a:solidFill>
                  <a:srgbClr val="0070C0"/>
                </a:solidFill>
              </a:rPr>
              <a:t> lunch: </a:t>
            </a:r>
            <a:r>
              <a:rPr lang="de-DE" dirty="0" err="1">
                <a:solidFill>
                  <a:srgbClr val="0070C0"/>
                </a:solidFill>
              </a:rPr>
              <a:t>continuous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rebalancing</a:t>
            </a:r>
            <a:r>
              <a:rPr lang="de-DE" dirty="0">
                <a:solidFill>
                  <a:srgbClr val="0070C0"/>
                </a:solidFill>
              </a:rPr>
              <a:t> (</a:t>
            </a:r>
            <a:r>
              <a:rPr lang="de-DE" dirty="0" err="1">
                <a:solidFill>
                  <a:srgbClr val="0070C0"/>
                </a:solidFill>
              </a:rPr>
              <a:t>hedging</a:t>
            </a:r>
            <a:r>
              <a:rPr lang="de-DE" dirty="0">
                <a:solidFill>
                  <a:srgbClr val="0070C0"/>
                </a:solidFill>
              </a:rPr>
              <a:t>) </a:t>
            </a:r>
            <a:r>
              <a:rPr lang="de-DE" dirty="0" err="1">
                <a:solidFill>
                  <a:srgbClr val="0070C0"/>
                </a:solidFill>
              </a:rPr>
              <a:t>required</a:t>
            </a:r>
            <a:endParaRPr lang="de-DE" dirty="0">
              <a:solidFill>
                <a:srgbClr val="0070C0"/>
              </a:solidFill>
            </a:endParaRPr>
          </a:p>
          <a:p>
            <a:endParaRPr lang="de-DE" dirty="0"/>
          </a:p>
          <a:p>
            <a:r>
              <a:rPr lang="de-DE" dirty="0" err="1"/>
              <a:t>Analogously</a:t>
            </a:r>
            <a:r>
              <a:rPr lang="de-DE" dirty="0"/>
              <a:t>:</a:t>
            </a:r>
          </a:p>
          <a:p>
            <a:r>
              <a:rPr lang="de-DE" dirty="0" err="1"/>
              <a:t>Solving</a:t>
            </a:r>
            <a:r>
              <a:rPr lang="de-DE" dirty="0"/>
              <a:t> </a:t>
            </a:r>
            <a:r>
              <a:rPr lang="de-DE" dirty="0" err="1"/>
              <a:t>stochastic</a:t>
            </a:r>
            <a:r>
              <a:rPr lang="de-DE" dirty="0"/>
              <a:t> (Ito) differential </a:t>
            </a:r>
            <a:r>
              <a:rPr lang="de-DE" dirty="0" err="1"/>
              <a:t>equations</a:t>
            </a:r>
            <a:endParaRPr lang="de-DE" dirty="0"/>
          </a:p>
          <a:p>
            <a:r>
              <a:rPr lang="de-DE" dirty="0" err="1"/>
              <a:t>or</a:t>
            </a:r>
            <a:r>
              <a:rPr lang="de-DE" dirty="0"/>
              <a:t> partial differential </a:t>
            </a:r>
            <a:r>
              <a:rPr lang="de-DE" dirty="0" err="1"/>
              <a:t>equations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See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probably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</a:t>
            </a:r>
          </a:p>
          <a:p>
            <a:r>
              <a:rPr lang="de-DE" dirty="0"/>
              <a:t>in quantitative </a:t>
            </a:r>
            <a:r>
              <a:rPr lang="de-DE" dirty="0" err="1"/>
              <a:t>finance</a:t>
            </a:r>
            <a:r>
              <a:rPr lang="de-DE" dirty="0"/>
              <a:t>:</a:t>
            </a:r>
          </a:p>
          <a:p>
            <a:r>
              <a:rPr lang="en-US" dirty="0"/>
              <a:t>John C. Cox, Stephen Ross, Mark Rubinstein: </a:t>
            </a:r>
          </a:p>
          <a:p>
            <a:r>
              <a:rPr lang="en-US" i="1" dirty="0"/>
              <a:t>Option Pricing: A Simplified Approach.</a:t>
            </a:r>
            <a:r>
              <a:rPr lang="en-US" dirty="0"/>
              <a:t> </a:t>
            </a:r>
          </a:p>
          <a:p>
            <a:r>
              <a:rPr lang="en-US" dirty="0"/>
              <a:t>In: </a:t>
            </a:r>
            <a:r>
              <a:rPr lang="en-US" i="1" dirty="0"/>
              <a:t>Journal of Financial Economics.</a:t>
            </a:r>
            <a:r>
              <a:rPr lang="en-US" dirty="0"/>
              <a:t> </a:t>
            </a:r>
            <a:r>
              <a:rPr lang="en-US" dirty="0" err="1"/>
              <a:t>Nr</a:t>
            </a:r>
            <a:r>
              <a:rPr lang="en-US" dirty="0"/>
              <a:t>. 7, 1979, S. 229–263.</a:t>
            </a:r>
            <a:endParaRPr lang="de-DE" dirty="0"/>
          </a:p>
          <a:p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50" y="2545698"/>
            <a:ext cx="5364945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01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Black-Scholes-Merton </a:t>
            </a:r>
            <a:r>
              <a:rPr lang="de-DE" dirty="0" err="1">
                <a:solidFill>
                  <a:schemeClr val="accent2"/>
                </a:solidFill>
              </a:rPr>
              <a:t>equation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822159" y="2454445"/>
            <a:ext cx="32539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Interest rate </a:t>
            </a:r>
            <a:r>
              <a:rPr lang="de-DE" dirty="0" err="1"/>
              <a:t>effect</a:t>
            </a:r>
            <a:r>
              <a:rPr lang="de-DE" dirty="0"/>
              <a:t>:</a:t>
            </a:r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wait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expiration</a:t>
            </a:r>
            <a:r>
              <a:rPr lang="de-DE" dirty="0"/>
              <a:t> </a:t>
            </a:r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option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Volatility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:</a:t>
            </a:r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</a:p>
          <a:p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</a:t>
            </a:r>
          </a:p>
          <a:p>
            <a:r>
              <a:rPr lang="de-DE" dirty="0"/>
              <a:t>at </a:t>
            </a:r>
            <a:r>
              <a:rPr lang="de-DE" dirty="0" err="1"/>
              <a:t>expiration</a:t>
            </a:r>
            <a:r>
              <a:rPr lang="de-DE" dirty="0"/>
              <a:t> 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4155475" y="1556086"/>
            <a:ext cx="7372089" cy="4469289"/>
            <a:chOff x="4155475" y="1556086"/>
            <a:chExt cx="7372089" cy="4469289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5475" y="1556086"/>
              <a:ext cx="7372089" cy="3980766"/>
            </a:xfrm>
            <a:prstGeom prst="rect">
              <a:avLst/>
            </a:prstGeom>
          </p:spPr>
        </p:pic>
        <p:grpSp>
          <p:nvGrpSpPr>
            <p:cNvPr id="3" name="Gruppieren 2"/>
            <p:cNvGrpSpPr/>
            <p:nvPr/>
          </p:nvGrpSpPr>
          <p:grpSpPr>
            <a:xfrm>
              <a:off x="5384761" y="3412403"/>
              <a:ext cx="3727154" cy="1536815"/>
              <a:chOff x="1116227" y="5360780"/>
              <a:chExt cx="2549947" cy="1051418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1277519" y="5794826"/>
                <a:ext cx="920249" cy="617372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1116227" y="5503452"/>
                <a:ext cx="1034715" cy="231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>
                    <a:solidFill>
                      <a:srgbClr val="FFC000"/>
                    </a:solidFill>
                  </a:rPr>
                  <a:t>volatility</a:t>
                </a:r>
                <a:r>
                  <a:rPr lang="de-DE" sz="1600" dirty="0">
                    <a:solidFill>
                      <a:srgbClr val="FFC000"/>
                    </a:solidFill>
                  </a:rPr>
                  <a:t> </a:t>
                </a:r>
                <a:r>
                  <a:rPr lang="de-DE" sz="1600" dirty="0" err="1">
                    <a:solidFill>
                      <a:srgbClr val="FFC000"/>
                    </a:solidFill>
                  </a:rPr>
                  <a:t>effect</a:t>
                </a:r>
                <a:endParaRPr lang="de-DE" sz="1600" dirty="0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20" name="Gerade Verbindung mit Pfeil 19"/>
              <p:cNvCxnSpPr/>
              <p:nvPr/>
            </p:nvCxnSpPr>
            <p:spPr>
              <a:xfrm flipH="1" flipV="1">
                <a:off x="2687994" y="5360780"/>
                <a:ext cx="517221" cy="3126"/>
              </a:xfrm>
              <a:prstGeom prst="straightConnector1">
                <a:avLst/>
              </a:prstGeom>
              <a:ln w="22225">
                <a:solidFill>
                  <a:srgbClr val="0070C0"/>
                </a:solidFill>
                <a:prstDash val="dash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feld 20"/>
              <p:cNvSpPr txBox="1"/>
              <p:nvPr/>
            </p:nvSpPr>
            <p:spPr>
              <a:xfrm>
                <a:off x="3083837" y="5385653"/>
                <a:ext cx="582337" cy="568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>
                    <a:solidFill>
                      <a:srgbClr val="0070C0"/>
                    </a:solidFill>
                  </a:rPr>
                  <a:t>interest</a:t>
                </a:r>
                <a:r>
                  <a:rPr lang="de-DE" sz="1600" dirty="0">
                    <a:solidFill>
                      <a:srgbClr val="0070C0"/>
                    </a:solidFill>
                  </a:rPr>
                  <a:t> rate  </a:t>
                </a:r>
              </a:p>
              <a:p>
                <a:r>
                  <a:rPr lang="de-DE" sz="1600" dirty="0" err="1">
                    <a:solidFill>
                      <a:srgbClr val="0070C0"/>
                    </a:solidFill>
                  </a:rPr>
                  <a:t>effect</a:t>
                </a:r>
                <a:endParaRPr lang="de-DE" sz="16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8" name="Textfeld 17"/>
            <p:cNvSpPr txBox="1"/>
            <p:nvPr/>
          </p:nvSpPr>
          <p:spPr>
            <a:xfrm>
              <a:off x="6571646" y="5440600"/>
              <a:ext cx="11471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>
                  <a:solidFill>
                    <a:schemeClr val="accent2"/>
                  </a:solidFill>
                </a:rPr>
                <a:t>strike</a:t>
              </a:r>
              <a:r>
                <a:rPr lang="de-DE" sz="1600" dirty="0">
                  <a:solidFill>
                    <a:schemeClr val="accent2"/>
                  </a:solidFill>
                </a:rPr>
                <a:t> </a:t>
              </a:r>
              <a:r>
                <a:rPr lang="de-DE" sz="1600" dirty="0" err="1">
                  <a:solidFill>
                    <a:schemeClr val="accent2"/>
                  </a:solidFill>
                </a:rPr>
                <a:t>price</a:t>
              </a:r>
              <a:r>
                <a:rPr lang="de-DE" sz="1600" dirty="0">
                  <a:solidFill>
                    <a:schemeClr val="accent2"/>
                  </a:solidFill>
                </a:rPr>
                <a:t> </a:t>
              </a:r>
            </a:p>
            <a:p>
              <a:r>
                <a:rPr lang="de-DE" sz="1600" dirty="0">
                  <a:solidFill>
                    <a:schemeClr val="accent2"/>
                  </a:solidFill>
                </a:rPr>
                <a:t>at K = 100</a:t>
              </a:r>
            </a:p>
          </p:txBody>
        </p:sp>
        <p:cxnSp>
          <p:nvCxnSpPr>
            <p:cNvPr id="19" name="Gerade Verbindung mit Pfeil 18"/>
            <p:cNvCxnSpPr>
              <a:stCxn id="18" idx="0"/>
            </p:cNvCxnSpPr>
            <p:nvPr/>
          </p:nvCxnSpPr>
          <p:spPr>
            <a:xfrm flipH="1" flipV="1">
              <a:off x="7145232" y="4764505"/>
              <a:ext cx="1" cy="676095"/>
            </a:xfrm>
            <a:prstGeom prst="straightConnector1">
              <a:avLst/>
            </a:prstGeom>
            <a:ln w="31750">
              <a:solidFill>
                <a:schemeClr val="accent2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/>
          <p:cNvSpPr/>
          <p:nvPr/>
        </p:nvSpPr>
        <p:spPr>
          <a:xfrm>
            <a:off x="616096" y="5895660"/>
            <a:ext cx="109756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0070C0"/>
                </a:solidFill>
              </a:rPr>
              <a:t>Note: </a:t>
            </a:r>
            <a:r>
              <a:rPr lang="de-DE" sz="2000" dirty="0" err="1">
                <a:solidFill>
                  <a:srgbClr val="0070C0"/>
                </a:solidFill>
              </a:rPr>
              <a:t>It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is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often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somewhat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easier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to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price</a:t>
            </a:r>
            <a:r>
              <a:rPr lang="de-DE" sz="2000" dirty="0">
                <a:solidFill>
                  <a:srgbClr val="0070C0"/>
                </a:solidFill>
              </a:rPr>
              <a:t> a derivative </a:t>
            </a:r>
            <a:r>
              <a:rPr lang="de-DE" sz="2000" dirty="0" err="1">
                <a:solidFill>
                  <a:srgbClr val="0070C0"/>
                </a:solidFill>
              </a:rPr>
              <a:t>given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the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price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the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underlying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than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it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is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to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predict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the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price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the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underlying</a:t>
            </a:r>
            <a:r>
              <a:rPr lang="de-DE" sz="2000" dirty="0">
                <a:solidFill>
                  <a:srgbClr val="0070C0"/>
                </a:solidFill>
              </a:rPr>
              <a:t>. </a:t>
            </a:r>
            <a:r>
              <a:rPr lang="de-DE" sz="2000" dirty="0" err="1">
                <a:solidFill>
                  <a:srgbClr val="0070C0"/>
                </a:solidFill>
              </a:rPr>
              <a:t>Use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information</a:t>
            </a:r>
            <a:r>
              <a:rPr lang="de-DE" sz="2000" dirty="0">
                <a:solidFill>
                  <a:srgbClr val="0070C0"/>
                </a:solidFill>
              </a:rPr>
              <a:t> in </a:t>
            </a:r>
            <a:r>
              <a:rPr lang="de-DE" sz="2000" dirty="0" err="1">
                <a:solidFill>
                  <a:srgbClr val="0070C0"/>
                </a:solidFill>
              </a:rPr>
              <a:t>prices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as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much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as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possible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and</a:t>
            </a:r>
            <a:r>
              <a:rPr lang="de-DE" sz="2000" dirty="0">
                <a:solidFill>
                  <a:srgbClr val="0070C0"/>
                </a:solidFill>
              </a:rPr>
              <a:t> do not </a:t>
            </a:r>
            <a:r>
              <a:rPr lang="de-DE" sz="2000" dirty="0" err="1">
                <a:solidFill>
                  <a:srgbClr val="0070C0"/>
                </a:solidFill>
              </a:rPr>
              <a:t>try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to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make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unnessesary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predictions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yourself</a:t>
            </a:r>
            <a:r>
              <a:rPr lang="de-DE" sz="20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187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Stages in </a:t>
            </a:r>
            <a:r>
              <a:rPr lang="de-DE" dirty="0" err="1">
                <a:solidFill>
                  <a:schemeClr val="accent2"/>
                </a:solidFill>
              </a:rPr>
              <a:t>the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life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of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the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theory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of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option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pricing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Prices </a:t>
            </a:r>
            <a:r>
              <a:rPr lang="de-DE" dirty="0" err="1"/>
              <a:t>have</a:t>
            </a:r>
            <a:r>
              <a:rPr lang="de-DE" dirty="0"/>
              <a:t> not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consistent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theory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Heyday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err="1"/>
              <a:t>Markets</a:t>
            </a:r>
            <a:r>
              <a:rPr lang="de-DE" dirty="0"/>
              <a:t> </a:t>
            </a:r>
            <a:r>
              <a:rPr lang="de-DE" dirty="0" err="1"/>
              <a:t>adapt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(e.g. </a:t>
            </a:r>
            <a:r>
              <a:rPr lang="de-DE" dirty="0" err="1"/>
              <a:t>allowing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selling</a:t>
            </a:r>
            <a:r>
              <a:rPr lang="de-DE" dirty="0"/>
              <a:t>),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relatively</a:t>
            </a:r>
            <a:r>
              <a:rPr lang="de-DE" dirty="0"/>
              <a:t> </a:t>
            </a:r>
            <a:r>
              <a:rPr lang="de-DE" dirty="0" err="1"/>
              <a:t>consistent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, </a:t>
            </a:r>
            <a:r>
              <a:rPr lang="de-DE" dirty="0" err="1"/>
              <a:t>deviations</a:t>
            </a:r>
            <a:r>
              <a:rPr lang="de-DE" dirty="0"/>
              <a:t> (e.g. non </a:t>
            </a:r>
            <a:r>
              <a:rPr lang="de-DE" dirty="0" err="1"/>
              <a:t>constant</a:t>
            </a:r>
            <a:r>
              <a:rPr lang="de-DE" dirty="0"/>
              <a:t> </a:t>
            </a:r>
            <a:r>
              <a:rPr lang="de-DE" dirty="0" err="1"/>
              <a:t>volatilities</a:t>
            </a:r>
            <a:r>
              <a:rPr lang="de-DE" dirty="0"/>
              <a:t>)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traded</a:t>
            </a:r>
            <a:r>
              <a:rPr lang="de-DE" dirty="0"/>
              <a:t> </a:t>
            </a:r>
            <a:r>
              <a:rPr lang="de-DE" dirty="0" err="1"/>
              <a:t>away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After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crisis</a:t>
            </a:r>
            <a:r>
              <a:rPr lang="de-DE" dirty="0"/>
              <a:t> (Scholes, Merton </a:t>
            </a:r>
            <a:r>
              <a:rPr lang="de-DE" dirty="0" err="1"/>
              <a:t>with</a:t>
            </a:r>
            <a:r>
              <a:rPr lang="de-DE" dirty="0"/>
              <a:t> LTCM in 1998): </a:t>
            </a:r>
            <a:br>
              <a:rPr lang="de-DE" dirty="0"/>
            </a:br>
            <a:r>
              <a:rPr lang="de-DE" dirty="0"/>
              <a:t>Option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deviate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classical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trades</a:t>
            </a:r>
            <a:r>
              <a:rPr lang="de-DE" dirty="0"/>
              <a:t> </a:t>
            </a:r>
            <a:r>
              <a:rPr lang="de-DE" dirty="0" err="1"/>
              <a:t>deviations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(„</a:t>
            </a:r>
            <a:r>
              <a:rPr lang="de-DE" dirty="0" err="1"/>
              <a:t>implied</a:t>
            </a:r>
            <a:r>
              <a:rPr lang="de-DE" dirty="0"/>
              <a:t> </a:t>
            </a:r>
            <a:r>
              <a:rPr lang="de-DE" dirty="0" err="1"/>
              <a:t>volatilities</a:t>
            </a:r>
            <a:r>
              <a:rPr lang="de-DE" dirty="0"/>
              <a:t>“)</a:t>
            </a: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562063" y="6318915"/>
            <a:ext cx="850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See,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 D. </a:t>
            </a:r>
            <a:r>
              <a:rPr lang="de-DE" dirty="0" err="1"/>
              <a:t>MacKenzie</a:t>
            </a:r>
            <a:r>
              <a:rPr lang="de-DE" dirty="0"/>
              <a:t>, F. </a:t>
            </a:r>
            <a:r>
              <a:rPr lang="de-DE" dirty="0" err="1"/>
              <a:t>Muniesa</a:t>
            </a:r>
            <a:r>
              <a:rPr lang="de-DE" dirty="0"/>
              <a:t>, L. </a:t>
            </a:r>
            <a:r>
              <a:rPr lang="de-DE" dirty="0" err="1"/>
              <a:t>Siu</a:t>
            </a:r>
            <a:r>
              <a:rPr lang="de-DE" dirty="0"/>
              <a:t>, „</a:t>
            </a:r>
            <a:r>
              <a:rPr lang="de-DE" dirty="0" err="1"/>
              <a:t>DoEconomists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Markets</a:t>
            </a:r>
            <a:r>
              <a:rPr lang="de-DE" dirty="0"/>
              <a:t>?“, 2007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661297" y="2784148"/>
            <a:ext cx="781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Option </a:t>
            </a:r>
            <a:r>
              <a:rPr lang="de-DE" dirty="0" err="1">
                <a:solidFill>
                  <a:srgbClr val="00B0F0"/>
                </a:solidFill>
              </a:rPr>
              <a:t>price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theory</a:t>
            </a:r>
            <a:r>
              <a:rPr lang="de-DE" dirty="0">
                <a:solidFill>
                  <a:srgbClr val="00B0F0"/>
                </a:solidFill>
              </a:rPr>
              <a:t> was </a:t>
            </a:r>
            <a:r>
              <a:rPr lang="de-DE" dirty="0" err="1">
                <a:solidFill>
                  <a:srgbClr val="00B0F0"/>
                </a:solidFill>
              </a:rPr>
              <a:t>very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successful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and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had</a:t>
            </a:r>
            <a:r>
              <a:rPr lang="de-DE" dirty="0">
                <a:solidFill>
                  <a:srgbClr val="00B0F0"/>
                </a:solidFill>
              </a:rPr>
              <a:t> a </a:t>
            </a:r>
            <a:r>
              <a:rPr lang="de-DE" dirty="0" err="1">
                <a:solidFill>
                  <a:srgbClr val="00B0F0"/>
                </a:solidFill>
              </a:rPr>
              <a:t>lot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of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influence</a:t>
            </a:r>
            <a:r>
              <a:rPr lang="de-DE" dirty="0">
                <a:solidFill>
                  <a:srgbClr val="00B0F0"/>
                </a:solidFill>
              </a:rPr>
              <a:t> on </a:t>
            </a:r>
            <a:r>
              <a:rPr lang="de-DE" dirty="0" err="1">
                <a:solidFill>
                  <a:srgbClr val="00B0F0"/>
                </a:solidFill>
              </a:rPr>
              <a:t>the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markets</a:t>
            </a:r>
            <a:endParaRPr lang="de-D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13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Some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practical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problems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stock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log-</a:t>
            </a:r>
            <a:r>
              <a:rPr lang="de-DE" dirty="0" err="1"/>
              <a:t>normally</a:t>
            </a:r>
            <a:r>
              <a:rPr lang="de-DE" dirty="0"/>
              <a:t> </a:t>
            </a:r>
            <a:r>
              <a:rPr lang="de-DE" dirty="0" err="1"/>
              <a:t>distributed</a:t>
            </a:r>
            <a:r>
              <a:rPr lang="de-DE" dirty="0"/>
              <a:t> (but </a:t>
            </a:r>
            <a:r>
              <a:rPr lang="de-DE" dirty="0" err="1"/>
              <a:t>have</a:t>
            </a:r>
            <a:r>
              <a:rPr lang="de-DE" dirty="0"/>
              <a:t> „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tails</a:t>
            </a:r>
            <a:r>
              <a:rPr lang="de-DE" dirty="0"/>
              <a:t>“)</a:t>
            </a:r>
          </a:p>
          <a:p>
            <a:r>
              <a:rPr lang="de-DE" dirty="0" err="1"/>
              <a:t>volatility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constant</a:t>
            </a:r>
            <a:endParaRPr lang="de-DE" dirty="0"/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exist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derivatives (</a:t>
            </a:r>
            <a:r>
              <a:rPr lang="de-DE" dirty="0" err="1"/>
              <a:t>path-dependent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, </a:t>
            </a:r>
            <a:r>
              <a:rPr lang="de-DE" dirty="0" err="1"/>
              <a:t>credit</a:t>
            </a:r>
            <a:r>
              <a:rPr lang="de-DE" dirty="0"/>
              <a:t> derivatives,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securitizations</a:t>
            </a:r>
            <a:r>
              <a:rPr lang="de-DE" dirty="0"/>
              <a:t>,…)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price</a:t>
            </a:r>
            <a:endParaRPr lang="de-DE" dirty="0"/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enough</a:t>
            </a:r>
            <a:r>
              <a:rPr lang="de-DE" dirty="0"/>
              <a:t> </a:t>
            </a:r>
            <a:r>
              <a:rPr lang="de-DE" dirty="0" err="1"/>
              <a:t>instruments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replication</a:t>
            </a:r>
            <a:r>
              <a:rPr lang="de-DE" dirty="0"/>
              <a:t> (non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markets</a:t>
            </a:r>
            <a:r>
              <a:rPr lang="de-DE" dirty="0"/>
              <a:t>)</a:t>
            </a:r>
          </a:p>
          <a:p>
            <a:r>
              <a:rPr lang="de-DE" dirty="0" err="1"/>
              <a:t>interest</a:t>
            </a:r>
            <a:r>
              <a:rPr lang="de-DE" dirty="0"/>
              <a:t> rate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stochastic</a:t>
            </a:r>
            <a:endParaRPr lang="de-DE" dirty="0"/>
          </a:p>
          <a:p>
            <a:r>
              <a:rPr lang="de-DE" dirty="0" err="1"/>
              <a:t>transaction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exists</a:t>
            </a:r>
            <a:endParaRPr lang="de-DE" dirty="0"/>
          </a:p>
          <a:p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selling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restricted</a:t>
            </a:r>
            <a:endParaRPr lang="de-DE" dirty="0"/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counterparty</a:t>
            </a:r>
            <a:r>
              <a:rPr lang="de-DE" dirty="0"/>
              <a:t> (</a:t>
            </a:r>
            <a:r>
              <a:rPr lang="de-DE" dirty="0" err="1"/>
              <a:t>credit</a:t>
            </a:r>
            <a:r>
              <a:rPr lang="de-DE" dirty="0"/>
              <a:t>) </a:t>
            </a:r>
            <a:r>
              <a:rPr lang="de-DE" dirty="0" err="1"/>
              <a:t>risk</a:t>
            </a:r>
            <a:endParaRPr lang="de-DE" dirty="0"/>
          </a:p>
          <a:p>
            <a:r>
              <a:rPr lang="de-DE" dirty="0"/>
              <a:t>. …</a:t>
            </a:r>
          </a:p>
        </p:txBody>
      </p:sp>
    </p:spTree>
    <p:extLst>
      <p:ext uri="{BB962C8B-B14F-4D97-AF65-F5344CB8AC3E}">
        <p14:creationId xmlns:p14="http://schemas.microsoft.com/office/powerpoint/2010/main" val="231433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chemeClr val="accent2"/>
                </a:solidFill>
              </a:rPr>
              <a:t>Quite</a:t>
            </a:r>
            <a:r>
              <a:rPr lang="de-DE" dirty="0">
                <a:solidFill>
                  <a:schemeClr val="accent2"/>
                </a:solidFill>
              </a:rPr>
              <a:t> a </a:t>
            </a:r>
            <a:r>
              <a:rPr lang="de-DE" dirty="0" err="1">
                <a:solidFill>
                  <a:schemeClr val="accent2"/>
                </a:solidFill>
              </a:rPr>
              <a:t>few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physicists</a:t>
            </a:r>
            <a:r>
              <a:rPr lang="de-DE" dirty="0">
                <a:solidFill>
                  <a:schemeClr val="accent2"/>
                </a:solidFill>
              </a:rPr>
              <a:t> I </a:t>
            </a:r>
            <a:r>
              <a:rPr lang="de-DE" dirty="0" err="1">
                <a:solidFill>
                  <a:schemeClr val="accent2"/>
                </a:solidFill>
              </a:rPr>
              <a:t>know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from</a:t>
            </a:r>
            <a:r>
              <a:rPr lang="de-DE" dirty="0">
                <a:solidFill>
                  <a:schemeClr val="accent2"/>
                </a:solidFill>
              </a:rPr>
              <a:t> Münster </a:t>
            </a:r>
            <a:r>
              <a:rPr lang="de-DE" dirty="0" err="1">
                <a:solidFill>
                  <a:schemeClr val="accent2"/>
                </a:solidFill>
              </a:rPr>
              <a:t>now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work</a:t>
            </a:r>
            <a:r>
              <a:rPr lang="de-DE" dirty="0">
                <a:solidFill>
                  <a:schemeClr val="accent2"/>
                </a:solidFill>
              </a:rPr>
              <a:t> in a </a:t>
            </a:r>
            <a:r>
              <a:rPr lang="de-DE" dirty="0" err="1">
                <a:solidFill>
                  <a:schemeClr val="accent2"/>
                </a:solidFill>
              </a:rPr>
              <a:t>bank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or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consulting</a:t>
            </a:r>
            <a:r>
              <a:rPr lang="de-DE" dirty="0">
                <a:solidFill>
                  <a:schemeClr val="accent2"/>
                </a:solidFill>
              </a:rPr>
              <a:t> firm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2" y="3467599"/>
            <a:ext cx="1905000" cy="7143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65" y="2024919"/>
            <a:ext cx="1579160" cy="15791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95" y="2431994"/>
            <a:ext cx="3489204" cy="8025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436" y="2422405"/>
            <a:ext cx="3467100" cy="8667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75" y="5363860"/>
            <a:ext cx="2053277" cy="110044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927" y="4138543"/>
            <a:ext cx="1905000" cy="54292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90" y="3809504"/>
            <a:ext cx="2802270" cy="1216234"/>
          </a:xfrm>
          <a:prstGeom prst="rect">
            <a:avLst/>
          </a:prstGeom>
        </p:spPr>
      </p:pic>
      <p:cxnSp>
        <p:nvCxnSpPr>
          <p:cNvPr id="12" name="Gerade Verbindung mit Pfeil 11"/>
          <p:cNvCxnSpPr>
            <a:stCxn id="5" idx="3"/>
            <a:endCxn id="6" idx="1"/>
          </p:cNvCxnSpPr>
          <p:nvPr/>
        </p:nvCxnSpPr>
        <p:spPr>
          <a:xfrm>
            <a:off x="2579425" y="2814499"/>
            <a:ext cx="1649670" cy="1875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6" idx="3"/>
            <a:endCxn id="7" idx="1"/>
          </p:cNvCxnSpPr>
          <p:nvPr/>
        </p:nvCxnSpPr>
        <p:spPr>
          <a:xfrm>
            <a:off x="7718299" y="2833253"/>
            <a:ext cx="752137" cy="225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5" idx="3"/>
            <a:endCxn id="9" idx="1"/>
          </p:cNvCxnSpPr>
          <p:nvPr/>
        </p:nvCxnSpPr>
        <p:spPr>
          <a:xfrm>
            <a:off x="2579425" y="2814499"/>
            <a:ext cx="1772502" cy="15955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9" idx="3"/>
            <a:endCxn id="10" idx="1"/>
          </p:cNvCxnSpPr>
          <p:nvPr/>
        </p:nvCxnSpPr>
        <p:spPr>
          <a:xfrm>
            <a:off x="6256927" y="4410006"/>
            <a:ext cx="2159263" cy="761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5" idx="3"/>
            <a:endCxn id="8" idx="1"/>
          </p:cNvCxnSpPr>
          <p:nvPr/>
        </p:nvCxnSpPr>
        <p:spPr>
          <a:xfrm>
            <a:off x="2579425" y="2814499"/>
            <a:ext cx="1815150" cy="30995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3493828" y="5691119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…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2524831" y="2064918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5 in 2000/2001  </a:t>
            </a:r>
          </a:p>
          <a:p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246958" y="3262882"/>
            <a:ext cx="203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Merger 01.08.2016</a:t>
            </a:r>
          </a:p>
        </p:txBody>
      </p:sp>
      <p:sp>
        <p:nvSpPr>
          <p:cNvPr id="34" name="Rechteck 33"/>
          <p:cNvSpPr/>
          <p:nvPr/>
        </p:nvSpPr>
        <p:spPr>
          <a:xfrm>
            <a:off x="6719811" y="5490531"/>
            <a:ext cx="52127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err="1">
                <a:solidFill>
                  <a:schemeClr val="accent2"/>
                </a:solidFill>
              </a:rPr>
              <a:t>And</a:t>
            </a:r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err="1">
                <a:solidFill>
                  <a:schemeClr val="accent2"/>
                </a:solidFill>
              </a:rPr>
              <a:t>indeed</a:t>
            </a:r>
            <a:r>
              <a:rPr lang="de-DE" sz="2800" dirty="0">
                <a:solidFill>
                  <a:schemeClr val="accent2"/>
                </a:solidFill>
              </a:rPr>
              <a:t>, </a:t>
            </a:r>
            <a:r>
              <a:rPr lang="de-DE" sz="2800" dirty="0" err="1">
                <a:solidFill>
                  <a:schemeClr val="accent2"/>
                </a:solidFill>
              </a:rPr>
              <a:t>there</a:t>
            </a:r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err="1">
                <a:solidFill>
                  <a:schemeClr val="accent2"/>
                </a:solidFill>
              </a:rPr>
              <a:t>is</a:t>
            </a:r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err="1">
                <a:solidFill>
                  <a:schemeClr val="accent2"/>
                </a:solidFill>
              </a:rPr>
              <a:t>something</a:t>
            </a:r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err="1">
                <a:solidFill>
                  <a:schemeClr val="accent2"/>
                </a:solidFill>
              </a:rPr>
              <a:t>to</a:t>
            </a:r>
            <a:r>
              <a:rPr lang="de-DE" sz="2800" dirty="0">
                <a:solidFill>
                  <a:schemeClr val="accent2"/>
                </a:solidFill>
              </a:rPr>
              <a:t> </a:t>
            </a:r>
          </a:p>
          <a:p>
            <a:r>
              <a:rPr lang="de-DE" sz="2800" dirty="0">
                <a:solidFill>
                  <a:schemeClr val="accent2"/>
                </a:solidFill>
              </a:rPr>
              <a:t>do in a </a:t>
            </a:r>
            <a:r>
              <a:rPr lang="de-DE" sz="2800" dirty="0" err="1">
                <a:solidFill>
                  <a:schemeClr val="accent2"/>
                </a:solidFill>
              </a:rPr>
              <a:t>bank</a:t>
            </a:r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err="1">
                <a:solidFill>
                  <a:schemeClr val="accent2"/>
                </a:solidFill>
              </a:rPr>
              <a:t>for</a:t>
            </a:r>
            <a:r>
              <a:rPr lang="de-DE" sz="2800" dirty="0">
                <a:solidFill>
                  <a:schemeClr val="accent2"/>
                </a:solidFill>
              </a:rPr>
              <a:t> a </a:t>
            </a:r>
            <a:r>
              <a:rPr lang="de-DE" sz="2800" dirty="0" err="1">
                <a:solidFill>
                  <a:schemeClr val="accent2"/>
                </a:solidFill>
              </a:rPr>
              <a:t>physicist</a:t>
            </a:r>
            <a:r>
              <a:rPr lang="de-DE" sz="2800" dirty="0">
                <a:solidFill>
                  <a:schemeClr val="accent2"/>
                </a:solidFill>
              </a:rPr>
              <a:t> ....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87598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What</a:t>
            </a:r>
            <a:r>
              <a:rPr lang="de-DE" dirty="0">
                <a:solidFill>
                  <a:schemeClr val="accent2"/>
                </a:solidFill>
              </a:rPr>
              <a:t> do </a:t>
            </a:r>
            <a:r>
              <a:rPr lang="de-DE" dirty="0" err="1">
                <a:solidFill>
                  <a:schemeClr val="accent2"/>
                </a:solidFill>
              </a:rPr>
              <a:t>Physicists</a:t>
            </a:r>
            <a:r>
              <a:rPr lang="de-DE" dirty="0">
                <a:solidFill>
                  <a:schemeClr val="accent2"/>
                </a:solidFill>
              </a:rPr>
              <a:t> do in </a:t>
            </a:r>
            <a:r>
              <a:rPr lang="de-DE" dirty="0" err="1">
                <a:solidFill>
                  <a:schemeClr val="accent2"/>
                </a:solidFill>
              </a:rPr>
              <a:t>Finance</a:t>
            </a:r>
            <a:r>
              <a:rPr lang="de-DE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Portfolio </a:t>
            </a:r>
            <a:r>
              <a:rPr lang="de-DE" dirty="0" err="1"/>
              <a:t>manager</a:t>
            </a:r>
            <a:endParaRPr lang="de-DE" dirty="0"/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rich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believe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rich</a:t>
            </a:r>
            <a:r>
              <a:rPr lang="de-DE" dirty="0"/>
              <a:t>)?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an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-return </a:t>
            </a:r>
            <a:r>
              <a:rPr lang="de-DE" dirty="0" err="1"/>
              <a:t>profile</a:t>
            </a:r>
            <a:r>
              <a:rPr lang="de-DE" dirty="0"/>
              <a:t>?</a:t>
            </a:r>
          </a:p>
          <a:p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designer</a:t>
            </a:r>
            <a:r>
              <a:rPr lang="de-DE" dirty="0"/>
              <a:t> (</a:t>
            </a:r>
            <a:r>
              <a:rPr lang="de-DE" dirty="0" err="1"/>
              <a:t>quant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(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) 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(</a:t>
            </a:r>
            <a:r>
              <a:rPr lang="de-DE" dirty="0" err="1"/>
              <a:t>leverage</a:t>
            </a:r>
            <a:r>
              <a:rPr lang="de-DE" dirty="0"/>
              <a:t>, „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weapons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destruction</a:t>
            </a:r>
            <a:r>
              <a:rPr lang="de-DE" dirty="0"/>
              <a:t>“)?</a:t>
            </a:r>
          </a:p>
          <a:p>
            <a:r>
              <a:rPr lang="de-DE" dirty="0" err="1">
                <a:solidFill>
                  <a:schemeClr val="accent2"/>
                </a:solidFill>
              </a:rPr>
              <a:t>Risk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controller</a:t>
            </a:r>
            <a:endParaRPr lang="de-DE" dirty="0">
              <a:solidFill>
                <a:schemeClr val="accent2"/>
              </a:solidFill>
            </a:endParaRPr>
          </a:p>
          <a:p>
            <a:pPr lvl="1"/>
            <a:r>
              <a:rPr lang="de-DE" dirty="0" err="1">
                <a:solidFill>
                  <a:schemeClr val="accent2"/>
                </a:solidFill>
              </a:rPr>
              <a:t>How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to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model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and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price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risk</a:t>
            </a:r>
            <a:r>
              <a:rPr lang="de-DE" dirty="0">
                <a:solidFill>
                  <a:schemeClr val="accent2"/>
                </a:solidFill>
              </a:rPr>
              <a:t>?</a:t>
            </a:r>
          </a:p>
          <a:p>
            <a:pPr lvl="1"/>
            <a:r>
              <a:rPr lang="de-DE" dirty="0" err="1">
                <a:solidFill>
                  <a:schemeClr val="accent2"/>
                </a:solidFill>
              </a:rPr>
              <a:t>How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to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make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sure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that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banks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can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bear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their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own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risks</a:t>
            </a:r>
            <a:r>
              <a:rPr lang="de-DE" dirty="0">
                <a:solidFill>
                  <a:schemeClr val="accent2"/>
                </a:solidFill>
              </a:rPr>
              <a:t>?</a:t>
            </a:r>
          </a:p>
          <a:p>
            <a:pPr lvl="1"/>
            <a:r>
              <a:rPr lang="de-DE" dirty="0" err="1">
                <a:solidFill>
                  <a:schemeClr val="accent2"/>
                </a:solidFill>
              </a:rPr>
              <a:t>How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to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communicate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the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limitations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of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models</a:t>
            </a:r>
            <a:r>
              <a:rPr lang="de-DE" dirty="0">
                <a:solidFill>
                  <a:schemeClr val="accent2"/>
                </a:solidFill>
              </a:rPr>
              <a:t>?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45" y="1067048"/>
            <a:ext cx="1733550" cy="26384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671">
            <a:off x="10083209" y="4512397"/>
            <a:ext cx="1177932" cy="7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83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Loss </a:t>
            </a:r>
            <a:r>
              <a:rPr lang="de-DE" dirty="0" err="1">
                <a:solidFill>
                  <a:schemeClr val="accent2"/>
                </a:solidFill>
              </a:rPr>
              <a:t>distribution</a:t>
            </a:r>
            <a:r>
              <a:rPr lang="de-DE" dirty="0">
                <a:solidFill>
                  <a:schemeClr val="accent2"/>
                </a:solidFill>
              </a:rPr>
              <a:t>, „</a:t>
            </a:r>
            <a:r>
              <a:rPr lang="de-DE" dirty="0" err="1">
                <a:solidFill>
                  <a:schemeClr val="accent2"/>
                </a:solidFill>
              </a:rPr>
              <a:t>value</a:t>
            </a:r>
            <a:r>
              <a:rPr lang="de-DE" dirty="0">
                <a:solidFill>
                  <a:schemeClr val="accent2"/>
                </a:solidFill>
              </a:rPr>
              <a:t> at </a:t>
            </a:r>
            <a:r>
              <a:rPr lang="de-DE" dirty="0" err="1">
                <a:solidFill>
                  <a:schemeClr val="accent2"/>
                </a:solidFill>
              </a:rPr>
              <a:t>risk</a:t>
            </a:r>
            <a:r>
              <a:rPr lang="de-DE" dirty="0">
                <a:solidFill>
                  <a:schemeClr val="accent2"/>
                </a:solidFill>
              </a:rPr>
              <a:t>“ </a:t>
            </a:r>
            <a:r>
              <a:rPr lang="de-DE" dirty="0" err="1">
                <a:solidFill>
                  <a:schemeClr val="accent2"/>
                </a:solidFill>
              </a:rPr>
              <a:t>and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equity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capital</a:t>
            </a:r>
            <a:endParaRPr lang="de-DE" dirty="0">
              <a:solidFill>
                <a:schemeClr val="accent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84" y="2298684"/>
            <a:ext cx="8217819" cy="41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486399" y="2197771"/>
            <a:ext cx="5213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0070C0"/>
                </a:solidFill>
              </a:rPr>
              <a:t>loss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distribution</a:t>
            </a:r>
            <a:r>
              <a:rPr lang="de-DE" sz="2400" dirty="0">
                <a:solidFill>
                  <a:srgbClr val="0070C0"/>
                </a:solidFill>
              </a:rPr>
              <a:t> (</a:t>
            </a:r>
            <a:r>
              <a:rPr lang="de-DE" sz="2400" dirty="0" err="1">
                <a:solidFill>
                  <a:srgbClr val="0070C0"/>
                </a:solidFill>
              </a:rPr>
              <a:t>market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and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credit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risk</a:t>
            </a:r>
            <a:r>
              <a:rPr lang="de-DE" sz="2400" dirty="0">
                <a:solidFill>
                  <a:srgbClr val="0070C0"/>
                </a:solidFill>
              </a:rPr>
              <a:t>)</a:t>
            </a:r>
          </a:p>
          <a:p>
            <a:r>
              <a:rPr lang="de-DE" sz="2400" dirty="0" err="1">
                <a:solidFill>
                  <a:srgbClr val="0070C0"/>
                </a:solidFill>
              </a:rPr>
              <a:t>to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be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estimated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by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risk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controlling</a:t>
            </a:r>
            <a:endParaRPr lang="de-DE" sz="2400" dirty="0">
              <a:solidFill>
                <a:srgbClr val="0070C0"/>
              </a:solidFill>
            </a:endParaRPr>
          </a:p>
        </p:txBody>
      </p:sp>
      <p:cxnSp>
        <p:nvCxnSpPr>
          <p:cNvPr id="8" name="Gerade Verbindung mit Pfeil 7"/>
          <p:cNvCxnSpPr>
            <a:stCxn id="6" idx="1"/>
          </p:cNvCxnSpPr>
          <p:nvPr/>
        </p:nvCxnSpPr>
        <p:spPr>
          <a:xfrm flipH="1">
            <a:off x="4186989" y="2613270"/>
            <a:ext cx="1299410" cy="899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903624" y="6439326"/>
            <a:ext cx="14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loss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448925" y="3705728"/>
            <a:ext cx="2303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„</a:t>
            </a:r>
            <a:r>
              <a:rPr lang="de-DE" dirty="0" err="1">
                <a:solidFill>
                  <a:srgbClr val="FF0000"/>
                </a:solidFill>
              </a:rPr>
              <a:t>value</a:t>
            </a:r>
            <a:r>
              <a:rPr lang="de-DE" dirty="0">
                <a:solidFill>
                  <a:srgbClr val="FF0000"/>
                </a:solidFill>
              </a:rPr>
              <a:t> at </a:t>
            </a:r>
            <a:r>
              <a:rPr lang="de-DE" dirty="0" err="1">
                <a:solidFill>
                  <a:srgbClr val="FF0000"/>
                </a:solidFill>
              </a:rPr>
              <a:t>risk</a:t>
            </a:r>
            <a:r>
              <a:rPr lang="de-DE" dirty="0">
                <a:solidFill>
                  <a:srgbClr val="FF0000"/>
                </a:solidFill>
              </a:rPr>
              <a:t>“</a:t>
            </a:r>
          </a:p>
          <a:p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de-DE" dirty="0" err="1">
                <a:solidFill>
                  <a:srgbClr val="FF0000"/>
                </a:solidFill>
              </a:rPr>
              <a:t>necessary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risk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capital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751100" y="6431306"/>
            <a:ext cx="188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</a:t>
            </a:r>
            <a:r>
              <a:rPr lang="de-DE" dirty="0" err="1"/>
              <a:t>unexpected</a:t>
            </a:r>
            <a:r>
              <a:rPr lang="de-DE" dirty="0"/>
              <a:t> </a:t>
            </a:r>
            <a:r>
              <a:rPr lang="de-DE" dirty="0" err="1"/>
              <a:t>loss</a:t>
            </a:r>
            <a:r>
              <a:rPr lang="de-DE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919352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Example</a:t>
            </a:r>
            <a:r>
              <a:rPr lang="de-DE" dirty="0">
                <a:solidFill>
                  <a:schemeClr val="accent2"/>
                </a:solidFill>
              </a:rPr>
              <a:t>: </a:t>
            </a:r>
            <a:r>
              <a:rPr lang="de-DE" dirty="0" err="1">
                <a:solidFill>
                  <a:schemeClr val="accent2"/>
                </a:solidFill>
              </a:rPr>
              <a:t>Credit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risk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69493"/>
            <a:ext cx="10515600" cy="460747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                                            Definition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CRR: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01" y="2509469"/>
            <a:ext cx="2188972" cy="2685830"/>
          </a:xfrm>
          <a:prstGeom prst="rect">
            <a:avLst/>
          </a:prstGeom>
        </p:spPr>
      </p:pic>
      <p:sp>
        <p:nvSpPr>
          <p:cNvPr id="5" name="Geschweifte Klammer rechts 4"/>
          <p:cNvSpPr/>
          <p:nvPr/>
        </p:nvSpPr>
        <p:spPr>
          <a:xfrm rot="16200000" flipH="1">
            <a:off x="1726657" y="4405687"/>
            <a:ext cx="284501" cy="2037346"/>
          </a:xfrm>
          <a:prstGeom prst="rightBrace">
            <a:avLst>
              <a:gd name="adj1" fmla="val 0"/>
              <a:gd name="adj2" fmla="val 50861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53980" y="5662865"/>
            <a:ext cx="6525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collect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training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consisting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A.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default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customers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B.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drivers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customers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(e.g.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financial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ratios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balance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sheet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529881" y="2144224"/>
            <a:ext cx="685918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‘REGULATION (EU) No 575/2013 OF THE EUROPEAN PARLIAMENT AND OF THE COUNCIL</a:t>
            </a:r>
            <a:r>
              <a:rPr lang="en-US" sz="1200" dirty="0"/>
              <a:t> </a:t>
            </a:r>
            <a:r>
              <a:rPr lang="en-US" sz="1200" b="1" dirty="0"/>
              <a:t>of 26 June 2013</a:t>
            </a:r>
            <a:r>
              <a:rPr lang="en-US" sz="1200" dirty="0"/>
              <a:t> </a:t>
            </a:r>
          </a:p>
          <a:p>
            <a:r>
              <a:rPr lang="en-US" sz="1200" b="1" dirty="0"/>
              <a:t>on prudential requirements for credit institutions and investment firms and amending Regulation</a:t>
            </a:r>
            <a:br>
              <a:rPr lang="en-US" sz="1200" dirty="0"/>
            </a:br>
            <a:r>
              <a:rPr lang="en-US" sz="1200" b="1" dirty="0"/>
              <a:t>(EU) No 648/2012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Article 178</a:t>
            </a:r>
            <a:br>
              <a:rPr lang="en-US" dirty="0"/>
            </a:br>
            <a:r>
              <a:rPr lang="en-US" b="1" dirty="0"/>
              <a:t>Default of an obligor</a:t>
            </a:r>
            <a:br>
              <a:rPr lang="en-US" dirty="0"/>
            </a:br>
            <a:r>
              <a:rPr lang="en-US" dirty="0"/>
              <a:t>1. A default shall be considered to have occurred with regard</a:t>
            </a:r>
            <a:br>
              <a:rPr lang="en-US" dirty="0"/>
            </a:br>
            <a:r>
              <a:rPr lang="en-US" dirty="0"/>
              <a:t>to a particular obligor when either or both of the following</a:t>
            </a:r>
            <a:br>
              <a:rPr lang="en-US" dirty="0"/>
            </a:br>
            <a:r>
              <a:rPr lang="en-US" dirty="0"/>
              <a:t>have taken place:</a:t>
            </a:r>
            <a:br>
              <a:rPr lang="en-US" dirty="0"/>
            </a:br>
            <a:r>
              <a:rPr lang="en-US" dirty="0"/>
              <a:t>(a) </a:t>
            </a:r>
            <a:r>
              <a:rPr lang="en-US" u="sng" dirty="0"/>
              <a:t>the institution considers that the obligor is </a:t>
            </a:r>
            <a:r>
              <a:rPr lang="en-US" u="sng" dirty="0">
                <a:solidFill>
                  <a:srgbClr val="0070C0"/>
                </a:solidFill>
              </a:rPr>
              <a:t>unlikely to pay</a:t>
            </a:r>
            <a:br>
              <a:rPr lang="en-US" dirty="0"/>
            </a:br>
            <a:r>
              <a:rPr lang="en-US" u="sng" dirty="0"/>
              <a:t>its credit obligations </a:t>
            </a:r>
            <a:r>
              <a:rPr lang="en-US" dirty="0"/>
              <a:t>to the institution, the parent undertaking</a:t>
            </a:r>
            <a:br>
              <a:rPr lang="en-US" dirty="0"/>
            </a:br>
            <a:r>
              <a:rPr lang="en-US" dirty="0"/>
              <a:t>or any of its subsidiaries in full, without recourse by</a:t>
            </a:r>
            <a:br>
              <a:rPr lang="en-US" dirty="0"/>
            </a:br>
            <a:r>
              <a:rPr lang="en-US" dirty="0"/>
              <a:t>the institution to actions such as </a:t>
            </a:r>
            <a:r>
              <a:rPr lang="en-US" dirty="0" err="1"/>
              <a:t>realising</a:t>
            </a:r>
            <a:r>
              <a:rPr lang="en-US" dirty="0"/>
              <a:t> security; </a:t>
            </a:r>
          </a:p>
          <a:p>
            <a:r>
              <a:rPr lang="en-US" dirty="0"/>
              <a:t>…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82641" y="2062336"/>
            <a:ext cx="157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70C0"/>
                </a:solidFill>
              </a:rPr>
              <a:t>Collecting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data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80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Select a </a:t>
            </a:r>
            <a:r>
              <a:rPr lang="de-DE" dirty="0" err="1">
                <a:solidFill>
                  <a:schemeClr val="accent2"/>
                </a:solidFill>
              </a:rPr>
              <a:t>model</a:t>
            </a:r>
            <a:r>
              <a:rPr lang="de-DE" dirty="0">
                <a:solidFill>
                  <a:schemeClr val="accent2"/>
                </a:solidFill>
              </a:rPr>
              <a:t>: </a:t>
            </a:r>
            <a:r>
              <a:rPr lang="de-DE" dirty="0" err="1">
                <a:solidFill>
                  <a:schemeClr val="accent2"/>
                </a:solidFill>
              </a:rPr>
              <a:t>logistic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regression</a:t>
            </a:r>
            <a:endParaRPr lang="de-DE" dirty="0">
              <a:solidFill>
                <a:schemeClr val="accent2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25" y="1361354"/>
            <a:ext cx="5306994" cy="4461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hteck 7"/>
              <p:cNvSpPr/>
              <p:nvPr/>
            </p:nvSpPr>
            <p:spPr>
              <a:xfrm>
                <a:off x="6690865" y="1861719"/>
                <a:ext cx="4305089" cy="4149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,…)</m:t>
                      </m:r>
                    </m:oMath>
                  </m:oMathPara>
                </a14:m>
                <a:endParaRPr lang="de-DE" sz="2400" b="0" i="1" dirty="0">
                  <a:latin typeface="Cambria Math" panose="02040503050406030204" pitchFamily="18" charset="0"/>
                </a:endParaRPr>
              </a:p>
              <a:p>
                <a:endParaRPr lang="de-DE" sz="24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2400" b="0" i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24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de-DE" sz="2400" b="0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2400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de-DE" sz="2400" dirty="0"/>
              </a:p>
              <a:p>
                <a:endParaRPr lang="de-DE" sz="240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de-DE" sz="24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de-DE" sz="2400" i="1" dirty="0">
                  <a:latin typeface="Cambria Math" panose="02040503050406030204" pitchFamily="18" charset="0"/>
                </a:endParaRPr>
              </a:p>
              <a:p>
                <a:endParaRPr lang="de-DE" sz="240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</p:txBody>
          </p:sp>
        </mc:Choice>
        <mc:Fallback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865" y="1861719"/>
                <a:ext cx="4305089" cy="4149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737939" y="5887581"/>
            <a:ext cx="3924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Fix </a:t>
            </a:r>
            <a:r>
              <a:rPr lang="de-DE" sz="2400" dirty="0" err="1"/>
              <a:t>parameters</a:t>
            </a:r>
            <a:r>
              <a:rPr lang="de-DE" sz="2400" dirty="0"/>
              <a:t> </a:t>
            </a:r>
            <a:r>
              <a:rPr lang="de-DE" sz="2400" dirty="0" err="1"/>
              <a:t>a,b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</a:p>
          <a:p>
            <a:r>
              <a:rPr lang="de-DE" sz="2400" dirty="0" err="1"/>
              <a:t>maximizing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(log)</a:t>
            </a:r>
            <a:r>
              <a:rPr lang="de-DE" sz="2400" dirty="0" err="1"/>
              <a:t>likelihood</a:t>
            </a:r>
            <a:endParaRPr lang="de-D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hteck 9"/>
              <p:cNvSpPr/>
              <p:nvPr/>
            </p:nvSpPr>
            <p:spPr>
              <a:xfrm>
                <a:off x="4850031" y="5875244"/>
                <a:ext cx="7183505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de-DE" dirty="0"/>
                        <m:t>   </m:t>
                      </m:r>
                      <m:r>
                        <m:rPr>
                          <m:nor/>
                        </m:rPr>
                        <a:rPr lang="de-DE" dirty="0"/>
                        <m:t>maximiz</m:t>
                      </m:r>
                      <m:r>
                        <m:rPr>
                          <m:nor/>
                        </m:rPr>
                        <a:rPr lang="de-DE" dirty="0"/>
                        <m:t>e</m:t>
                      </m:r>
                      <m:r>
                        <m:rPr>
                          <m:nor/>
                        </m:rPr>
                        <a:rPr lang="de-DE" dirty="0"/>
                        <m:t> </m:t>
                      </m:r>
                      <m:r>
                        <m:rPr>
                          <m:nor/>
                        </m:rPr>
                        <a:rPr lang="de-DE" dirty="0"/>
                        <m:t>w</m:t>
                      </m:r>
                      <m:r>
                        <m:rPr>
                          <m:nor/>
                        </m:rPr>
                        <a:rPr lang="de-DE" dirty="0"/>
                        <m:t>.</m:t>
                      </m:r>
                      <m:r>
                        <m:rPr>
                          <m:nor/>
                        </m:rPr>
                        <a:rPr lang="de-DE" dirty="0"/>
                        <m:t>r</m:t>
                      </m:r>
                      <m:r>
                        <m:rPr>
                          <m:nor/>
                        </m:rPr>
                        <a:rPr lang="de-DE" dirty="0"/>
                        <m:t>.</m:t>
                      </m:r>
                      <m:r>
                        <m:rPr>
                          <m:nor/>
                        </m:rPr>
                        <a:rPr lang="de-DE" dirty="0"/>
                        <m:t>t</m:t>
                      </m:r>
                      <m:r>
                        <m:rPr>
                          <m:nor/>
                        </m:rPr>
                        <a:rPr lang="de-DE" dirty="0"/>
                        <m:t>. </m:t>
                      </m:r>
                      <m:r>
                        <m:rPr>
                          <m:nor/>
                        </m:rPr>
                        <a:rPr lang="de-DE" b="0" i="0" dirty="0" smtClean="0"/>
                        <m:t>parameters</m:t>
                      </m:r>
                      <m:r>
                        <m:rPr>
                          <m:nor/>
                        </m:rPr>
                        <a:rPr lang="de-DE" b="0" i="0" dirty="0" smtClean="0"/>
                        <m:t> (</m:t>
                      </m:r>
                      <m:r>
                        <m:rPr>
                          <m:nor/>
                        </m:rPr>
                        <a:rPr lang="de-DE" b="0" i="0" dirty="0" smtClean="0"/>
                        <m:t>e</m:t>
                      </m:r>
                      <m:r>
                        <m:rPr>
                          <m:nor/>
                        </m:rPr>
                        <a:rPr lang="de-DE" b="0" i="0" dirty="0" smtClean="0"/>
                        <m:t>.</m:t>
                      </m:r>
                      <m:r>
                        <m:rPr>
                          <m:nor/>
                        </m:rPr>
                        <a:rPr lang="de-DE" b="0" i="0" dirty="0" smtClean="0"/>
                        <m:t>g</m:t>
                      </m:r>
                      <m:r>
                        <m:rPr>
                          <m:nor/>
                        </m:rPr>
                        <a:rPr lang="de-DE" b="0" i="0" dirty="0" smtClean="0"/>
                        <m:t>.  </m:t>
                      </m:r>
                      <m:r>
                        <m:rPr>
                          <m:nor/>
                        </m:rPr>
                        <a:rPr lang="de-DE" b="0" i="0" dirty="0" smtClean="0"/>
                        <m:t>a</m:t>
                      </m:r>
                      <m:r>
                        <m:rPr>
                          <m:nor/>
                        </m:rPr>
                        <a:rPr lang="de-DE" b="0" i="0" dirty="0" smtClean="0"/>
                        <m:t>,</m:t>
                      </m:r>
                      <m:r>
                        <m:rPr>
                          <m:nor/>
                        </m:rPr>
                        <a:rPr lang="de-DE" b="0" i="0" dirty="0" smtClean="0"/>
                        <m:t>b</m:t>
                      </m:r>
                      <m:r>
                        <m:rPr>
                          <m:nor/>
                        </m:rPr>
                        <a:rPr lang="de-DE" b="0" i="0" dirty="0" smtClean="0"/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031" y="5875244"/>
                <a:ext cx="7183505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9927427" y="4630184"/>
            <a:ext cx="1722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70C0"/>
                </a:solidFill>
              </a:rPr>
              <a:t>energy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error</a:t>
            </a:r>
            <a:endParaRPr lang="de-DE" dirty="0">
              <a:solidFill>
                <a:srgbClr val="0070C0"/>
              </a:solidFill>
            </a:endParaRPr>
          </a:p>
          <a:p>
            <a:r>
              <a:rPr lang="de-DE" dirty="0" err="1">
                <a:solidFill>
                  <a:srgbClr val="0070C0"/>
                </a:solidFill>
              </a:rPr>
              <a:t>and</a:t>
            </a:r>
            <a:endParaRPr lang="de-DE" dirty="0">
              <a:solidFill>
                <a:srgbClr val="0070C0"/>
              </a:solidFill>
            </a:endParaRPr>
          </a:p>
          <a:p>
            <a:r>
              <a:rPr lang="de-DE" dirty="0" err="1">
                <a:solidFill>
                  <a:srgbClr val="0070C0"/>
                </a:solidFill>
              </a:rPr>
              <a:t>partition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sum</a:t>
            </a:r>
            <a:endParaRPr lang="de-DE" dirty="0">
              <a:solidFill>
                <a:srgbClr val="0070C0"/>
              </a:solidFill>
            </a:endParaRPr>
          </a:p>
          <a:p>
            <a:r>
              <a:rPr lang="de-DE" dirty="0">
                <a:solidFill>
                  <a:srgbClr val="0070C0"/>
                </a:solidFill>
              </a:rPr>
              <a:t>(cf. </a:t>
            </a:r>
            <a:r>
              <a:rPr lang="de-DE" dirty="0" err="1">
                <a:solidFill>
                  <a:srgbClr val="0070C0"/>
                </a:solidFill>
              </a:rPr>
              <a:t>Ising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model</a:t>
            </a:r>
            <a:r>
              <a:rPr lang="de-DE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3745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Estimation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of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probability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of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default</a:t>
            </a:r>
            <a:r>
              <a:rPr lang="de-DE" dirty="0">
                <a:solidFill>
                  <a:schemeClr val="accent2"/>
                </a:solidFill>
              </a:rPr>
              <a:t> (PD)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614" y="2305851"/>
            <a:ext cx="4324414" cy="3457522"/>
          </a:xfrm>
          <a:prstGeom prst="rect">
            <a:avLst/>
          </a:prstGeom>
        </p:spPr>
      </p:pic>
      <p:sp>
        <p:nvSpPr>
          <p:cNvPr id="8" name="Geschweifte Klammer rechts 7"/>
          <p:cNvSpPr/>
          <p:nvPr/>
        </p:nvSpPr>
        <p:spPr>
          <a:xfrm rot="16200000" flipH="1">
            <a:off x="3395036" y="4886951"/>
            <a:ext cx="284501" cy="2037346"/>
          </a:xfrm>
          <a:prstGeom prst="rightBrace">
            <a:avLst>
              <a:gd name="adj1" fmla="val 0"/>
              <a:gd name="adj2" fmla="val 50861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422359" y="6144129"/>
            <a:ext cx="6872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collect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training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consisting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A.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default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customers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B.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drivers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customers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(e.g.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financial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ratios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balance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sheet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1" name="Pfeil: nach rechts gekrümmt 10"/>
          <p:cNvSpPr/>
          <p:nvPr/>
        </p:nvSpPr>
        <p:spPr>
          <a:xfrm>
            <a:off x="3673647" y="1620297"/>
            <a:ext cx="401052" cy="52934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Pfeil: nach rechts gekrümmt 11"/>
          <p:cNvSpPr/>
          <p:nvPr/>
        </p:nvSpPr>
        <p:spPr>
          <a:xfrm>
            <a:off x="4948989" y="1628319"/>
            <a:ext cx="401052" cy="52934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035036" y="1427296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5" name="Geschweifte Klammer links 14"/>
          <p:cNvSpPr/>
          <p:nvPr/>
        </p:nvSpPr>
        <p:spPr>
          <a:xfrm>
            <a:off x="3304676" y="2305851"/>
            <a:ext cx="112295" cy="645896"/>
          </a:xfrm>
          <a:prstGeom prst="leftBrac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898363" y="2310066"/>
            <a:ext cx="2266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2. </a:t>
            </a:r>
            <a:r>
              <a:rPr lang="de-DE" dirty="0" err="1">
                <a:solidFill>
                  <a:schemeClr val="accent2"/>
                </a:solidFill>
              </a:rPr>
              <a:t>Define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model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space</a:t>
            </a:r>
            <a:endParaRPr lang="de-DE" dirty="0">
              <a:solidFill>
                <a:schemeClr val="accent2"/>
              </a:solidFill>
            </a:endParaRPr>
          </a:p>
          <a:p>
            <a:r>
              <a:rPr lang="de-DE" dirty="0">
                <a:solidFill>
                  <a:schemeClr val="accent2"/>
                </a:solidFill>
              </a:rPr>
              <a:t>     </a:t>
            </a:r>
            <a:r>
              <a:rPr lang="de-DE" dirty="0" err="1">
                <a:solidFill>
                  <a:schemeClr val="accent2"/>
                </a:solidFill>
              </a:rPr>
              <a:t>and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its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parameters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7" name="Geschweifte Klammer links 16"/>
          <p:cNvSpPr/>
          <p:nvPr/>
        </p:nvSpPr>
        <p:spPr>
          <a:xfrm rot="10800000">
            <a:off x="6970300" y="2329915"/>
            <a:ext cx="112295" cy="645896"/>
          </a:xfrm>
          <a:prstGeom prst="leftBrac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7267078" y="2326108"/>
            <a:ext cx="2814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3. </a:t>
            </a:r>
            <a:r>
              <a:rPr lang="de-DE" dirty="0" err="1">
                <a:solidFill>
                  <a:srgbClr val="00B050"/>
                </a:solidFill>
              </a:rPr>
              <a:t>Define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target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function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>
                <a:solidFill>
                  <a:srgbClr val="00B050"/>
                </a:solidFill>
              </a:rPr>
              <a:t>(</a:t>
            </a:r>
            <a:r>
              <a:rPr lang="de-DE" dirty="0" err="1">
                <a:solidFill>
                  <a:srgbClr val="00B050"/>
                </a:solidFill>
              </a:rPr>
              <a:t>or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equivalent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loss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function</a:t>
            </a:r>
            <a:r>
              <a:rPr lang="de-DE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642" y="3755264"/>
            <a:ext cx="3788706" cy="1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45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Interlude</a:t>
            </a:r>
            <a:r>
              <a:rPr lang="de-DE" dirty="0">
                <a:solidFill>
                  <a:schemeClr val="accent2"/>
                </a:solidFill>
              </a:rPr>
              <a:t>: </a:t>
            </a:r>
            <a:r>
              <a:rPr lang="de-DE" dirty="0" err="1">
                <a:solidFill>
                  <a:schemeClr val="accent2"/>
                </a:solidFill>
              </a:rPr>
              <a:t>Some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basics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of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prediction</a:t>
            </a:r>
            <a:endParaRPr lang="de-DE" dirty="0">
              <a:solidFill>
                <a:schemeClr val="accent2"/>
              </a:solidFill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/>
        </p:nvGraphicFramePr>
        <p:xfrm>
          <a:off x="2891644" y="1584660"/>
          <a:ext cx="6408712" cy="37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454402" y="5759116"/>
            <a:ext cx="855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0070C0"/>
                </a:solidFill>
              </a:rPr>
              <a:t>Now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let‘s</a:t>
            </a:r>
            <a:r>
              <a:rPr lang="de-DE" sz="2400" dirty="0">
                <a:solidFill>
                  <a:srgbClr val="0070C0"/>
                </a:solidFill>
              </a:rPr>
              <a:t> fit a </a:t>
            </a:r>
            <a:r>
              <a:rPr lang="de-DE" sz="2400" dirty="0" err="1">
                <a:solidFill>
                  <a:srgbClr val="0070C0"/>
                </a:solidFill>
              </a:rPr>
              <a:t>model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to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the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data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points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to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predict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future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outcomes</a:t>
            </a:r>
            <a:endParaRPr lang="de-D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57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Fitting a simple </a:t>
            </a:r>
            <a:r>
              <a:rPr lang="de-DE" dirty="0" err="1">
                <a:solidFill>
                  <a:schemeClr val="accent2"/>
                </a:solidFill>
              </a:rPr>
              <a:t>mean</a:t>
            </a:r>
            <a:endParaRPr lang="de-DE" dirty="0">
              <a:solidFill>
                <a:schemeClr val="accent2"/>
              </a:solidFill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/>
        </p:nvGraphicFramePr>
        <p:xfrm>
          <a:off x="2891644" y="1584660"/>
          <a:ext cx="6408712" cy="37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2390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Fitting </a:t>
            </a:r>
            <a:r>
              <a:rPr lang="de-DE" dirty="0" err="1">
                <a:solidFill>
                  <a:schemeClr val="accent2"/>
                </a:solidFill>
              </a:rPr>
              <a:t>more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and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more</a:t>
            </a:r>
            <a:r>
              <a:rPr lang="de-DE" dirty="0">
                <a:solidFill>
                  <a:schemeClr val="accent2"/>
                </a:solidFill>
              </a:rPr>
              <a:t> flexible </a:t>
            </a:r>
            <a:r>
              <a:rPr lang="de-DE" dirty="0" err="1">
                <a:solidFill>
                  <a:schemeClr val="accent2"/>
                </a:solidFill>
              </a:rPr>
              <a:t>models</a:t>
            </a:r>
            <a:endParaRPr lang="de-DE" dirty="0">
              <a:solidFill>
                <a:schemeClr val="accent2"/>
              </a:solidFill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/>
        </p:nvGraphicFramePr>
        <p:xfrm>
          <a:off x="2891644" y="1584660"/>
          <a:ext cx="6408712" cy="37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16467" y="5759116"/>
            <a:ext cx="9625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0070C0"/>
                </a:solidFill>
              </a:rPr>
              <a:t>Is</a:t>
            </a:r>
            <a:r>
              <a:rPr lang="de-DE" sz="2400" dirty="0">
                <a:solidFill>
                  <a:srgbClr val="0070C0"/>
                </a:solidFill>
              </a:rPr>
              <a:t> a linear </a:t>
            </a:r>
            <a:r>
              <a:rPr lang="de-DE" sz="2400" dirty="0" err="1">
                <a:solidFill>
                  <a:srgbClr val="0070C0"/>
                </a:solidFill>
              </a:rPr>
              <a:t>regression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better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than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taking</a:t>
            </a:r>
            <a:r>
              <a:rPr lang="de-DE" sz="2400" dirty="0">
                <a:solidFill>
                  <a:srgbClr val="0070C0"/>
                </a:solidFill>
              </a:rPr>
              <a:t> just </a:t>
            </a:r>
            <a:r>
              <a:rPr lang="de-DE" sz="2400" dirty="0" err="1">
                <a:solidFill>
                  <a:srgbClr val="0070C0"/>
                </a:solidFill>
              </a:rPr>
              <a:t>the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mean</a:t>
            </a:r>
            <a:r>
              <a:rPr lang="de-DE" sz="2400" dirty="0">
                <a:solidFill>
                  <a:srgbClr val="0070C0"/>
                </a:solidFill>
              </a:rPr>
              <a:t>? </a:t>
            </a:r>
          </a:p>
          <a:p>
            <a:r>
              <a:rPr lang="de-DE" sz="2400" dirty="0" err="1">
                <a:solidFill>
                  <a:srgbClr val="0070C0"/>
                </a:solidFill>
              </a:rPr>
              <a:t>It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is</a:t>
            </a:r>
            <a:r>
              <a:rPr lang="de-DE" sz="2400" dirty="0">
                <a:solidFill>
                  <a:srgbClr val="0070C0"/>
                </a:solidFill>
              </a:rPr>
              <a:t> at least </a:t>
            </a:r>
            <a:r>
              <a:rPr lang="de-DE" sz="2400" dirty="0" err="1">
                <a:solidFill>
                  <a:srgbClr val="0070C0"/>
                </a:solidFill>
              </a:rPr>
              <a:t>more</a:t>
            </a:r>
            <a:r>
              <a:rPr lang="de-DE" sz="2400" dirty="0">
                <a:solidFill>
                  <a:srgbClr val="0070C0"/>
                </a:solidFill>
              </a:rPr>
              <a:t> flexible </a:t>
            </a:r>
            <a:r>
              <a:rPr lang="de-DE" sz="2400" dirty="0" err="1">
                <a:solidFill>
                  <a:srgbClr val="0070C0"/>
                </a:solidFill>
              </a:rPr>
              <a:t>and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the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likelihood</a:t>
            </a:r>
            <a:r>
              <a:rPr lang="de-DE" sz="2400" dirty="0">
                <a:solidFill>
                  <a:srgbClr val="0070C0"/>
                </a:solidFill>
              </a:rPr>
              <a:t> must </a:t>
            </a:r>
            <a:r>
              <a:rPr lang="de-DE" sz="2400" dirty="0" err="1">
                <a:solidFill>
                  <a:srgbClr val="0070C0"/>
                </a:solidFill>
              </a:rPr>
              <a:t>be</a:t>
            </a:r>
            <a:r>
              <a:rPr lang="de-DE" sz="2400" dirty="0">
                <a:solidFill>
                  <a:srgbClr val="0070C0"/>
                </a:solidFill>
              </a:rPr>
              <a:t> larger, </a:t>
            </a:r>
            <a:r>
              <a:rPr lang="de-DE" sz="2400" dirty="0" err="1">
                <a:solidFill>
                  <a:srgbClr val="0070C0"/>
                </a:solidFill>
              </a:rPr>
              <a:t>or</a:t>
            </a:r>
            <a:r>
              <a:rPr lang="de-DE" sz="2400" dirty="0">
                <a:solidFill>
                  <a:srgbClr val="0070C0"/>
                </a:solidFill>
              </a:rPr>
              <a:t> at least </a:t>
            </a:r>
            <a:r>
              <a:rPr lang="de-DE" sz="2400" dirty="0" err="1">
                <a:solidFill>
                  <a:srgbClr val="0070C0"/>
                </a:solidFill>
              </a:rPr>
              <a:t>equal</a:t>
            </a:r>
            <a:r>
              <a:rPr lang="de-DE" sz="24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4027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Fitting </a:t>
            </a:r>
            <a:r>
              <a:rPr lang="de-DE" dirty="0" err="1">
                <a:solidFill>
                  <a:schemeClr val="accent2"/>
                </a:solidFill>
              </a:rPr>
              <a:t>more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and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more</a:t>
            </a:r>
            <a:r>
              <a:rPr lang="de-DE" dirty="0">
                <a:solidFill>
                  <a:schemeClr val="accent2"/>
                </a:solidFill>
              </a:rPr>
              <a:t> flexible </a:t>
            </a:r>
            <a:r>
              <a:rPr lang="de-DE" dirty="0" err="1">
                <a:solidFill>
                  <a:schemeClr val="accent2"/>
                </a:solidFill>
              </a:rPr>
              <a:t>models</a:t>
            </a:r>
            <a:endParaRPr lang="de-DE" dirty="0">
              <a:solidFill>
                <a:schemeClr val="accent2"/>
              </a:solidFill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/>
        </p:nvGraphicFramePr>
        <p:xfrm>
          <a:off x="2891644" y="1584660"/>
          <a:ext cx="6408712" cy="37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16467" y="5759116"/>
            <a:ext cx="1085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70C0"/>
                </a:solidFill>
              </a:rPr>
              <a:t>Note:  </a:t>
            </a:r>
            <a:r>
              <a:rPr lang="de-DE" sz="2400" dirty="0" err="1">
                <a:solidFill>
                  <a:srgbClr val="0070C0"/>
                </a:solidFill>
              </a:rPr>
              <a:t>Having</a:t>
            </a:r>
            <a:r>
              <a:rPr lang="de-DE" sz="2400" dirty="0">
                <a:solidFill>
                  <a:srgbClr val="0070C0"/>
                </a:solidFill>
              </a:rPr>
              <a:t> a flexible </a:t>
            </a:r>
            <a:r>
              <a:rPr lang="de-DE" sz="2400" dirty="0" err="1">
                <a:solidFill>
                  <a:srgbClr val="0070C0"/>
                </a:solidFill>
              </a:rPr>
              <a:t>enough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model</a:t>
            </a:r>
            <a:r>
              <a:rPr lang="de-DE" sz="2400" dirty="0">
                <a:solidFill>
                  <a:srgbClr val="0070C0"/>
                </a:solidFill>
              </a:rPr>
              <a:t>, </a:t>
            </a:r>
            <a:r>
              <a:rPr lang="de-DE" sz="2400" dirty="0" err="1">
                <a:solidFill>
                  <a:srgbClr val="0070C0"/>
                </a:solidFill>
              </a:rPr>
              <a:t>data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points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can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be</a:t>
            </a:r>
            <a:r>
              <a:rPr lang="de-DE" sz="2400" dirty="0">
                <a:solidFill>
                  <a:srgbClr val="0070C0"/>
                </a:solidFill>
              </a:rPr>
              <a:t> fit </a:t>
            </a:r>
            <a:r>
              <a:rPr lang="de-DE" sz="2400" dirty="0" err="1">
                <a:solidFill>
                  <a:srgbClr val="0070C0"/>
                </a:solidFill>
              </a:rPr>
              <a:t>arbitrarily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well</a:t>
            </a:r>
            <a:r>
              <a:rPr lang="de-DE" sz="2400" dirty="0">
                <a:solidFill>
                  <a:srgbClr val="0070C0"/>
                </a:solidFill>
              </a:rPr>
              <a:t>!</a:t>
            </a:r>
          </a:p>
          <a:p>
            <a:r>
              <a:rPr lang="de-DE" sz="2400" dirty="0">
                <a:solidFill>
                  <a:srgbClr val="0070C0"/>
                </a:solidFill>
              </a:rPr>
              <a:t>                                                                                  But </a:t>
            </a:r>
            <a:r>
              <a:rPr lang="de-DE" sz="2400" dirty="0" err="1">
                <a:solidFill>
                  <a:srgbClr val="0070C0"/>
                </a:solidFill>
              </a:rPr>
              <a:t>is</a:t>
            </a:r>
            <a:r>
              <a:rPr lang="de-DE" sz="2400" dirty="0">
                <a:solidFill>
                  <a:srgbClr val="0070C0"/>
                </a:solidFill>
              </a:rPr>
              <a:t> a flexible </a:t>
            </a:r>
            <a:r>
              <a:rPr lang="de-DE" sz="2400" dirty="0" err="1">
                <a:solidFill>
                  <a:srgbClr val="0070C0"/>
                </a:solidFill>
              </a:rPr>
              <a:t>model</a:t>
            </a:r>
            <a:r>
              <a:rPr lang="de-DE" sz="2400" dirty="0">
                <a:solidFill>
                  <a:srgbClr val="0070C0"/>
                </a:solidFill>
              </a:rPr>
              <a:t> a </a:t>
            </a:r>
            <a:r>
              <a:rPr lang="de-DE" sz="2400" dirty="0" err="1">
                <a:solidFill>
                  <a:srgbClr val="0070C0"/>
                </a:solidFill>
              </a:rPr>
              <a:t>good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predictor</a:t>
            </a:r>
            <a:r>
              <a:rPr lang="de-DE" sz="24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Rechteck 2"/>
          <p:cNvSpPr/>
          <p:nvPr/>
        </p:nvSpPr>
        <p:spPr>
          <a:xfrm>
            <a:off x="487540" y="2041183"/>
            <a:ext cx="2628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err="1">
                <a:solidFill>
                  <a:srgbClr val="0070C0"/>
                </a:solidFill>
              </a:rPr>
              <a:t>We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can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even</a:t>
            </a:r>
            <a:r>
              <a:rPr lang="de-DE" sz="2000" dirty="0">
                <a:solidFill>
                  <a:srgbClr val="0070C0"/>
                </a:solidFill>
              </a:rPr>
              <a:t> do </a:t>
            </a:r>
            <a:r>
              <a:rPr lang="de-DE" sz="2000" dirty="0" err="1">
                <a:solidFill>
                  <a:srgbClr val="0070C0"/>
                </a:solidFill>
              </a:rPr>
              <a:t>better</a:t>
            </a:r>
            <a:r>
              <a:rPr lang="de-DE" sz="2000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17968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Prediction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with</a:t>
            </a:r>
            <a:r>
              <a:rPr lang="de-DE" dirty="0">
                <a:solidFill>
                  <a:schemeClr val="accent2"/>
                </a:solidFill>
              </a:rPr>
              <a:t> flexible </a:t>
            </a:r>
            <a:r>
              <a:rPr lang="de-DE" dirty="0" err="1">
                <a:solidFill>
                  <a:schemeClr val="accent2"/>
                </a:solidFill>
              </a:rPr>
              <a:t>models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96676" y="6063914"/>
            <a:ext cx="641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70C0"/>
                </a:solidFill>
              </a:rPr>
              <a:t>… </a:t>
            </a:r>
            <a:r>
              <a:rPr lang="de-DE" sz="2400" dirty="0" err="1">
                <a:solidFill>
                  <a:srgbClr val="0070C0"/>
                </a:solidFill>
              </a:rPr>
              <a:t>no</a:t>
            </a:r>
            <a:r>
              <a:rPr lang="de-DE" sz="2400" dirty="0">
                <a:solidFill>
                  <a:srgbClr val="0070C0"/>
                </a:solidFill>
              </a:rPr>
              <a:t>, </a:t>
            </a:r>
            <a:r>
              <a:rPr lang="de-DE" sz="2400" dirty="0" err="1">
                <a:solidFill>
                  <a:srgbClr val="0070C0"/>
                </a:solidFill>
              </a:rPr>
              <a:t>too</a:t>
            </a:r>
            <a:r>
              <a:rPr lang="de-DE" sz="2400" dirty="0">
                <a:solidFill>
                  <a:srgbClr val="0070C0"/>
                </a:solidFill>
              </a:rPr>
              <a:t> flexible </a:t>
            </a:r>
            <a:r>
              <a:rPr lang="de-DE" sz="2400" dirty="0" err="1">
                <a:solidFill>
                  <a:srgbClr val="0070C0"/>
                </a:solidFill>
              </a:rPr>
              <a:t>models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are</a:t>
            </a:r>
            <a:r>
              <a:rPr lang="de-DE" sz="2400" dirty="0">
                <a:solidFill>
                  <a:srgbClr val="0070C0"/>
                </a:solidFill>
              </a:rPr>
              <a:t> not </a:t>
            </a:r>
            <a:r>
              <a:rPr lang="de-DE" sz="2400" dirty="0" err="1">
                <a:solidFill>
                  <a:srgbClr val="0070C0"/>
                </a:solidFill>
              </a:rPr>
              <a:t>good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predictors</a:t>
            </a:r>
            <a:r>
              <a:rPr lang="de-DE" sz="2400" dirty="0">
                <a:solidFill>
                  <a:srgbClr val="0070C0"/>
                </a:solidFill>
              </a:rPr>
              <a:t>!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2414252" y="1690688"/>
            <a:ext cx="7354156" cy="4248472"/>
            <a:chOff x="2414252" y="1690688"/>
            <a:chExt cx="7354156" cy="4248472"/>
          </a:xfrm>
        </p:grpSpPr>
        <p:graphicFrame>
          <p:nvGraphicFramePr>
            <p:cNvPr id="6" name="Diagramm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61479727"/>
                </p:ext>
              </p:extLst>
            </p:nvPr>
          </p:nvGraphicFramePr>
          <p:xfrm>
            <a:off x="2414252" y="1690688"/>
            <a:ext cx="7354156" cy="42484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7" name="Gerade Verbindung mit Pfeil 6"/>
            <p:cNvCxnSpPr/>
            <p:nvPr/>
          </p:nvCxnSpPr>
          <p:spPr>
            <a:xfrm flipV="1">
              <a:off x="6011482" y="3230524"/>
              <a:ext cx="0" cy="216024"/>
            </a:xfrm>
            <a:prstGeom prst="straightConnector1">
              <a:avLst/>
            </a:prstGeom>
            <a:ln w="2540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>
              <a:stCxn id="9" idx="1"/>
            </p:cNvCxnSpPr>
            <p:nvPr/>
          </p:nvCxnSpPr>
          <p:spPr>
            <a:xfrm flipH="1">
              <a:off x="6155498" y="2185189"/>
              <a:ext cx="1944216" cy="962526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18"/>
            <p:cNvSpPr txBox="1"/>
            <p:nvPr/>
          </p:nvSpPr>
          <p:spPr>
            <a:xfrm>
              <a:off x="8099714" y="1923579"/>
              <a:ext cx="1397434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 err="1"/>
                <a:t>Slight</a:t>
              </a:r>
              <a:r>
                <a:rPr lang="de-DE" sz="1400" dirty="0"/>
                <a:t> </a:t>
              </a:r>
              <a:r>
                <a:rPr lang="de-DE" sz="1400" dirty="0" err="1"/>
                <a:t>change</a:t>
              </a:r>
              <a:r>
                <a:rPr lang="de-DE" sz="1400" dirty="0"/>
                <a:t> </a:t>
              </a:r>
              <a:r>
                <a:rPr lang="de-DE" sz="1400" dirty="0" err="1"/>
                <a:t>of</a:t>
              </a:r>
              <a:r>
                <a:rPr lang="de-DE" sz="1400" dirty="0"/>
                <a:t> </a:t>
              </a:r>
            </a:p>
            <a:p>
              <a:r>
                <a:rPr lang="de-DE" sz="1400" dirty="0" err="1"/>
                <a:t>single</a:t>
              </a:r>
              <a:r>
                <a:rPr lang="de-DE" sz="1400" dirty="0"/>
                <a:t> </a:t>
              </a:r>
              <a:r>
                <a:rPr lang="de-DE" sz="1400" dirty="0" err="1"/>
                <a:t>data</a:t>
              </a:r>
              <a:r>
                <a:rPr lang="de-DE" sz="1400" dirty="0"/>
                <a:t> </a:t>
              </a:r>
              <a:r>
                <a:rPr lang="de-DE" sz="1400" dirty="0" err="1"/>
                <a:t>point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473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What</a:t>
            </a:r>
            <a:r>
              <a:rPr lang="de-DE" dirty="0">
                <a:solidFill>
                  <a:schemeClr val="accent2"/>
                </a:solidFill>
              </a:rPr>
              <a:t> do </a:t>
            </a:r>
            <a:r>
              <a:rPr lang="de-DE" dirty="0" err="1">
                <a:solidFill>
                  <a:schemeClr val="accent2"/>
                </a:solidFill>
              </a:rPr>
              <a:t>physicists</a:t>
            </a:r>
            <a:r>
              <a:rPr lang="de-DE" dirty="0">
                <a:solidFill>
                  <a:schemeClr val="accent2"/>
                </a:solidFill>
              </a:rPr>
              <a:t> do in </a:t>
            </a:r>
            <a:r>
              <a:rPr lang="de-DE" dirty="0" err="1">
                <a:solidFill>
                  <a:schemeClr val="accent2"/>
                </a:solidFill>
              </a:rPr>
              <a:t>finance</a:t>
            </a:r>
            <a:r>
              <a:rPr lang="de-DE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Portfolio </a:t>
            </a:r>
            <a:r>
              <a:rPr lang="de-DE" dirty="0" err="1"/>
              <a:t>manager</a:t>
            </a:r>
            <a:endParaRPr lang="de-DE" dirty="0"/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rich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believe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rich</a:t>
            </a:r>
            <a:r>
              <a:rPr lang="de-DE" dirty="0"/>
              <a:t>)?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an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-return </a:t>
            </a:r>
            <a:r>
              <a:rPr lang="de-DE" dirty="0" err="1"/>
              <a:t>profile</a:t>
            </a:r>
            <a:r>
              <a:rPr lang="de-DE" dirty="0"/>
              <a:t>?</a:t>
            </a:r>
          </a:p>
          <a:p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designer</a:t>
            </a:r>
            <a:r>
              <a:rPr lang="de-DE" dirty="0"/>
              <a:t> (</a:t>
            </a:r>
            <a:r>
              <a:rPr lang="de-DE" dirty="0" err="1"/>
              <a:t>quant</a:t>
            </a:r>
            <a:r>
              <a:rPr lang="de-DE" dirty="0"/>
              <a:t>) 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derivatives (e.g.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) 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(</a:t>
            </a:r>
            <a:r>
              <a:rPr lang="de-DE" dirty="0" err="1"/>
              <a:t>leverage</a:t>
            </a:r>
            <a:r>
              <a:rPr lang="de-DE" dirty="0"/>
              <a:t>, „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weapons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destruction</a:t>
            </a:r>
            <a:r>
              <a:rPr lang="de-DE" dirty="0"/>
              <a:t>“*)?</a:t>
            </a:r>
          </a:p>
          <a:p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controller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sure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banks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bear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communicate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limitations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?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45" y="1067048"/>
            <a:ext cx="1733550" cy="26384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671">
            <a:off x="10083209" y="4512397"/>
            <a:ext cx="1177932" cy="78468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854888" y="4526981"/>
            <a:ext cx="3302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70C0"/>
                </a:solidFill>
              </a:rPr>
              <a:t>bank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regulation</a:t>
            </a:r>
            <a:r>
              <a:rPr lang="de-DE" dirty="0">
                <a:solidFill>
                  <a:srgbClr val="0070C0"/>
                </a:solidFill>
              </a:rPr>
              <a:t>: </a:t>
            </a:r>
          </a:p>
          <a:p>
            <a:r>
              <a:rPr lang="de-DE" dirty="0">
                <a:solidFill>
                  <a:srgbClr val="0070C0"/>
                </a:solidFill>
              </a:rPr>
              <a:t>1996 </a:t>
            </a:r>
            <a:r>
              <a:rPr lang="de-DE" dirty="0" err="1">
                <a:solidFill>
                  <a:srgbClr val="0070C0"/>
                </a:solidFill>
              </a:rPr>
              <a:t>market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risk</a:t>
            </a:r>
            <a:r>
              <a:rPr lang="de-DE" dirty="0">
                <a:solidFill>
                  <a:srgbClr val="0070C0"/>
                </a:solidFill>
              </a:rPr>
              <a:t>, 1999 </a:t>
            </a:r>
            <a:r>
              <a:rPr lang="de-DE" dirty="0" err="1">
                <a:solidFill>
                  <a:srgbClr val="0070C0"/>
                </a:solidFill>
              </a:rPr>
              <a:t>credit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risk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656845" y="6488668"/>
            <a:ext cx="162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*Warren Buffet</a:t>
            </a:r>
          </a:p>
        </p:txBody>
      </p:sp>
    </p:spTree>
    <p:extLst>
      <p:ext uri="{BB962C8B-B14F-4D97-AF65-F5344CB8AC3E}">
        <p14:creationId xmlns:p14="http://schemas.microsoft.com/office/powerpoint/2010/main" val="3593148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Cross-validation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82352" y="1892970"/>
            <a:ext cx="8281726" cy="4515853"/>
            <a:chOff x="9" y="816"/>
            <a:chExt cx="5792" cy="3312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768" y="1056"/>
              <a:ext cx="4320" cy="480"/>
              <a:chOff x="624" y="1536"/>
              <a:chExt cx="4320" cy="720"/>
            </a:xfrm>
          </p:grpSpPr>
          <p:sp>
            <p:nvSpPr>
              <p:cNvPr id="22" name="Rectangle 6"/>
              <p:cNvSpPr>
                <a:spLocks noChangeArrowheads="1"/>
              </p:cNvSpPr>
              <p:nvPr/>
            </p:nvSpPr>
            <p:spPr bwMode="auto">
              <a:xfrm>
                <a:off x="3216" y="1536"/>
                <a:ext cx="432" cy="720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de-DE" altLang="de-DE"/>
                  <a:t>7</a:t>
                </a:r>
              </a:p>
            </p:txBody>
          </p:sp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2784" y="1536"/>
                <a:ext cx="432" cy="720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de-DE" altLang="de-DE"/>
                  <a:t>6</a:t>
                </a:r>
              </a:p>
            </p:txBody>
          </p:sp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2352" y="1536"/>
                <a:ext cx="432" cy="720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de-DE" altLang="de-DE"/>
                  <a:t>5</a:t>
                </a:r>
              </a:p>
            </p:txBody>
          </p:sp>
          <p:sp>
            <p:nvSpPr>
              <p:cNvPr id="25" name="Rectangle 9"/>
              <p:cNvSpPr>
                <a:spLocks noChangeArrowheads="1"/>
              </p:cNvSpPr>
              <p:nvPr/>
            </p:nvSpPr>
            <p:spPr bwMode="auto">
              <a:xfrm>
                <a:off x="1920" y="1536"/>
                <a:ext cx="432" cy="720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de-DE" altLang="de-DE"/>
                  <a:t>4</a:t>
                </a:r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1488" y="1536"/>
                <a:ext cx="432" cy="720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de-DE" altLang="de-DE"/>
                  <a:t>3</a:t>
                </a:r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432" cy="720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de-DE" altLang="de-DE"/>
                  <a:t>2</a:t>
                </a:r>
              </a:p>
            </p:txBody>
          </p:sp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624" y="1536"/>
                <a:ext cx="432" cy="720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de-DE" altLang="de-DE"/>
                  <a:t>1</a:t>
                </a:r>
              </a:p>
            </p:txBody>
          </p: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3648" y="1536"/>
                <a:ext cx="432" cy="720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de-DE" altLang="de-DE"/>
                  <a:t>8</a:t>
                </a: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4080" y="1536"/>
                <a:ext cx="432" cy="720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de-DE" altLang="de-DE"/>
                  <a:t>9</a:t>
                </a:r>
              </a:p>
            </p:txBody>
          </p:sp>
          <p:sp>
            <p:nvSpPr>
              <p:cNvPr id="31" name="Rectangle 15"/>
              <p:cNvSpPr>
                <a:spLocks noChangeArrowheads="1"/>
              </p:cNvSpPr>
              <p:nvPr/>
            </p:nvSpPr>
            <p:spPr bwMode="auto">
              <a:xfrm>
                <a:off x="4512" y="1536"/>
                <a:ext cx="432" cy="720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de-DE" altLang="de-DE"/>
                  <a:t>10</a:t>
                </a: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768" y="1968"/>
              <a:ext cx="4320" cy="480"/>
              <a:chOff x="712" y="2208"/>
              <a:chExt cx="4320" cy="720"/>
            </a:xfrm>
          </p:grpSpPr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712" y="2208"/>
                <a:ext cx="4320" cy="7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de-DE" altLang="de-DE" dirty="0"/>
                  <a:t>     Training</a:t>
                </a: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712" y="2208"/>
                <a:ext cx="432" cy="72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de-DE" altLang="de-DE"/>
                  <a:t>Test</a:t>
                </a:r>
              </a:p>
            </p:txBody>
          </p:sp>
        </p:grp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9" y="816"/>
              <a:ext cx="3238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de-DE" altLang="de-DE" sz="2000" dirty="0"/>
                <a:t>1. </a:t>
              </a:r>
              <a:r>
                <a:rPr lang="de-DE" altLang="de-DE" sz="2000" dirty="0" err="1"/>
                <a:t>Divide</a:t>
              </a:r>
              <a:r>
                <a:rPr lang="de-DE" altLang="de-DE" sz="2000" dirty="0"/>
                <a:t> </a:t>
              </a:r>
              <a:r>
                <a:rPr lang="de-DE" altLang="de-DE" sz="2000" dirty="0" err="1"/>
                <a:t>available</a:t>
              </a:r>
              <a:r>
                <a:rPr lang="de-DE" altLang="de-DE" sz="2000" dirty="0"/>
                <a:t> </a:t>
              </a:r>
              <a:r>
                <a:rPr lang="de-DE" altLang="de-DE" sz="2000" dirty="0" err="1"/>
                <a:t>data</a:t>
              </a:r>
              <a:r>
                <a:rPr lang="de-DE" altLang="de-DE" sz="2000" dirty="0"/>
                <a:t> in (e.g. 10) </a:t>
              </a:r>
              <a:r>
                <a:rPr lang="de-DE" altLang="de-DE" sz="2000" dirty="0" err="1"/>
                <a:t>groups</a:t>
              </a:r>
              <a:endParaRPr lang="de-DE" altLang="de-DE" dirty="0"/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86" y="1728"/>
              <a:ext cx="5715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de-DE" altLang="de-DE" sz="2000" dirty="0"/>
                <a:t>2. </a:t>
              </a:r>
              <a:r>
                <a:rPr lang="de-DE" altLang="de-DE" sz="2000" dirty="0" err="1"/>
                <a:t>Use</a:t>
              </a:r>
              <a:r>
                <a:rPr lang="de-DE" altLang="de-DE" sz="2000" dirty="0"/>
                <a:t> </a:t>
              </a:r>
              <a:r>
                <a:rPr lang="de-DE" altLang="de-DE" sz="2000" dirty="0" err="1"/>
                <a:t>each</a:t>
              </a:r>
              <a:r>
                <a:rPr lang="de-DE" altLang="de-DE" sz="2000" dirty="0"/>
                <a:t> </a:t>
              </a:r>
              <a:r>
                <a:rPr lang="de-DE" altLang="de-DE" sz="2000" dirty="0" err="1"/>
                <a:t>group</a:t>
              </a:r>
              <a:r>
                <a:rPr lang="de-DE" altLang="de-DE" sz="2000" dirty="0"/>
                <a:t> </a:t>
              </a:r>
              <a:r>
                <a:rPr lang="de-DE" altLang="de-DE" sz="2000" dirty="0" err="1"/>
                <a:t>once</a:t>
              </a:r>
              <a:r>
                <a:rPr lang="de-DE" altLang="de-DE" sz="2000" dirty="0"/>
                <a:t> </a:t>
              </a:r>
              <a:r>
                <a:rPr lang="de-DE" altLang="de-DE" sz="2000" dirty="0" err="1"/>
                <a:t>to</a:t>
              </a:r>
              <a:r>
                <a:rPr lang="de-DE" altLang="de-DE" sz="2000" dirty="0"/>
                <a:t> </a:t>
              </a:r>
              <a:r>
                <a:rPr lang="de-DE" altLang="de-DE" sz="2000" dirty="0" err="1"/>
                <a:t>estimate</a:t>
              </a:r>
              <a:r>
                <a:rPr lang="de-DE" altLang="de-DE" sz="2000" dirty="0"/>
                <a:t> </a:t>
              </a:r>
              <a:r>
                <a:rPr lang="de-DE" altLang="de-DE" sz="2000" dirty="0" err="1"/>
                <a:t>the</a:t>
              </a:r>
              <a:r>
                <a:rPr lang="de-DE" altLang="de-DE" sz="2000" dirty="0"/>
                <a:t> </a:t>
              </a:r>
              <a:r>
                <a:rPr lang="de-DE" altLang="de-DE" sz="2000" dirty="0" err="1"/>
                <a:t>prediction</a:t>
              </a:r>
              <a:r>
                <a:rPr lang="de-DE" altLang="de-DE" sz="2000" dirty="0"/>
                <a:t> </a:t>
              </a:r>
              <a:r>
                <a:rPr lang="de-DE" altLang="de-DE" sz="2000" dirty="0" err="1"/>
                <a:t>error</a:t>
              </a:r>
              <a:r>
                <a:rPr lang="de-DE" altLang="de-DE" sz="2000" dirty="0"/>
                <a:t>, </a:t>
              </a:r>
              <a:r>
                <a:rPr lang="de-DE" altLang="de-DE" sz="2000" dirty="0" err="1"/>
                <a:t>use</a:t>
              </a:r>
              <a:r>
                <a:rPr lang="de-DE" altLang="de-DE" sz="2000" dirty="0"/>
                <a:t> </a:t>
              </a:r>
              <a:r>
                <a:rPr lang="de-DE" altLang="de-DE" sz="2000" dirty="0" err="1"/>
                <a:t>others</a:t>
              </a:r>
              <a:r>
                <a:rPr lang="de-DE" altLang="de-DE" sz="2000" dirty="0"/>
                <a:t> </a:t>
              </a:r>
              <a:r>
                <a:rPr lang="de-DE" altLang="de-DE" sz="2000" dirty="0" err="1"/>
                <a:t>for</a:t>
              </a:r>
              <a:r>
                <a:rPr lang="de-DE" altLang="de-DE" sz="2000" dirty="0"/>
                <a:t> </a:t>
              </a:r>
              <a:r>
                <a:rPr lang="de-DE" altLang="de-DE" sz="2000" dirty="0" err="1"/>
                <a:t>training</a:t>
              </a:r>
              <a:endParaRPr lang="de-DE" altLang="de-DE" dirty="0"/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468" y="2064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de-DE" altLang="de-DE"/>
                <a:t>1.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468" y="2592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de-DE" altLang="de-DE"/>
                <a:t>2.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2868" y="2880"/>
              <a:ext cx="16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de-DE" altLang="de-DE"/>
                <a:t>.</a:t>
              </a:r>
            </a:p>
            <a:p>
              <a:pPr algn="l"/>
              <a:r>
                <a:rPr lang="de-DE" altLang="de-DE"/>
                <a:t>.</a:t>
              </a:r>
            </a:p>
            <a:p>
              <a:pPr algn="l"/>
              <a:r>
                <a:rPr lang="de-DE" altLang="de-DE"/>
                <a:t>.</a:t>
              </a: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372" y="3744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de-DE" altLang="de-DE"/>
                <a:t>10.</a:t>
              </a:r>
            </a:p>
          </p:txBody>
        </p: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>
              <a:off x="768" y="2496"/>
              <a:ext cx="4320" cy="480"/>
              <a:chOff x="712" y="2400"/>
              <a:chExt cx="4320" cy="480"/>
            </a:xfrm>
          </p:grpSpPr>
          <p:sp>
            <p:nvSpPr>
              <p:cNvPr id="18" name="Rectangle 26"/>
              <p:cNvSpPr>
                <a:spLocks noChangeArrowheads="1"/>
              </p:cNvSpPr>
              <p:nvPr/>
            </p:nvSpPr>
            <p:spPr bwMode="auto">
              <a:xfrm>
                <a:off x="712" y="2400"/>
                <a:ext cx="432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de-DE" altLang="de-DE" dirty="0"/>
                  <a:t>     Training</a:t>
                </a:r>
              </a:p>
            </p:txBody>
          </p:sp>
          <p:sp>
            <p:nvSpPr>
              <p:cNvPr id="19" name="Rectangle 27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432" cy="48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de-DE" altLang="de-DE"/>
                  <a:t>Test</a:t>
                </a:r>
              </a:p>
            </p:txBody>
          </p:sp>
        </p:grpSp>
        <p:grpSp>
          <p:nvGrpSpPr>
            <p:cNvPr id="14" name="Group 28"/>
            <p:cNvGrpSpPr>
              <a:grpSpLocks/>
            </p:cNvGrpSpPr>
            <p:nvPr/>
          </p:nvGrpSpPr>
          <p:grpSpPr bwMode="auto">
            <a:xfrm>
              <a:off x="768" y="3648"/>
              <a:ext cx="4320" cy="480"/>
              <a:chOff x="712" y="3024"/>
              <a:chExt cx="4320" cy="480"/>
            </a:xfrm>
          </p:grpSpPr>
          <p:sp>
            <p:nvSpPr>
              <p:cNvPr id="16" name="Rectangle 29"/>
              <p:cNvSpPr>
                <a:spLocks noChangeArrowheads="1"/>
              </p:cNvSpPr>
              <p:nvPr/>
            </p:nvSpPr>
            <p:spPr bwMode="auto">
              <a:xfrm>
                <a:off x="712" y="3024"/>
                <a:ext cx="432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de-DE" altLang="de-DE" dirty="0"/>
                  <a:t>     Training</a:t>
                </a:r>
              </a:p>
            </p:txBody>
          </p:sp>
          <p:sp>
            <p:nvSpPr>
              <p:cNvPr id="17" name="Rectangle 30"/>
              <p:cNvSpPr>
                <a:spLocks noChangeArrowheads="1"/>
              </p:cNvSpPr>
              <p:nvPr/>
            </p:nvSpPr>
            <p:spPr bwMode="auto">
              <a:xfrm>
                <a:off x="4600" y="3024"/>
                <a:ext cx="432" cy="48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de-DE" altLang="de-DE"/>
                  <a:t>Test</a:t>
                </a:r>
              </a:p>
            </p:txBody>
          </p:sp>
        </p:grp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508" y="2880"/>
              <a:ext cx="16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de-DE" altLang="de-DE"/>
                <a:t>.</a:t>
              </a:r>
            </a:p>
            <a:p>
              <a:pPr algn="l"/>
              <a:r>
                <a:rPr lang="de-DE" altLang="de-DE"/>
                <a:t>.</a:t>
              </a:r>
            </a:p>
            <a:p>
              <a:pPr algn="l"/>
              <a:r>
                <a:rPr lang="de-DE" altLang="de-DE"/>
                <a:t>.</a:t>
              </a:r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8470241" y="4636168"/>
            <a:ext cx="34462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Cross-validation (</a:t>
            </a:r>
            <a:r>
              <a:rPr lang="de-DE" dirty="0" err="1">
                <a:solidFill>
                  <a:srgbClr val="0070C0"/>
                </a:solidFill>
              </a:rPr>
              <a:t>or</a:t>
            </a:r>
            <a:r>
              <a:rPr lang="de-DE" dirty="0">
                <a:solidFill>
                  <a:srgbClr val="0070C0"/>
                </a:solidFill>
              </a:rPr>
              <a:t> bootstrapping)</a:t>
            </a:r>
          </a:p>
          <a:p>
            <a:r>
              <a:rPr lang="de-DE" dirty="0" err="1">
                <a:solidFill>
                  <a:srgbClr val="0070C0"/>
                </a:solidFill>
              </a:rPr>
              <a:t>can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be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used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for</a:t>
            </a:r>
            <a:r>
              <a:rPr lang="de-DE" dirty="0">
                <a:solidFill>
                  <a:srgbClr val="0070C0"/>
                </a:solidFill>
              </a:rPr>
              <a:t> (</a:t>
            </a:r>
            <a:r>
              <a:rPr lang="de-DE" dirty="0" err="1">
                <a:solidFill>
                  <a:srgbClr val="0070C0"/>
                </a:solidFill>
              </a:rPr>
              <a:t>low</a:t>
            </a:r>
            <a:r>
              <a:rPr lang="de-DE" dirty="0">
                <a:solidFill>
                  <a:srgbClr val="0070C0"/>
                </a:solidFill>
              </a:rPr>
              <a:t> dimensional)</a:t>
            </a:r>
          </a:p>
          <a:p>
            <a:r>
              <a:rPr lang="de-DE" dirty="0" err="1">
                <a:solidFill>
                  <a:srgbClr val="0070C0"/>
                </a:solidFill>
              </a:rPr>
              <a:t>model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selection</a:t>
            </a:r>
            <a:r>
              <a:rPr lang="de-DE" dirty="0">
                <a:solidFill>
                  <a:srgbClr val="0070C0"/>
                </a:solidFill>
              </a:rPr>
              <a:t>,  </a:t>
            </a:r>
            <a:r>
              <a:rPr lang="de-DE" dirty="0" err="1">
                <a:solidFill>
                  <a:srgbClr val="0070C0"/>
                </a:solidFill>
              </a:rPr>
              <a:t>for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higher</a:t>
            </a:r>
            <a:r>
              <a:rPr lang="de-DE" dirty="0">
                <a:solidFill>
                  <a:srgbClr val="0070C0"/>
                </a:solidFill>
              </a:rPr>
              <a:t> </a:t>
            </a:r>
          </a:p>
          <a:p>
            <a:r>
              <a:rPr lang="de-DE" dirty="0">
                <a:solidFill>
                  <a:srgbClr val="0070C0"/>
                </a:solidFill>
              </a:rPr>
              <a:t>dimensional </a:t>
            </a:r>
            <a:r>
              <a:rPr lang="de-DE" dirty="0" err="1">
                <a:solidFill>
                  <a:srgbClr val="0070C0"/>
                </a:solidFill>
              </a:rPr>
              <a:t>problems</a:t>
            </a:r>
            <a:r>
              <a:rPr lang="de-DE" dirty="0">
                <a:solidFill>
                  <a:srgbClr val="0070C0"/>
                </a:solidFill>
              </a:rPr>
              <a:t> </a:t>
            </a:r>
          </a:p>
          <a:p>
            <a:r>
              <a:rPr lang="de-DE" dirty="0" err="1">
                <a:solidFill>
                  <a:srgbClr val="0070C0"/>
                </a:solidFill>
              </a:rPr>
              <a:t>regularization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u="sng" dirty="0" err="1">
                <a:solidFill>
                  <a:srgbClr val="0070C0"/>
                </a:solidFill>
              </a:rPr>
              <a:t>Bayesian</a:t>
            </a:r>
            <a:r>
              <a:rPr lang="de-DE" u="sng" dirty="0">
                <a:solidFill>
                  <a:srgbClr val="0070C0"/>
                </a:solidFill>
              </a:rPr>
              <a:t> </a:t>
            </a:r>
          </a:p>
          <a:p>
            <a:r>
              <a:rPr lang="de-DE" u="sng" dirty="0" err="1">
                <a:solidFill>
                  <a:srgbClr val="0070C0"/>
                </a:solidFill>
              </a:rPr>
              <a:t>methods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have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to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be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used</a:t>
            </a:r>
            <a:r>
              <a:rPr lang="de-DE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7484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Overfitting</a:t>
            </a:r>
            <a:endParaRPr lang="de-DE" dirty="0">
              <a:solidFill>
                <a:schemeClr val="accent2"/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02" y="1757904"/>
            <a:ext cx="7193710" cy="39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06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0F6F-A660-4B37-8067-49AC66A91204}" type="slidenum">
              <a:rPr lang="de-DE" smtClean="0"/>
              <a:t>32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76000" y="116632"/>
            <a:ext cx="8640000" cy="396000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accent2"/>
                </a:solidFill>
              </a:rPr>
              <a:t>A </a:t>
            </a:r>
            <a:r>
              <a:rPr lang="de-DE" dirty="0" err="1">
                <a:solidFill>
                  <a:schemeClr val="accent2"/>
                </a:solidFill>
              </a:rPr>
              <a:t>stresstesting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example</a:t>
            </a:r>
            <a:r>
              <a:rPr lang="de-DE" dirty="0"/>
              <a:t> </a:t>
            </a:r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62000" y="6390000"/>
            <a:ext cx="4806000" cy="252000"/>
          </a:xfrm>
        </p:spPr>
        <p:txBody>
          <a:bodyPr/>
          <a:lstStyle/>
          <a:p>
            <a:r>
              <a:rPr lang="de-DE" dirty="0"/>
              <a:t>J. Lemm: Modellierung gestresster Ausfallwahrscheinlichkeiten mit Makrofaktoren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2460434" y="692696"/>
            <a:ext cx="7596007" cy="4947556"/>
            <a:chOff x="467544" y="980728"/>
            <a:chExt cx="7596007" cy="4947556"/>
          </a:xfrm>
        </p:grpSpPr>
        <p:graphicFrame>
          <p:nvGraphicFramePr>
            <p:cNvPr id="9" name="Diagramm 8"/>
            <p:cNvGraphicFramePr>
              <a:graphicFrameLocks/>
            </p:cNvGraphicFramePr>
            <p:nvPr>
              <p:extLst/>
            </p:nvPr>
          </p:nvGraphicFramePr>
          <p:xfrm>
            <a:off x="1047864" y="1559583"/>
            <a:ext cx="7015687" cy="4368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Textfeld 1"/>
            <p:cNvSpPr txBox="1"/>
            <p:nvPr/>
          </p:nvSpPr>
          <p:spPr>
            <a:xfrm>
              <a:off x="467544" y="1337977"/>
              <a:ext cx="101662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/>
                <a:t>Nur Mittelwert</a:t>
              </a: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5681316" y="1023119"/>
              <a:ext cx="1294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länderspezifische </a:t>
              </a:r>
            </a:p>
            <a:p>
              <a:r>
                <a:rPr lang="de-DE" sz="1200" dirty="0"/>
                <a:t>Modelle</a:t>
              </a:r>
            </a:p>
          </p:txBody>
        </p:sp>
        <p:cxnSp>
          <p:nvCxnSpPr>
            <p:cNvPr id="10" name="Gerade Verbindung mit Pfeil 9"/>
            <p:cNvCxnSpPr/>
            <p:nvPr/>
          </p:nvCxnSpPr>
          <p:spPr>
            <a:xfrm flipV="1">
              <a:off x="1493658" y="1260452"/>
              <a:ext cx="0" cy="368348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1599302" y="1023119"/>
              <a:ext cx="13075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/>
                <a:t>Kalib</a:t>
              </a:r>
              <a:r>
                <a:rPr lang="de-DE" sz="1200" dirty="0"/>
                <a:t>. ext. Rating</a:t>
              </a:r>
            </a:p>
            <a:p>
              <a:r>
                <a:rPr lang="de-DE" sz="1200" dirty="0"/>
                <a:t>mit/ohne </a:t>
              </a:r>
              <a:r>
                <a:rPr lang="de-DE" sz="1200" dirty="0" err="1"/>
                <a:t>Makrov</a:t>
              </a:r>
              <a:r>
                <a:rPr lang="de-DE" sz="1200" dirty="0"/>
                <a:t>.</a:t>
              </a:r>
            </a:p>
          </p:txBody>
        </p:sp>
        <p:sp>
          <p:nvSpPr>
            <p:cNvPr id="14" name="Geschweifte Klammer rechts 13"/>
            <p:cNvSpPr/>
            <p:nvPr/>
          </p:nvSpPr>
          <p:spPr>
            <a:xfrm rot="16200000">
              <a:off x="1900789" y="1357425"/>
              <a:ext cx="229857" cy="36004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Geschweifte Klammer rechts 18"/>
            <p:cNvSpPr/>
            <p:nvPr/>
          </p:nvSpPr>
          <p:spPr>
            <a:xfrm rot="16200000">
              <a:off x="4241048" y="313308"/>
              <a:ext cx="229858" cy="244827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619054" y="980728"/>
              <a:ext cx="1511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Bedingte PD-Modelle</a:t>
              </a:r>
            </a:p>
            <a:p>
              <a:r>
                <a:rPr lang="de-DE" sz="1200" dirty="0"/>
                <a:t>bzw. </a:t>
              </a:r>
              <a:r>
                <a:rPr lang="de-DE" sz="1200" dirty="0" err="1"/>
                <a:t>quadr</a:t>
              </a:r>
              <a:r>
                <a:rPr lang="de-DE" sz="1200" dirty="0"/>
                <a:t>. </a:t>
              </a:r>
              <a:r>
                <a:rPr lang="de-DE" sz="1200" dirty="0" err="1"/>
                <a:t>Zeitabh</a:t>
              </a:r>
              <a:r>
                <a:rPr lang="de-DE" sz="1200" dirty="0"/>
                <a:t>.</a:t>
              </a:r>
            </a:p>
          </p:txBody>
        </p:sp>
        <p:sp>
          <p:nvSpPr>
            <p:cNvPr id="21" name="Geschweifte Klammer rechts 20"/>
            <p:cNvSpPr/>
            <p:nvPr/>
          </p:nvSpPr>
          <p:spPr>
            <a:xfrm rot="16200000">
              <a:off x="6005243" y="1347685"/>
              <a:ext cx="229857" cy="36004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 rot="600445">
              <a:off x="3042341" y="2646358"/>
              <a:ext cx="2664296" cy="792088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1595084" y="4941169"/>
            <a:ext cx="8784402" cy="1384995"/>
            <a:chOff x="179512" y="5013176"/>
            <a:chExt cx="8784402" cy="1384995"/>
          </a:xfrm>
        </p:grpSpPr>
        <p:sp>
          <p:nvSpPr>
            <p:cNvPr id="24" name="Textfeld 23"/>
            <p:cNvSpPr txBox="1"/>
            <p:nvPr/>
          </p:nvSpPr>
          <p:spPr>
            <a:xfrm>
              <a:off x="179512" y="5013176"/>
              <a:ext cx="2298258" cy="13849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u="sng" dirty="0"/>
                <a:t>Variablen</a:t>
              </a:r>
              <a:r>
                <a:rPr lang="de-DE" sz="1200" dirty="0"/>
                <a:t>:</a:t>
              </a:r>
            </a:p>
            <a:p>
              <a:r>
                <a:rPr lang="de-DE" sz="1200" dirty="0"/>
                <a:t>S1 = aktueller Score</a:t>
              </a:r>
            </a:p>
            <a:p>
              <a:r>
                <a:rPr lang="de-DE" sz="1200" dirty="0"/>
                <a:t>M0 = aktuelles M</a:t>
              </a:r>
            </a:p>
            <a:p>
              <a:r>
                <a:rPr lang="de-DE" sz="1200" dirty="0"/>
                <a:t>M1 = zukünftiges M</a:t>
              </a:r>
            </a:p>
            <a:p>
              <a:r>
                <a:rPr lang="de-DE" sz="1200" dirty="0"/>
                <a:t>Y = Jahr</a:t>
              </a:r>
            </a:p>
            <a:p>
              <a:r>
                <a:rPr lang="de-DE" sz="1200" dirty="0"/>
                <a:t>F(LG) = 3 </a:t>
              </a:r>
              <a:r>
                <a:rPr lang="de-DE" sz="1200" dirty="0" err="1"/>
                <a:t>Länderguppen</a:t>
              </a:r>
              <a:r>
                <a:rPr lang="de-DE" sz="1200" dirty="0"/>
                <a:t> als Faktor</a:t>
              </a:r>
            </a:p>
            <a:p>
              <a:r>
                <a:rPr lang="de-DE" sz="1200" dirty="0"/>
                <a:t>F(L) = jedes Land als Faktor 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958358" y="5751840"/>
              <a:ext cx="3110467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u="sng" dirty="0"/>
                <a:t>Modelle:</a:t>
              </a:r>
              <a:r>
                <a:rPr lang="de-DE" sz="1200" dirty="0"/>
                <a:t> </a:t>
              </a:r>
              <a:r>
                <a:rPr lang="de-DE" sz="1200" dirty="0" err="1"/>
                <a:t>Binomial</a:t>
              </a:r>
              <a:r>
                <a:rPr lang="de-DE" sz="1200" dirty="0"/>
                <a:t> GLM mit </a:t>
              </a:r>
              <a:r>
                <a:rPr lang="de-DE" sz="1200" dirty="0" err="1"/>
                <a:t>Logit</a:t>
              </a:r>
              <a:r>
                <a:rPr lang="de-DE" sz="1200" dirty="0"/>
                <a:t>-Link</a:t>
              </a:r>
            </a:p>
            <a:p>
              <a:r>
                <a:rPr lang="de-DE" sz="1200" dirty="0"/>
                <a:t>Analoges GAM-Modell mit </a:t>
              </a:r>
              <a:r>
                <a:rPr lang="de-DE" sz="1200" dirty="0" err="1"/>
                <a:t>Splines</a:t>
              </a:r>
              <a:r>
                <a:rPr lang="de-DE" sz="1200" dirty="0"/>
                <a:t> S(S1), S(M1)</a:t>
              </a:r>
            </a:p>
            <a:p>
              <a:r>
                <a:rPr lang="de-DE" sz="1200" dirty="0"/>
                <a:t>bzw. mit </a:t>
              </a:r>
              <a:r>
                <a:rPr lang="de-DE" sz="1200" dirty="0" err="1"/>
                <a:t>Tensorsplines</a:t>
              </a:r>
              <a:r>
                <a:rPr lang="de-DE" sz="1200" dirty="0"/>
                <a:t> TE(S1,M1)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599484" y="5197842"/>
              <a:ext cx="2364430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u="sng" dirty="0"/>
                <a:t>Trainingsfehler:</a:t>
              </a:r>
              <a:r>
                <a:rPr lang="de-DE" sz="1200" dirty="0"/>
                <a:t> </a:t>
              </a:r>
            </a:p>
            <a:p>
              <a:r>
                <a:rPr lang="de-DE" sz="1200" dirty="0" err="1"/>
                <a:t>Deviance</a:t>
              </a:r>
              <a:r>
                <a:rPr lang="de-DE" sz="1200" dirty="0"/>
                <a:t>= -2 Loglikelihood</a:t>
              </a:r>
            </a:p>
            <a:p>
              <a:r>
                <a:rPr lang="de-DE" sz="1200" u="sng" dirty="0"/>
                <a:t>Approximativer Testfehler:</a:t>
              </a:r>
            </a:p>
            <a:p>
              <a:r>
                <a:rPr lang="de-DE" sz="1200" dirty="0"/>
                <a:t>AIC = </a:t>
              </a:r>
              <a:r>
                <a:rPr lang="de-DE" sz="1200" dirty="0" err="1"/>
                <a:t>Akaike</a:t>
              </a:r>
              <a:r>
                <a:rPr lang="de-DE" sz="1200" dirty="0"/>
                <a:t> Informationskriterium</a:t>
              </a:r>
              <a:endParaRPr lang="de-DE" sz="1200" u="sng" dirty="0"/>
            </a:p>
            <a:p>
              <a:r>
                <a:rPr lang="de-DE" sz="1200" u="sng" dirty="0"/>
                <a:t>Komplexität: </a:t>
              </a:r>
            </a:p>
            <a:p>
              <a:r>
                <a:rPr lang="de-DE" sz="1200" dirty="0" err="1"/>
                <a:t>df</a:t>
              </a:r>
              <a:r>
                <a:rPr lang="de-DE" sz="1200" dirty="0"/>
                <a:t> = Modellfreiheitsgrade </a:t>
              </a:r>
            </a:p>
          </p:txBody>
        </p:sp>
      </p:grpSp>
      <p:sp>
        <p:nvSpPr>
          <p:cNvPr id="25" name="Datumsplatzhalter 2"/>
          <p:cNvSpPr>
            <a:spLocks noGrp="1"/>
          </p:cNvSpPr>
          <p:nvPr>
            <p:ph type="dt" sz="half" idx="10"/>
          </p:nvPr>
        </p:nvSpPr>
        <p:spPr>
          <a:xfrm>
            <a:off x="2244000" y="6390000"/>
            <a:ext cx="1710000" cy="252000"/>
          </a:xfrm>
        </p:spPr>
        <p:txBody>
          <a:bodyPr/>
          <a:lstStyle/>
          <a:p>
            <a:r>
              <a:rPr lang="de-DE" dirty="0"/>
              <a:t>04.11.2014</a:t>
            </a:r>
          </a:p>
        </p:txBody>
      </p:sp>
    </p:spTree>
    <p:extLst>
      <p:ext uri="{BB962C8B-B14F-4D97-AF65-F5344CB8AC3E}">
        <p14:creationId xmlns:p14="http://schemas.microsoft.com/office/powerpoint/2010/main" val="739814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Reducing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risk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by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diversification</a:t>
            </a:r>
            <a:r>
              <a:rPr lang="de-DE" dirty="0">
                <a:solidFill>
                  <a:schemeClr val="accent2"/>
                </a:solidFill>
              </a:rPr>
              <a:t> in a </a:t>
            </a:r>
            <a:r>
              <a:rPr lang="de-DE" dirty="0" err="1">
                <a:solidFill>
                  <a:schemeClr val="accent2"/>
                </a:solidFill>
              </a:rPr>
              <a:t>portfolio</a:t>
            </a:r>
            <a:r>
              <a:rPr lang="de-DE" dirty="0">
                <a:solidFill>
                  <a:schemeClr val="accent2"/>
                </a:solidFill>
              </a:rPr>
              <a:t>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6" y="3914776"/>
            <a:ext cx="4581525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6" y="1775909"/>
            <a:ext cx="4581525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52" y="2072964"/>
            <a:ext cx="6880947" cy="374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75820" y="1647253"/>
            <a:ext cx="527484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70C0"/>
                </a:solidFill>
              </a:rPr>
              <a:t>Having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estimated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credit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risk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for</a:t>
            </a:r>
            <a:r>
              <a:rPr lang="de-DE" dirty="0">
                <a:solidFill>
                  <a:srgbClr val="0070C0"/>
                </a:solidFill>
              </a:rPr>
              <a:t> a </a:t>
            </a:r>
            <a:r>
              <a:rPr lang="de-DE" dirty="0" err="1">
                <a:solidFill>
                  <a:srgbClr val="0070C0"/>
                </a:solidFill>
              </a:rPr>
              <a:t>single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customer</a:t>
            </a:r>
            <a:r>
              <a:rPr lang="de-DE" dirty="0">
                <a:solidFill>
                  <a:srgbClr val="0070C0"/>
                </a:solidFill>
              </a:rPr>
              <a:t>,</a:t>
            </a:r>
          </a:p>
          <a:p>
            <a:r>
              <a:rPr lang="de-DE" dirty="0" err="1">
                <a:solidFill>
                  <a:srgbClr val="0070C0"/>
                </a:solidFill>
              </a:rPr>
              <a:t>we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have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to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analyze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risk</a:t>
            </a:r>
            <a:r>
              <a:rPr lang="de-DE" dirty="0">
                <a:solidFill>
                  <a:srgbClr val="0070C0"/>
                </a:solidFill>
              </a:rPr>
              <a:t> in a </a:t>
            </a:r>
            <a:r>
              <a:rPr lang="de-DE" dirty="0" err="1">
                <a:solidFill>
                  <a:srgbClr val="0070C0"/>
                </a:solidFill>
              </a:rPr>
              <a:t>credit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portfolio</a:t>
            </a:r>
            <a:r>
              <a:rPr lang="de-DE" dirty="0">
                <a:solidFill>
                  <a:srgbClr val="0070C0"/>
                </a:solidFill>
              </a:rPr>
              <a:t>.</a:t>
            </a:r>
          </a:p>
          <a:p>
            <a:r>
              <a:rPr lang="de-DE" dirty="0" err="1">
                <a:solidFill>
                  <a:srgbClr val="0070C0"/>
                </a:solidFill>
              </a:rPr>
              <a:t>And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this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is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very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difficult</a:t>
            </a:r>
            <a:r>
              <a:rPr lang="de-DE" dirty="0">
                <a:solidFill>
                  <a:srgbClr val="0070C0"/>
                </a:solidFill>
              </a:rPr>
              <a:t>, </a:t>
            </a:r>
            <a:r>
              <a:rPr lang="de-DE" dirty="0" err="1">
                <a:solidFill>
                  <a:srgbClr val="0070C0"/>
                </a:solidFill>
              </a:rPr>
              <a:t>because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we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have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to</a:t>
            </a:r>
            <a:r>
              <a:rPr lang="de-DE" dirty="0">
                <a:solidFill>
                  <a:srgbClr val="0070C0"/>
                </a:solidFill>
              </a:rPr>
              <a:t> deal </a:t>
            </a:r>
          </a:p>
          <a:p>
            <a:r>
              <a:rPr lang="de-DE" dirty="0" err="1">
                <a:solidFill>
                  <a:srgbClr val="0070C0"/>
                </a:solidFill>
              </a:rPr>
              <a:t>with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correlations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even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more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general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dependencies</a:t>
            </a:r>
            <a:r>
              <a:rPr lang="de-DE" dirty="0">
                <a:solidFill>
                  <a:srgbClr val="0070C0"/>
                </a:solidFill>
              </a:rPr>
              <a:t>.</a:t>
            </a:r>
          </a:p>
          <a:p>
            <a:r>
              <a:rPr lang="de-DE" dirty="0">
                <a:solidFill>
                  <a:srgbClr val="0070C0"/>
                </a:solidFill>
              </a:rPr>
              <a:t>The </a:t>
            </a:r>
            <a:r>
              <a:rPr lang="de-DE" dirty="0" err="1">
                <a:solidFill>
                  <a:srgbClr val="0070C0"/>
                </a:solidFill>
              </a:rPr>
              <a:t>problem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is</a:t>
            </a:r>
            <a:r>
              <a:rPr lang="de-DE" dirty="0">
                <a:solidFill>
                  <a:srgbClr val="0070C0"/>
                </a:solidFill>
              </a:rPr>
              <a:t>, </a:t>
            </a:r>
            <a:r>
              <a:rPr lang="de-DE" dirty="0" err="1">
                <a:solidFill>
                  <a:srgbClr val="0070C0"/>
                </a:solidFill>
              </a:rPr>
              <a:t>that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uncorrelated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risk</a:t>
            </a:r>
            <a:r>
              <a:rPr lang="de-DE" dirty="0">
                <a:solidFill>
                  <a:srgbClr val="0070C0"/>
                </a:solidFill>
              </a:rPr>
              <a:t> </a:t>
            </a:r>
          </a:p>
          <a:p>
            <a:r>
              <a:rPr lang="de-DE" dirty="0" err="1">
                <a:solidFill>
                  <a:srgbClr val="0070C0"/>
                </a:solidFill>
              </a:rPr>
              <a:t>can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be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diversified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away</a:t>
            </a:r>
            <a:r>
              <a:rPr lang="de-DE" dirty="0">
                <a:solidFill>
                  <a:srgbClr val="0070C0"/>
                </a:solidFill>
              </a:rPr>
              <a:t>, </a:t>
            </a:r>
          </a:p>
          <a:p>
            <a:r>
              <a:rPr lang="de-DE" dirty="0">
                <a:solidFill>
                  <a:srgbClr val="0070C0"/>
                </a:solidFill>
              </a:rPr>
              <a:t>but not </a:t>
            </a:r>
            <a:r>
              <a:rPr lang="de-DE" dirty="0" err="1">
                <a:solidFill>
                  <a:srgbClr val="0070C0"/>
                </a:solidFill>
              </a:rPr>
              <a:t>correlated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risks</a:t>
            </a:r>
            <a:r>
              <a:rPr lang="de-DE" dirty="0"/>
              <a:t>.  </a:t>
            </a:r>
          </a:p>
          <a:p>
            <a:endParaRPr lang="de-DE" dirty="0">
              <a:solidFill>
                <a:srgbClr val="0070C0"/>
              </a:solidFill>
            </a:endParaRPr>
          </a:p>
          <a:p>
            <a:endParaRPr lang="de-DE" dirty="0"/>
          </a:p>
          <a:p>
            <a:r>
              <a:rPr lang="de-DE" dirty="0" err="1"/>
              <a:t>Example</a:t>
            </a:r>
            <a:r>
              <a:rPr lang="de-DE" dirty="0"/>
              <a:t>: </a:t>
            </a:r>
          </a:p>
          <a:p>
            <a:r>
              <a:rPr lang="de-DE" dirty="0" err="1"/>
              <a:t>Correlation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introduced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</a:p>
          <a:p>
            <a:r>
              <a:rPr lang="de-DE" dirty="0"/>
              <a:t>a </a:t>
            </a:r>
            <a:r>
              <a:rPr lang="de-DE" dirty="0" err="1"/>
              <a:t>macroeconomic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driver</a:t>
            </a:r>
            <a:endParaRPr lang="de-DE" dirty="0"/>
          </a:p>
          <a:p>
            <a:r>
              <a:rPr lang="de-DE" dirty="0"/>
              <a:t>(e.g. </a:t>
            </a:r>
            <a:r>
              <a:rPr lang="de-DE" dirty="0" err="1"/>
              <a:t>gross</a:t>
            </a:r>
            <a:r>
              <a:rPr lang="de-DE" dirty="0"/>
              <a:t> </a:t>
            </a:r>
            <a:r>
              <a:rPr lang="de-DE" dirty="0" err="1"/>
              <a:t>domestic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)</a:t>
            </a:r>
          </a:p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influences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PDs </a:t>
            </a:r>
          </a:p>
          <a:p>
            <a:r>
              <a:rPr lang="de-DE" dirty="0" err="1"/>
              <a:t>of</a:t>
            </a:r>
            <a:r>
              <a:rPr lang="de-DE" b="1" dirty="0"/>
              <a:t> </a:t>
            </a:r>
            <a:r>
              <a:rPr lang="de-DE" b="1" u="sng" dirty="0"/>
              <a:t>all</a:t>
            </a:r>
            <a:r>
              <a:rPr lang="de-DE" b="1" dirty="0"/>
              <a:t> </a:t>
            </a:r>
            <a:r>
              <a:rPr lang="de-DE" dirty="0" err="1"/>
              <a:t>customers</a:t>
            </a:r>
            <a:r>
              <a:rPr lang="de-DE" dirty="0"/>
              <a:t>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014946" y="1678668"/>
            <a:ext cx="324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70C0"/>
                </a:solidFill>
              </a:rPr>
              <a:t>good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macroeconomic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conditions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426650" y="6048236"/>
            <a:ext cx="31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70C0"/>
                </a:solidFill>
              </a:rPr>
              <a:t>bad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macroeconomic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conditions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5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44" y="1380916"/>
            <a:ext cx="52006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42" y="3740603"/>
            <a:ext cx="52419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It‘s</a:t>
            </a:r>
            <a:r>
              <a:rPr lang="de-DE" dirty="0">
                <a:solidFill>
                  <a:schemeClr val="accent2"/>
                </a:solidFill>
              </a:rPr>
              <a:t> all </a:t>
            </a:r>
            <a:r>
              <a:rPr lang="de-DE" dirty="0" err="1">
                <a:solidFill>
                  <a:schemeClr val="accent2"/>
                </a:solidFill>
              </a:rPr>
              <a:t>about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correlation</a:t>
            </a:r>
            <a:endParaRPr lang="de-DE" dirty="0">
              <a:solidFill>
                <a:schemeClr val="accent2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34" y="3926809"/>
            <a:ext cx="5066308" cy="26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685794" y="2145633"/>
            <a:ext cx="6616700" cy="4394200"/>
            <a:chOff x="624" y="1392"/>
            <a:chExt cx="4168" cy="2768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624" y="1632"/>
              <a:ext cx="90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 dirty="0" err="1">
                  <a:solidFill>
                    <a:srgbClr val="000099"/>
                  </a:solidFill>
                </a:rPr>
                <a:t>independent</a:t>
              </a:r>
              <a:r>
                <a:rPr lang="de-DE" altLang="de-DE" dirty="0">
                  <a:solidFill>
                    <a:srgbClr val="000099"/>
                  </a:solidFill>
                </a:rPr>
                <a:t> </a:t>
              </a:r>
            </a:p>
            <a:p>
              <a:pPr algn="l"/>
              <a:r>
                <a:rPr lang="de-DE" altLang="de-DE" dirty="0" err="1">
                  <a:solidFill>
                    <a:srgbClr val="000099"/>
                  </a:solidFill>
                </a:rPr>
                <a:t>credits</a:t>
              </a:r>
              <a:endParaRPr lang="de-DE" altLang="de-DE" dirty="0">
                <a:solidFill>
                  <a:srgbClr val="000099"/>
                </a:solidFill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624" y="3178"/>
              <a:ext cx="7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 dirty="0" err="1">
                  <a:solidFill>
                    <a:srgbClr val="000099"/>
                  </a:solidFill>
                </a:rPr>
                <a:t>dependent</a:t>
              </a:r>
              <a:endParaRPr lang="de-DE" altLang="de-DE" dirty="0">
                <a:solidFill>
                  <a:srgbClr val="000099"/>
                </a:solidFill>
              </a:endParaRPr>
            </a:p>
            <a:p>
              <a:pPr algn="l"/>
              <a:r>
                <a:rPr lang="de-DE" altLang="de-DE" dirty="0">
                  <a:solidFill>
                    <a:srgbClr val="000099"/>
                  </a:solidFill>
                </a:rPr>
                <a:t> </a:t>
              </a:r>
              <a:r>
                <a:rPr lang="de-DE" altLang="de-DE" dirty="0" err="1">
                  <a:solidFill>
                    <a:srgbClr val="000099"/>
                  </a:solidFill>
                </a:rPr>
                <a:t>credits</a:t>
              </a:r>
              <a:endParaRPr lang="de-DE" altLang="de-DE" dirty="0">
                <a:solidFill>
                  <a:srgbClr val="000099"/>
                </a:solidFill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968" y="139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 sz="2000">
                  <a:solidFill>
                    <a:srgbClr val="000099"/>
                  </a:solidFill>
                </a:rPr>
                <a:t>P</a:t>
              </a: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968" y="292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 sz="2000">
                  <a:solidFill>
                    <a:srgbClr val="000099"/>
                  </a:solidFill>
                </a:rPr>
                <a:t>P</a:t>
              </a: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4584" y="2400"/>
              <a:ext cx="2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 sz="2000">
                  <a:solidFill>
                    <a:srgbClr val="000099"/>
                  </a:solidFill>
                </a:rPr>
                <a:t>V</a:t>
              </a: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4274" y="3908"/>
              <a:ext cx="36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 sz="2000" dirty="0" err="1">
                  <a:solidFill>
                    <a:srgbClr val="000099"/>
                  </a:solidFill>
                </a:rPr>
                <a:t>loss</a:t>
              </a:r>
              <a:endParaRPr lang="de-DE" altLang="de-DE" sz="2000" dirty="0">
                <a:solidFill>
                  <a:srgbClr val="000099"/>
                </a:solidFill>
              </a:endParaRPr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34" y="1459834"/>
            <a:ext cx="5066308" cy="26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053380" y="4355433"/>
            <a:ext cx="33374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err="1"/>
              <a:t>no</a:t>
            </a:r>
            <a:r>
              <a:rPr lang="de-DE" altLang="de-DE" b="1" dirty="0"/>
              <a:t> </a:t>
            </a:r>
            <a:r>
              <a:rPr lang="de-DE" altLang="de-DE" b="1" dirty="0" err="1"/>
              <a:t>asymptotically</a:t>
            </a:r>
            <a:r>
              <a:rPr lang="de-DE" altLang="de-DE" b="1" dirty="0"/>
              <a:t> </a:t>
            </a:r>
            <a:r>
              <a:rPr lang="de-DE" altLang="de-DE" b="1" dirty="0" err="1"/>
              <a:t>vanishing</a:t>
            </a:r>
            <a:r>
              <a:rPr lang="de-DE" altLang="de-DE" b="1" dirty="0"/>
              <a:t> </a:t>
            </a:r>
            <a:r>
              <a:rPr lang="de-DE" altLang="de-DE" b="1" dirty="0" err="1"/>
              <a:t>risk</a:t>
            </a:r>
            <a:endParaRPr lang="de-DE" altLang="de-DE" b="1" dirty="0"/>
          </a:p>
          <a:p>
            <a:pPr algn="l"/>
            <a:r>
              <a:rPr lang="de-DE" altLang="de-DE" b="1" dirty="0" err="1"/>
              <a:t>with</a:t>
            </a:r>
            <a:r>
              <a:rPr lang="de-DE" altLang="de-DE" b="1" dirty="0"/>
              <a:t> </a:t>
            </a:r>
            <a:r>
              <a:rPr lang="de-DE" altLang="de-DE" b="1" dirty="0" err="1"/>
              <a:t>increasing</a:t>
            </a:r>
            <a:r>
              <a:rPr lang="de-DE" altLang="de-DE" b="1" dirty="0"/>
              <a:t> </a:t>
            </a:r>
            <a:r>
              <a:rPr lang="de-DE" altLang="de-DE" b="1" dirty="0" err="1"/>
              <a:t>numer</a:t>
            </a:r>
            <a:r>
              <a:rPr lang="de-DE" altLang="de-DE" b="1" dirty="0"/>
              <a:t> </a:t>
            </a:r>
            <a:r>
              <a:rPr lang="de-DE" altLang="de-DE" b="1" dirty="0" err="1"/>
              <a:t>of</a:t>
            </a:r>
            <a:r>
              <a:rPr lang="de-DE" altLang="de-DE" b="1" dirty="0"/>
              <a:t> </a:t>
            </a:r>
            <a:r>
              <a:rPr lang="de-DE" altLang="de-DE" b="1" dirty="0" err="1"/>
              <a:t>credits</a:t>
            </a:r>
            <a:r>
              <a:rPr lang="de-DE" altLang="de-DE" b="1" dirty="0"/>
              <a:t>!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908368" y="2131984"/>
            <a:ext cx="33855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err="1"/>
              <a:t>asymptotically</a:t>
            </a:r>
            <a:r>
              <a:rPr lang="de-DE" altLang="de-DE" b="1" dirty="0"/>
              <a:t> </a:t>
            </a:r>
            <a:r>
              <a:rPr lang="de-DE" altLang="de-DE" b="1" dirty="0" err="1"/>
              <a:t>vanishing</a:t>
            </a:r>
            <a:r>
              <a:rPr lang="de-DE" altLang="de-DE" b="1" dirty="0"/>
              <a:t> </a:t>
            </a:r>
            <a:r>
              <a:rPr lang="de-DE" altLang="de-DE" b="1" dirty="0" err="1"/>
              <a:t>risk</a:t>
            </a:r>
            <a:endParaRPr lang="de-DE" altLang="de-DE" b="1" dirty="0"/>
          </a:p>
          <a:p>
            <a:pPr algn="l"/>
            <a:r>
              <a:rPr lang="de-DE" altLang="de-DE" b="1" dirty="0" err="1"/>
              <a:t>with</a:t>
            </a:r>
            <a:r>
              <a:rPr lang="de-DE" altLang="de-DE" b="1" dirty="0"/>
              <a:t> </a:t>
            </a:r>
            <a:r>
              <a:rPr lang="de-DE" altLang="de-DE" b="1" dirty="0" err="1"/>
              <a:t>increasing</a:t>
            </a:r>
            <a:r>
              <a:rPr lang="de-DE" altLang="de-DE" b="1" dirty="0"/>
              <a:t> </a:t>
            </a:r>
            <a:r>
              <a:rPr lang="de-DE" altLang="de-DE" b="1" dirty="0" err="1"/>
              <a:t>number</a:t>
            </a:r>
            <a:r>
              <a:rPr lang="de-DE" altLang="de-DE" b="1" dirty="0"/>
              <a:t> </a:t>
            </a:r>
            <a:r>
              <a:rPr lang="de-DE" altLang="de-DE" b="1" dirty="0" err="1"/>
              <a:t>of</a:t>
            </a:r>
            <a:r>
              <a:rPr lang="de-DE" altLang="de-DE" b="1" dirty="0"/>
              <a:t> </a:t>
            </a:r>
            <a:r>
              <a:rPr lang="de-DE" altLang="de-DE" b="1" dirty="0" err="1"/>
              <a:t>credits</a:t>
            </a:r>
            <a:endParaRPr lang="de-DE" altLang="de-DE" b="1" dirty="0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5877948" y="2911840"/>
            <a:ext cx="109434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5921164" y="5179647"/>
            <a:ext cx="109434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7683682" y="3862309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70C0"/>
                </a:solidFill>
              </a:rPr>
              <a:t>good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190927" y="451968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70C0"/>
                </a:solidFill>
              </a:rPr>
              <a:t>bad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294125" y="1458672"/>
            <a:ext cx="2800473" cy="487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7764380" y="5741117"/>
            <a:ext cx="853183" cy="4473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7684171" y="6057001"/>
            <a:ext cx="478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70C0"/>
                </a:solidFill>
              </a:rPr>
              <a:t>this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asymptotically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remaining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risk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is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potentially</a:t>
            </a:r>
            <a:r>
              <a:rPr lang="de-DE" dirty="0">
                <a:solidFill>
                  <a:srgbClr val="0070C0"/>
                </a:solidFill>
              </a:rPr>
              <a:t> </a:t>
            </a:r>
          </a:p>
          <a:p>
            <a:r>
              <a:rPr lang="de-DE" dirty="0" err="1">
                <a:solidFill>
                  <a:srgbClr val="0070C0"/>
                </a:solidFill>
              </a:rPr>
              <a:t>dangerous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and</a:t>
            </a:r>
            <a:r>
              <a:rPr lang="de-DE" dirty="0">
                <a:solidFill>
                  <a:srgbClr val="0070C0"/>
                </a:solidFill>
              </a:rPr>
              <a:t> in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focus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regulators</a:t>
            </a:r>
            <a:endParaRPr lang="de-DE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hteck 30"/>
              <p:cNvSpPr/>
              <p:nvPr/>
            </p:nvSpPr>
            <p:spPr>
              <a:xfrm>
                <a:off x="8608689" y="902723"/>
                <a:ext cx="3414396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𝑃𝑜𝑟𝑡𝑓𝑜𝑙𝑖𝑜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rad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31" name="Rechtec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689" y="902723"/>
                <a:ext cx="3414396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hteck 31"/>
              <p:cNvSpPr/>
              <p:nvPr/>
            </p:nvSpPr>
            <p:spPr>
              <a:xfrm>
                <a:off x="9204761" y="2182079"/>
                <a:ext cx="2608471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𝑃𝑜𝑟𝑡𝑓𝑜𝑙𝑖𝑜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32" name="Rechtec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761" y="2182079"/>
                <a:ext cx="2608471" cy="1001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hteck 32"/>
              <p:cNvSpPr/>
              <p:nvPr/>
            </p:nvSpPr>
            <p:spPr>
              <a:xfrm>
                <a:off x="9272573" y="4170475"/>
                <a:ext cx="2479653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𝑃𝑜𝑟𝑡𝑓𝑜𝑙𝑖𝑜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rad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33" name="Rechtec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573" y="4170475"/>
                <a:ext cx="2479653" cy="491288"/>
              </a:xfrm>
              <a:prstGeom prst="rect">
                <a:avLst/>
              </a:prstGeom>
              <a:blipFill>
                <a:blip r:embed="rId8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/>
          <p:cNvSpPr txBox="1"/>
          <p:nvPr/>
        </p:nvSpPr>
        <p:spPr>
          <a:xfrm>
            <a:off x="8203858" y="460660"/>
            <a:ext cx="384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Stand. </a:t>
            </a:r>
            <a:r>
              <a:rPr lang="de-DE" dirty="0" err="1"/>
              <a:t>dev</a:t>
            </a:r>
            <a:r>
              <a:rPr lang="de-DE" dirty="0"/>
              <a:t>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homogeneous</a:t>
            </a:r>
            <a:r>
              <a:rPr lang="de-DE" dirty="0"/>
              <a:t> </a:t>
            </a:r>
            <a:r>
              <a:rPr lang="de-DE" dirty="0" err="1"/>
              <a:t>portfolio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1648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A </a:t>
            </a:r>
            <a:r>
              <a:rPr lang="de-DE" dirty="0" err="1">
                <a:solidFill>
                  <a:schemeClr val="accent2"/>
                </a:solidFill>
              </a:rPr>
              <a:t>correlation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model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for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credit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risk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0F6F-A660-4B37-8067-49AC66A91204}" type="slidenum">
              <a:rPr lang="de-DE" smtClean="0"/>
              <a:t>35</a:t>
            </a:fld>
            <a:endParaRPr lang="de-DE"/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1986508"/>
            <a:ext cx="5760720" cy="3314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hteck 7"/>
              <p:cNvSpPr/>
              <p:nvPr/>
            </p:nvSpPr>
            <p:spPr>
              <a:xfrm>
                <a:off x="1559496" y="5432540"/>
                <a:ext cx="8496944" cy="527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100" dirty="0"/>
                  <a:t>4. Modellstruktur: </a:t>
                </a:r>
                <a14:m>
                  <m:oMath xmlns:m="http://schemas.openxmlformats.org/officeDocument/2006/math">
                    <m:r>
                      <a:rPr lang="de-DE" sz="11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100" i="1">
                            <a:latin typeface="Cambria Math"/>
                          </a:rPr>
                          <m:t>𝐸</m:t>
                        </m:r>
                        <m:r>
                          <a:rPr lang="de-DE" sz="1100" i="1">
                            <a:latin typeface="Cambria Math"/>
                          </a:rPr>
                          <m:t>| </m:t>
                        </m:r>
                        <m:acc>
                          <m:accPr>
                            <m:chr m:val="⃗"/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  <m:r>
                          <a:rPr lang="de-DE" sz="11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de-DE" sz="11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𝑃𝐷</m:t>
                            </m:r>
                          </m:e>
                        </m:acc>
                        <m:r>
                          <a:rPr lang="de-DE" sz="1100" i="1">
                            <a:latin typeface="Cambria Math"/>
                          </a:rPr>
                          <m:t>,</m:t>
                        </m:r>
                        <m:r>
                          <a:rPr lang="de-DE" sz="1100" i="1">
                            <a:latin typeface="Cambria Math"/>
                          </a:rPr>
                          <m:t>𝜌</m:t>
                        </m:r>
                        <m:r>
                          <a:rPr lang="de-DE" sz="1100" i="1">
                            <a:latin typeface="Cambria Math"/>
                          </a:rPr>
                          <m:t>,</m:t>
                        </m:r>
                        <m:r>
                          <a:rPr lang="de-DE" sz="1100" i="1"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de-DE" sz="11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de-DE" sz="11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de-DE" sz="1100" i="1">
                                    <a:latin typeface="Cambria Math"/>
                                  </a:rPr>
                                  <m:t>𝑘𝑗</m:t>
                                </m:r>
                              </m:sub>
                              <m:sup/>
                              <m:e>
                                <m:r>
                                  <a:rPr lang="de-DE" sz="1100" i="1">
                                    <a:latin typeface="Cambria Math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de-DE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𝑘𝑗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de-DE" sz="11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de-DE" sz="1100" i="1">
                                    <a:latin typeface="Cambria Math"/>
                                  </a:rPr>
                                  <m:t>𝑘𝑗</m:t>
                                </m:r>
                              </m:sub>
                              <m:sup/>
                              <m:e>
                                <m:r>
                                  <a:rPr lang="de-DE" sz="1100" i="1">
                                    <a:latin typeface="Cambria Math"/>
                                  </a:rPr>
                                  <m:t>𝑑</m:t>
                                </m:r>
                                <m:sSubSup>
                                  <m:sSubSupPr>
                                    <m:ctrlPr>
                                      <a:rPr lang="de-DE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𝑃𝐷</m:t>
                                    </m:r>
                                  </m:e>
                                  <m:sub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𝑘𝑗</m:t>
                                    </m:r>
                                  </m:sub>
                                  <m:sup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𝑐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de-DE" sz="11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de-DE" sz="11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de-DE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𝑑𝐶</m:t>
                                    </m:r>
                                  </m:e>
                                  <m:sub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nary>
                    <m:r>
                      <a:rPr lang="de-DE" sz="11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  <m:r>
                          <a:rPr lang="de-DE" sz="11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de-DE" sz="11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100" i="1">
                                    <a:latin typeface="Cambria Math"/>
                                  </a:rPr>
                                  <m:t>𝑃𝐷</m:t>
                                </m:r>
                              </m:e>
                            </m:acc>
                          </m:e>
                          <m:sup>
                            <m:r>
                              <a:rPr lang="de-DE" sz="11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de-DE" sz="11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𝐶</m:t>
                            </m:r>
                          </m:e>
                        </m:acc>
                        <m:r>
                          <a:rPr lang="de-DE" sz="1100" i="1">
                            <a:latin typeface="Cambria Math"/>
                          </a:rPr>
                          <m:t>| </m:t>
                        </m:r>
                        <m:acc>
                          <m:accPr>
                            <m:chr m:val="⃗"/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de-DE" sz="11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𝑃𝐷</m:t>
                            </m:r>
                          </m:e>
                        </m:acc>
                        <m:r>
                          <a:rPr lang="de-DE" sz="1100" i="1">
                            <a:latin typeface="Cambria Math"/>
                          </a:rPr>
                          <m:t>,</m:t>
                        </m:r>
                        <m:r>
                          <a:rPr lang="de-DE" sz="1100" i="1">
                            <a:latin typeface="Cambria Math"/>
                          </a:rPr>
                          <m:t>𝜌</m:t>
                        </m:r>
                        <m:r>
                          <a:rPr lang="de-DE" sz="1100" i="1">
                            <a:latin typeface="Cambria Math"/>
                          </a:rPr>
                          <m:t>,</m:t>
                        </m:r>
                        <m:r>
                          <a:rPr lang="de-DE" sz="1100" i="1"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de-DE" sz="11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100" i="1">
                            <a:latin typeface="Cambria Math"/>
                          </a:rPr>
                          <m:t>𝐸</m:t>
                        </m:r>
                        <m:r>
                          <a:rPr lang="de-DE" sz="1100" i="1">
                            <a:latin typeface="Cambria Math"/>
                          </a:rPr>
                          <m:t>| </m:t>
                        </m:r>
                        <m:acc>
                          <m:accPr>
                            <m:chr m:val="⃗"/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  <m:r>
                          <a:rPr lang="de-DE" sz="11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de-DE" sz="11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𝑃𝐷</m:t>
                            </m:r>
                          </m:e>
                        </m:acc>
                      </m:e>
                    </m:d>
                    <m:r>
                      <a:rPr lang="de-DE" sz="11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de-DE" sz="11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de-DE" sz="1100" i="1">
                                    <a:latin typeface="Cambria Math"/>
                                  </a:rPr>
                                  <m:t>𝑘𝑗</m:t>
                                </m:r>
                              </m:sub>
                              <m:sup/>
                              <m:e>
                                <m:r>
                                  <a:rPr lang="de-DE" sz="1100" i="1">
                                    <a:latin typeface="Cambria Math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de-DE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𝑘𝑗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de-DE" sz="11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de-DE" sz="11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de-DE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𝑑𝐶</m:t>
                                    </m:r>
                                  </m:e>
                                  <m:sub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nary>
                    <m:r>
                      <a:rPr lang="de-DE" sz="1100" i="1">
                        <a:latin typeface="Cambria Math"/>
                      </a:rPr>
                      <m:t> </m:t>
                    </m:r>
                    <m:r>
                      <a:rPr lang="de-DE" sz="11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100" i="1">
                            <a:latin typeface="Cambria Math"/>
                          </a:rPr>
                          <m:t>𝐸</m:t>
                        </m:r>
                        <m:r>
                          <a:rPr lang="de-DE" sz="1100" i="1">
                            <a:latin typeface="Cambria Math"/>
                          </a:rPr>
                          <m:t>−</m:t>
                        </m:r>
                        <m:r>
                          <a:rPr lang="de-DE" sz="1100" i="1">
                            <a:latin typeface="Cambria Math"/>
                          </a:rPr>
                          <m:t>𝑒</m:t>
                        </m:r>
                        <m:r>
                          <a:rPr lang="de-DE" sz="11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  <m:r>
                          <a:rPr lang="de-DE" sz="11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de-DE" sz="11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𝑃𝐷</m:t>
                            </m:r>
                          </m:e>
                        </m:acc>
                        <m:r>
                          <a:rPr lang="de-DE" sz="1100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de-DE" sz="11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𝐶</m:t>
                            </m:r>
                          </m:e>
                        </m:acc>
                      </m:e>
                      <m:e>
                        <m:r>
                          <a:rPr lang="de-DE" sz="1100" i="1">
                            <a:latin typeface="Cambria Math"/>
                          </a:rPr>
                          <m:t>𝜏</m:t>
                        </m:r>
                      </m:e>
                    </m:d>
                    <m:nary>
                      <m:naryPr>
                        <m:chr m:val="∏"/>
                        <m:supHide m:val="on"/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1100" i="1">
                            <a:latin typeface="Cambria Math"/>
                          </a:rPr>
                          <m:t>𝑘</m:t>
                        </m:r>
                        <m:r>
                          <a:rPr lang="de-DE" sz="1100" i="1">
                            <a:latin typeface="Cambria Math"/>
                          </a:rPr>
                          <m:t>,</m:t>
                        </m:r>
                        <m:r>
                          <a:rPr lang="de-DE" sz="11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de-DE" sz="1100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DE" sz="1100" i="1">
                                    <a:latin typeface="Cambria Math"/>
                                  </a:rPr>
                                  <m:t>𝑘𝑗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de-DE" sz="11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100" i="1">
                                    <a:latin typeface="Cambria Math"/>
                                  </a:rPr>
                                  <m:t>𝑃𝐷</m:t>
                                </m:r>
                              </m:e>
                              <m:sub>
                                <m:r>
                                  <a:rPr lang="de-DE" sz="1100" i="1">
                                    <a:latin typeface="Cambria Math"/>
                                  </a:rPr>
                                  <m:t>𝑘𝑗</m:t>
                                </m:r>
                              </m:sub>
                              <m:sup>
                                <m:r>
                                  <a:rPr lang="de-DE" sz="1100" i="1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bSup>
                            <m:r>
                              <a:rPr lang="de-DE" sz="1100" i="1">
                                <a:latin typeface="Cambria Math"/>
                              </a:rPr>
                              <m:t>=</m:t>
                            </m:r>
                            <m:r>
                              <a:rPr lang="de-DE" sz="11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𝑃𝐷</m:t>
                                    </m:r>
                                  </m:e>
                                  <m:sub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𝑘𝑗</m:t>
                                    </m:r>
                                  </m:sub>
                                </m:sSub>
                                <m:r>
                                  <a:rPr lang="de-DE" sz="11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de-DE" sz="11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de-DE" sz="1100" i="1">
                                    <a:latin typeface="Cambria Math"/>
                                  </a:rPr>
                                  <m:t>𝜌</m:t>
                                </m:r>
                              </m:e>
                            </m:d>
                            <m:r>
                              <a:rPr lang="de-DE" sz="11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de-DE" sz="1100" i="1">
                                    <a:latin typeface="Cambria Math"/>
                                  </a:rPr>
                                  <m:t>𝑘𝑗</m:t>
                                </m:r>
                              </m:sub>
                            </m:sSub>
                          </m:e>
                        </m:d>
                        <m:r>
                          <a:rPr lang="de-DE" sz="1100" i="1"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endParaRPr lang="de-DE" sz="1100" dirty="0"/>
              </a:p>
            </p:txBody>
          </p:sp>
        </mc:Choice>
        <mc:Fallback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6" y="5432540"/>
                <a:ext cx="8496944" cy="527965"/>
              </a:xfrm>
              <a:prstGeom prst="rect">
                <a:avLst/>
              </a:prstGeom>
              <a:blipFill>
                <a:blip r:embed="rId3"/>
                <a:stretch>
                  <a:fillRect l="-2582" t="-55172" b="-873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hteck 8"/>
              <p:cNvSpPr/>
              <p:nvPr/>
            </p:nvSpPr>
            <p:spPr>
              <a:xfrm>
                <a:off x="1559497" y="2997885"/>
                <a:ext cx="3209533" cy="1125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100" dirty="0"/>
                  <a:t>2. Ein-Faktorkorrelationsmodell  („Baselmodell“) </a:t>
                </a:r>
              </a:p>
              <a:p>
                <a:r>
                  <a:rPr lang="de-DE" sz="1100" dirty="0"/>
                  <a:t>innerhalb eines Jahres: </a:t>
                </a:r>
                <a:br>
                  <a:rPr lang="de-DE" sz="1100" dirty="0"/>
                </a:br>
                <a:endParaRPr lang="de-DE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de-DE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100" i="1">
                                  <a:latin typeface="Cambria Math"/>
                                </a:rPr>
                                <m:t>𝑃𝐷</m:t>
                              </m:r>
                            </m:e>
                            <m:sub>
                              <m:r>
                                <a:rPr lang="de-DE" sz="1100" i="1">
                                  <a:latin typeface="Cambria Math"/>
                                </a:rPr>
                                <m:t>𝑘𝑗</m:t>
                              </m:r>
                            </m:sub>
                            <m:sup>
                              <m:r>
                                <a:rPr lang="de-DE" sz="1100" i="1">
                                  <a:latin typeface="Cambria Math"/>
                                </a:rPr>
                                <m:t>𝑐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>
                                  <a:latin typeface="Cambria Math"/>
                                </a:rPr>
                                <m:t>𝑃𝐷</m:t>
                              </m:r>
                            </m:e>
                            <m:sub>
                              <m:r>
                                <a:rPr lang="de-DE" sz="1100" i="1">
                                  <a:latin typeface="Cambria Math"/>
                                </a:rPr>
                                <m:t>𝑘𝑗</m:t>
                              </m:r>
                            </m:sub>
                          </m:sSub>
                          <m:r>
                            <a:rPr lang="de-DE" sz="11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11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100" i="1">
                              <a:latin typeface="Cambria Math"/>
                            </a:rPr>
                            <m:t>,</m:t>
                          </m:r>
                          <m:r>
                            <a:rPr lang="de-DE" sz="1100" i="1">
                              <a:latin typeface="Cambria Math"/>
                            </a:rPr>
                            <m:t>𝜌</m:t>
                          </m:r>
                        </m:e>
                      </m:d>
                      <m:r>
                        <a:rPr lang="de-DE" sz="1100" i="1">
                          <a:latin typeface="Cambria Math"/>
                        </a:rPr>
                        <m:t>=</m:t>
                      </m:r>
                      <m:r>
                        <a:rPr lang="de-DE" sz="1100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de-DE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100" i="1">
                                  <a:latin typeface="Cambria Math"/>
                                </a:rPr>
                                <m:t>𝑃𝐷</m:t>
                              </m:r>
                            </m:e>
                            <m:sub>
                              <m:r>
                                <a:rPr lang="de-DE" sz="1100" i="1">
                                  <a:latin typeface="Cambria Math"/>
                                </a:rPr>
                                <m:t>𝑘𝑗</m:t>
                              </m:r>
                            </m:sub>
                            <m:sup>
                              <m:r>
                                <a:rPr lang="de-DE" sz="1100" i="1">
                                  <a:latin typeface="Cambria Math"/>
                                </a:rPr>
                                <m:t>𝑐</m:t>
                              </m:r>
                            </m:sup>
                          </m:sSubSup>
                          <m:r>
                            <a:rPr lang="de-DE" sz="1100" i="1">
                              <a:latin typeface="Cambria Math"/>
                            </a:rPr>
                            <m:t>−</m:t>
                          </m:r>
                          <m:r>
                            <a:rPr lang="de-DE" sz="1100" i="1">
                              <a:latin typeface="Cambria Math"/>
                            </a:rPr>
                            <m:t>𝑓</m:t>
                          </m:r>
                          <m:r>
                            <a:rPr lang="de-DE" sz="11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>
                                  <a:latin typeface="Cambria Math"/>
                                </a:rPr>
                                <m:t>𝑃𝐷</m:t>
                              </m:r>
                            </m:e>
                            <m:sub>
                              <m:r>
                                <a:rPr lang="de-DE" sz="1100" i="1">
                                  <a:latin typeface="Cambria Math"/>
                                </a:rPr>
                                <m:t>𝑘𝑗</m:t>
                              </m:r>
                            </m:sub>
                          </m:sSub>
                          <m:r>
                            <a:rPr lang="de-DE" sz="11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11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100" i="1">
                              <a:latin typeface="Cambria Math"/>
                            </a:rPr>
                            <m:t>,</m:t>
                          </m:r>
                          <m:r>
                            <a:rPr lang="de-DE" sz="1100" i="1">
                              <a:latin typeface="Cambria Math"/>
                            </a:rPr>
                            <m:t>𝜌</m:t>
                          </m:r>
                          <m:r>
                            <a:rPr lang="de-DE" sz="11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de-DE" sz="1100" i="1" dirty="0"/>
              </a:p>
              <a:p>
                <a:r>
                  <a:rPr lang="de-DE" sz="1100" dirty="0"/>
                  <a:t>mit  </a:t>
                </a:r>
                <a14:m>
                  <m:oMath xmlns:m="http://schemas.openxmlformats.org/officeDocument/2006/math">
                    <m:r>
                      <a:rPr lang="de-DE" sz="11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𝑃𝐷</m:t>
                            </m:r>
                          </m:e>
                          <m:sub>
                            <m:r>
                              <a:rPr lang="de-DE" sz="1100" i="1">
                                <a:latin typeface="Cambria Math"/>
                              </a:rPr>
                              <m:t>𝑘𝑗</m:t>
                            </m:r>
                          </m:sub>
                        </m:sSub>
                        <m:r>
                          <a:rPr lang="de-DE" sz="11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de-DE" sz="11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de-DE" sz="1100" i="1">
                            <a:latin typeface="Cambria Math"/>
                          </a:rPr>
                          <m:t>,</m:t>
                        </m:r>
                        <m:r>
                          <a:rPr lang="de-DE" sz="1100" i="1">
                            <a:latin typeface="Cambria Math"/>
                          </a:rPr>
                          <m:t>𝜌</m:t>
                        </m:r>
                      </m:e>
                    </m:d>
                    <m:r>
                      <a:rPr lang="de-DE" sz="1100" i="1">
                        <a:latin typeface="Cambria Math"/>
                      </a:rPr>
                      <m:t>=</m:t>
                    </m:r>
                    <m:r>
                      <a:rPr lang="el-GR" sz="11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sz="11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de-DE" sz="1100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de-DE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𝑃𝐷</m:t>
                                    </m:r>
                                  </m:e>
                                  <m:sub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𝑘𝑗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de-DE" sz="1100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de-DE" sz="11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1100" i="1">
                                    <a:latin typeface="Cambria Math"/>
                                  </a:rPr>
                                  <m:t>𝜌</m:t>
                                </m:r>
                              </m:e>
                            </m:rad>
                            <m:sSub>
                              <m:sSubPr>
                                <m:ctrlPr>
                                  <a:rPr lang="de-DE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1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DE" sz="11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DE" sz="11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1100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de-DE" sz="1100" i="1">
                                    <a:latin typeface="Cambria Math"/>
                                  </a:rPr>
                                  <m:t>𝜌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de-DE" sz="1100" dirty="0"/>
              </a:p>
            </p:txBody>
          </p:sp>
        </mc:Choice>
        <mc:Fallback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7" y="2997885"/>
                <a:ext cx="3209533" cy="1125436"/>
              </a:xfrm>
              <a:prstGeom prst="rect">
                <a:avLst/>
              </a:prstGeom>
              <a:blipFill>
                <a:blip r:embed="rId4"/>
                <a:stretch>
                  <a:fillRect t="-5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hteck 10"/>
              <p:cNvSpPr/>
              <p:nvPr/>
            </p:nvSpPr>
            <p:spPr>
              <a:xfrm>
                <a:off x="1559497" y="4340278"/>
                <a:ext cx="2592697" cy="809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100" dirty="0"/>
                  <a:t>3. Korrelationsmodell zwischen Jahren: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de-DE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100" i="1"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e>
                        <m:e>
                          <m:r>
                            <a:rPr lang="de-DE" sz="1100" i="1"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de-DE" sz="11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1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e-DE" sz="11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100" i="1">
                                  <a:latin typeface="Cambria Math"/>
                                </a:rPr>
                                <m:t>𝐽</m:t>
                              </m:r>
                              <m:r>
                                <a:rPr lang="de-DE" sz="1100" i="1">
                                  <a:latin typeface="Cambria Math"/>
                                </a:rPr>
                                <m:t>/2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100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de-DE" sz="1100"/>
                                <m:t>det</m:t>
                              </m:r>
                              <m:r>
                                <a:rPr lang="de-DE" sz="1100" i="1">
                                  <a:latin typeface="Cambria Math"/>
                                </a:rPr>
                                <m:t>⁡(</m:t>
                              </m:r>
                              <m:r>
                                <a:rPr lang="de-DE" sz="1100" i="1">
                                  <a:latin typeface="Cambria Math"/>
                                </a:rPr>
                                <m:t>𝐾</m:t>
                              </m:r>
                              <m:r>
                                <a:rPr lang="de-DE" sz="11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100" i="1">
                                  <a:latin typeface="Cambria Math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de-DE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1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1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1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de-DE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1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de-DE" sz="11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de-DE" sz="1100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de-DE" sz="11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100" i="1"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sup>
                      </m:sSup>
                    </m:oMath>
                  </m:oMathPara>
                </a14:m>
                <a:endParaRPr lang="de-DE" sz="1100" dirty="0"/>
              </a:p>
              <a:p>
                <a:r>
                  <a:rPr lang="de-DE" sz="1100" dirty="0"/>
                  <a:t>mit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1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sz="11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de-DE" sz="11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100" i="1">
                            <a:latin typeface="Cambria Math"/>
                          </a:rPr>
                          <m:t>𝜏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de-DE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100" i="1">
                                <a:latin typeface="Cambria Math"/>
                              </a:rPr>
                              <m:t>𝑖</m:t>
                            </m:r>
                            <m:r>
                              <a:rPr lang="de-DE" sz="1100" i="1">
                                <a:latin typeface="Cambria Math"/>
                              </a:rPr>
                              <m:t>−</m:t>
                            </m:r>
                            <m:r>
                              <a:rPr lang="de-DE" sz="11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de-DE" sz="1100" i="1">
                        <a:latin typeface="Cambria Math"/>
                      </a:rPr>
                      <m:t>.</m:t>
                    </m:r>
                  </m:oMath>
                </a14:m>
                <a:endParaRPr lang="de-DE" sz="1100" dirty="0"/>
              </a:p>
            </p:txBody>
          </p:sp>
        </mc:Choice>
        <mc:Fallback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7" y="4340278"/>
                <a:ext cx="2592697" cy="809068"/>
              </a:xfrm>
              <a:prstGeom prst="rect">
                <a:avLst/>
              </a:prstGeom>
              <a:blipFill>
                <a:blip r:embed="rId5"/>
                <a:stretch>
                  <a:fillRect t="-752" r="-1176" b="-30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hteck 12"/>
              <p:cNvSpPr/>
              <p:nvPr/>
            </p:nvSpPr>
            <p:spPr>
              <a:xfrm>
                <a:off x="1559497" y="1940378"/>
                <a:ext cx="3132139" cy="840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de-DE" sz="1100" dirty="0"/>
                  <a:t>1. </a:t>
                </a:r>
                <a:r>
                  <a:rPr lang="de-DE" sz="1100" dirty="0" err="1"/>
                  <a:t>Binomiales</a:t>
                </a:r>
                <a:r>
                  <a:rPr lang="de-DE" sz="1100" dirty="0"/>
                  <a:t> Ausfallmodell:</a:t>
                </a:r>
                <a:br>
                  <a:rPr lang="de-DE" sz="11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de-DE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sz="1100" i="1">
                                  <a:latin typeface="Cambria Math"/>
                                </a:rPr>
                                <m:t>𝑘𝑗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100" i="1">
                                  <a:latin typeface="Cambria Math"/>
                                </a:rPr>
                                <m:t>𝑃𝐷</m:t>
                              </m:r>
                            </m:e>
                            <m:sub>
                              <m:r>
                                <a:rPr lang="de-DE" sz="1100" i="1">
                                  <a:latin typeface="Cambria Math"/>
                                </a:rPr>
                                <m:t>𝑘𝑗</m:t>
                              </m:r>
                            </m:sub>
                            <m:sup>
                              <m:r>
                                <a:rPr lang="de-DE" sz="1100" i="1">
                                  <a:latin typeface="Cambria Math"/>
                                </a:rPr>
                                <m:t>𝑐</m:t>
                              </m:r>
                            </m:sup>
                          </m:sSubSup>
                          <m:r>
                            <a:rPr lang="de-DE" sz="11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1100" i="1">
                                  <a:latin typeface="Cambria Math"/>
                                </a:rPr>
                                <m:t>𝑘𝑗</m:t>
                              </m:r>
                            </m:sub>
                          </m:sSub>
                        </m:e>
                      </m:d>
                      <m:r>
                        <a:rPr lang="de-DE" sz="1100" i="1">
                          <a:latin typeface="Cambria Math"/>
                        </a:rPr>
                        <m:t>=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de-DE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𝑘𝑗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de-DE" sz="1100" i="1">
                                        <a:latin typeface="Cambria Math"/>
                                      </a:rPr>
                                      <m:t>𝑘𝑗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100" i="1">
                                      <a:latin typeface="Cambria Math"/>
                                    </a:rPr>
                                    <m:t>𝑃𝐷</m:t>
                                  </m:r>
                                </m:e>
                                <m:sub>
                                  <m:r>
                                    <a:rPr lang="de-DE" sz="1100" i="1">
                                      <a:latin typeface="Cambria Math"/>
                                    </a:rPr>
                                    <m:t>𝑘𝑗</m:t>
                                  </m:r>
                                </m:sub>
                                <m:sup>
                                  <m:r>
                                    <a:rPr lang="de-DE" sz="1100" i="1"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sz="1100" i="1">
                                  <a:latin typeface="Cambria Math"/>
                                </a:rPr>
                                <m:t>𝑘𝑗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de-DE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100" i="1">
                                  <a:latin typeface="Cambria Math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de-DE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100" i="1">
                                      <a:latin typeface="Cambria Math"/>
                                    </a:rPr>
                                    <m:t>𝑃𝐷</m:t>
                                  </m:r>
                                </m:e>
                                <m:sub>
                                  <m:r>
                                    <a:rPr lang="de-DE" sz="1100" i="1">
                                      <a:latin typeface="Cambria Math"/>
                                    </a:rPr>
                                    <m:t>𝑘𝑗</m:t>
                                  </m:r>
                                </m:sub>
                                <m:sup>
                                  <m:r>
                                    <a:rPr lang="de-DE" sz="1100" i="1"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de-DE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sz="1100" i="1">
                                      <a:latin typeface="Cambria Math"/>
                                    </a:rPr>
                                    <m:t>𝑘𝑗</m:t>
                                  </m:r>
                                </m:sub>
                              </m:sSub>
                              <m:r>
                                <a:rPr lang="de-DE" sz="11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1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sz="1100" i="1">
                                  <a:latin typeface="Cambria Math"/>
                                </a:rPr>
                                <m:t>𝑘𝑗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de-DE" sz="1100" dirty="0"/>
              </a:p>
            </p:txBody>
          </p:sp>
        </mc:Choice>
        <mc:Fallback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7" y="1940378"/>
                <a:ext cx="3132139" cy="840551"/>
              </a:xfrm>
              <a:prstGeom prst="rect">
                <a:avLst/>
              </a:prstGeom>
              <a:blipFill>
                <a:blip r:embed="rId6"/>
                <a:stretch>
                  <a:fillRect t="-7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267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9" y="2535179"/>
            <a:ext cx="3769950" cy="31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296" y="26590"/>
            <a:ext cx="2591753" cy="151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feld 31"/>
          <p:cNvSpPr txBox="1"/>
          <p:nvPr/>
        </p:nvSpPr>
        <p:spPr>
          <a:xfrm>
            <a:off x="1776001" y="1573853"/>
            <a:ext cx="8496943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Modell </a:t>
            </a:r>
            <a:r>
              <a:rPr lang="de-DE" sz="1600" dirty="0" err="1">
                <a:solidFill>
                  <a:schemeClr val="bg1"/>
                </a:solidFill>
              </a:rPr>
              <a:t>alpha</a:t>
            </a:r>
            <a:r>
              <a:rPr lang="de-DE" sz="1600" dirty="0">
                <a:solidFill>
                  <a:schemeClr val="bg1"/>
                </a:solidFill>
              </a:rPr>
              <a:t>, </a:t>
            </a:r>
            <a:r>
              <a:rPr lang="de-DE" sz="1600" dirty="0" err="1">
                <a:solidFill>
                  <a:schemeClr val="bg1"/>
                </a:solidFill>
              </a:rPr>
              <a:t>beta</a:t>
            </a:r>
            <a:r>
              <a:rPr lang="de-DE" sz="1600" dirty="0">
                <a:solidFill>
                  <a:schemeClr val="bg1"/>
                </a:solidFill>
              </a:rPr>
              <a:t>, (</a:t>
            </a:r>
            <a:r>
              <a:rPr lang="de-DE" sz="1600" dirty="0" err="1">
                <a:solidFill>
                  <a:schemeClr val="bg1"/>
                </a:solidFill>
              </a:rPr>
              <a:t>PDmax</a:t>
            </a:r>
            <a:r>
              <a:rPr lang="de-DE" sz="1600" dirty="0">
                <a:solidFill>
                  <a:schemeClr val="bg1"/>
                </a:solidFill>
              </a:rPr>
              <a:t>), rho, tau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8834332" y="1560839"/>
            <a:ext cx="1438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</a:rPr>
              <a:t>(2/2)</a:t>
            </a:r>
          </a:p>
        </p:txBody>
      </p:sp>
      <p:sp>
        <p:nvSpPr>
          <p:cNvPr id="37" name="Titel 1"/>
          <p:cNvSpPr txBox="1">
            <a:spLocks/>
          </p:cNvSpPr>
          <p:nvPr/>
        </p:nvSpPr>
        <p:spPr>
          <a:xfrm>
            <a:off x="1776000" y="540000"/>
            <a:ext cx="8640000" cy="6567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spcBef>
                <a:spcPct val="0"/>
              </a:spcBef>
            </a:pPr>
            <a:r>
              <a:rPr lang="de-DE" sz="2000" b="1" dirty="0" err="1">
                <a:solidFill>
                  <a:srgbClr val="FFC000"/>
                </a:solidFill>
              </a:rPr>
              <a:t>Example</a:t>
            </a:r>
            <a:r>
              <a:rPr lang="de-DE" sz="2000" b="1" dirty="0">
                <a:solidFill>
                  <a:srgbClr val="FFC000"/>
                </a:solidFill>
              </a:rPr>
              <a:t>: </a:t>
            </a:r>
            <a:r>
              <a:rPr lang="de-DE" sz="2000" b="1" dirty="0" err="1">
                <a:solidFill>
                  <a:srgbClr val="FFC000"/>
                </a:solidFill>
              </a:rPr>
              <a:t>estimation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of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implicit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</a:p>
          <a:p>
            <a:pPr marL="0" lvl="1">
              <a:spcBef>
                <a:spcPct val="0"/>
              </a:spcBef>
            </a:pPr>
            <a:r>
              <a:rPr lang="de-DE" sz="2000" b="1" dirty="0" err="1">
                <a:solidFill>
                  <a:srgbClr val="FFC000"/>
                </a:solidFill>
              </a:rPr>
              <a:t>macroeconomic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conditions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by</a:t>
            </a:r>
            <a:r>
              <a:rPr lang="de-DE" sz="2000" b="1" dirty="0">
                <a:solidFill>
                  <a:srgbClr val="FFC000"/>
                </a:solidFill>
              </a:rPr>
              <a:t> </a:t>
            </a:r>
            <a:r>
              <a:rPr lang="de-DE" sz="2000" b="1" dirty="0" err="1">
                <a:solidFill>
                  <a:srgbClr val="FFC000"/>
                </a:solidFill>
              </a:rPr>
              <a:t>Bayesian</a:t>
            </a:r>
            <a:r>
              <a:rPr lang="de-DE" sz="2000" b="1" dirty="0">
                <a:solidFill>
                  <a:srgbClr val="FFC000"/>
                </a:solidFill>
              </a:rPr>
              <a:t> Monte Carlo</a:t>
            </a:r>
            <a:endParaRPr lang="de-DE" sz="2000" dirty="0">
              <a:solidFill>
                <a:srgbClr val="FFC000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716" y="2713518"/>
            <a:ext cx="3594628" cy="352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2161324" y="1988841"/>
            <a:ext cx="3224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Implizite „Konjunktur“ im Ob. Mittelstand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49757" y="1988841"/>
            <a:ext cx="2064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Parameterabhängigkeiten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199430" y="2889032"/>
            <a:ext cx="1335258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1050" dirty="0"/>
              <a:t>Die Kalibrierungs-</a:t>
            </a:r>
          </a:p>
          <a:p>
            <a:r>
              <a:rPr lang="de-DE" sz="1050" dirty="0" err="1"/>
              <a:t>parameter</a:t>
            </a:r>
            <a:r>
              <a:rPr lang="de-DE" sz="1050" dirty="0"/>
              <a:t> sind </a:t>
            </a:r>
          </a:p>
          <a:p>
            <a:r>
              <a:rPr lang="de-DE" sz="1050" dirty="0"/>
              <a:t>unabhängig von </a:t>
            </a:r>
          </a:p>
          <a:p>
            <a:r>
              <a:rPr lang="de-DE" sz="1050" dirty="0"/>
              <a:t>der Korrelation!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544272" y="2149406"/>
            <a:ext cx="1974544" cy="4154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1050" dirty="0"/>
              <a:t>Die Kalibrierungsparameter </a:t>
            </a:r>
          </a:p>
          <a:p>
            <a:r>
              <a:rPr lang="de-DE" sz="1050" dirty="0"/>
              <a:t>passen gut zur Kalibrierung!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228256" y="3920660"/>
            <a:ext cx="1332240" cy="15465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50" dirty="0"/>
              <a:t>Bei kleiner Asset-</a:t>
            </a:r>
          </a:p>
          <a:p>
            <a:r>
              <a:rPr lang="de-DE" sz="1050" dirty="0" err="1"/>
              <a:t>korrelation</a:t>
            </a:r>
            <a:r>
              <a:rPr lang="de-DE" sz="1050" dirty="0"/>
              <a:t> (</a:t>
            </a:r>
            <a:r>
              <a:rPr lang="de-DE" sz="1050" dirty="0" err="1"/>
              <a:t>rho</a:t>
            </a:r>
            <a:r>
              <a:rPr lang="de-DE" sz="1050" dirty="0"/>
              <a:t>) </a:t>
            </a:r>
          </a:p>
          <a:p>
            <a:r>
              <a:rPr lang="de-DE" sz="1050" dirty="0"/>
              <a:t>ist die zeitliche </a:t>
            </a:r>
          </a:p>
          <a:p>
            <a:r>
              <a:rPr lang="de-DE" sz="1050" dirty="0"/>
              <a:t>Abhängigkeit (tau)</a:t>
            </a:r>
          </a:p>
          <a:p>
            <a:r>
              <a:rPr lang="de-DE" sz="1050" dirty="0"/>
              <a:t>kaum bestimmt</a:t>
            </a:r>
          </a:p>
          <a:p>
            <a:r>
              <a:rPr lang="de-DE" sz="1050" dirty="0"/>
              <a:t>und noch stark </a:t>
            </a:r>
          </a:p>
          <a:p>
            <a:r>
              <a:rPr lang="de-DE" sz="1050" dirty="0"/>
              <a:t>von der uniformen </a:t>
            </a:r>
          </a:p>
          <a:p>
            <a:r>
              <a:rPr lang="de-DE" sz="1050" dirty="0"/>
              <a:t>Prior-Verteilung </a:t>
            </a:r>
          </a:p>
          <a:p>
            <a:r>
              <a:rPr lang="de-DE" sz="1050" dirty="0"/>
              <a:t>abhängig.</a:t>
            </a:r>
          </a:p>
        </p:txBody>
      </p:sp>
      <p:sp>
        <p:nvSpPr>
          <p:cNvPr id="16" name="Ellipse 15"/>
          <p:cNvSpPr/>
          <p:nvPr/>
        </p:nvSpPr>
        <p:spPr>
          <a:xfrm>
            <a:off x="8112224" y="4617040"/>
            <a:ext cx="936104" cy="576064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>
            <a:stCxn id="15" idx="1"/>
            <a:endCxn id="16" idx="6"/>
          </p:cNvCxnSpPr>
          <p:nvPr/>
        </p:nvCxnSpPr>
        <p:spPr>
          <a:xfrm flipH="1">
            <a:off x="9048328" y="4693948"/>
            <a:ext cx="179928" cy="21112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7452120" y="2972888"/>
            <a:ext cx="576064" cy="576064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>
            <a:stCxn id="4" idx="1"/>
            <a:endCxn id="21" idx="6"/>
          </p:cNvCxnSpPr>
          <p:nvPr/>
        </p:nvCxnSpPr>
        <p:spPr>
          <a:xfrm flipH="1">
            <a:off x="8028184" y="3258364"/>
            <a:ext cx="1171246" cy="255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176120" y="6021288"/>
            <a:ext cx="936104" cy="288032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9207814" y="5762616"/>
            <a:ext cx="1335258" cy="4154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1050" dirty="0"/>
              <a:t>Die Asset-korrelation </a:t>
            </a:r>
            <a:br>
              <a:rPr lang="de-DE" sz="1050" dirty="0"/>
            </a:br>
            <a:r>
              <a:rPr lang="de-DE" sz="1050" dirty="0"/>
              <a:t>ist sehr klein!</a:t>
            </a:r>
          </a:p>
        </p:txBody>
      </p:sp>
      <p:cxnSp>
        <p:nvCxnSpPr>
          <p:cNvPr id="30" name="Gerade Verbindung mit Pfeil 29"/>
          <p:cNvCxnSpPr>
            <a:stCxn id="29" idx="1"/>
            <a:endCxn id="28" idx="6"/>
          </p:cNvCxnSpPr>
          <p:nvPr/>
        </p:nvCxnSpPr>
        <p:spPr>
          <a:xfrm flipH="1">
            <a:off x="8112224" y="5970366"/>
            <a:ext cx="1095590" cy="19493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6690149" y="2959240"/>
            <a:ext cx="513268" cy="576064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4" name="Gerade Verbindung mit Pfeil 33"/>
          <p:cNvCxnSpPr>
            <a:stCxn id="14" idx="1"/>
            <a:endCxn id="33" idx="7"/>
          </p:cNvCxnSpPr>
          <p:nvPr/>
        </p:nvCxnSpPr>
        <p:spPr>
          <a:xfrm flipH="1">
            <a:off x="7128252" y="2357155"/>
            <a:ext cx="1416021" cy="68644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oliennummernplatzhalt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0F6F-A660-4B37-8067-49AC66A91204}" type="slidenum">
              <a:rPr lang="de-DE" smtClean="0"/>
              <a:t>36</a:t>
            </a:fld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2207568" y="5821814"/>
            <a:ext cx="2783134" cy="4154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sz="1050" dirty="0"/>
              <a:t>Die implizite Konjunktur passt relativ gut zur </a:t>
            </a:r>
          </a:p>
          <a:p>
            <a:r>
              <a:rPr lang="de-DE" sz="1050" dirty="0"/>
              <a:t>tatsächlichen Konjunktur (</a:t>
            </a:r>
            <a:r>
              <a:rPr lang="de-DE" sz="1050" dirty="0" err="1"/>
              <a:t>BIP,gelb</a:t>
            </a:r>
            <a:r>
              <a:rPr lang="de-DE" sz="1050" dirty="0"/>
              <a:t>, s z.B. 2009).</a:t>
            </a:r>
          </a:p>
        </p:txBody>
      </p:sp>
      <p:sp>
        <p:nvSpPr>
          <p:cNvPr id="50" name="Ellipse 49"/>
          <p:cNvSpPr/>
          <p:nvPr/>
        </p:nvSpPr>
        <p:spPr>
          <a:xfrm rot="16200000">
            <a:off x="3178019" y="4404068"/>
            <a:ext cx="1114730" cy="378279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1" name="Gerade Verbindung mit Pfeil 50"/>
          <p:cNvCxnSpPr>
            <a:stCxn id="49" idx="0"/>
            <a:endCxn id="50" idx="2"/>
          </p:cNvCxnSpPr>
          <p:nvPr/>
        </p:nvCxnSpPr>
        <p:spPr>
          <a:xfrm flipV="1">
            <a:off x="3599135" y="5150572"/>
            <a:ext cx="136250" cy="67124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6929032" y="2945592"/>
            <a:ext cx="0" cy="65480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6635558" y="3219976"/>
            <a:ext cx="732177" cy="136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428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… </a:t>
            </a:r>
            <a:r>
              <a:rPr lang="de-DE" dirty="0" err="1">
                <a:solidFill>
                  <a:schemeClr val="accent2"/>
                </a:solidFill>
              </a:rPr>
              <a:t>and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finally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physicists</a:t>
            </a:r>
            <a:r>
              <a:rPr lang="de-DE" dirty="0"/>
              <a:t> </a:t>
            </a:r>
            <a:r>
              <a:rPr lang="de-DE" dirty="0" err="1"/>
              <a:t>welcomed</a:t>
            </a:r>
            <a:r>
              <a:rPr lang="de-DE" dirty="0"/>
              <a:t> at </a:t>
            </a:r>
            <a:r>
              <a:rPr lang="de-DE" dirty="0" err="1"/>
              <a:t>banks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mathematics</a:t>
            </a:r>
            <a:endParaRPr lang="de-DE" dirty="0"/>
          </a:p>
          <a:p>
            <a:pPr lvl="1"/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dirty="0"/>
          </a:p>
          <a:p>
            <a:pPr lvl="1"/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computers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especially</a:t>
            </a:r>
            <a:endParaRPr lang="de-DE" dirty="0"/>
          </a:p>
          <a:p>
            <a:pPr lvl="1"/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numerics</a:t>
            </a:r>
            <a:r>
              <a:rPr lang="de-DE" dirty="0"/>
              <a:t> (Monte Carlo </a:t>
            </a:r>
            <a:r>
              <a:rPr lang="de-DE" dirty="0" err="1"/>
              <a:t>methods</a:t>
            </a:r>
            <a:r>
              <a:rPr lang="de-DE" dirty="0"/>
              <a:t>, </a:t>
            </a:r>
            <a:r>
              <a:rPr lang="de-DE" dirty="0" err="1"/>
              <a:t>numerical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pde‘s</a:t>
            </a:r>
            <a:r>
              <a:rPr lang="de-DE" dirty="0"/>
              <a:t>,…)</a:t>
            </a:r>
          </a:p>
          <a:p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physicists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large, </a:t>
            </a:r>
            <a:r>
              <a:rPr lang="de-DE" dirty="0" err="1"/>
              <a:t>structured</a:t>
            </a:r>
            <a:r>
              <a:rPr lang="de-DE" dirty="0"/>
              <a:t> </a:t>
            </a:r>
            <a:r>
              <a:rPr lang="de-DE" dirty="0" err="1"/>
              <a:t>databases</a:t>
            </a:r>
            <a:r>
              <a:rPr lang="de-DE" dirty="0"/>
              <a:t> (</a:t>
            </a:r>
            <a:r>
              <a:rPr lang="de-DE" dirty="0" err="1"/>
              <a:t>normalization</a:t>
            </a:r>
            <a:r>
              <a:rPr lang="de-DE" dirty="0"/>
              <a:t>, SQL)</a:t>
            </a:r>
          </a:p>
          <a:p>
            <a:pPr lvl="1"/>
            <a:r>
              <a:rPr lang="de-DE" dirty="0" err="1"/>
              <a:t>applied</a:t>
            </a:r>
            <a:r>
              <a:rPr lang="de-DE" dirty="0"/>
              <a:t> </a:t>
            </a:r>
            <a:r>
              <a:rPr lang="de-DE" dirty="0" err="1"/>
              <a:t>statistics</a:t>
            </a:r>
            <a:endParaRPr lang="de-DE" dirty="0"/>
          </a:p>
          <a:p>
            <a:pPr lvl="1"/>
            <a:r>
              <a:rPr lang="de-DE" dirty="0" err="1"/>
              <a:t>and</a:t>
            </a:r>
            <a:r>
              <a:rPr lang="de-DE" dirty="0"/>
              <a:t> a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economics</a:t>
            </a:r>
            <a:r>
              <a:rPr lang="de-DE" dirty="0"/>
              <a:t>, </a:t>
            </a:r>
            <a:r>
              <a:rPr lang="de-DE" dirty="0" err="1"/>
              <a:t>bank</a:t>
            </a:r>
            <a:r>
              <a:rPr lang="de-DE" dirty="0"/>
              <a:t> </a:t>
            </a:r>
            <a:r>
              <a:rPr lang="de-DE" dirty="0" err="1"/>
              <a:t>regulation</a:t>
            </a:r>
            <a:r>
              <a:rPr lang="de-DE" dirty="0"/>
              <a:t>, </a:t>
            </a:r>
            <a:r>
              <a:rPr lang="de-DE" dirty="0" err="1"/>
              <a:t>reading</a:t>
            </a:r>
            <a:r>
              <a:rPr lang="de-DE" dirty="0"/>
              <a:t> a </a:t>
            </a:r>
            <a:r>
              <a:rPr lang="de-DE" dirty="0" err="1"/>
              <a:t>balance</a:t>
            </a:r>
            <a:r>
              <a:rPr lang="de-DE" dirty="0"/>
              <a:t> </a:t>
            </a:r>
            <a:r>
              <a:rPr lang="de-DE" dirty="0" err="1"/>
              <a:t>sheet</a:t>
            </a:r>
            <a:r>
              <a:rPr lang="de-DE" dirty="0"/>
              <a:t> …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4573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…</a:t>
            </a:r>
            <a:r>
              <a:rPr lang="de-DE" dirty="0" err="1"/>
              <a:t>and</a:t>
            </a:r>
            <a:r>
              <a:rPr lang="de-DE" dirty="0"/>
              <a:t> last but not least, </a:t>
            </a:r>
            <a:r>
              <a:rPr lang="de-DE" dirty="0" err="1"/>
              <a:t>physicists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knot</a:t>
            </a:r>
            <a:r>
              <a:rPr lang="de-DE" dirty="0"/>
              <a:t> </a:t>
            </a:r>
            <a:r>
              <a:rPr lang="de-DE" dirty="0" err="1"/>
              <a:t>theorie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tie</a:t>
            </a:r>
            <a:r>
              <a:rPr lang="de-DE" dirty="0"/>
              <a:t> a </a:t>
            </a:r>
            <a:r>
              <a:rPr lang="de-DE" dirty="0" err="1"/>
              <a:t>tie</a:t>
            </a:r>
            <a:r>
              <a:rPr lang="de-DE" dirty="0"/>
              <a:t> …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774">
            <a:off x="3160288" y="1934685"/>
            <a:ext cx="3304672" cy="468986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743">
            <a:off x="6903330" y="2466405"/>
            <a:ext cx="3620293" cy="362157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6" y="5021233"/>
            <a:ext cx="1125949" cy="112594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0268" y="6264323"/>
            <a:ext cx="326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Kontakt: joerg.lemm@dzbank.de</a:t>
            </a:r>
          </a:p>
        </p:txBody>
      </p:sp>
    </p:spTree>
    <p:extLst>
      <p:ext uri="{BB962C8B-B14F-4D97-AF65-F5344CB8AC3E}">
        <p14:creationId xmlns:p14="http://schemas.microsoft.com/office/powerpoint/2010/main" val="1028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What</a:t>
            </a:r>
            <a:r>
              <a:rPr lang="de-DE" dirty="0">
                <a:solidFill>
                  <a:schemeClr val="accent2"/>
                </a:solidFill>
              </a:rPr>
              <a:t> do </a:t>
            </a:r>
            <a:r>
              <a:rPr lang="de-DE" dirty="0" err="1">
                <a:solidFill>
                  <a:schemeClr val="accent2"/>
                </a:solidFill>
              </a:rPr>
              <a:t>physicists</a:t>
            </a:r>
            <a:r>
              <a:rPr lang="de-DE" dirty="0">
                <a:solidFill>
                  <a:schemeClr val="accent2"/>
                </a:solidFill>
              </a:rPr>
              <a:t> do in </a:t>
            </a:r>
            <a:r>
              <a:rPr lang="de-DE" dirty="0" err="1">
                <a:solidFill>
                  <a:schemeClr val="accent2"/>
                </a:solidFill>
              </a:rPr>
              <a:t>finance</a:t>
            </a:r>
            <a:r>
              <a:rPr lang="de-DE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solidFill>
                  <a:schemeClr val="accent2"/>
                </a:solidFill>
              </a:rPr>
              <a:t>Portfolio </a:t>
            </a:r>
            <a:r>
              <a:rPr lang="de-DE" dirty="0" err="1">
                <a:solidFill>
                  <a:schemeClr val="accent2"/>
                </a:solidFill>
              </a:rPr>
              <a:t>manager</a:t>
            </a:r>
            <a:endParaRPr lang="de-DE" dirty="0">
              <a:solidFill>
                <a:schemeClr val="accent2"/>
              </a:solidFill>
            </a:endParaRPr>
          </a:p>
          <a:p>
            <a:pPr lvl="1"/>
            <a:r>
              <a:rPr lang="de-DE" dirty="0" err="1">
                <a:solidFill>
                  <a:schemeClr val="accent2"/>
                </a:solidFill>
              </a:rPr>
              <a:t>How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to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make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people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rich</a:t>
            </a:r>
            <a:r>
              <a:rPr lang="de-DE" dirty="0">
                <a:solidFill>
                  <a:schemeClr val="accent2"/>
                </a:solidFill>
              </a:rPr>
              <a:t> (</a:t>
            </a:r>
            <a:r>
              <a:rPr lang="de-DE" dirty="0" err="1">
                <a:solidFill>
                  <a:schemeClr val="accent2"/>
                </a:solidFill>
              </a:rPr>
              <a:t>or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how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to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make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 err="1">
                <a:solidFill>
                  <a:schemeClr val="accent2"/>
                </a:solidFill>
              </a:rPr>
              <a:t>other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people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believe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you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can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make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them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rich</a:t>
            </a:r>
            <a:r>
              <a:rPr lang="de-DE" dirty="0">
                <a:solidFill>
                  <a:schemeClr val="accent2"/>
                </a:solidFill>
              </a:rPr>
              <a:t>)?</a:t>
            </a:r>
          </a:p>
          <a:p>
            <a:pPr lvl="1"/>
            <a:r>
              <a:rPr lang="de-DE" dirty="0" err="1">
                <a:solidFill>
                  <a:schemeClr val="accent2"/>
                </a:solidFill>
              </a:rPr>
              <a:t>How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to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select</a:t>
            </a:r>
            <a:r>
              <a:rPr lang="de-DE" dirty="0">
                <a:solidFill>
                  <a:schemeClr val="accent2"/>
                </a:solidFill>
              </a:rPr>
              <a:t> an </a:t>
            </a:r>
            <a:r>
              <a:rPr lang="de-DE" dirty="0" err="1">
                <a:solidFill>
                  <a:schemeClr val="accent2"/>
                </a:solidFill>
              </a:rPr>
              <a:t>appropriate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risk</a:t>
            </a:r>
            <a:r>
              <a:rPr lang="de-DE" dirty="0">
                <a:solidFill>
                  <a:schemeClr val="accent2"/>
                </a:solidFill>
              </a:rPr>
              <a:t>-return </a:t>
            </a:r>
            <a:r>
              <a:rPr lang="de-DE" dirty="0" err="1">
                <a:solidFill>
                  <a:schemeClr val="accent2"/>
                </a:solidFill>
              </a:rPr>
              <a:t>profile</a:t>
            </a:r>
            <a:r>
              <a:rPr lang="de-DE" dirty="0">
                <a:solidFill>
                  <a:schemeClr val="accent2"/>
                </a:solidFill>
              </a:rPr>
              <a:t>?</a:t>
            </a:r>
          </a:p>
          <a:p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designer</a:t>
            </a:r>
            <a:r>
              <a:rPr lang="de-DE" dirty="0"/>
              <a:t> (</a:t>
            </a:r>
            <a:r>
              <a:rPr lang="de-DE" dirty="0" err="1"/>
              <a:t>quant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derivatives (e.g.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) 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(</a:t>
            </a:r>
            <a:r>
              <a:rPr lang="de-DE" dirty="0" err="1"/>
              <a:t>leverage</a:t>
            </a:r>
            <a:r>
              <a:rPr lang="de-DE" dirty="0"/>
              <a:t>, „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weapons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destruction</a:t>
            </a:r>
            <a:r>
              <a:rPr lang="de-DE" dirty="0"/>
              <a:t>“)?</a:t>
            </a:r>
          </a:p>
          <a:p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controller</a:t>
            </a:r>
            <a:endParaRPr lang="de-DE" dirty="0"/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sure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banks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bear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communicate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limitations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?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45" y="1067048"/>
            <a:ext cx="1733550" cy="26384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671">
            <a:off x="10083209" y="4512397"/>
            <a:ext cx="1177932" cy="7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3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Efficient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markets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hypothesis</a:t>
            </a:r>
            <a:r>
              <a:rPr lang="de-DE" dirty="0"/>
              <a:t>: </a:t>
            </a:r>
            <a:r>
              <a:rPr lang="de-DE" dirty="0" err="1"/>
              <a:t>assets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fully</a:t>
            </a:r>
            <a:r>
              <a:rPr lang="de-DE" dirty="0"/>
              <a:t> </a:t>
            </a:r>
            <a:r>
              <a:rPr lang="de-DE" dirty="0" err="1"/>
              <a:t>reflect</a:t>
            </a:r>
            <a:r>
              <a:rPr lang="de-DE" dirty="0"/>
              <a:t> all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.</a:t>
            </a:r>
          </a:p>
          <a:p>
            <a:r>
              <a:rPr lang="de-DE" dirty="0" err="1"/>
              <a:t>Therefore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impossible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„</a:t>
            </a:r>
            <a:r>
              <a:rPr lang="de-DE" dirty="0" err="1"/>
              <a:t>beat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“ (e.g.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looking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patterns</a:t>
            </a:r>
            <a:r>
              <a:rPr lang="de-DE" dirty="0"/>
              <a:t> in stock </a:t>
            </a:r>
            <a:r>
              <a:rPr lang="de-DE" dirty="0" err="1"/>
              <a:t>quotes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)</a:t>
            </a:r>
          </a:p>
          <a:p>
            <a:r>
              <a:rPr lang="de-DE" dirty="0"/>
              <a:t>See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Malkiels</a:t>
            </a:r>
            <a:r>
              <a:rPr lang="de-DE" dirty="0"/>
              <a:t>* </a:t>
            </a:r>
            <a:r>
              <a:rPr lang="de-DE" dirty="0" err="1"/>
              <a:t>blindfolded</a:t>
            </a:r>
            <a:r>
              <a:rPr lang="de-DE" dirty="0"/>
              <a:t> </a:t>
            </a:r>
            <a:r>
              <a:rPr lang="de-DE" dirty="0" err="1"/>
              <a:t>monkey</a:t>
            </a:r>
            <a:r>
              <a:rPr lang="de-DE" dirty="0"/>
              <a:t> </a:t>
            </a:r>
            <a:r>
              <a:rPr lang="de-DE" dirty="0" err="1"/>
              <a:t>selecting</a:t>
            </a:r>
            <a:r>
              <a:rPr lang="de-DE" dirty="0"/>
              <a:t> </a:t>
            </a:r>
            <a:r>
              <a:rPr lang="de-DE" dirty="0" err="1"/>
              <a:t>stocks</a:t>
            </a:r>
            <a:r>
              <a:rPr lang="de-DE" dirty="0"/>
              <a:t> 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at least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successful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professional </a:t>
            </a:r>
            <a:r>
              <a:rPr lang="de-DE" dirty="0" err="1"/>
              <a:t>portfolio</a:t>
            </a:r>
            <a:r>
              <a:rPr lang="de-DE" dirty="0"/>
              <a:t> </a:t>
            </a:r>
            <a:r>
              <a:rPr lang="de-DE" dirty="0" err="1"/>
              <a:t>managers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 rot="529460">
            <a:off x="7710245" y="5584098"/>
            <a:ext cx="3488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2"/>
                </a:solidFill>
              </a:rPr>
              <a:t>Creating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efficient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markets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using</a:t>
            </a:r>
            <a:endParaRPr lang="de-DE" dirty="0">
              <a:solidFill>
                <a:schemeClr val="accent2"/>
              </a:solidFill>
            </a:endParaRPr>
          </a:p>
          <a:p>
            <a:r>
              <a:rPr lang="de-DE" dirty="0" err="1">
                <a:solidFill>
                  <a:schemeClr val="accent2"/>
                </a:solidFill>
              </a:rPr>
              <a:t>mechanism</a:t>
            </a:r>
            <a:r>
              <a:rPr lang="de-DE" dirty="0">
                <a:solidFill>
                  <a:schemeClr val="accent2"/>
                </a:solidFill>
              </a:rPr>
              <a:t> design </a:t>
            </a:r>
            <a:r>
              <a:rPr lang="de-DE" dirty="0" err="1">
                <a:solidFill>
                  <a:schemeClr val="accent2"/>
                </a:solidFill>
              </a:rPr>
              <a:t>by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game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theory</a:t>
            </a:r>
            <a:r>
              <a:rPr lang="de-DE" dirty="0">
                <a:solidFill>
                  <a:schemeClr val="accent2"/>
                </a:solidFill>
              </a:rPr>
              <a:t>,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19367" y="5063317"/>
            <a:ext cx="5758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Non </a:t>
            </a:r>
            <a:r>
              <a:rPr lang="de-DE" dirty="0" err="1">
                <a:solidFill>
                  <a:srgbClr val="0070C0"/>
                </a:solidFill>
              </a:rPr>
              <a:t>efficient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markets</a:t>
            </a:r>
            <a:r>
              <a:rPr lang="de-DE" dirty="0">
                <a:solidFill>
                  <a:srgbClr val="0070C0"/>
                </a:solidFill>
              </a:rPr>
              <a:t>: </a:t>
            </a:r>
          </a:p>
          <a:p>
            <a:r>
              <a:rPr lang="de-DE" dirty="0" err="1">
                <a:solidFill>
                  <a:srgbClr val="0070C0"/>
                </a:solidFill>
              </a:rPr>
              <a:t>insider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information</a:t>
            </a:r>
            <a:r>
              <a:rPr lang="de-DE" dirty="0">
                <a:solidFill>
                  <a:srgbClr val="0070C0"/>
                </a:solidFill>
              </a:rPr>
              <a:t>, front </a:t>
            </a:r>
            <a:r>
              <a:rPr lang="de-DE" dirty="0" err="1">
                <a:solidFill>
                  <a:srgbClr val="0070C0"/>
                </a:solidFill>
              </a:rPr>
              <a:t>running</a:t>
            </a:r>
            <a:r>
              <a:rPr lang="de-DE" dirty="0">
                <a:solidFill>
                  <a:srgbClr val="0070C0"/>
                </a:solidFill>
              </a:rPr>
              <a:t>, high-</a:t>
            </a:r>
            <a:r>
              <a:rPr lang="de-DE" dirty="0" err="1">
                <a:solidFill>
                  <a:srgbClr val="0070C0"/>
                </a:solidFill>
              </a:rPr>
              <a:t>frequency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trading</a:t>
            </a:r>
            <a:r>
              <a:rPr lang="de-DE" dirty="0">
                <a:solidFill>
                  <a:srgbClr val="0070C0"/>
                </a:solidFill>
              </a:rPr>
              <a:t>.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026" y="4535618"/>
            <a:ext cx="1266825" cy="762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91818" y="6412295"/>
            <a:ext cx="599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 </a:t>
            </a:r>
            <a:r>
              <a:rPr lang="en-US" dirty="0"/>
              <a:t>B.G.</a:t>
            </a:r>
            <a:r>
              <a:rPr lang="en-US" b="1" dirty="0"/>
              <a:t> </a:t>
            </a:r>
            <a:r>
              <a:rPr lang="en-US" b="1" dirty="0" err="1"/>
              <a:t>Malkiel</a:t>
            </a:r>
            <a:r>
              <a:rPr lang="en-US" b="1" dirty="0"/>
              <a:t> , “A Random Walk Down Wall Street”</a:t>
            </a:r>
            <a:r>
              <a:rPr lang="en-US" dirty="0"/>
              <a:t> , 1973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87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Balancing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risk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and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return</a:t>
            </a:r>
            <a:br>
              <a:rPr lang="de-DE" dirty="0"/>
            </a:br>
            <a:r>
              <a:rPr lang="de-DE" dirty="0"/>
              <a:t>Portfolio </a:t>
            </a:r>
            <a:r>
              <a:rPr lang="de-DE" dirty="0" err="1"/>
              <a:t>Optimization</a:t>
            </a:r>
            <a:r>
              <a:rPr lang="de-DE" dirty="0"/>
              <a:t> </a:t>
            </a:r>
            <a:r>
              <a:rPr lang="de-DE" sz="3600" dirty="0">
                <a:solidFill>
                  <a:schemeClr val="bg1">
                    <a:lumMod val="50000"/>
                  </a:schemeClr>
                </a:solidFill>
              </a:rPr>
              <a:t>(Markowitz        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rgbClr val="0070C0"/>
                    </a:solidFill>
                  </a:rPr>
                  <a:t>Task </a:t>
                </a:r>
              </a:p>
              <a:p>
                <a:pPr marL="0" indent="0">
                  <a:buNone/>
                </a:pPr>
                <a:r>
                  <a:rPr lang="de-DE" dirty="0" err="1"/>
                  <a:t>Choose</a:t>
                </a:r>
                <a:r>
                  <a:rPr lang="de-DE" dirty="0"/>
                  <a:t> optimal </a:t>
                </a:r>
                <a:r>
                  <a:rPr lang="de-DE" dirty="0" err="1"/>
                  <a:t>portfolio</a:t>
                </a:r>
                <a:r>
                  <a:rPr lang="de-DE" dirty="0"/>
                  <a:t> </a:t>
                </a:r>
                <a:r>
                  <a:rPr lang="de-DE" dirty="0" err="1"/>
                  <a:t>weights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:r>
                  <a:rPr lang="de-DE" dirty="0" err="1"/>
                  <a:t>available</a:t>
                </a:r>
                <a:r>
                  <a:rPr lang="de-DE" dirty="0"/>
                  <a:t> </a:t>
                </a:r>
                <a:r>
                  <a:rPr lang="de-DE" dirty="0" err="1"/>
                  <a:t>asset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maximize</a:t>
                </a:r>
                <a:r>
                  <a:rPr lang="de-DE" dirty="0"/>
                  <a:t> </a:t>
                </a:r>
                <a:r>
                  <a:rPr lang="de-DE" dirty="0" err="1"/>
                  <a:t>expected</a:t>
                </a:r>
                <a:r>
                  <a:rPr lang="de-DE" dirty="0"/>
                  <a:t> </a:t>
                </a:r>
                <a:r>
                  <a:rPr lang="de-DE" dirty="0" err="1"/>
                  <a:t>return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minimize</a:t>
                </a:r>
                <a:r>
                  <a:rPr lang="de-DE" dirty="0"/>
                  <a:t> </a:t>
                </a:r>
                <a:r>
                  <a:rPr lang="de-DE" dirty="0" err="1"/>
                  <a:t>risk</a:t>
                </a:r>
                <a:r>
                  <a:rPr lang="de-DE" dirty="0"/>
                  <a:t> (</a:t>
                </a:r>
                <a:r>
                  <a:rPr lang="de-DE" dirty="0" err="1"/>
                  <a:t>variance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return</a:t>
                </a:r>
                <a:r>
                  <a:rPr lang="de-DE" dirty="0"/>
                  <a:t>)</a:t>
                </a:r>
              </a:p>
              <a:p>
                <a:r>
                  <a:rPr lang="de-DE" dirty="0">
                    <a:solidFill>
                      <a:srgbClr val="0070C0"/>
                    </a:solidFill>
                  </a:rPr>
                  <a:t>Problem</a:t>
                </a:r>
                <a:r>
                  <a:rPr lang="de-DE" dirty="0"/>
                  <a:t> </a:t>
                </a:r>
              </a:p>
              <a:p>
                <a:pPr marL="0" indent="0">
                  <a:buNone/>
                </a:pPr>
                <a:r>
                  <a:rPr lang="de-DE" dirty="0" err="1"/>
                  <a:t>There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solution</a:t>
                </a:r>
                <a:r>
                  <a:rPr lang="de-DE" dirty="0"/>
                  <a:t>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:r>
                  <a:rPr lang="de-DE" dirty="0" err="1"/>
                  <a:t>maximizes</a:t>
                </a:r>
                <a:r>
                  <a:rPr lang="de-DE" dirty="0"/>
                  <a:t> </a:t>
                </a:r>
                <a:r>
                  <a:rPr lang="de-DE" dirty="0" err="1"/>
                  <a:t>return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minimizes</a:t>
                </a:r>
                <a:r>
                  <a:rPr lang="de-DE" dirty="0"/>
                  <a:t> </a:t>
                </a:r>
                <a:r>
                  <a:rPr lang="de-DE" dirty="0" err="1"/>
                  <a:t>risk</a:t>
                </a:r>
                <a:r>
                  <a:rPr lang="de-DE" dirty="0"/>
                  <a:t> at </a:t>
                </a:r>
                <a:r>
                  <a:rPr lang="de-DE" dirty="0" err="1"/>
                  <a:t>the</a:t>
                </a:r>
                <a:r>
                  <a:rPr lang="de-DE" dirty="0"/>
                  <a:t> same time.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„</a:t>
                </a:r>
                <a:r>
                  <a:rPr lang="de-DE" u="sng" dirty="0" err="1"/>
                  <a:t>risk</a:t>
                </a:r>
                <a:r>
                  <a:rPr lang="de-DE" u="sng" dirty="0"/>
                  <a:t> </a:t>
                </a:r>
                <a:r>
                  <a:rPr lang="de-DE" u="sng" dirty="0" err="1"/>
                  <a:t>appetite</a:t>
                </a:r>
                <a:r>
                  <a:rPr lang="de-DE" dirty="0"/>
                  <a:t>“ </a:t>
                </a:r>
                <a:r>
                  <a:rPr lang="de-DE" dirty="0" err="1"/>
                  <a:t>is</a:t>
                </a:r>
                <a:r>
                  <a:rPr lang="de-DE" dirty="0"/>
                  <a:t> different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:r>
                  <a:rPr lang="de-DE" dirty="0" err="1"/>
                  <a:t>bank</a:t>
                </a:r>
                <a:r>
                  <a:rPr lang="de-DE" dirty="0"/>
                  <a:t>/</a:t>
                </a:r>
                <a:r>
                  <a:rPr lang="de-DE" dirty="0" err="1"/>
                  <a:t>customer</a:t>
                </a:r>
                <a:endParaRPr lang="de-DE" dirty="0"/>
              </a:p>
              <a:p>
                <a:r>
                  <a:rPr lang="de-DE" dirty="0">
                    <a:solidFill>
                      <a:srgbClr val="0070C0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de-DE" dirty="0"/>
                  <a:t>Set a </a:t>
                </a:r>
                <a:r>
                  <a:rPr lang="de-DE" dirty="0" err="1"/>
                  <a:t>specific</a:t>
                </a:r>
                <a:r>
                  <a:rPr lang="de-DE" dirty="0"/>
                  <a:t> </a:t>
                </a:r>
                <a:r>
                  <a:rPr lang="de-DE" dirty="0" err="1"/>
                  <a:t>expected</a:t>
                </a:r>
                <a:r>
                  <a:rPr lang="de-DE" dirty="0"/>
                  <a:t> </a:t>
                </a:r>
                <a:r>
                  <a:rPr lang="de-DE" dirty="0" err="1"/>
                  <a:t>return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goal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minimize</a:t>
                </a:r>
                <a:r>
                  <a:rPr lang="de-DE" dirty="0"/>
                  <a:t> </a:t>
                </a:r>
                <a:r>
                  <a:rPr lang="de-DE" dirty="0" err="1"/>
                  <a:t>risk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u="sng" dirty="0" err="1"/>
                  <a:t>fixed</a:t>
                </a:r>
                <a:r>
                  <a:rPr lang="de-DE" dirty="0"/>
                  <a:t> </a:t>
                </a:r>
                <a:r>
                  <a:rPr lang="de-DE" dirty="0" err="1"/>
                  <a:t>expected</a:t>
                </a:r>
                <a:r>
                  <a:rPr lang="de-DE" dirty="0"/>
                  <a:t> </a:t>
                </a:r>
                <a:r>
                  <a:rPr lang="de-DE" dirty="0" err="1"/>
                  <a:t>return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portfolio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884">
            <a:off x="8171446" y="994612"/>
            <a:ext cx="533400" cy="762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972924" y="1700465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NP 1990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065823" y="189703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1952</a:t>
            </a:r>
          </a:p>
        </p:txBody>
      </p:sp>
    </p:spTree>
    <p:extLst>
      <p:ext uri="{BB962C8B-B14F-4D97-AF65-F5344CB8AC3E}">
        <p14:creationId xmlns:p14="http://schemas.microsoft.com/office/powerpoint/2010/main" val="330157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17000"/>
            <a:ext cx="10439400" cy="888400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accent2"/>
                </a:solidFill>
              </a:rPr>
              <a:t>Portfolio </a:t>
            </a:r>
            <a:r>
              <a:rPr lang="de-DE" dirty="0" err="1">
                <a:solidFill>
                  <a:schemeClr val="accent2"/>
                </a:solidFill>
              </a:rPr>
              <a:t>optimization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minimization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constraints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67334" y="1876927"/>
            <a:ext cx="9785682" cy="4521074"/>
            <a:chOff x="530201" y="1558055"/>
            <a:chExt cx="12108783" cy="51783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feld 3"/>
                <p:cNvSpPr txBox="1"/>
                <p:nvPr/>
              </p:nvSpPr>
              <p:spPr>
                <a:xfrm>
                  <a:off x="530201" y="3707251"/>
                  <a:ext cx="12108783" cy="6968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sz="28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de-DE" sz="2800" b="0" i="0" smtClean="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de-DE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de-DE" sz="2800" b="0" i="0" smtClean="0">
                          <a:latin typeface="Cambria Math" panose="02040503050406030204" pitchFamily="18" charset="0"/>
                        </a:rPr>
                        <m:t>Cw</m:t>
                      </m:r>
                      <m:r>
                        <a:rPr lang="de-DE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𝑤𝑟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</m:oMath>
                  </a14:m>
                  <a:r>
                    <a:rPr lang="de-DE" sz="2800" dirty="0"/>
                    <a:t>   minimize w.r.t. w </a:t>
                  </a:r>
                </a:p>
              </p:txBody>
            </p:sp>
          </mc:Choice>
          <mc:Fallback>
            <p:sp>
              <p:nvSpPr>
                <p:cNvPr id="4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01" y="3707251"/>
                  <a:ext cx="12108783" cy="696813"/>
                </a:xfrm>
                <a:prstGeom prst="rect">
                  <a:avLst/>
                </a:prstGeom>
                <a:blipFill>
                  <a:blip r:embed="rId2"/>
                  <a:stretch>
                    <a:fillRect t="-2000" b="-21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uppieren 11"/>
            <p:cNvGrpSpPr/>
            <p:nvPr/>
          </p:nvGrpSpPr>
          <p:grpSpPr>
            <a:xfrm>
              <a:off x="1675602" y="3909309"/>
              <a:ext cx="4181567" cy="1592790"/>
              <a:chOff x="2343257" y="3880281"/>
              <a:chExt cx="4181567" cy="1592790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4220310" y="3880281"/>
                <a:ext cx="492368" cy="41036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/>
              </a:p>
            </p:txBody>
          </p:sp>
          <p:sp>
            <p:nvSpPr>
              <p:cNvPr id="6" name="Textfeld 5"/>
              <p:cNvSpPr txBox="1"/>
              <p:nvPr/>
            </p:nvSpPr>
            <p:spPr>
              <a:xfrm>
                <a:off x="2343257" y="4732781"/>
                <a:ext cx="4181567" cy="74029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70C0"/>
                    </a:solidFill>
                  </a:rPr>
                  <a:t>Vector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:r>
                  <a:rPr lang="de-DE" dirty="0" err="1">
                    <a:solidFill>
                      <a:srgbClr val="0070C0"/>
                    </a:solidFill>
                  </a:rPr>
                  <a:t>of</a:t>
                </a:r>
                <a:r>
                  <a:rPr lang="de-DE" dirty="0">
                    <a:solidFill>
                      <a:srgbClr val="0070C0"/>
                    </a:solidFill>
                  </a:rPr>
                  <a:t>  </a:t>
                </a:r>
                <a:r>
                  <a:rPr lang="de-DE" dirty="0" err="1">
                    <a:solidFill>
                      <a:srgbClr val="0070C0"/>
                    </a:solidFill>
                  </a:rPr>
                  <a:t>portfolio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:r>
                  <a:rPr lang="de-DE" dirty="0" err="1">
                    <a:solidFill>
                      <a:srgbClr val="0070C0"/>
                    </a:solidFill>
                  </a:rPr>
                  <a:t>weights</a:t>
                </a:r>
                <a:endParaRPr lang="de-DE" dirty="0">
                  <a:solidFill>
                    <a:srgbClr val="0070C0"/>
                  </a:solidFill>
                </a:endParaRPr>
              </a:p>
              <a:p>
                <a:r>
                  <a:rPr lang="de-DE" dirty="0" err="1">
                    <a:solidFill>
                      <a:srgbClr val="0070C0"/>
                    </a:solidFill>
                  </a:rPr>
                  <a:t>of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:r>
                  <a:rPr lang="de-DE" dirty="0" err="1">
                    <a:solidFill>
                      <a:srgbClr val="0070C0"/>
                    </a:solidFill>
                  </a:rPr>
                  <a:t>single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:r>
                  <a:rPr lang="de-DE" dirty="0" err="1">
                    <a:solidFill>
                      <a:srgbClr val="0070C0"/>
                    </a:solidFill>
                  </a:rPr>
                  <a:t>assets</a:t>
                </a:r>
                <a:r>
                  <a:rPr lang="de-DE" dirty="0">
                    <a:solidFill>
                      <a:srgbClr val="0070C0"/>
                    </a:solidFill>
                  </a:rPr>
                  <a:t> (</a:t>
                </a:r>
                <a:r>
                  <a:rPr lang="de-DE" dirty="0" err="1">
                    <a:solidFill>
                      <a:srgbClr val="0070C0"/>
                    </a:solidFill>
                  </a:rPr>
                  <a:t>to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:r>
                  <a:rPr lang="de-DE" dirty="0" err="1">
                    <a:solidFill>
                      <a:srgbClr val="0070C0"/>
                    </a:solidFill>
                  </a:rPr>
                  <a:t>be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:r>
                  <a:rPr lang="de-DE" dirty="0" err="1">
                    <a:solidFill>
                      <a:srgbClr val="0070C0"/>
                    </a:solidFill>
                  </a:rPr>
                  <a:t>optimized</a:t>
                </a:r>
                <a:r>
                  <a:rPr lang="de-DE" dirty="0">
                    <a:solidFill>
                      <a:srgbClr val="0070C0"/>
                    </a:solidFill>
                  </a:rPr>
                  <a:t>)</a:t>
                </a:r>
              </a:p>
            </p:txBody>
          </p:sp>
          <p:cxnSp>
            <p:nvCxnSpPr>
              <p:cNvPr id="8" name="Gerade Verbindung mit Pfeil 7"/>
              <p:cNvCxnSpPr>
                <a:stCxn id="6" idx="0"/>
                <a:endCxn id="5" idx="4"/>
              </p:cNvCxnSpPr>
              <p:nvPr/>
            </p:nvCxnSpPr>
            <p:spPr>
              <a:xfrm flipV="1">
                <a:off x="4434041" y="4290646"/>
                <a:ext cx="32453" cy="4421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ieren 12"/>
            <p:cNvGrpSpPr/>
            <p:nvPr/>
          </p:nvGrpSpPr>
          <p:grpSpPr>
            <a:xfrm>
              <a:off x="3935785" y="3897587"/>
              <a:ext cx="5088843" cy="2838782"/>
              <a:chOff x="1489002" y="3880281"/>
              <a:chExt cx="5088843" cy="2838782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3803453" y="3880281"/>
                <a:ext cx="492368" cy="410365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1489002" y="5978773"/>
                <a:ext cx="5088843" cy="74029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Vector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>
                    <a:solidFill>
                      <a:srgbClr val="00B050"/>
                    </a:solidFill>
                  </a:rPr>
                  <a:t>of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>
                    <a:solidFill>
                      <a:srgbClr val="00B050"/>
                    </a:solidFill>
                  </a:rPr>
                  <a:t>expected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>
                    <a:solidFill>
                      <a:srgbClr val="00B050"/>
                    </a:solidFill>
                  </a:rPr>
                  <a:t>return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>
                    <a:solidFill>
                      <a:srgbClr val="00B050"/>
                    </a:solidFill>
                  </a:rPr>
                  <a:t>of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>
                    <a:solidFill>
                      <a:srgbClr val="00B050"/>
                    </a:solidFill>
                  </a:rPr>
                  <a:t>single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>
                    <a:solidFill>
                      <a:srgbClr val="00B050"/>
                    </a:solidFill>
                  </a:rPr>
                  <a:t>assets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de-DE" dirty="0">
                    <a:solidFill>
                      <a:srgbClr val="00B050"/>
                    </a:solidFill>
                  </a:rPr>
                  <a:t>(</a:t>
                </a:r>
                <a:r>
                  <a:rPr lang="de-DE" dirty="0" err="1">
                    <a:solidFill>
                      <a:srgbClr val="00B050"/>
                    </a:solidFill>
                  </a:rPr>
                  <a:t>to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>
                    <a:solidFill>
                      <a:srgbClr val="00B050"/>
                    </a:solidFill>
                  </a:rPr>
                  <a:t>be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>
                    <a:solidFill>
                      <a:srgbClr val="00B050"/>
                    </a:solidFill>
                  </a:rPr>
                  <a:t>measured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>
                    <a:solidFill>
                      <a:srgbClr val="00B050"/>
                    </a:solidFill>
                  </a:rPr>
                  <a:t>empirically</a:t>
                </a:r>
                <a:r>
                  <a:rPr lang="de-DE" dirty="0">
                    <a:solidFill>
                      <a:srgbClr val="00B050"/>
                    </a:solidFill>
                  </a:rPr>
                  <a:t>)</a:t>
                </a:r>
              </a:p>
            </p:txBody>
          </p:sp>
          <p:cxnSp>
            <p:nvCxnSpPr>
              <p:cNvPr id="16" name="Gerade Verbindung mit Pfeil 15"/>
              <p:cNvCxnSpPr>
                <a:stCxn id="15" idx="0"/>
                <a:endCxn id="14" idx="4"/>
              </p:cNvCxnSpPr>
              <p:nvPr/>
            </p:nvCxnSpPr>
            <p:spPr>
              <a:xfrm flipV="1">
                <a:off x="4033424" y="4290646"/>
                <a:ext cx="16212" cy="168812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ieren 16"/>
            <p:cNvGrpSpPr/>
            <p:nvPr/>
          </p:nvGrpSpPr>
          <p:grpSpPr>
            <a:xfrm>
              <a:off x="3093555" y="1558055"/>
              <a:ext cx="4702448" cy="2691955"/>
              <a:chOff x="1950265" y="5577391"/>
              <a:chExt cx="4702448" cy="2691955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2172674" y="7858981"/>
                <a:ext cx="492368" cy="410365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1950265" y="5577391"/>
                <a:ext cx="4702448" cy="74029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Covariance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>
                    <a:solidFill>
                      <a:srgbClr val="00B050"/>
                    </a:solidFill>
                  </a:rPr>
                  <a:t>matrix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>
                    <a:solidFill>
                      <a:srgbClr val="00B050"/>
                    </a:solidFill>
                  </a:rPr>
                  <a:t>of</a:t>
                </a:r>
                <a:r>
                  <a:rPr lang="de-DE" dirty="0">
                    <a:solidFill>
                      <a:srgbClr val="00B050"/>
                    </a:solidFill>
                  </a:rPr>
                  <a:t> all </a:t>
                </a:r>
                <a:r>
                  <a:rPr lang="de-DE" dirty="0" err="1">
                    <a:solidFill>
                      <a:srgbClr val="00B050"/>
                    </a:solidFill>
                  </a:rPr>
                  <a:t>assets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>
                    <a:solidFill>
                      <a:srgbClr val="00B050"/>
                    </a:solidFill>
                  </a:rPr>
                  <a:t>returns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de-DE" dirty="0">
                    <a:solidFill>
                      <a:srgbClr val="00B050"/>
                    </a:solidFill>
                  </a:rPr>
                  <a:t>(</a:t>
                </a:r>
                <a:r>
                  <a:rPr lang="de-DE" dirty="0" err="1">
                    <a:solidFill>
                      <a:srgbClr val="00B050"/>
                    </a:solidFill>
                  </a:rPr>
                  <a:t>to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>
                    <a:solidFill>
                      <a:srgbClr val="00B050"/>
                    </a:solidFill>
                  </a:rPr>
                  <a:t>be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>
                    <a:solidFill>
                      <a:srgbClr val="00B050"/>
                    </a:solidFill>
                  </a:rPr>
                  <a:t>measured</a:t>
                </a:r>
                <a:r>
                  <a:rPr lang="de-DE" dirty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>
                    <a:solidFill>
                      <a:srgbClr val="00B050"/>
                    </a:solidFill>
                  </a:rPr>
                  <a:t>empirically</a:t>
                </a:r>
                <a:r>
                  <a:rPr lang="de-DE" dirty="0">
                    <a:solidFill>
                      <a:srgbClr val="00B050"/>
                    </a:solidFill>
                  </a:rPr>
                  <a:t>)</a:t>
                </a:r>
              </a:p>
            </p:txBody>
          </p:sp>
          <p:cxnSp>
            <p:nvCxnSpPr>
              <p:cNvPr id="20" name="Gerade Verbindung mit Pfeil 19"/>
              <p:cNvCxnSpPr>
                <a:stCxn id="19" idx="2"/>
                <a:endCxn id="18" idx="0"/>
              </p:cNvCxnSpPr>
              <p:nvPr/>
            </p:nvCxnSpPr>
            <p:spPr>
              <a:xfrm rot="5400000">
                <a:off x="2589524" y="6147015"/>
                <a:ext cx="1541300" cy="1882632"/>
              </a:xfrm>
              <a:prstGeom prst="bentConnector3">
                <a:avLst>
                  <a:gd name="adj1" fmla="val 76227"/>
                </a:avLst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4439759" y="2518227"/>
              <a:ext cx="6812979" cy="1775788"/>
              <a:chOff x="5121928" y="2518230"/>
              <a:chExt cx="6812979" cy="1775788"/>
            </a:xfrm>
          </p:grpSpPr>
          <p:grpSp>
            <p:nvGrpSpPr>
              <p:cNvPr id="27" name="Gruppieren 26"/>
              <p:cNvGrpSpPr/>
              <p:nvPr/>
            </p:nvGrpSpPr>
            <p:grpSpPr>
              <a:xfrm>
                <a:off x="6476241" y="2518230"/>
                <a:ext cx="5458666" cy="1775788"/>
                <a:chOff x="325524" y="6515794"/>
                <a:chExt cx="5458666" cy="1775788"/>
              </a:xfrm>
            </p:grpSpPr>
            <p:sp>
              <p:nvSpPr>
                <p:cNvPr id="28" name="Ellipse 27"/>
                <p:cNvSpPr/>
                <p:nvPr/>
              </p:nvSpPr>
              <p:spPr>
                <a:xfrm>
                  <a:off x="325524" y="7881217"/>
                  <a:ext cx="492368" cy="410365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/>
                </a:p>
              </p:txBody>
            </p:sp>
            <p:sp>
              <p:nvSpPr>
                <p:cNvPr id="29" name="Textfeld 28"/>
                <p:cNvSpPr txBox="1"/>
                <p:nvPr/>
              </p:nvSpPr>
              <p:spPr>
                <a:xfrm>
                  <a:off x="627747" y="6515794"/>
                  <a:ext cx="5156443" cy="810793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Lagrange </a:t>
                  </a:r>
                  <a:r>
                    <a:rPr lang="de-DE" sz="2000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parameters</a:t>
                  </a:r>
                  <a:r>
                    <a:rPr lang="de-DE" sz="2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to</a:t>
                  </a:r>
                  <a:r>
                    <a:rPr lang="de-DE" sz="2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fix </a:t>
                  </a:r>
                  <a:r>
                    <a:rPr lang="de-DE" sz="2000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constraints</a:t>
                  </a:r>
                  <a:endPara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r>
                    <a:rPr lang="de-DE" sz="2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on initial </a:t>
                  </a:r>
                  <a:r>
                    <a:rPr lang="de-DE" sz="2000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wealth</a:t>
                  </a:r>
                  <a:r>
                    <a:rPr lang="de-DE" sz="2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and</a:t>
                  </a:r>
                  <a:r>
                    <a:rPr lang="de-DE" sz="2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de-DE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expected</a:t>
                  </a:r>
                  <a:r>
                    <a:rPr lang="de-DE" sz="2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return</a:t>
                  </a:r>
                  <a:endPara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cxnSp>
              <p:nvCxnSpPr>
                <p:cNvPr id="30" name="Gerade Verbindung mit Pfeil 29"/>
                <p:cNvCxnSpPr>
                  <a:stCxn id="29" idx="2"/>
                  <a:endCxn id="28" idx="0"/>
                </p:cNvCxnSpPr>
                <p:nvPr/>
              </p:nvCxnSpPr>
              <p:spPr>
                <a:xfrm flipH="1">
                  <a:off x="571708" y="7326587"/>
                  <a:ext cx="2634261" cy="55463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Ellipse 34"/>
              <p:cNvSpPr/>
              <p:nvPr/>
            </p:nvSpPr>
            <p:spPr>
              <a:xfrm>
                <a:off x="5121928" y="3850997"/>
                <a:ext cx="492368" cy="41036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/>
              </a:p>
            </p:txBody>
          </p:sp>
          <p:cxnSp>
            <p:nvCxnSpPr>
              <p:cNvPr id="36" name="Gerade Verbindung mit Pfeil 35"/>
              <p:cNvCxnSpPr>
                <a:stCxn id="29" idx="2"/>
                <a:endCxn id="35" idx="0"/>
              </p:cNvCxnSpPr>
              <p:nvPr/>
            </p:nvCxnSpPr>
            <p:spPr>
              <a:xfrm flipH="1">
                <a:off x="5368112" y="3329023"/>
                <a:ext cx="3988574" cy="521974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pieren 40"/>
            <p:cNvGrpSpPr/>
            <p:nvPr/>
          </p:nvGrpSpPr>
          <p:grpSpPr>
            <a:xfrm>
              <a:off x="1507214" y="2608951"/>
              <a:ext cx="3741378" cy="1817585"/>
              <a:chOff x="211524" y="5546973"/>
              <a:chExt cx="3741378" cy="1817585"/>
            </a:xfrm>
          </p:grpSpPr>
          <p:sp>
            <p:nvSpPr>
              <p:cNvPr id="42" name="Ellipse 41"/>
              <p:cNvSpPr/>
              <p:nvPr/>
            </p:nvSpPr>
            <p:spPr>
              <a:xfrm>
                <a:off x="1316332" y="6654299"/>
                <a:ext cx="1510037" cy="710259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/>
              </a:p>
            </p:txBody>
          </p:sp>
          <p:sp>
            <p:nvSpPr>
              <p:cNvPr id="43" name="Textfeld 42"/>
              <p:cNvSpPr txBox="1"/>
              <p:nvPr/>
            </p:nvSpPr>
            <p:spPr>
              <a:xfrm>
                <a:off x="211524" y="5546973"/>
                <a:ext cx="3741378" cy="74029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C00000"/>
                    </a:solidFill>
                  </a:rPr>
                  <a:t>Risk</a:t>
                </a:r>
                <a:r>
                  <a:rPr lang="de-DE" dirty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>
                    <a:solidFill>
                      <a:srgbClr val="C00000"/>
                    </a:solidFill>
                  </a:rPr>
                  <a:t>of</a:t>
                </a:r>
                <a:r>
                  <a:rPr lang="de-DE" dirty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>
                    <a:solidFill>
                      <a:srgbClr val="C00000"/>
                    </a:solidFill>
                  </a:rPr>
                  <a:t>portfolio</a:t>
                </a:r>
                <a:r>
                  <a:rPr lang="de-DE" dirty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>
                    <a:solidFill>
                      <a:srgbClr val="C00000"/>
                    </a:solidFill>
                  </a:rPr>
                  <a:t>return</a:t>
                </a:r>
                <a:endParaRPr lang="de-DE" dirty="0">
                  <a:solidFill>
                    <a:srgbClr val="C00000"/>
                  </a:solidFill>
                </a:endParaRPr>
              </a:p>
              <a:p>
                <a:r>
                  <a:rPr lang="de-DE" dirty="0" err="1">
                    <a:solidFill>
                      <a:srgbClr val="C00000"/>
                    </a:solidFill>
                  </a:rPr>
                  <a:t>using</a:t>
                </a:r>
                <a:r>
                  <a:rPr lang="de-DE" dirty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>
                    <a:solidFill>
                      <a:srgbClr val="C00000"/>
                    </a:solidFill>
                  </a:rPr>
                  <a:t>variance</a:t>
                </a:r>
                <a:r>
                  <a:rPr lang="de-DE" dirty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>
                    <a:solidFill>
                      <a:srgbClr val="C00000"/>
                    </a:solidFill>
                  </a:rPr>
                  <a:t>as</a:t>
                </a:r>
                <a:r>
                  <a:rPr lang="de-DE" dirty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>
                    <a:solidFill>
                      <a:srgbClr val="C00000"/>
                    </a:solidFill>
                  </a:rPr>
                  <a:t>risk</a:t>
                </a:r>
                <a:r>
                  <a:rPr lang="de-DE" dirty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>
                    <a:solidFill>
                      <a:srgbClr val="C00000"/>
                    </a:solidFill>
                  </a:rPr>
                  <a:t>measure</a:t>
                </a:r>
                <a:endParaRPr lang="de-DE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4" name="Gerade Verbindung mit Pfeil 43"/>
              <p:cNvCxnSpPr>
                <a:stCxn id="43" idx="2"/>
                <a:endCxn id="42" idx="0"/>
              </p:cNvCxnSpPr>
              <p:nvPr/>
            </p:nvCxnSpPr>
            <p:spPr>
              <a:xfrm flipH="1">
                <a:off x="2071352" y="6287263"/>
                <a:ext cx="10862" cy="36703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3595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Result</a:t>
            </a:r>
            <a:r>
              <a:rPr lang="de-DE" dirty="0">
                <a:solidFill>
                  <a:schemeClr val="accent2"/>
                </a:solidFill>
              </a:rPr>
              <a:t>: </a:t>
            </a:r>
            <a:r>
              <a:rPr lang="de-DE" dirty="0" err="1">
                <a:solidFill>
                  <a:schemeClr val="accent2"/>
                </a:solidFill>
              </a:rPr>
              <a:t>Efficient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portfolios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8374" y="6320589"/>
            <a:ext cx="969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B0F0"/>
                </a:solidFill>
              </a:rPr>
              <a:t>Note: The optimal </a:t>
            </a:r>
            <a:r>
              <a:rPr lang="de-DE" sz="2400" dirty="0" err="1">
                <a:solidFill>
                  <a:srgbClr val="00B0F0"/>
                </a:solidFill>
              </a:rPr>
              <a:t>portfolios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are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better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than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any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single</a:t>
            </a:r>
            <a:r>
              <a:rPr lang="de-DE" sz="2400" dirty="0">
                <a:solidFill>
                  <a:srgbClr val="00B0F0"/>
                </a:solidFill>
              </a:rPr>
              <a:t> </a:t>
            </a:r>
            <a:r>
              <a:rPr lang="de-DE" sz="2400" dirty="0" err="1">
                <a:solidFill>
                  <a:srgbClr val="00B0F0"/>
                </a:solidFill>
              </a:rPr>
              <a:t>asset</a:t>
            </a:r>
            <a:r>
              <a:rPr lang="de-DE" sz="2400" dirty="0">
                <a:solidFill>
                  <a:srgbClr val="00B0F0"/>
                </a:solidFill>
              </a:rPr>
              <a:t> (</a:t>
            </a:r>
            <a:r>
              <a:rPr lang="de-DE" sz="2400" dirty="0" err="1">
                <a:solidFill>
                  <a:srgbClr val="00B0F0"/>
                </a:solidFill>
              </a:rPr>
              <a:t>diversification</a:t>
            </a:r>
            <a:r>
              <a:rPr lang="de-DE" sz="2400" dirty="0"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51" y="1592246"/>
            <a:ext cx="7486643" cy="45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2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accent2"/>
                </a:solidFill>
              </a:rPr>
              <a:t>Capital </a:t>
            </a:r>
            <a:r>
              <a:rPr lang="de-DE" dirty="0" err="1">
                <a:solidFill>
                  <a:schemeClr val="accent2"/>
                </a:solidFill>
              </a:rPr>
              <a:t>market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line</a:t>
            </a:r>
            <a:br>
              <a:rPr lang="de-DE" dirty="0"/>
            </a:br>
            <a:r>
              <a:rPr lang="de-DE" dirty="0" err="1"/>
              <a:t>mixture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riskless</a:t>
            </a:r>
            <a:r>
              <a:rPr lang="de-DE" dirty="0"/>
              <a:t> </a:t>
            </a:r>
            <a:r>
              <a:rPr lang="de-DE" dirty="0" err="1"/>
              <a:t>asset</a:t>
            </a:r>
            <a:r>
              <a:rPr lang="de-DE" dirty="0"/>
              <a:t>    </a:t>
            </a:r>
            <a:r>
              <a:rPr lang="de-DE" sz="3600" dirty="0">
                <a:solidFill>
                  <a:schemeClr val="bg1">
                    <a:lumMod val="50000"/>
                  </a:schemeClr>
                </a:solidFill>
              </a:rPr>
              <a:t>(e.g. </a:t>
            </a:r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government</a:t>
            </a:r>
            <a:r>
              <a:rPr lang="de-DE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bg1">
                    <a:lumMod val="50000"/>
                  </a:schemeClr>
                </a:solidFill>
              </a:rPr>
              <a:t>bond</a:t>
            </a:r>
            <a:r>
              <a:rPr lang="de-DE" sz="3600" dirty="0">
                <a:solidFill>
                  <a:schemeClr val="bg1">
                    <a:lumMod val="50000"/>
                  </a:schemeClr>
                </a:solidFill>
              </a:rPr>
              <a:t>?)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6691" y="6144125"/>
            <a:ext cx="11493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>
                <a:solidFill>
                  <a:srgbClr val="0070C0"/>
                </a:solidFill>
              </a:rPr>
              <a:t>Tobin </a:t>
            </a:r>
            <a:r>
              <a:rPr lang="de-DE" sz="2000" u="sng" dirty="0" err="1">
                <a:solidFill>
                  <a:srgbClr val="0070C0"/>
                </a:solidFill>
              </a:rPr>
              <a:t>separation</a:t>
            </a:r>
            <a:r>
              <a:rPr lang="de-DE" sz="2000" dirty="0">
                <a:solidFill>
                  <a:srgbClr val="0070C0"/>
                </a:solidFill>
              </a:rPr>
              <a:t>:    </a:t>
            </a:r>
            <a:r>
              <a:rPr lang="de-DE" sz="2000" dirty="0" err="1">
                <a:solidFill>
                  <a:srgbClr val="0070C0"/>
                </a:solidFill>
              </a:rPr>
              <a:t>Experts</a:t>
            </a:r>
            <a:r>
              <a:rPr lang="de-DE" sz="2000" dirty="0">
                <a:solidFill>
                  <a:srgbClr val="0070C0"/>
                </a:solidFill>
              </a:rPr>
              <a:t> (Banks, Funds) </a:t>
            </a:r>
            <a:r>
              <a:rPr lang="de-DE" sz="2000" dirty="0" err="1">
                <a:solidFill>
                  <a:srgbClr val="0070C0"/>
                </a:solidFill>
              </a:rPr>
              <a:t>provide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the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risky</a:t>
            </a:r>
            <a:r>
              <a:rPr lang="de-DE" sz="2000" dirty="0">
                <a:solidFill>
                  <a:srgbClr val="0070C0"/>
                </a:solidFill>
              </a:rPr>
              <a:t> (</a:t>
            </a:r>
            <a:r>
              <a:rPr lang="de-DE" sz="2000" dirty="0" err="1">
                <a:solidFill>
                  <a:srgbClr val="0070C0"/>
                </a:solidFill>
              </a:rPr>
              <a:t>tangency</a:t>
            </a:r>
            <a:r>
              <a:rPr lang="de-DE" sz="2000" dirty="0">
                <a:solidFill>
                  <a:srgbClr val="0070C0"/>
                </a:solidFill>
              </a:rPr>
              <a:t>) </a:t>
            </a:r>
            <a:r>
              <a:rPr lang="de-DE" sz="2000" dirty="0" err="1">
                <a:solidFill>
                  <a:srgbClr val="0070C0"/>
                </a:solidFill>
              </a:rPr>
              <a:t>market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portfolio</a:t>
            </a:r>
            <a:r>
              <a:rPr lang="de-DE" sz="2000" dirty="0">
                <a:solidFill>
                  <a:srgbClr val="0070C0"/>
                </a:solidFill>
              </a:rPr>
              <a:t>, </a:t>
            </a:r>
          </a:p>
          <a:p>
            <a:r>
              <a:rPr lang="de-DE" sz="2000" dirty="0" err="1">
                <a:solidFill>
                  <a:srgbClr val="0070C0"/>
                </a:solidFill>
              </a:rPr>
              <a:t>customer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selects</a:t>
            </a:r>
            <a:r>
              <a:rPr lang="de-DE" sz="2000" dirty="0">
                <a:solidFill>
                  <a:srgbClr val="0070C0"/>
                </a:solidFill>
              </a:rPr>
              <a:t> her </a:t>
            </a:r>
            <a:r>
              <a:rPr lang="de-DE" sz="2000" dirty="0" err="1">
                <a:solidFill>
                  <a:srgbClr val="0070C0"/>
                </a:solidFill>
              </a:rPr>
              <a:t>portfolio</a:t>
            </a:r>
            <a:r>
              <a:rPr lang="de-DE" sz="2000" dirty="0">
                <a:solidFill>
                  <a:srgbClr val="0070C0"/>
                </a:solidFill>
              </a:rPr>
              <a:t> on </a:t>
            </a:r>
            <a:r>
              <a:rPr lang="de-DE" sz="2000" dirty="0" err="1">
                <a:solidFill>
                  <a:srgbClr val="0070C0"/>
                </a:solidFill>
              </a:rPr>
              <a:t>the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capital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market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line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according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to</a:t>
            </a:r>
            <a:r>
              <a:rPr lang="de-DE" sz="2000" dirty="0">
                <a:solidFill>
                  <a:srgbClr val="0070C0"/>
                </a:solidFill>
              </a:rPr>
              <a:t> her </a:t>
            </a:r>
            <a:r>
              <a:rPr lang="de-DE" sz="2000" dirty="0" err="1">
                <a:solidFill>
                  <a:srgbClr val="0070C0"/>
                </a:solidFill>
              </a:rPr>
              <a:t>risk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appetite</a:t>
            </a:r>
            <a:r>
              <a:rPr lang="de-DE" sz="2000" dirty="0">
                <a:solidFill>
                  <a:srgbClr val="0070C0"/>
                </a:solidFill>
              </a:rPr>
              <a:t> (</a:t>
            </a:r>
            <a:r>
              <a:rPr lang="de-DE" sz="2000" dirty="0" err="1">
                <a:solidFill>
                  <a:srgbClr val="0070C0"/>
                </a:solidFill>
              </a:rPr>
              <a:t>risk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bearing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capacity</a:t>
            </a:r>
            <a:r>
              <a:rPr lang="de-DE" sz="20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476" y="1814403"/>
            <a:ext cx="6857404" cy="416930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24594" y="2614868"/>
            <a:ext cx="26442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easily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, </a:t>
            </a:r>
          </a:p>
          <a:p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combinations</a:t>
            </a:r>
            <a:r>
              <a:rPr lang="de-DE" dirty="0"/>
              <a:t> </a:t>
            </a:r>
          </a:p>
          <a:p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risky</a:t>
            </a:r>
            <a:r>
              <a:rPr lang="de-DE" dirty="0"/>
              <a:t> </a:t>
            </a:r>
            <a:r>
              <a:rPr lang="de-DE" dirty="0" err="1"/>
              <a:t>portfolio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</a:p>
          <a:p>
            <a:r>
              <a:rPr lang="de-DE" dirty="0"/>
              <a:t>an </a:t>
            </a:r>
            <a:r>
              <a:rPr lang="de-DE" dirty="0" err="1"/>
              <a:t>riskless</a:t>
            </a:r>
            <a:r>
              <a:rPr lang="de-DE" dirty="0"/>
              <a:t> </a:t>
            </a:r>
            <a:r>
              <a:rPr lang="de-DE" dirty="0" err="1"/>
              <a:t>asset</a:t>
            </a:r>
            <a:r>
              <a:rPr lang="de-DE" dirty="0"/>
              <a:t> </a:t>
            </a:r>
            <a:r>
              <a:rPr lang="de-DE" dirty="0" err="1"/>
              <a:t>lie</a:t>
            </a:r>
            <a:r>
              <a:rPr lang="de-DE" dirty="0"/>
              <a:t> on a </a:t>
            </a:r>
          </a:p>
          <a:p>
            <a:r>
              <a:rPr lang="de-DE" dirty="0" err="1"/>
              <a:t>straight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frontier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</a:p>
          <a:p>
            <a:r>
              <a:rPr lang="de-DE" dirty="0"/>
              <a:t>a </a:t>
            </a:r>
            <a:r>
              <a:rPr lang="de-DE" dirty="0" err="1"/>
              <a:t>riskless</a:t>
            </a:r>
            <a:r>
              <a:rPr lang="de-DE" dirty="0"/>
              <a:t> </a:t>
            </a:r>
            <a:r>
              <a:rPr lang="de-DE" dirty="0" err="1"/>
              <a:t>asset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</a:t>
            </a:r>
          </a:p>
          <a:p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u="sng" dirty="0" err="1"/>
              <a:t>capital</a:t>
            </a:r>
            <a:r>
              <a:rPr lang="de-DE" u="sng" dirty="0"/>
              <a:t> </a:t>
            </a:r>
            <a:r>
              <a:rPr lang="de-DE" u="sng" dirty="0" err="1"/>
              <a:t>market</a:t>
            </a:r>
            <a:r>
              <a:rPr lang="de-DE" u="sng" dirty="0"/>
              <a:t> </a:t>
            </a:r>
            <a:r>
              <a:rPr lang="de-DE" u="sng" dirty="0" err="1"/>
              <a:t>line</a:t>
            </a:r>
            <a:r>
              <a:rPr lang="de-DE" dirty="0"/>
              <a:t>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406195" y="3561350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tangency</a:t>
            </a:r>
            <a:r>
              <a:rPr lang="de-DE" sz="1400" dirty="0"/>
              <a:t> </a:t>
            </a:r>
            <a:r>
              <a:rPr lang="de-DE" sz="1400" dirty="0" err="1"/>
              <a:t>point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2245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1971</Words>
  <Application>Microsoft Office PowerPoint</Application>
  <PresentationFormat>Breitbild</PresentationFormat>
  <Paragraphs>407</Paragraphs>
  <Slides>38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Times New Roman</vt:lpstr>
      <vt:lpstr>Office</vt:lpstr>
      <vt:lpstr>PowerPoint-Präsentation</vt:lpstr>
      <vt:lpstr>Quite a few physicists I know from Münster now work in a bank or consulting firm </vt:lpstr>
      <vt:lpstr>What do physicists do in finance?</vt:lpstr>
      <vt:lpstr>What do physicists do in finance?</vt:lpstr>
      <vt:lpstr>Efficient markets</vt:lpstr>
      <vt:lpstr>Balancing risk and return Portfolio Optimization (Markowitz        )</vt:lpstr>
      <vt:lpstr>Portfolio optimization  Risk minimization under constraints</vt:lpstr>
      <vt:lpstr>Result: Efficient portfolios</vt:lpstr>
      <vt:lpstr>Capital market line mixture with riskless asset    (e.g. government bond?)</vt:lpstr>
      <vt:lpstr>Capital asset pricing model Risk-return relation for a single asset</vt:lpstr>
      <vt:lpstr>Some practical problems to be solved by a portfolio manager</vt:lpstr>
      <vt:lpstr>What do physicists do in finance?</vt:lpstr>
      <vt:lpstr>Option pricing (Black, Scholes, Merton                  )</vt:lpstr>
      <vt:lpstr>Option pricing (short position, selling protection)</vt:lpstr>
      <vt:lpstr>Replication of a derivative (e.g. call option)  through a portfolio consisting of a certain amount of the underlying (e.g. stock) and of a numeraire (e.g. money on a bank account) in a simple binomial model of the stock prize </vt:lpstr>
      <vt:lpstr>… iterating the model and taking the limit </vt:lpstr>
      <vt:lpstr>Black-Scholes-Merton equation</vt:lpstr>
      <vt:lpstr>Stages in the life of the theory of option pricing</vt:lpstr>
      <vt:lpstr>Some practical problems</vt:lpstr>
      <vt:lpstr>What do Physicists do in Finance?</vt:lpstr>
      <vt:lpstr>Loss distribution, „value at risk“ and equity capital</vt:lpstr>
      <vt:lpstr>Example: Credit risk</vt:lpstr>
      <vt:lpstr>Select a model: logistic regression</vt:lpstr>
      <vt:lpstr>Estimation of probability of default (PD)</vt:lpstr>
      <vt:lpstr>Interlude: Some basics of prediction</vt:lpstr>
      <vt:lpstr>Fitting a simple mean</vt:lpstr>
      <vt:lpstr>Fitting more and more flexible models</vt:lpstr>
      <vt:lpstr>Fitting more and more flexible models</vt:lpstr>
      <vt:lpstr>Prediction with flexible models</vt:lpstr>
      <vt:lpstr>Cross-validation</vt:lpstr>
      <vt:lpstr>Overfitting</vt:lpstr>
      <vt:lpstr>A stresstesting example </vt:lpstr>
      <vt:lpstr>Reducing risk by diversification in a portfolio?</vt:lpstr>
      <vt:lpstr>It‘s all about correlation</vt:lpstr>
      <vt:lpstr>A correlation model for credit risk</vt:lpstr>
      <vt:lpstr>PowerPoint-Präsentation</vt:lpstr>
      <vt:lpstr>… and finally</vt:lpstr>
      <vt:lpstr>…and last but not least, physicists know how to use knot theorie to tie a tie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Physicists in Finance</dc:title>
  <dc:creator>Joerg Lemm</dc:creator>
  <cp:lastModifiedBy>Joerg Lemm</cp:lastModifiedBy>
  <cp:revision>293</cp:revision>
  <dcterms:created xsi:type="dcterms:W3CDTF">2016-09-15T05:28:09Z</dcterms:created>
  <dcterms:modified xsi:type="dcterms:W3CDTF">2016-09-21T13:39:52Z</dcterms:modified>
</cp:coreProperties>
</file>