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2" r:id="rId3"/>
    <p:sldId id="293" r:id="rId4"/>
    <p:sldId id="290" r:id="rId5"/>
    <p:sldId id="291" r:id="rId6"/>
    <p:sldId id="294" r:id="rId7"/>
    <p:sldId id="296" r:id="rId8"/>
    <p:sldId id="297" r:id="rId9"/>
    <p:sldId id="282" r:id="rId10"/>
    <p:sldId id="285" r:id="rId11"/>
    <p:sldId id="283" r:id="rId12"/>
    <p:sldId id="287" r:id="rId13"/>
    <p:sldId id="284" r:id="rId14"/>
    <p:sldId id="288" r:id="rId1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F389-C5C9-C440-93AA-7F3CA16772AF}" type="datetimeFigureOut">
              <a:rPr lang="de-DE" smtClean="0"/>
              <a:t>26.11.15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7847-732A-EA48-99F1-9B26A8E82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9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B05274-1077-4DC5-B9B9-2485F50F71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526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_Hintergrund_0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35213" y="6303963"/>
            <a:ext cx="4108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dirty="0" smtClean="0">
                <a:solidFill>
                  <a:schemeClr val="bg2"/>
                </a:solidFill>
                <a:latin typeface="MetaNormal-Roman" pitchFamily="18" charset="0"/>
                <a:cs typeface="Arial" pitchFamily="34" charset="0"/>
              </a:rPr>
              <a:t>Michael Klasen</a:t>
            </a:r>
            <a:endParaRPr lang="de-DE" sz="1200" dirty="0">
              <a:solidFill>
                <a:schemeClr val="bg2"/>
              </a:solidFill>
              <a:latin typeface="MetaNormal-Roman" pitchFamily="18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292725" y="5805488"/>
            <a:ext cx="28971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4475" y="1255689"/>
            <a:ext cx="7881938" cy="4030699"/>
          </a:xfrm>
        </p:spPr>
        <p:txBody>
          <a:bodyPr anchor="t" anchorCtr="0"/>
          <a:lstStyle>
            <a:lvl1pPr>
              <a:defRPr sz="3000">
                <a:solidFill>
                  <a:srgbClr val="FFFF00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FFDA-806E-4B79-BE8B-8F2EFF5C1F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Datum: 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0025" y="1931988"/>
            <a:ext cx="3921125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3550" y="1931988"/>
            <a:ext cx="3922713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Welcome to the RTG 2149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14B2C-B8CA-479C-A2ED-0A7E8BADA5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Datum: 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Welcome to the RTG 2149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08F5-7F7A-4E66-8AA6-FB17F18271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Datum: 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Welcome to the RTG 2149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7A66-1FA4-49E4-B2B1-01D4CF689E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Datum: 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Welcome to the RTG 2149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524D-3B5D-4AAB-9D5A-CC37FFFAFF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Datum: 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_Hintergrund_02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857250"/>
            <a:ext cx="7996237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&gt; 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931988"/>
            <a:ext cx="7996238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94163" y="654050"/>
            <a:ext cx="41243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238" y="611188"/>
            <a:ext cx="6016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1E94482-6EE3-4D32-9433-DF73996FF5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11475" y="6538913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Datum: </a:t>
            </a:r>
            <a:endParaRPr lang="de-DE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79388" y="6538913"/>
            <a:ext cx="4343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de-DE" sz="1100" dirty="0" smtClean="0">
                <a:solidFill>
                  <a:schemeClr val="bg2"/>
                </a:solidFill>
                <a:latin typeface="MetaNormal-Roman" pitchFamily="18" charset="0"/>
                <a:cs typeface="Arial" pitchFamily="34" charset="0"/>
              </a:rPr>
              <a:t>Michael Klasen</a:t>
            </a:r>
            <a:endParaRPr lang="de-DE" sz="1100" dirty="0">
              <a:solidFill>
                <a:schemeClr val="bg2"/>
              </a:solidFill>
              <a:latin typeface="MetaNormal-Roman" pitchFamily="18" charset="0"/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9pPr>
    </p:titleStyle>
    <p:bodyStyle>
      <a:lvl1pPr marL="1588" indent="179388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j-lt"/>
          <a:ea typeface="+mn-ea"/>
          <a:cs typeface="+mn-cs"/>
        </a:defRPr>
      </a:lvl1pPr>
      <a:lvl2pPr marL="361950" indent="169863" algn="l" rtl="0" eaLnBrk="1" fontAlgn="base" hangingPunct="1">
        <a:spcBef>
          <a:spcPct val="20000"/>
        </a:spcBef>
        <a:spcAft>
          <a:spcPct val="0"/>
        </a:spcAft>
        <a:buFont typeface="MetaNormal-Roman" pitchFamily="34" charset="0"/>
        <a:buChar char="•"/>
        <a:defRPr sz="1700">
          <a:solidFill>
            <a:schemeClr val="bg2"/>
          </a:solidFill>
          <a:latin typeface="+mj-lt"/>
          <a:ea typeface="+mn-ea"/>
        </a:defRPr>
      </a:lvl2pPr>
      <a:lvl3pPr marL="712788" indent="179388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j-lt"/>
          <a:ea typeface="+mn-ea"/>
        </a:defRPr>
      </a:lvl3pPr>
      <a:lvl4pPr marL="1073150" indent="180975" algn="l" rtl="0" eaLnBrk="1" fontAlgn="base" hangingPunct="1">
        <a:spcBef>
          <a:spcPct val="20000"/>
        </a:spcBef>
        <a:spcAft>
          <a:spcPct val="0"/>
        </a:spcAft>
        <a:buFont typeface="MetaNormal-Roman" pitchFamily="34" charset="0"/>
        <a:buChar char="•"/>
        <a:defRPr sz="1700">
          <a:solidFill>
            <a:schemeClr val="bg2"/>
          </a:solidFill>
          <a:latin typeface="+mj-lt"/>
          <a:ea typeface="+mn-ea"/>
        </a:defRPr>
      </a:lvl4pPr>
      <a:lvl5pPr marL="1430338" indent="185738" algn="l" rtl="0" eaLnBrk="1" fontAlgn="base" hangingPunct="1">
        <a:spcBef>
          <a:spcPct val="20000"/>
        </a:spcBef>
        <a:spcAft>
          <a:spcPct val="0"/>
        </a:spcAft>
        <a:buFont typeface="MetaNormal-Roman" pitchFamily="34" charset="0"/>
        <a:buChar char="•"/>
        <a:defRPr sz="1700">
          <a:solidFill>
            <a:schemeClr val="bg2"/>
          </a:solidFill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bg2"/>
          </a:solidFill>
          <a:latin typeface="MetaOT-Normal" pitchFamily="64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bg2"/>
          </a:solidFill>
          <a:latin typeface="MetaOT-Normal" pitchFamily="64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bg2"/>
          </a:solidFill>
          <a:latin typeface="MetaOT-Normal" pitchFamily="64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bg2"/>
          </a:solidFill>
          <a:latin typeface="MetaOT-Normal" pitchFamily="64" charset="0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475" y="1255705"/>
            <a:ext cx="7881938" cy="4030683"/>
          </a:xfrm>
        </p:spPr>
        <p:txBody>
          <a:bodyPr/>
          <a:lstStyle/>
          <a:p>
            <a:pPr eaLnBrk="1" hangingPunct="1"/>
            <a:r>
              <a:rPr lang="de-DE" sz="2800" dirty="0" smtClean="0"/>
              <a:t>Welcome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RTG 2149</a:t>
            </a:r>
            <a:br>
              <a:rPr lang="de-DE" sz="28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2800" dirty="0" smtClean="0"/>
              <a:t>Strong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weak</a:t>
            </a:r>
            <a:r>
              <a:rPr lang="de-DE" sz="2800" dirty="0" smtClean="0"/>
              <a:t> </a:t>
            </a:r>
            <a:r>
              <a:rPr lang="de-DE" sz="2800" dirty="0" err="1" smtClean="0"/>
              <a:t>interactions</a:t>
            </a:r>
            <a:r>
              <a:rPr lang="de-DE" sz="2800" dirty="0" smtClean="0"/>
              <a:t> –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hadrons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dark</a:t>
            </a:r>
            <a:r>
              <a:rPr lang="de-DE" sz="2800" dirty="0" smtClean="0"/>
              <a:t> matter</a:t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sz="2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Tuesday</a:t>
            </a:r>
            <a:r>
              <a:rPr lang="de-DE" dirty="0" smtClean="0"/>
              <a:t> </a:t>
            </a:r>
            <a:r>
              <a:rPr lang="de-DE" dirty="0" err="1" smtClean="0"/>
              <a:t>afternoon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" b="-9963"/>
          <a:stretch/>
        </p:blipFill>
        <p:spPr/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373216"/>
            <a:ext cx="799288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6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Wednesday</a:t>
            </a:r>
            <a:r>
              <a:rPr lang="de-DE" dirty="0" smtClean="0"/>
              <a:t> </a:t>
            </a:r>
            <a:r>
              <a:rPr lang="de-DE" dirty="0" err="1" smtClean="0"/>
              <a:t>morning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8" r="258"/>
          <a:stretch/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43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Wednesday</a:t>
            </a:r>
            <a:r>
              <a:rPr lang="de-DE" dirty="0" smtClean="0"/>
              <a:t> </a:t>
            </a:r>
            <a:r>
              <a:rPr lang="de-DE" dirty="0" err="1" smtClean="0"/>
              <a:t>afternoon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rcRect t="1014" b="1014"/>
          <a:stretch>
            <a:fillRect/>
          </a:stretch>
        </p:blipFill>
        <p:spPr>
          <a:xfrm>
            <a:off x="200025" y="2420888"/>
            <a:ext cx="7996238" cy="329411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16832"/>
            <a:ext cx="79928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0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Thursday</a:t>
            </a:r>
            <a:r>
              <a:rPr lang="de-DE" dirty="0" smtClean="0"/>
              <a:t> </a:t>
            </a:r>
            <a:r>
              <a:rPr lang="de-DE" dirty="0" err="1" smtClean="0"/>
              <a:t>morning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95" b="-338"/>
          <a:stretch/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42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Thursday</a:t>
            </a:r>
            <a:r>
              <a:rPr lang="de-DE" dirty="0" smtClean="0"/>
              <a:t> </a:t>
            </a:r>
            <a:r>
              <a:rPr lang="de-DE" dirty="0" err="1" smtClean="0"/>
              <a:t>afternoon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rcRect t="1206" b="1206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40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 A: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strong </a:t>
            </a:r>
            <a:r>
              <a:rPr lang="de-DE" dirty="0" err="1" smtClean="0"/>
              <a:t>interaction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rcRect t="8604" b="8604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11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 B: Dark matter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beyond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SM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rcRect t="-54031" b="-54031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41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methodology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96" b="1"/>
          <a:stretch/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00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Principal</a:t>
            </a:r>
            <a:r>
              <a:rPr lang="de-DE" dirty="0"/>
              <a:t> </a:t>
            </a:r>
            <a:r>
              <a:rPr lang="de-DE" dirty="0" err="1" smtClean="0"/>
              <a:t>investigators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interconnections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96" b="-338"/>
          <a:stretch/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81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 – </a:t>
            </a:r>
            <a:r>
              <a:rPr lang="de-DE" dirty="0" err="1" smtClean="0"/>
              <a:t>theory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de-DE" u="sng" dirty="0" err="1" smtClean="0"/>
              <a:t>Past</a:t>
            </a:r>
            <a:r>
              <a:rPr lang="de-DE" u="sng" dirty="0" smtClean="0"/>
              <a:t>/</a:t>
            </a:r>
            <a:r>
              <a:rPr lang="de-DE" u="sng" dirty="0" err="1" smtClean="0"/>
              <a:t>present</a:t>
            </a:r>
            <a:r>
              <a:rPr lang="de-DE" u="sng" dirty="0" smtClean="0"/>
              <a:t> </a:t>
            </a:r>
            <a:r>
              <a:rPr lang="de-DE" u="sng" dirty="0" err="1" smtClean="0"/>
              <a:t>examples</a:t>
            </a:r>
            <a:r>
              <a:rPr lang="de-DE" u="sng" dirty="0" smtClean="0"/>
              <a:t>:</a:t>
            </a:r>
          </a:p>
          <a:p>
            <a:endParaRPr lang="de-DE" dirty="0" smtClean="0"/>
          </a:p>
          <a:p>
            <a:r>
              <a:rPr lang="de-DE" dirty="0" smtClean="0"/>
              <a:t>F. König: </a:t>
            </a:r>
            <a:r>
              <a:rPr lang="de-DE" dirty="0"/>
              <a:t>P</a:t>
            </a:r>
            <a:r>
              <a:rPr lang="de-DE" dirty="0" smtClean="0"/>
              <a:t>hoton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T</a:t>
            </a:r>
            <a:r>
              <a:rPr lang="de-DE" dirty="0" err="1" smtClean="0"/>
              <a:t>-spectrum</a:t>
            </a:r>
            <a:r>
              <a:rPr lang="de-DE" dirty="0" smtClean="0"/>
              <a:t> in ALICE – </a:t>
            </a:r>
            <a:r>
              <a:rPr lang="de-DE" dirty="0" err="1" smtClean="0"/>
              <a:t>photons</a:t>
            </a:r>
            <a:r>
              <a:rPr lang="de-DE" dirty="0" smtClean="0"/>
              <a:t> in POWHEG</a:t>
            </a:r>
          </a:p>
          <a:p>
            <a:r>
              <a:rPr lang="de-DE" dirty="0" smtClean="0"/>
              <a:t>N. </a:t>
            </a:r>
            <a:r>
              <a:rPr lang="de-DE" dirty="0" err="1" smtClean="0"/>
              <a:t>Steinbrink</a:t>
            </a:r>
            <a:r>
              <a:rPr lang="de-DE" dirty="0" smtClean="0"/>
              <a:t>: Time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flight</a:t>
            </a:r>
            <a:r>
              <a:rPr lang="de-DE" dirty="0" smtClean="0"/>
              <a:t> in KATRIN – sterile </a:t>
            </a:r>
            <a:r>
              <a:rPr lang="de-DE" dirty="0" err="1" smtClean="0"/>
              <a:t>neutrinos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Hannestad</a:t>
            </a:r>
            <a:endParaRPr lang="de-DE" dirty="0"/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r>
              <a:rPr lang="de-DE" u="sng" dirty="0" smtClean="0"/>
              <a:t>Future </a:t>
            </a:r>
            <a:r>
              <a:rPr lang="de-DE" u="sng" dirty="0" err="1" smtClean="0"/>
              <a:t>possibilities</a:t>
            </a:r>
            <a:r>
              <a:rPr lang="de-DE" u="sng" dirty="0" smtClean="0"/>
              <a:t>:</a:t>
            </a:r>
          </a:p>
          <a:p>
            <a:endParaRPr lang="de-DE" dirty="0" smtClean="0"/>
          </a:p>
          <a:p>
            <a:r>
              <a:rPr lang="de-DE" dirty="0" smtClean="0"/>
              <a:t>2-3 </a:t>
            </a:r>
            <a:r>
              <a:rPr lang="de-DE" dirty="0" err="1" smtClean="0"/>
              <a:t>month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in </a:t>
            </a:r>
            <a:r>
              <a:rPr lang="de-DE" dirty="0" err="1" smtClean="0"/>
              <a:t>experiment</a:t>
            </a:r>
            <a:r>
              <a:rPr lang="de-DE" dirty="0" smtClean="0"/>
              <a:t>/</a:t>
            </a:r>
            <a:r>
              <a:rPr lang="de-DE" dirty="0" err="1" smtClean="0"/>
              <a:t>theory</a:t>
            </a:r>
            <a:endParaRPr lang="de-DE" dirty="0" smtClean="0"/>
          </a:p>
          <a:p>
            <a:r>
              <a:rPr lang="de-DE" dirty="0" smtClean="0"/>
              <a:t>Service </a:t>
            </a:r>
            <a:r>
              <a:rPr lang="de-DE" dirty="0" err="1" smtClean="0"/>
              <a:t>tasks</a:t>
            </a:r>
            <a:r>
              <a:rPr lang="de-DE" dirty="0" smtClean="0"/>
              <a:t>,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endParaRPr lang="de-DE" dirty="0" smtClean="0"/>
          </a:p>
          <a:p>
            <a:r>
              <a:rPr lang="de-DE" dirty="0" smtClean="0"/>
              <a:t>Location: U Münster, </a:t>
            </a:r>
            <a:r>
              <a:rPr lang="de-DE" dirty="0" err="1" smtClean="0"/>
              <a:t>partner</a:t>
            </a:r>
            <a:r>
              <a:rPr lang="de-DE" dirty="0" smtClean="0"/>
              <a:t> </a:t>
            </a:r>
            <a:r>
              <a:rPr lang="de-DE" dirty="0" err="1" smtClean="0"/>
              <a:t>institution</a:t>
            </a:r>
            <a:r>
              <a:rPr lang="de-DE" dirty="0" smtClean="0"/>
              <a:t> (GSI, KIT), </a:t>
            </a:r>
            <a:r>
              <a:rPr lang="de-DE" dirty="0" err="1" smtClean="0"/>
              <a:t>abroad</a:t>
            </a:r>
            <a:r>
              <a:rPr lang="de-DE" dirty="0" smtClean="0"/>
              <a:t> (CERN, </a:t>
            </a:r>
            <a:r>
              <a:rPr lang="de-DE" dirty="0" err="1" smtClean="0"/>
              <a:t>Annecy</a:t>
            </a:r>
            <a:r>
              <a:rPr lang="de-DE" dirty="0" smtClean="0"/>
              <a:t>, ...)</a:t>
            </a:r>
          </a:p>
          <a:p>
            <a:r>
              <a:rPr lang="de-DE" dirty="0" smtClean="0"/>
              <a:t>Alternative (in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associates</a:t>
            </a:r>
            <a:r>
              <a:rPr lang="de-DE" dirty="0" smtClean="0"/>
              <a:t>): Seminar </a:t>
            </a:r>
            <a:r>
              <a:rPr lang="de-DE" dirty="0" err="1" smtClean="0"/>
              <a:t>talk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76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RTG </a:t>
            </a:r>
            <a:r>
              <a:rPr lang="de-DE" dirty="0" err="1" smtClean="0"/>
              <a:t>students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de-DE" u="sng" dirty="0" err="1" smtClean="0"/>
              <a:t>Funded</a:t>
            </a:r>
            <a:r>
              <a:rPr lang="de-DE" u="sng" dirty="0" smtClean="0"/>
              <a:t>:</a:t>
            </a:r>
          </a:p>
          <a:p>
            <a:pPr indent="0">
              <a:buNone/>
            </a:pPr>
            <a:endParaRPr lang="de-DE" u="sng" dirty="0" smtClean="0"/>
          </a:p>
          <a:p>
            <a:r>
              <a:rPr lang="de-DE" dirty="0" smtClean="0"/>
              <a:t>K. Eckert	</a:t>
            </a:r>
            <a:r>
              <a:rPr lang="de-DE" dirty="0" err="1" smtClean="0"/>
              <a:t>Heitger</a:t>
            </a:r>
            <a:r>
              <a:rPr lang="de-DE" dirty="0" smtClean="0"/>
              <a:t>		</a:t>
            </a:r>
            <a:r>
              <a:rPr lang="de-DE" dirty="0" err="1" smtClean="0"/>
              <a:t>Khoukaz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S. </a:t>
            </a:r>
            <a:r>
              <a:rPr lang="de-DE" dirty="0" err="1" smtClean="0">
                <a:solidFill>
                  <a:srgbClr val="FF0000"/>
                </a:solidFill>
              </a:rPr>
              <a:t>Esch</a:t>
            </a:r>
            <a:r>
              <a:rPr lang="de-DE" dirty="0" smtClean="0"/>
              <a:t>	MK		Weinheimer</a:t>
            </a:r>
          </a:p>
          <a:p>
            <a:r>
              <a:rPr lang="de-DE" dirty="0" smtClean="0">
                <a:solidFill>
                  <a:srgbClr val="008000"/>
                </a:solidFill>
              </a:rPr>
              <a:t>O. </a:t>
            </a:r>
            <a:r>
              <a:rPr lang="de-DE" dirty="0" err="1" smtClean="0">
                <a:solidFill>
                  <a:srgbClr val="008000"/>
                </a:solidFill>
              </a:rPr>
              <a:t>Fedkevych</a:t>
            </a:r>
            <a:r>
              <a:rPr lang="de-DE" dirty="0" smtClean="0"/>
              <a:t>	</a:t>
            </a:r>
            <a:r>
              <a:rPr lang="de-DE" dirty="0" err="1" smtClean="0">
                <a:solidFill>
                  <a:srgbClr val="FF0000"/>
                </a:solidFill>
              </a:rPr>
              <a:t>Kulesza</a:t>
            </a:r>
            <a:r>
              <a:rPr lang="de-DE" dirty="0" smtClean="0"/>
              <a:t>		Klein-</a:t>
            </a:r>
            <a:r>
              <a:rPr lang="de-DE" dirty="0" err="1" smtClean="0"/>
              <a:t>Bösing</a:t>
            </a:r>
            <a:endParaRPr lang="de-DE" dirty="0" smtClean="0"/>
          </a:p>
          <a:p>
            <a:r>
              <a:rPr lang="de-DE" dirty="0" smtClean="0"/>
              <a:t>A. </a:t>
            </a:r>
            <a:r>
              <a:rPr lang="de-DE" dirty="0" err="1" smtClean="0"/>
              <a:t>Fieguth</a:t>
            </a:r>
            <a:r>
              <a:rPr lang="de-DE" dirty="0" smtClean="0"/>
              <a:t>	Weinheimer	Münster</a:t>
            </a:r>
          </a:p>
          <a:p>
            <a:r>
              <a:rPr lang="de-DE" dirty="0" smtClean="0">
                <a:solidFill>
                  <a:srgbClr val="008000"/>
                </a:solidFill>
              </a:rPr>
              <a:t>H. Gerber</a:t>
            </a:r>
            <a:r>
              <a:rPr lang="de-DE" dirty="0" smtClean="0"/>
              <a:t>	Münster		</a:t>
            </a:r>
            <a:r>
              <a:rPr lang="de-DE" dirty="0" err="1" smtClean="0"/>
              <a:t>Wulkenhaar</a:t>
            </a:r>
            <a:endParaRPr lang="de-DE" dirty="0" smtClean="0"/>
          </a:p>
          <a:p>
            <a:r>
              <a:rPr lang="de-DE" dirty="0" smtClean="0"/>
              <a:t>F. Herrmann	Klein-</a:t>
            </a:r>
            <a:r>
              <a:rPr lang="de-DE" dirty="0" err="1" smtClean="0"/>
              <a:t>Bösing</a:t>
            </a:r>
            <a:r>
              <a:rPr lang="de-DE" dirty="0" smtClean="0"/>
              <a:t>	MK</a:t>
            </a:r>
          </a:p>
          <a:p>
            <a:r>
              <a:rPr lang="de-DE" dirty="0" smtClean="0"/>
              <a:t>H. </a:t>
            </a:r>
            <a:r>
              <a:rPr lang="de-DE" dirty="0" err="1" smtClean="0"/>
              <a:t>Poppenborg</a:t>
            </a:r>
            <a:r>
              <a:rPr lang="de-DE" dirty="0" smtClean="0"/>
              <a:t>	Wessels		MK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10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RTG </a:t>
            </a:r>
            <a:r>
              <a:rPr lang="de-DE" dirty="0" err="1" smtClean="0"/>
              <a:t>students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de-DE" u="sng" dirty="0" smtClean="0"/>
              <a:t>Associated: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008000"/>
                </a:solidFill>
              </a:rPr>
              <a:t>S. Ali</a:t>
            </a:r>
            <a:r>
              <a:rPr lang="de-DE" dirty="0" smtClean="0"/>
              <a:t>		Münster</a:t>
            </a:r>
          </a:p>
          <a:p>
            <a:r>
              <a:rPr lang="de-DE" dirty="0" smtClean="0"/>
              <a:t>D. Mühlheim	Wessels</a:t>
            </a:r>
          </a:p>
          <a:p>
            <a:r>
              <a:rPr lang="de-DE" dirty="0" smtClean="0"/>
              <a:t>N. </a:t>
            </a:r>
            <a:r>
              <a:rPr lang="de-DE" dirty="0" err="1" smtClean="0"/>
              <a:t>Steinbrink</a:t>
            </a:r>
            <a:r>
              <a:rPr lang="de-DE" dirty="0" smtClean="0"/>
              <a:t>	Weinheimer	</a:t>
            </a:r>
            <a:r>
              <a:rPr lang="de-DE" dirty="0" err="1" smtClean="0"/>
              <a:t>Hannestad</a:t>
            </a:r>
            <a:endParaRPr lang="de-DE" dirty="0" smtClean="0"/>
          </a:p>
          <a:p>
            <a:r>
              <a:rPr lang="de-DE" dirty="0" err="1" smtClean="0"/>
              <a:t>D.Schwartländer</a:t>
            </a:r>
            <a:r>
              <a:rPr lang="de-DE" dirty="0" smtClean="0"/>
              <a:t>	</a:t>
            </a:r>
            <a:r>
              <a:rPr lang="de-DE" dirty="0" err="1" smtClean="0">
                <a:solidFill>
                  <a:srgbClr val="FF0000"/>
                </a:solidFill>
              </a:rPr>
              <a:t>Kulesza</a:t>
            </a:r>
            <a:r>
              <a:rPr lang="de-DE" dirty="0" smtClean="0"/>
              <a:t>		</a:t>
            </a:r>
            <a:endParaRPr lang="de-DE" dirty="0"/>
          </a:p>
          <a:p>
            <a:pPr indent="0">
              <a:buNone/>
            </a:pPr>
            <a:endParaRPr lang="de-DE" u="sng" dirty="0" smtClean="0"/>
          </a:p>
          <a:p>
            <a:pPr indent="0">
              <a:buNone/>
            </a:pPr>
            <a:r>
              <a:rPr lang="de-DE" u="sng" dirty="0" err="1" smtClean="0"/>
              <a:t>To</a:t>
            </a:r>
            <a:r>
              <a:rPr lang="de-DE" u="sng" dirty="0" smtClean="0"/>
              <a:t> </a:t>
            </a:r>
            <a:r>
              <a:rPr lang="de-DE" u="sng" dirty="0" err="1" smtClean="0"/>
              <a:t>be</a:t>
            </a:r>
            <a:r>
              <a:rPr lang="de-DE" u="sng" dirty="0" smtClean="0"/>
              <a:t> </a:t>
            </a:r>
            <a:r>
              <a:rPr lang="de-DE" u="sng" dirty="0" err="1" smtClean="0"/>
              <a:t>recruited</a:t>
            </a:r>
            <a:r>
              <a:rPr lang="de-DE" u="sng" dirty="0" smtClean="0"/>
              <a:t>:</a:t>
            </a:r>
          </a:p>
          <a:p>
            <a:endParaRPr lang="de-DE" dirty="0" smtClean="0"/>
          </a:p>
          <a:p>
            <a:r>
              <a:rPr lang="de-DE" dirty="0" smtClean="0"/>
              <a:t>4 </a:t>
            </a:r>
            <a:r>
              <a:rPr lang="de-DE" dirty="0" err="1" smtClean="0"/>
              <a:t>funded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(</a:t>
            </a:r>
            <a:r>
              <a:rPr lang="de-DE" dirty="0" err="1" smtClean="0"/>
              <a:t>deadline</a:t>
            </a:r>
            <a:r>
              <a:rPr lang="de-DE" dirty="0" smtClean="0"/>
              <a:t> </a:t>
            </a:r>
            <a:r>
              <a:rPr lang="de-DE" dirty="0" err="1" smtClean="0"/>
              <a:t>Dec</a:t>
            </a:r>
            <a:r>
              <a:rPr lang="de-DE" dirty="0" smtClean="0"/>
              <a:t> 31, 2015, </a:t>
            </a:r>
            <a:r>
              <a:rPr lang="de-DE" dirty="0" err="1" smtClean="0"/>
              <a:t>appointment</a:t>
            </a:r>
            <a:r>
              <a:rPr lang="de-DE" dirty="0" smtClean="0"/>
              <a:t> Mar 1, 2015)</a:t>
            </a:r>
          </a:p>
          <a:p>
            <a:r>
              <a:rPr lang="de-DE" dirty="0" smtClean="0"/>
              <a:t>~ 6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(</a:t>
            </a:r>
            <a:r>
              <a:rPr lang="de-DE" dirty="0" smtClean="0">
                <a:solidFill>
                  <a:srgbClr val="FF0000"/>
                </a:solidFill>
              </a:rPr>
              <a:t>M. </a:t>
            </a:r>
            <a:r>
              <a:rPr lang="de-DE" dirty="0" err="1" smtClean="0">
                <a:solidFill>
                  <a:srgbClr val="FF0000"/>
                </a:solidFill>
              </a:rPr>
              <a:t>Fedk</a:t>
            </a:r>
            <a:r>
              <a:rPr lang="de-DE" dirty="0" err="1" smtClean="0">
                <a:solidFill>
                  <a:srgbClr val="008000"/>
                </a:solidFill>
              </a:rPr>
              <a:t>evych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FF0000"/>
                </a:solidFill>
              </a:rPr>
              <a:t>I. </a:t>
            </a:r>
            <a:r>
              <a:rPr lang="de-DE" dirty="0" err="1" smtClean="0">
                <a:solidFill>
                  <a:srgbClr val="FF0000"/>
                </a:solidFill>
              </a:rPr>
              <a:t>Ivanc</a:t>
            </a:r>
            <a:r>
              <a:rPr lang="de-DE" dirty="0" err="1" smtClean="0">
                <a:solidFill>
                  <a:srgbClr val="008000"/>
                </a:solidFill>
              </a:rPr>
              <a:t>henko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FF0000"/>
                </a:solidFill>
              </a:rPr>
              <a:t>S. </a:t>
            </a:r>
            <a:r>
              <a:rPr lang="de-DE" dirty="0" err="1" smtClean="0">
                <a:solidFill>
                  <a:srgbClr val="FF0000"/>
                </a:solidFill>
              </a:rPr>
              <a:t>Schmiemann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008000"/>
                </a:solidFill>
              </a:rPr>
              <a:t>M. </a:t>
            </a:r>
          </a:p>
          <a:p>
            <a:pPr indent="0">
              <a:buNone/>
            </a:pP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 smtClean="0">
                <a:solidFill>
                  <a:srgbClr val="008000"/>
                </a:solidFill>
              </a:rPr>
              <a:t>  Vargas</a:t>
            </a:r>
            <a:r>
              <a:rPr lang="de-DE" dirty="0" smtClean="0"/>
              <a:t>, ...)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26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Tuesday</a:t>
            </a:r>
            <a:r>
              <a:rPr lang="de-DE" dirty="0" smtClean="0"/>
              <a:t> </a:t>
            </a:r>
            <a:r>
              <a:rPr lang="de-DE" dirty="0" err="1" smtClean="0"/>
              <a:t>morning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rcRect t="1406" b="1406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Welcome to the RTG 2149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198639"/>
      </p:ext>
    </p:extLst>
  </p:cSld>
  <p:clrMapOvr>
    <a:masterClrMapping/>
  </p:clrMapOvr>
</p:sld>
</file>

<file path=ppt/theme/theme1.xml><?xml version="1.0" encoding="utf-8"?>
<a:theme xmlns:a="http://schemas.openxmlformats.org/drawingml/2006/main" name="wwu">
  <a:themeElements>
    <a:clrScheme name="Leere Präsentation 1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Leere Präsentation">
      <a:majorFont>
        <a:latin typeface="MetaNormal-Roman"/>
        <a:ea typeface="ＭＳ Ｐゴシック"/>
        <a:cs typeface=""/>
      </a:majorFont>
      <a:minorFont>
        <a:latin typeface="MetaNormal-Roman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  <a:cs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wwu.potx</Template>
  <TotalTime>0</TotalTime>
  <Words>224</Words>
  <Application>Microsoft Macintosh PowerPoint</Application>
  <PresentationFormat>Bildschirmpräsentation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wwu</vt:lpstr>
      <vt:lpstr>Welcome to the RTG 2149  Strong and weak interactions – from hadrons to dark matter  </vt:lpstr>
      <vt:lpstr>Topic A: Physics of the strong interaction</vt:lpstr>
      <vt:lpstr>Topic B: Dark matter and physics beyond the SM</vt:lpstr>
      <vt:lpstr>Research topics and methodology</vt:lpstr>
      <vt:lpstr>Principal investigators and their interconnections</vt:lpstr>
      <vt:lpstr>Collaboration experiment – theory</vt:lpstr>
      <vt:lpstr>RTG students</vt:lpstr>
      <vt:lpstr>RTG students</vt:lpstr>
      <vt:lpstr>Tuesday morning</vt:lpstr>
      <vt:lpstr>Tuesday afternoon</vt:lpstr>
      <vt:lpstr>Wednesday morning</vt:lpstr>
      <vt:lpstr>Wednesday afternoon</vt:lpstr>
      <vt:lpstr>Thursday morning</vt:lpstr>
      <vt:lpstr>Thursday afternoon</vt:lpstr>
    </vt:vector>
  </TitlesOfParts>
  <Company>Name Ihrer Firma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Ihr Benutzername</dc:creator>
  <cp:lastModifiedBy>Michael Klasen</cp:lastModifiedBy>
  <cp:revision>173</cp:revision>
  <dcterms:created xsi:type="dcterms:W3CDTF">2007-12-19T08:04:45Z</dcterms:created>
  <dcterms:modified xsi:type="dcterms:W3CDTF">2015-11-26T10:11:23Z</dcterms:modified>
</cp:coreProperties>
</file>