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28" r:id="rId1"/>
  </p:sldMasterIdLst>
  <p:sldIdLst>
    <p:sldId id="259" r:id="rId2"/>
    <p:sldId id="262" r:id="rId3"/>
    <p:sldId id="267" r:id="rId4"/>
    <p:sldId id="266" r:id="rId5"/>
    <p:sldId id="264" r:id="rId6"/>
    <p:sldId id="275" r:id="rId7"/>
    <p:sldId id="278" r:id="rId8"/>
    <p:sldId id="285" r:id="rId9"/>
    <p:sldId id="276" r:id="rId10"/>
    <p:sldId id="273" r:id="rId11"/>
    <p:sldId id="274" r:id="rId12"/>
    <p:sldId id="279" r:id="rId13"/>
    <p:sldId id="281" r:id="rId14"/>
    <p:sldId id="282" r:id="rId15"/>
    <p:sldId id="265" r:id="rId16"/>
    <p:sldId id="268" r:id="rId17"/>
    <p:sldId id="271" r:id="rId18"/>
    <p:sldId id="272" r:id="rId19"/>
    <p:sldId id="287" r:id="rId20"/>
    <p:sldId id="28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344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2F85FA9-84B7-EE48-AAC5-5CC5C23B5B97}" type="datetimeFigureOut">
              <a:rPr lang="en-US" smtClean="0"/>
              <a:pPr/>
              <a:t>11/25/15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044D99-82AE-F546-9ACB-A9316E791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8.emf"/><Relationship Id="rId14" Type="http://schemas.openxmlformats.org/officeDocument/2006/relationships/image" Target="../media/image20.emf"/><Relationship Id="rId15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1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36700" y="1917700"/>
            <a:ext cx="6286499" cy="1130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Hadron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collider phenomenology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700" y="5842000"/>
            <a:ext cx="656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Research Training Group 2149 Retreat, </a:t>
            </a:r>
            <a:r>
              <a:rPr lang="en-US" sz="2000" dirty="0" err="1" smtClean="0">
                <a:solidFill>
                  <a:schemeClr val="accent6"/>
                </a:solidFill>
              </a:rPr>
              <a:t>Telgte</a:t>
            </a:r>
            <a:r>
              <a:rPr lang="en-US" sz="2000" dirty="0" smtClean="0">
                <a:solidFill>
                  <a:schemeClr val="accent6"/>
                </a:solidFill>
              </a:rPr>
              <a:t>, 24-26.11.2015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2801" y="3454400"/>
            <a:ext cx="5016500" cy="7239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Anna Kulesza</a:t>
            </a:r>
            <a:endParaRPr lang="en-US" sz="3200" b="1" dirty="0">
              <a:ln w="11430">
                <a:noFill/>
              </a:ln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wwu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4" y="4610096"/>
            <a:ext cx="3026660" cy="652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799" y="4586440"/>
            <a:ext cx="1803401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558800"/>
            <a:ext cx="63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Resummation for squarks and gluinos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35253" y="1916942"/>
            <a:ext cx="2197544" cy="120199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98256"/>
              </p:ext>
            </p:extLst>
          </p:nvPr>
        </p:nvGraphicFramePr>
        <p:xfrm>
          <a:off x="1473728" y="3791754"/>
          <a:ext cx="2592048" cy="1096737"/>
        </p:xfrm>
        <a:graphic>
          <a:graphicData uri="http://schemas.openxmlformats.org/drawingml/2006/table">
            <a:tbl>
              <a:tblPr/>
              <a:tblGrid>
                <a:gridCol w="2592048"/>
              </a:tblGrid>
              <a:tr h="10967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957" t="1824" r="2019" b="1586"/>
          <a:stretch>
            <a:fillRect/>
          </a:stretch>
        </p:blipFill>
        <p:spPr>
          <a:xfrm>
            <a:off x="435066" y="1469477"/>
            <a:ext cx="5288402" cy="3457801"/>
          </a:xfrm>
          <a:prstGeom prst="rect">
            <a:avLst/>
          </a:prstGeom>
        </p:spPr>
      </p:pic>
      <p:grpSp>
        <p:nvGrpSpPr>
          <p:cNvPr id="6" name="Group 33"/>
          <p:cNvGrpSpPr/>
          <p:nvPr/>
        </p:nvGrpSpPr>
        <p:grpSpPr>
          <a:xfrm>
            <a:off x="1265442" y="3522921"/>
            <a:ext cx="699318" cy="1015257"/>
            <a:chOff x="851245" y="3566476"/>
            <a:chExt cx="778810" cy="12796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51253" y="3673966"/>
              <a:ext cx="302029" cy="194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331162" y="4039708"/>
            <a:ext cx="286780" cy="257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Equation" r:id="rId4" imgW="190500" imgH="190500" progId="Equation.3">
                    <p:embed/>
                  </p:oleObj>
                </mc:Choice>
                <mc:Fallback>
                  <p:oleObj name="Equation" r:id="rId4" imgW="1905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162" y="4039708"/>
                          <a:ext cx="286780" cy="2576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1315179" y="4332847"/>
            <a:ext cx="302761" cy="235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" name="Equation" r:id="rId6" imgW="190500" imgH="165100" progId="Equation.3">
                    <p:embed/>
                  </p:oleObj>
                </mc:Choice>
                <mc:Fallback>
                  <p:oleObj name="Equation" r:id="rId6" imgW="1905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179" y="4332847"/>
                          <a:ext cx="302761" cy="235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1331160" y="3566476"/>
            <a:ext cx="263546" cy="219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7" name="Equation" r:id="rId8" imgW="177800" imgH="165100" progId="Equation.3">
                    <p:embed/>
                  </p:oleObj>
                </mc:Choice>
                <mc:Fallback>
                  <p:oleObj name="Equation" r:id="rId8" imgW="1778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160" y="3566476"/>
                          <a:ext cx="263546" cy="2193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1331160" y="3796228"/>
            <a:ext cx="263546" cy="219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Equation" r:id="rId10" imgW="177800" imgH="165100" progId="Equation.3">
                    <p:embed/>
                  </p:oleObj>
                </mc:Choice>
                <mc:Fallback>
                  <p:oleObj name="Equation" r:id="rId10" imgW="1778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160" y="3796228"/>
                          <a:ext cx="263546" cy="2194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>
              <a:off x="851245" y="3913027"/>
              <a:ext cx="302029" cy="1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2854" y="4183271"/>
              <a:ext cx="302029" cy="1949"/>
            </a:xfrm>
            <a:prstGeom prst="line">
              <a:avLst/>
            </a:prstGeom>
            <a:ln>
              <a:solidFill>
                <a:srgbClr val="00539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462" y="4453515"/>
              <a:ext cx="302029" cy="1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74454" y="4723760"/>
              <a:ext cx="302029" cy="194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7"/>
            <p:cNvGraphicFramePr>
              <a:graphicFrameLocks noChangeAspect="1"/>
            </p:cNvGraphicFramePr>
            <p:nvPr/>
          </p:nvGraphicFramePr>
          <p:xfrm>
            <a:off x="1335511" y="4547373"/>
            <a:ext cx="294544" cy="29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9" name="Equation" r:id="rId12" imgW="190500" imgH="215900" progId="Equation.3">
                    <p:embed/>
                  </p:oleObj>
                </mc:Choice>
                <mc:Fallback>
                  <p:oleObj name="Equation" r:id="rId12" imgW="1905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511" y="4547373"/>
                          <a:ext cx="294544" cy="298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 descr="sigmas_LHC8.pdf"/>
          <p:cNvPicPr>
            <a:picLocks noChangeAspect="1"/>
          </p:cNvPicPr>
          <p:nvPr/>
        </p:nvPicPr>
        <p:blipFill>
          <a:blip r:embed="rId14"/>
          <a:srcRect l="50749" t="8801" r="20109" b="86896"/>
          <a:stretch>
            <a:fillRect/>
          </a:stretch>
        </p:blipFill>
        <p:spPr>
          <a:xfrm>
            <a:off x="2044253" y="1786333"/>
            <a:ext cx="3501252" cy="731605"/>
          </a:xfrm>
          <a:prstGeom prst="rect">
            <a:avLst/>
          </a:prstGeom>
        </p:spPr>
      </p:pic>
      <p:pic>
        <p:nvPicPr>
          <p:cNvPr id="18" name="Picture 17" descr="sigmas_LHC8.pdf"/>
          <p:cNvPicPr>
            <a:picLocks noChangeAspect="1"/>
          </p:cNvPicPr>
          <p:nvPr/>
        </p:nvPicPr>
        <p:blipFill>
          <a:blip r:embed="rId15"/>
          <a:srcRect l="54776" t="31340" r="36275" b="65982"/>
          <a:stretch>
            <a:fillRect/>
          </a:stretch>
        </p:blipFill>
        <p:spPr>
          <a:xfrm>
            <a:off x="2840087" y="4896874"/>
            <a:ext cx="834472" cy="3533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53784" y="2077072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full theory error: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scale variation, </a:t>
            </a:r>
            <a:r>
              <a:rPr lang="en-US" dirty="0" err="1" smtClean="0">
                <a:solidFill>
                  <a:schemeClr val="bg1"/>
                </a:solidFill>
              </a:rPr>
              <a:t>pdf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α</a:t>
            </a:r>
            <a:r>
              <a:rPr lang="en-US" baseline="-25000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uncertainty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966" y="5250267"/>
            <a:ext cx="84231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 and  L.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Motyka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Phys. Rev.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Lett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102, 111802 (2009); AK and  L.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Motyka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Phys. Rev. D 80 (2009) 095004; W.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Beenakker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Brensing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Krämer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AK, E.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Laenen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I.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Niessen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JHEP 12 (2009) 041; W.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Beenakker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Brensing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Krämer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AK, E.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Laenen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I.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Niessen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JHEP 08 (2010) 098;  W.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Beenakker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Brensing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Krämer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AK, E.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Laenen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L.Motyka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I.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Niessen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IJMP A26 (2011) 2637;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Krämer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AK, van der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Leeuw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Mangano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Padhi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Plehn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Portell’12;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Borschensky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Krämer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AK, 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Mangano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Padhi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Plehn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Portell’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14; </a:t>
            </a:r>
            <a:r>
              <a:rPr lang="en-US" sz="1400" i="1" dirty="0" err="1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Beenakker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Borschensky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Krämer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AK,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Laenen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err="1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Marzani</a:t>
            </a:r>
            <a:r>
              <a:rPr lang="en-US" sz="1400" i="1" dirty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400" i="1" dirty="0" smtClean="0">
                <a:ln w="18415" cmpd="sng">
                  <a:solidFill>
                    <a:srgbClr val="7FD13B"/>
                  </a:solidFill>
                  <a:prstDash val="solid"/>
                </a:ln>
                <a:solidFill>
                  <a:srgbClr val="7FD1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Rojo’15</a:t>
            </a:r>
            <a:endParaRPr lang="en-US" sz="1400" dirty="0">
              <a:ln w="18415" cmpd="sng">
                <a:solidFill>
                  <a:srgbClr val="7FD13B"/>
                </a:solidFill>
                <a:prstDash val="solid"/>
              </a:ln>
              <a:solidFill>
                <a:srgbClr val="7FD1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1400" i="1" dirty="0" smtClean="0">
              <a:ln>
                <a:solidFill>
                  <a:schemeClr val="accent1"/>
                </a:solidFill>
              </a:ln>
            </a:endParaRPr>
          </a:p>
          <a:p>
            <a:endParaRPr lang="en-US" sz="1400" i="1" dirty="0" smtClean="0">
              <a:ln>
                <a:solidFill>
                  <a:schemeClr val="accent1"/>
                </a:solidFill>
              </a:ln>
              <a:solidFill>
                <a:srgbClr val="660066"/>
              </a:solidFill>
            </a:endParaRPr>
          </a:p>
          <a:p>
            <a:endParaRPr lang="en-US" sz="1600" i="1" dirty="0" smtClean="0">
              <a:ln>
                <a:solidFill>
                  <a:schemeClr val="accent1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128933" y="3522921"/>
            <a:ext cx="406400" cy="4908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35253" y="4228213"/>
            <a:ext cx="262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Numerical tool: NLL-fast</a:t>
            </a:r>
          </a:p>
          <a:p>
            <a:r>
              <a:rPr lang="en-US" dirty="0"/>
              <a:t>@</a:t>
            </a:r>
            <a:r>
              <a:rPr lang="en-US" dirty="0" smtClean="0"/>
              <a:t>7, 8, 13 , 33 and 100 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2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0691" y="1147502"/>
            <a:ext cx="7626350" cy="5156300"/>
            <a:chOff x="161273" y="1738725"/>
            <a:chExt cx="8408854" cy="4833771"/>
          </a:xfrm>
        </p:grpSpPr>
        <p:pic>
          <p:nvPicPr>
            <p:cNvPr id="3" name="Content Placeholder 5" descr="fig_07a.eps"/>
            <p:cNvPicPr>
              <a:picLocks noChangeAspect="1"/>
            </p:cNvPicPr>
            <p:nvPr/>
          </p:nvPicPr>
          <p:blipFill>
            <a:blip r:embed="rId2"/>
            <a:srcRect l="-3808" r="1480"/>
            <a:stretch>
              <a:fillRect/>
            </a:stretch>
          </p:blipFill>
          <p:spPr>
            <a:xfrm>
              <a:off x="199698" y="1828800"/>
              <a:ext cx="2861734" cy="26585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324600" y="4049307"/>
              <a:ext cx="18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" name="Picture 4" descr="T2tt_spin0_observed_withExpected_is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0961" y="3874096"/>
              <a:ext cx="3739166" cy="2698400"/>
            </a:xfrm>
            <a:prstGeom prst="rect">
              <a:avLst/>
            </a:prstGeom>
          </p:spPr>
        </p:pic>
        <p:pic>
          <p:nvPicPr>
            <p:cNvPr id="6" name="Picture 5" descr="fig6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0267" y="1738725"/>
              <a:ext cx="3386665" cy="2294329"/>
            </a:xfrm>
            <a:prstGeom prst="rect">
              <a:avLst/>
            </a:prstGeom>
          </p:spPr>
        </p:pic>
        <p:pic>
          <p:nvPicPr>
            <p:cNvPr id="7" name="Picture 6" descr="fig_03b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73" y="3972749"/>
              <a:ext cx="3638670" cy="2464284"/>
            </a:xfrm>
            <a:prstGeom prst="rect">
              <a:avLst/>
            </a:prstGeom>
          </p:spPr>
        </p:pic>
        <p:pic>
          <p:nvPicPr>
            <p:cNvPr id="8" name="Picture 7" descr="fig_06ggm.ep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324" y="1968771"/>
              <a:ext cx="3087886" cy="2091267"/>
            </a:xfrm>
            <a:prstGeom prst="rect">
              <a:avLst/>
            </a:prstGeom>
          </p:spPr>
        </p:pic>
        <p:pic>
          <p:nvPicPr>
            <p:cNvPr id="9" name="Picture 8" descr="T2tt_mLSP_50_xs-limit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16921" y="4076971"/>
              <a:ext cx="3228726" cy="236006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97000" y="520700"/>
            <a:ext cx="63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NLL-Fast in action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6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07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NNLL predictions for SUSY production at LHC Run 2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st_scale_nnllnlo_14TeV_0503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06" y="2314288"/>
            <a:ext cx="3305894" cy="2476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32" y="2314288"/>
            <a:ext cx="3444868" cy="2397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554" y="1173395"/>
            <a:ext cx="8281446" cy="578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600" dirty="0" err="1"/>
              <a:t>NNLO</a:t>
            </a:r>
            <a:r>
              <a:rPr lang="en-US" sz="1600" baseline="-25000" dirty="0" err="1"/>
              <a:t>approx</a:t>
            </a:r>
            <a:r>
              <a:rPr lang="en-US" sz="1600" baseline="-25000" dirty="0"/>
              <a:t>.</a:t>
            </a:r>
            <a:r>
              <a:rPr lang="en-US" sz="1600" dirty="0"/>
              <a:t>+NNLL  for the four processes of squark and gluino production</a:t>
            </a:r>
            <a:r>
              <a:rPr lang="en-US" sz="1400" dirty="0"/>
              <a:t>⟶</a:t>
            </a:r>
            <a:r>
              <a:rPr lang="en-US" sz="1600" dirty="0"/>
              <a:t> soft gluon resummation, </a:t>
            </a:r>
            <a:r>
              <a:rPr lang="en-US" sz="1600" dirty="0">
                <a:latin typeface="Lucida Handwriting"/>
                <a:cs typeface="Lucida Handwriting"/>
              </a:rPr>
              <a:t>O(</a:t>
            </a:r>
            <a:r>
              <a:rPr lang="en-US" sz="1600" dirty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1600" baseline="-25000" dirty="0">
                <a:latin typeface="Lucida Grande"/>
                <a:ea typeface="Lucida Grande"/>
                <a:cs typeface="Lucida Grande"/>
              </a:rPr>
              <a:t>s</a:t>
            </a:r>
            <a:r>
              <a:rPr lang="en-US" sz="1600" baseline="30000" dirty="0">
                <a:latin typeface="Lucida Grande"/>
                <a:ea typeface="Lucida Grande"/>
                <a:cs typeface="Lucida Grande"/>
              </a:rPr>
              <a:t>2</a:t>
            </a:r>
            <a:r>
              <a:rPr lang="en-US" sz="1600" dirty="0">
                <a:latin typeface="Lucida Handwriting"/>
                <a:cs typeface="Lucida Handwriting"/>
              </a:rPr>
              <a:t>) </a:t>
            </a:r>
            <a:r>
              <a:rPr lang="en-US" sz="1600" dirty="0"/>
              <a:t> Coulomb and </a:t>
            </a:r>
            <a:r>
              <a:rPr lang="en-US" sz="1600" dirty="0">
                <a:latin typeface="Lucida Handwriting"/>
                <a:cs typeface="Lucida Handwriting"/>
              </a:rPr>
              <a:t>O(</a:t>
            </a:r>
            <a:r>
              <a:rPr lang="en-US" sz="1600" dirty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1600" baseline="-25000" dirty="0">
                <a:latin typeface="Lucida Grande"/>
                <a:ea typeface="Lucida Grande"/>
                <a:cs typeface="Lucida Grande"/>
              </a:rPr>
              <a:t>s</a:t>
            </a:r>
            <a:r>
              <a:rPr lang="en-US" sz="1600" dirty="0">
                <a:latin typeface="Lucida Handwriting"/>
                <a:cs typeface="Lucida Handwriting"/>
              </a:rPr>
              <a:t>) </a:t>
            </a:r>
            <a:r>
              <a:rPr lang="en-US" sz="1600" dirty="0"/>
              <a:t>hard-matching </a:t>
            </a:r>
            <a:r>
              <a:rPr lang="en-US" sz="1600" dirty="0">
                <a:ln>
                  <a:solidFill>
                    <a:schemeClr val="tx1"/>
                  </a:solidFill>
                </a:ln>
              </a:rPr>
              <a:t>coefficients</a:t>
            </a:r>
            <a:r>
              <a:rPr lang="en-US" sz="1600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 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[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Beenakker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Janssen,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Krämer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AK,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Laenen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Lepoeter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Niessen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Thewes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Van Daal’13] [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Beenakker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Borschensky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Krämer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AK,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Laenen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</a:t>
            </a:r>
            <a:r>
              <a:rPr lang="en-US" sz="1400" i="1" dirty="0" err="1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Thewes</a:t>
            </a:r>
            <a:r>
              <a:rPr lang="en-US" sz="1400" i="1" dirty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, Theeuwes’14</a:t>
            </a:r>
            <a:r>
              <a:rPr lang="en-US" sz="1400" i="1" dirty="0" smtClean="0">
                <a:ln>
                  <a:solidFill>
                    <a:schemeClr val="accent5"/>
                  </a:solidFill>
                </a:ln>
                <a:solidFill>
                  <a:srgbClr val="738AC8"/>
                </a:solidFill>
              </a:rPr>
              <a:t>]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>
              <a:lnSpc>
                <a:spcPct val="80000"/>
              </a:lnSpc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>
              <a:lnSpc>
                <a:spcPct val="80000"/>
              </a:lnSpc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>
              <a:lnSpc>
                <a:spcPct val="80000"/>
              </a:lnSpc>
            </a:pPr>
            <a:endParaRPr lang="en-US" sz="1400" i="1" dirty="0" smtClean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600" dirty="0"/>
              <a:t>Significant increase of the total cross section for all four processes of squark and gluino production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600" dirty="0"/>
              <a:t>Reduction of the theoretical error due to scale dependence for almost all processes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1600" dirty="0"/>
              <a:t>NNLL resummation for total cross sections in direct QCD (</a:t>
            </a:r>
            <a:r>
              <a:rPr lang="en-US" sz="1600" dirty="0" err="1"/>
              <a:t>Mellin</a:t>
            </a:r>
            <a:r>
              <a:rPr lang="en-US" sz="1600" dirty="0"/>
              <a:t> space) now also includes Coulomb </a:t>
            </a:r>
            <a:r>
              <a:rPr lang="en-US" sz="1600" dirty="0" smtClean="0"/>
              <a:t>resummation: public numerical code soon! </a:t>
            </a:r>
            <a:endParaRPr lang="en-US" sz="1600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sz="1400" i="1" dirty="0">
              <a:ln>
                <a:solidFill>
                  <a:schemeClr val="accent5"/>
                </a:solidFill>
              </a:ln>
              <a:solidFill>
                <a:srgbClr val="738AC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54" y="4971820"/>
            <a:ext cx="4823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738AC8"/>
                </a:solidFill>
              </a:rPr>
              <a:t> </a:t>
            </a:r>
            <a:r>
              <a:rPr lang="en-US" sz="1200" i="1" dirty="0">
                <a:solidFill>
                  <a:srgbClr val="738AC8"/>
                </a:solidFill>
              </a:rPr>
              <a:t>[</a:t>
            </a:r>
            <a:r>
              <a:rPr lang="en-US" sz="1200" i="1" dirty="0" err="1">
                <a:solidFill>
                  <a:srgbClr val="738AC8"/>
                </a:solidFill>
              </a:rPr>
              <a:t>Beenakker</a:t>
            </a:r>
            <a:r>
              <a:rPr lang="en-US" sz="1200" i="1" dirty="0">
                <a:solidFill>
                  <a:srgbClr val="738AC8"/>
                </a:solidFill>
              </a:rPr>
              <a:t>, </a:t>
            </a:r>
            <a:r>
              <a:rPr lang="en-US" sz="1200" i="1" dirty="0" err="1" smtClean="0">
                <a:solidFill>
                  <a:srgbClr val="738AC8"/>
                </a:solidFill>
              </a:rPr>
              <a:t>Borschensky</a:t>
            </a:r>
            <a:r>
              <a:rPr lang="en-US" sz="1200" i="1" dirty="0" smtClean="0">
                <a:solidFill>
                  <a:srgbClr val="738AC8"/>
                </a:solidFill>
              </a:rPr>
              <a:t>, </a:t>
            </a:r>
            <a:r>
              <a:rPr lang="en-US" sz="1200" i="1" dirty="0" err="1">
                <a:solidFill>
                  <a:srgbClr val="738AC8"/>
                </a:solidFill>
              </a:rPr>
              <a:t>Krämer</a:t>
            </a:r>
            <a:r>
              <a:rPr lang="en-US" sz="1200" i="1" dirty="0">
                <a:solidFill>
                  <a:srgbClr val="738AC8"/>
                </a:solidFill>
              </a:rPr>
              <a:t>, AK, </a:t>
            </a:r>
            <a:r>
              <a:rPr lang="en-US" sz="1200" i="1" dirty="0" err="1">
                <a:solidFill>
                  <a:srgbClr val="738AC8"/>
                </a:solidFill>
              </a:rPr>
              <a:t>Laenen</a:t>
            </a:r>
            <a:r>
              <a:rPr lang="en-US" sz="1200" i="1" dirty="0">
                <a:solidFill>
                  <a:srgbClr val="738AC8"/>
                </a:solidFill>
              </a:rPr>
              <a:t>, </a:t>
            </a:r>
            <a:r>
              <a:rPr lang="en-US" sz="1200" i="1" dirty="0" smtClean="0">
                <a:solidFill>
                  <a:srgbClr val="738AC8"/>
                </a:solidFill>
              </a:rPr>
              <a:t>in preparation]</a:t>
            </a:r>
            <a:endParaRPr lang="en-US" sz="1200" dirty="0">
              <a:solidFill>
                <a:srgbClr val="738AC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5110319"/>
            <a:ext cx="5575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738AC8"/>
                </a:solidFill>
              </a:rPr>
              <a:t> </a:t>
            </a:r>
            <a:r>
              <a:rPr lang="en-US" sz="1200" i="1" dirty="0">
                <a:solidFill>
                  <a:srgbClr val="738AC8"/>
                </a:solidFill>
              </a:rPr>
              <a:t>[</a:t>
            </a:r>
            <a:r>
              <a:rPr lang="en-US" sz="1200" i="1" dirty="0" err="1">
                <a:solidFill>
                  <a:srgbClr val="738AC8"/>
                </a:solidFill>
              </a:rPr>
              <a:t>Beenakker</a:t>
            </a:r>
            <a:r>
              <a:rPr lang="en-US" sz="1200" i="1" dirty="0">
                <a:solidFill>
                  <a:srgbClr val="738AC8"/>
                </a:solidFill>
              </a:rPr>
              <a:t>, </a:t>
            </a:r>
            <a:r>
              <a:rPr lang="en-US" sz="1200" i="1" dirty="0" err="1" smtClean="0">
                <a:solidFill>
                  <a:srgbClr val="738AC8"/>
                </a:solidFill>
              </a:rPr>
              <a:t>Borschensky</a:t>
            </a:r>
            <a:r>
              <a:rPr lang="en-US" sz="1200" i="1" dirty="0" smtClean="0">
                <a:solidFill>
                  <a:srgbClr val="738AC8"/>
                </a:solidFill>
              </a:rPr>
              <a:t>, </a:t>
            </a:r>
            <a:r>
              <a:rPr lang="en-US" sz="1200" i="1" dirty="0" err="1" smtClean="0">
                <a:solidFill>
                  <a:srgbClr val="738AC8"/>
                </a:solidFill>
              </a:rPr>
              <a:t>Heger</a:t>
            </a:r>
            <a:r>
              <a:rPr lang="en-US" sz="1200" i="1" dirty="0" smtClean="0">
                <a:solidFill>
                  <a:srgbClr val="738AC8"/>
                </a:solidFill>
              </a:rPr>
              <a:t>, </a:t>
            </a:r>
            <a:r>
              <a:rPr lang="en-US" sz="1200" i="1" dirty="0" err="1" smtClean="0">
                <a:solidFill>
                  <a:srgbClr val="738AC8"/>
                </a:solidFill>
              </a:rPr>
              <a:t>Krämer</a:t>
            </a:r>
            <a:r>
              <a:rPr lang="en-US" sz="1200" i="1" dirty="0">
                <a:solidFill>
                  <a:srgbClr val="738AC8"/>
                </a:solidFill>
              </a:rPr>
              <a:t>, AK, </a:t>
            </a:r>
            <a:r>
              <a:rPr lang="en-US" sz="1200" i="1" dirty="0" err="1">
                <a:solidFill>
                  <a:srgbClr val="738AC8"/>
                </a:solidFill>
              </a:rPr>
              <a:t>Laenen</a:t>
            </a:r>
            <a:r>
              <a:rPr lang="en-US" sz="1200" i="1" dirty="0">
                <a:solidFill>
                  <a:srgbClr val="738AC8"/>
                </a:solidFill>
              </a:rPr>
              <a:t>, </a:t>
            </a:r>
            <a:r>
              <a:rPr lang="en-US" sz="1200" i="1" dirty="0" smtClean="0">
                <a:solidFill>
                  <a:srgbClr val="738AC8"/>
                </a:solidFill>
              </a:rPr>
              <a:t>in preparation]</a:t>
            </a:r>
            <a:endParaRPr lang="en-US" sz="1200" dirty="0">
              <a:solidFill>
                <a:srgbClr val="738A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5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520700"/>
            <a:ext cx="63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 word on Higgs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0" y="1206500"/>
            <a:ext cx="8115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Resummation methods can be also applied to total and differential cross sections for various process  of Higgs boson production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gluon-gluon fusion </a:t>
            </a:r>
            <a:r>
              <a:rPr lang="en-US" sz="1400" i="1" dirty="0" smtClean="0">
                <a:solidFill>
                  <a:srgbClr val="738AC8"/>
                </a:solidFill>
              </a:rPr>
              <a:t>[AK, Stirling’03][AK, </a:t>
            </a:r>
            <a:r>
              <a:rPr lang="en-US" sz="1400" i="1" dirty="0" err="1" smtClean="0">
                <a:solidFill>
                  <a:srgbClr val="738AC8"/>
                </a:solidFill>
              </a:rPr>
              <a:t>Laenen</a:t>
            </a:r>
            <a:r>
              <a:rPr lang="en-US" sz="1400" i="1" dirty="0" smtClean="0">
                <a:solidFill>
                  <a:srgbClr val="738AC8"/>
                </a:solidFill>
              </a:rPr>
              <a:t>, Vogelsang’03]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Higgs </a:t>
            </a:r>
            <a:r>
              <a:rPr lang="en-US" dirty="0" err="1"/>
              <a:t>S</a:t>
            </a:r>
            <a:r>
              <a:rPr lang="en-US" dirty="0" err="1" smtClean="0"/>
              <a:t>trahlung</a:t>
            </a:r>
            <a:r>
              <a:rPr lang="en-US" dirty="0" smtClean="0"/>
              <a:t> </a:t>
            </a:r>
            <a:r>
              <a:rPr lang="en-US" sz="1400" i="1" dirty="0" smtClean="0">
                <a:solidFill>
                  <a:schemeClr val="accent5"/>
                </a:solidFill>
              </a:rPr>
              <a:t>[</a:t>
            </a:r>
            <a:r>
              <a:rPr lang="en-US" sz="1400" i="1" dirty="0" err="1" smtClean="0">
                <a:solidFill>
                  <a:schemeClr val="accent5"/>
                </a:solidFill>
              </a:rPr>
              <a:t>Harlander</a:t>
            </a:r>
            <a:r>
              <a:rPr lang="en-US" sz="1400" i="1" dirty="0" smtClean="0">
                <a:solidFill>
                  <a:schemeClr val="accent5"/>
                </a:solidFill>
              </a:rPr>
              <a:t>, AK, </a:t>
            </a:r>
            <a:r>
              <a:rPr lang="en-US" sz="1400" i="1" dirty="0" err="1" smtClean="0">
                <a:solidFill>
                  <a:schemeClr val="accent5"/>
                </a:solidFill>
              </a:rPr>
              <a:t>Theeuwes</a:t>
            </a:r>
            <a:r>
              <a:rPr lang="en-US" sz="1400" i="1" dirty="0" smtClean="0">
                <a:solidFill>
                  <a:schemeClr val="accent5"/>
                </a:solidFill>
              </a:rPr>
              <a:t>, Zirke</a:t>
            </a:r>
            <a:r>
              <a:rPr lang="en-US" sz="1400" dirty="0" smtClean="0">
                <a:solidFill>
                  <a:schemeClr val="accent5"/>
                </a:solidFill>
              </a:rPr>
              <a:t>’14</a:t>
            </a:r>
            <a:r>
              <a:rPr lang="en-US" i="1" dirty="0" smtClean="0">
                <a:solidFill>
                  <a:schemeClr val="accent5"/>
                </a:solidFill>
              </a:rPr>
              <a:t>]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 far, resummation techniques developed only for </a:t>
            </a:r>
            <a:r>
              <a:rPr lang="en-US" dirty="0" smtClean="0">
                <a:latin typeface="Arial"/>
                <a:cs typeface="Arial"/>
              </a:rPr>
              <a:t>2→1 </a:t>
            </a:r>
            <a:r>
              <a:rPr lang="en-US" dirty="0" smtClean="0">
                <a:cs typeface="Arial"/>
              </a:rPr>
              <a:t>and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→2 </a:t>
            </a:r>
            <a:r>
              <a:rPr lang="en-US" dirty="0" smtClean="0">
                <a:cs typeface="Arial"/>
              </a:rPr>
              <a:t>processes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Final states with more than 2 particles very important at the LHC, e.g.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As the NNLO calculations for  </a:t>
            </a:r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→3 </a:t>
            </a:r>
            <a:r>
              <a:rPr lang="en-US" dirty="0" smtClean="0">
                <a:cs typeface="Arial"/>
              </a:rPr>
              <a:t>not yet achievable, resummation can provide information on the impact of higher order corrections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Requires new theoretical developments!  </a:t>
            </a:r>
            <a:endParaRPr lang="en-US" dirty="0">
              <a:cs typeface="Arial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5" y="2061183"/>
            <a:ext cx="842066" cy="19518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67" y="2664046"/>
            <a:ext cx="969066" cy="22461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4110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520700"/>
            <a:ext cx="63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 word on Higgs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0" y="1206500"/>
            <a:ext cx="8115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Resummation methods can be also applied to total and differential cross sections for various process  of Higgs boson production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gluon-gluon fusion </a:t>
            </a:r>
            <a:r>
              <a:rPr lang="en-US" sz="1400" i="1" dirty="0" smtClean="0">
                <a:solidFill>
                  <a:srgbClr val="738AC8"/>
                </a:solidFill>
              </a:rPr>
              <a:t>[AK, Stirling’03][AK, </a:t>
            </a:r>
            <a:r>
              <a:rPr lang="en-US" sz="1400" i="1" dirty="0" err="1" smtClean="0">
                <a:solidFill>
                  <a:srgbClr val="738AC8"/>
                </a:solidFill>
              </a:rPr>
              <a:t>Laenen</a:t>
            </a:r>
            <a:r>
              <a:rPr lang="en-US" sz="1400" i="1" dirty="0" smtClean="0">
                <a:solidFill>
                  <a:srgbClr val="738AC8"/>
                </a:solidFill>
              </a:rPr>
              <a:t>, Vogelsang’03]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Higgs </a:t>
            </a:r>
            <a:r>
              <a:rPr lang="en-US" dirty="0" err="1"/>
              <a:t>S</a:t>
            </a:r>
            <a:r>
              <a:rPr lang="en-US" dirty="0" err="1" smtClean="0"/>
              <a:t>trahlung</a:t>
            </a:r>
            <a:r>
              <a:rPr lang="en-US" dirty="0" smtClean="0"/>
              <a:t> </a:t>
            </a:r>
            <a:r>
              <a:rPr lang="en-US" sz="1400" i="1" dirty="0" smtClean="0">
                <a:solidFill>
                  <a:schemeClr val="accent5"/>
                </a:solidFill>
              </a:rPr>
              <a:t>[</a:t>
            </a:r>
            <a:r>
              <a:rPr lang="en-US" sz="1400" i="1" dirty="0" err="1" smtClean="0">
                <a:solidFill>
                  <a:schemeClr val="accent5"/>
                </a:solidFill>
              </a:rPr>
              <a:t>Harlander</a:t>
            </a:r>
            <a:r>
              <a:rPr lang="en-US" sz="1400" i="1" dirty="0" smtClean="0">
                <a:solidFill>
                  <a:schemeClr val="accent5"/>
                </a:solidFill>
              </a:rPr>
              <a:t>, AK, </a:t>
            </a:r>
            <a:r>
              <a:rPr lang="en-US" sz="1400" i="1" dirty="0" err="1" smtClean="0">
                <a:solidFill>
                  <a:schemeClr val="accent5"/>
                </a:solidFill>
              </a:rPr>
              <a:t>Theeuwes</a:t>
            </a:r>
            <a:r>
              <a:rPr lang="en-US" sz="1400" i="1" dirty="0" smtClean="0">
                <a:solidFill>
                  <a:schemeClr val="accent5"/>
                </a:solidFill>
              </a:rPr>
              <a:t>, Zirke</a:t>
            </a:r>
            <a:r>
              <a:rPr lang="en-US" sz="1400" dirty="0" smtClean="0">
                <a:solidFill>
                  <a:schemeClr val="accent5"/>
                </a:solidFill>
              </a:rPr>
              <a:t>’14</a:t>
            </a:r>
            <a:r>
              <a:rPr lang="en-US" i="1" dirty="0" smtClean="0">
                <a:solidFill>
                  <a:schemeClr val="accent5"/>
                </a:solidFill>
              </a:rPr>
              <a:t>]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 far, resummation techniques developed only for </a:t>
            </a:r>
            <a:r>
              <a:rPr lang="en-US" dirty="0" smtClean="0">
                <a:latin typeface="Arial"/>
                <a:cs typeface="Arial"/>
              </a:rPr>
              <a:t>2→1 </a:t>
            </a:r>
            <a:r>
              <a:rPr lang="en-US" dirty="0" smtClean="0">
                <a:cs typeface="Arial"/>
              </a:rPr>
              <a:t>and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→2 </a:t>
            </a:r>
            <a:r>
              <a:rPr lang="en-US" dirty="0" smtClean="0">
                <a:cs typeface="Arial"/>
              </a:rPr>
              <a:t>processes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Final states with more than 2 particles very important at the LHC, e.g.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As the NNLO calculations for  </a:t>
            </a:r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→3 </a:t>
            </a:r>
            <a:r>
              <a:rPr lang="en-US" dirty="0" smtClean="0">
                <a:cs typeface="Arial"/>
              </a:rPr>
              <a:t>not yet achievable, resummation can provide information on the impact of higher order corrections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Requires new theoretical developments!  </a:t>
            </a:r>
            <a:endParaRPr lang="en-US" dirty="0">
              <a:cs typeface="Arial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5" y="2061183"/>
            <a:ext cx="842066" cy="19518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67" y="2664046"/>
            <a:ext cx="969066" cy="22461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Htt-scale-MMHTNLO_NLO+NLL_14TeV_Ccoe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5" y="3893423"/>
            <a:ext cx="2586615" cy="25138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/>
          <p:cNvSpPr txBox="1"/>
          <p:nvPr/>
        </p:nvSpPr>
        <p:spPr>
          <a:xfrm>
            <a:off x="3767666" y="4049218"/>
            <a:ext cx="499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5"/>
                </a:solidFill>
              </a:rPr>
              <a:t>[AK, </a:t>
            </a:r>
            <a:r>
              <a:rPr lang="en-US" sz="1400" i="1" dirty="0" err="1" smtClean="0">
                <a:solidFill>
                  <a:schemeClr val="accent5"/>
                </a:solidFill>
              </a:rPr>
              <a:t>Motyka</a:t>
            </a:r>
            <a:r>
              <a:rPr lang="en-US" sz="1400" i="1" dirty="0" smtClean="0">
                <a:solidFill>
                  <a:schemeClr val="accent5"/>
                </a:solidFill>
              </a:rPr>
              <a:t>, </a:t>
            </a:r>
            <a:r>
              <a:rPr lang="en-US" sz="1400" i="1" dirty="0" err="1" smtClean="0">
                <a:solidFill>
                  <a:schemeClr val="accent5"/>
                </a:solidFill>
              </a:rPr>
              <a:t>Stebel</a:t>
            </a:r>
            <a:r>
              <a:rPr lang="en-US" sz="1400" i="1" dirty="0" smtClean="0">
                <a:solidFill>
                  <a:schemeClr val="accent5"/>
                </a:solidFill>
              </a:rPr>
              <a:t>, Theeuwes’15] </a:t>
            </a:r>
            <a:endParaRPr lang="en-US" sz="1400" i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5700" y="4533900"/>
            <a:ext cx="3797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Only NLL +NLO predictions for the total cross section  so far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Formalism for calculations of differential distributions has to be developed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Formalism applicable to other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7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558800"/>
            <a:ext cx="557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What are multiple interactions 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35" y="1680639"/>
            <a:ext cx="6959600" cy="3989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865" y="5977468"/>
            <a:ext cx="747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LHC reality: high multiplicities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6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558800"/>
            <a:ext cx="557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What are multiple interactions 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52" y="1518085"/>
            <a:ext cx="4842948" cy="4118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5977470"/>
            <a:ext cx="1348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(picture by Z. Nagy)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175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FD13B"/>
                </a:solidFill>
              </a:rPr>
              <a:t>Hadronization</a:t>
            </a:r>
            <a:endParaRPr lang="en-US" dirty="0">
              <a:solidFill>
                <a:srgbClr val="7FD13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700" y="2253737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252" y="3569275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Hard event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52" y="4593164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Multiple </a:t>
            </a:r>
            <a:r>
              <a:rPr lang="en-US" dirty="0" err="1" smtClean="0">
                <a:solidFill>
                  <a:schemeClr val="accent4"/>
                </a:solidFill>
              </a:rPr>
              <a:t>parton</a:t>
            </a:r>
            <a:r>
              <a:rPr lang="en-US" dirty="0" smtClean="0">
                <a:solidFill>
                  <a:schemeClr val="accent4"/>
                </a:solidFill>
              </a:rPr>
              <a:t> interactions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62667" y="1752600"/>
            <a:ext cx="1807633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62667" y="2514600"/>
            <a:ext cx="1579033" cy="725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62667" y="3683000"/>
            <a:ext cx="2353733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987800" y="3938607"/>
            <a:ext cx="1562100" cy="785793"/>
          </a:xfrm>
          <a:prstGeom prst="roundRect">
            <a:avLst/>
          </a:prstGeom>
          <a:noFill/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73300" y="4593164"/>
            <a:ext cx="1562100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3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558800"/>
            <a:ext cx="557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ultiple parton scattering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961" y="1309675"/>
            <a:ext cx="7907867" cy="702719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Flux of incoming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partons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grows with collision energy</a:t>
            </a:r>
          </a:p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⇒ increased probability of having more than one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parton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pair scattering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64891" y="2929885"/>
            <a:ext cx="2623313" cy="601615"/>
          </a:xfrm>
          <a:prstGeom prst="rightArrow">
            <a:avLst>
              <a:gd name="adj1" fmla="val 50000"/>
              <a:gd name="adj2" fmla="val 612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114092" y="2270279"/>
            <a:ext cx="2623313" cy="65959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Multiplicity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1048" y="3397794"/>
            <a:ext cx="11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8935" y="3397794"/>
            <a:ext cx="11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65980" y="4191800"/>
            <a:ext cx="287356" cy="14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356412" y="4157473"/>
            <a:ext cx="319936" cy="180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 rot="3107498">
            <a:off x="1505386" y="3991036"/>
            <a:ext cx="279719" cy="332872"/>
          </a:xfrm>
          <a:prstGeom prst="irregularSeal2">
            <a:avLst/>
          </a:prstGeom>
          <a:solidFill>
            <a:schemeClr val="accent2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46115" y="3872887"/>
            <a:ext cx="1798680" cy="222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1526390" y="4047397"/>
            <a:ext cx="237708" cy="13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Explosion 2 15"/>
          <p:cNvSpPr/>
          <p:nvPr/>
        </p:nvSpPr>
        <p:spPr>
          <a:xfrm rot="3107498">
            <a:off x="1523548" y="4261813"/>
            <a:ext cx="279719" cy="332872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2 16"/>
          <p:cNvSpPr/>
          <p:nvPr/>
        </p:nvSpPr>
        <p:spPr>
          <a:xfrm rot="3107498">
            <a:off x="1523550" y="4070275"/>
            <a:ext cx="279719" cy="332872"/>
          </a:xfrm>
          <a:prstGeom prst="irregularSeal2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2452" y="3958096"/>
            <a:ext cx="355489" cy="65834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14483" y="3946144"/>
            <a:ext cx="355489" cy="65834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40949" y="4389152"/>
            <a:ext cx="799851" cy="1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76349" y="4402214"/>
            <a:ext cx="859102" cy="1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956622" y="3692692"/>
            <a:ext cx="1006940" cy="37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340561" y="4771883"/>
            <a:ext cx="1021144" cy="370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27846" y="4242531"/>
            <a:ext cx="712955" cy="1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1696097" y="4248622"/>
            <a:ext cx="770228" cy="1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634903" y="4069576"/>
            <a:ext cx="210278" cy="1431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409761" y="4327637"/>
            <a:ext cx="312481" cy="186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40949" y="4161292"/>
            <a:ext cx="790467" cy="1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1707456" y="4157473"/>
            <a:ext cx="660625" cy="14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95384" y="3729636"/>
            <a:ext cx="1849411" cy="329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27846" y="4078889"/>
            <a:ext cx="150095" cy="164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35290" y="4446463"/>
            <a:ext cx="1864348" cy="310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35290" y="4526989"/>
            <a:ext cx="1847558" cy="452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4" name="Group 21"/>
          <p:cNvGrpSpPr/>
          <p:nvPr/>
        </p:nvGrpSpPr>
        <p:grpSpPr>
          <a:xfrm>
            <a:off x="6592044" y="3226500"/>
            <a:ext cx="1899396" cy="2060347"/>
            <a:chOff x="798286" y="2908529"/>
            <a:chExt cx="2402115" cy="2907389"/>
          </a:xfrm>
        </p:grpSpPr>
        <p:sp>
          <p:nvSpPr>
            <p:cNvPr id="35" name="Explosion 2 34"/>
            <p:cNvSpPr/>
            <p:nvPr/>
          </p:nvSpPr>
          <p:spPr>
            <a:xfrm rot="3107498">
              <a:off x="1756577" y="4168442"/>
              <a:ext cx="388515" cy="407725"/>
            </a:xfrm>
            <a:prstGeom prst="irregularSeal2">
              <a:avLst/>
            </a:prstGeom>
            <a:solidFill>
              <a:schemeClr val="accent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xplosion 2 35"/>
            <p:cNvSpPr/>
            <p:nvPr/>
          </p:nvSpPr>
          <p:spPr>
            <a:xfrm rot="3107498">
              <a:off x="1756579" y="3902405"/>
              <a:ext cx="388515" cy="407725"/>
            </a:xfrm>
            <a:prstGeom prst="irregularSeal2">
              <a:avLst/>
            </a:prstGeom>
            <a:solidFill>
              <a:schemeClr val="accent2"/>
            </a:solidFill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98286" y="3719286"/>
              <a:ext cx="435428" cy="914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764973" y="3755572"/>
              <a:ext cx="435428" cy="914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43430" y="4318000"/>
              <a:ext cx="979713" cy="18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>
              <a:off x="1966685" y="4336143"/>
              <a:ext cx="10522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V="1">
              <a:off x="1002506" y="3381034"/>
              <a:ext cx="1398586" cy="4535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1471616" y="4879973"/>
              <a:ext cx="1418315" cy="4535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049867" y="4114351"/>
              <a:ext cx="8732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 flipV="1">
              <a:off x="1990874" y="4122812"/>
              <a:ext cx="94342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1790926" y="3380397"/>
              <a:ext cx="897012" cy="5454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1245585" y="4372430"/>
              <a:ext cx="923316" cy="4680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68782" y="5629614"/>
            <a:ext cx="353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Contribution to Underlying Event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18523" y="5511080"/>
            <a:ext cx="353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Parton Scattering (DPS)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94424" y="5981700"/>
            <a:ext cx="384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modeled by Monte Carlo codes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8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558800"/>
            <a:ext cx="610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MPIs  at the LHC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1209020"/>
            <a:ext cx="803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MPIs provide information </a:t>
            </a:r>
            <a:r>
              <a:rPr lang="en-US" dirty="0"/>
              <a:t>on matter distribution in hadrons and the correlations between partons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Irreducible background to measurements at the LHC (jets and missing E</a:t>
            </a:r>
            <a:r>
              <a:rPr lang="en-US" baseline="-25000" dirty="0" smtClean="0"/>
              <a:t>T</a:t>
            </a:r>
            <a:r>
              <a:rPr lang="en-US" dirty="0" smtClean="0"/>
              <a:t> !!!)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Theoretical tool: DPS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need to find a good exp. testing ground for theory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Many processes investigated: same–sign W pairs,  double </a:t>
            </a:r>
            <a:r>
              <a:rPr lang="en-US" dirty="0" err="1" smtClean="0"/>
              <a:t>Drell</a:t>
            </a:r>
            <a:r>
              <a:rPr lang="en-US" dirty="0" smtClean="0"/>
              <a:t>-Yan, .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One example: double J/psi production</a:t>
            </a:r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1563" y="2604778"/>
            <a:ext cx="4051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accent5"/>
                </a:solidFill>
              </a:rPr>
              <a:t>[ Gaunt, </a:t>
            </a:r>
            <a:r>
              <a:rPr lang="en-US" sz="1400" i="1" dirty="0" err="1" smtClean="0">
                <a:solidFill>
                  <a:schemeClr val="accent5"/>
                </a:solidFill>
              </a:rPr>
              <a:t>Kom</a:t>
            </a:r>
            <a:r>
              <a:rPr lang="en-US" sz="1400" i="1" dirty="0" smtClean="0">
                <a:solidFill>
                  <a:schemeClr val="accent5"/>
                </a:solidFill>
              </a:rPr>
              <a:t>, AK, </a:t>
            </a:r>
            <a:r>
              <a:rPr lang="en-US" sz="1400" i="1" dirty="0" smtClean="0">
                <a:solidFill>
                  <a:schemeClr val="accent5"/>
                </a:solidFill>
              </a:rPr>
              <a:t>Stirling</a:t>
            </a:r>
            <a:r>
              <a:rPr lang="en-US" sz="1400" i="1" dirty="0" smtClean="0">
                <a:solidFill>
                  <a:schemeClr val="accent5"/>
                </a:solidFill>
              </a:rPr>
              <a:t>’10</a:t>
            </a:r>
            <a:r>
              <a:rPr lang="en-US" sz="1400" i="1" dirty="0" smtClean="0">
                <a:solidFill>
                  <a:schemeClr val="accent5"/>
                </a:solidFill>
              </a:rPr>
              <a:t>][</a:t>
            </a:r>
            <a:r>
              <a:rPr lang="en-US" sz="1400" i="1" dirty="0" err="1" smtClean="0">
                <a:solidFill>
                  <a:schemeClr val="accent5"/>
                </a:solidFill>
              </a:rPr>
              <a:t>Kom</a:t>
            </a:r>
            <a:r>
              <a:rPr lang="en-US" sz="1400" i="1" dirty="0" smtClean="0">
                <a:solidFill>
                  <a:schemeClr val="accent5"/>
                </a:solidFill>
              </a:rPr>
              <a:t>, AK, Stirling’11]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p_sig_vs_Dy.eps"/>
          <p:cNvPicPr>
            <a:picLocks noChangeAspect="1"/>
          </p:cNvPicPr>
          <p:nvPr/>
        </p:nvPicPr>
        <p:blipFill>
          <a:blip r:embed="rId3"/>
          <a:srcRect t="-7736" b="-7736"/>
          <a:stretch>
            <a:fillRect/>
          </a:stretch>
        </p:blipFill>
        <p:spPr>
          <a:xfrm>
            <a:off x="609918" y="3504644"/>
            <a:ext cx="3161982" cy="31967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/>
          <p:cNvSpPr txBox="1"/>
          <p:nvPr/>
        </p:nvSpPr>
        <p:spPr>
          <a:xfrm>
            <a:off x="1714500" y="558800"/>
            <a:ext cx="610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MPIs  at the LHC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1209020"/>
            <a:ext cx="803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MPIs provide information </a:t>
            </a:r>
            <a:r>
              <a:rPr lang="en-US" dirty="0"/>
              <a:t>on matter distribution in hadrons and the correlations between partons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Irreducible background to measurements at the LHC (jets and missing E</a:t>
            </a:r>
            <a:r>
              <a:rPr lang="en-US" baseline="-25000" dirty="0" smtClean="0"/>
              <a:t>T</a:t>
            </a:r>
            <a:r>
              <a:rPr lang="en-US" dirty="0" smtClean="0"/>
              <a:t> !!!)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Theoretical tool: DPS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need to find a good exp. testing ground for theory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Many processes investigated: same–sign W pairs,  double </a:t>
            </a:r>
            <a:r>
              <a:rPr lang="en-US" dirty="0" err="1" smtClean="0"/>
              <a:t>Drell</a:t>
            </a:r>
            <a:r>
              <a:rPr lang="en-US" dirty="0" smtClean="0"/>
              <a:t>-Yan, .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One example: double J/psi production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22316"/>
              </p:ext>
            </p:extLst>
          </p:nvPr>
        </p:nvGraphicFramePr>
        <p:xfrm>
          <a:off x="1081088" y="3545917"/>
          <a:ext cx="2297112" cy="33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4" imgW="1841500" imgH="228600" progId="Equation.3">
                  <p:embed/>
                </p:oleObj>
              </mc:Choice>
              <mc:Fallback>
                <p:oleObj name="Equation" r:id="rId4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545917"/>
                        <a:ext cx="2297112" cy="33056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1200" y="6449752"/>
            <a:ext cx="275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800000"/>
                </a:solidFill>
              </a:rPr>
              <a:t>[</a:t>
            </a:r>
            <a:r>
              <a:rPr lang="en-US" sz="1200" i="1" dirty="0" err="1" smtClean="0">
                <a:solidFill>
                  <a:srgbClr val="800000"/>
                </a:solidFill>
              </a:rPr>
              <a:t>Kom</a:t>
            </a:r>
            <a:r>
              <a:rPr lang="en-US" sz="1200" i="1" dirty="0" smtClean="0">
                <a:solidFill>
                  <a:srgbClr val="800000"/>
                </a:solidFill>
              </a:rPr>
              <a:t>, AK, </a:t>
            </a:r>
            <a:r>
              <a:rPr lang="en-US" sz="1200" i="1" dirty="0" err="1" smtClean="0">
                <a:solidFill>
                  <a:srgbClr val="800000"/>
                </a:solidFill>
              </a:rPr>
              <a:t>Stirling</a:t>
            </a:r>
            <a:r>
              <a:rPr lang="en-US" sz="1200" i="1" dirty="0" smtClean="0">
                <a:solidFill>
                  <a:srgbClr val="800000"/>
                </a:solidFill>
              </a:rPr>
              <a:t>, </a:t>
            </a:r>
            <a:r>
              <a:rPr lang="en-US" sz="1200" i="1" dirty="0" smtClean="0">
                <a:solidFill>
                  <a:srgbClr val="800000"/>
                </a:solidFill>
              </a:rPr>
              <a:t>PRL 107 (2011) 082002]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563" y="2604778"/>
            <a:ext cx="4051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accent5"/>
                </a:solidFill>
              </a:rPr>
              <a:t>[ Gaunt, </a:t>
            </a:r>
            <a:r>
              <a:rPr lang="en-US" sz="1400" i="1" dirty="0" err="1" smtClean="0">
                <a:solidFill>
                  <a:schemeClr val="accent5"/>
                </a:solidFill>
              </a:rPr>
              <a:t>Kom</a:t>
            </a:r>
            <a:r>
              <a:rPr lang="en-US" sz="1400" i="1" dirty="0" smtClean="0">
                <a:solidFill>
                  <a:schemeClr val="accent5"/>
                </a:solidFill>
              </a:rPr>
              <a:t>, AK, </a:t>
            </a:r>
            <a:r>
              <a:rPr lang="en-US" sz="1400" i="1" dirty="0" smtClean="0">
                <a:solidFill>
                  <a:schemeClr val="accent5"/>
                </a:solidFill>
              </a:rPr>
              <a:t>Stirling</a:t>
            </a:r>
            <a:r>
              <a:rPr lang="en-US" sz="1400" i="1" dirty="0" smtClean="0">
                <a:solidFill>
                  <a:schemeClr val="accent5"/>
                </a:solidFill>
              </a:rPr>
              <a:t>’10</a:t>
            </a:r>
            <a:r>
              <a:rPr lang="en-US" sz="1400" i="1" dirty="0" smtClean="0">
                <a:solidFill>
                  <a:schemeClr val="accent5"/>
                </a:solidFill>
              </a:rPr>
              <a:t>][</a:t>
            </a:r>
            <a:r>
              <a:rPr lang="en-US" sz="1400" i="1" dirty="0" err="1" smtClean="0">
                <a:solidFill>
                  <a:schemeClr val="accent5"/>
                </a:solidFill>
              </a:rPr>
              <a:t>Kom</a:t>
            </a:r>
            <a:r>
              <a:rPr lang="en-US" sz="1400" i="1" dirty="0" smtClean="0">
                <a:solidFill>
                  <a:schemeClr val="accent5"/>
                </a:solidFill>
              </a:rPr>
              <a:t>, AK, Stirling’11]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95300" y="156482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PhD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Borschensky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FFFF"/>
                </a:solidFill>
              </a:rPr>
              <a:t>              (till March 2016)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Oleh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Fedkevych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Daniel </a:t>
            </a:r>
            <a:r>
              <a:rPr lang="en-US" dirty="0" err="1" smtClean="0">
                <a:solidFill>
                  <a:srgbClr val="FFFFFF"/>
                </a:solidFill>
              </a:rPr>
              <a:t>Schwartländer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Master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Raphael </a:t>
            </a:r>
            <a:r>
              <a:rPr lang="en-US" dirty="0" err="1" smtClean="0"/>
              <a:t>Heger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Cesar </a:t>
            </a:r>
            <a:r>
              <a:rPr lang="en-US" dirty="0" err="1" smtClean="0"/>
              <a:t>Tejera</a:t>
            </a:r>
            <a:r>
              <a:rPr lang="en-US" dirty="0" smtClean="0"/>
              <a:t> </a:t>
            </a:r>
            <a:r>
              <a:rPr lang="en-US" dirty="0" err="1" smtClean="0"/>
              <a:t>Centeno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Bachelor students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" y="90132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4"/>
                </a:solidFill>
              </a:rPr>
              <a:t>Current members</a:t>
            </a:r>
            <a:endParaRPr lang="en-US" sz="2000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6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p_sig_vs_Dy.eps"/>
          <p:cNvPicPr>
            <a:picLocks noChangeAspect="1"/>
          </p:cNvPicPr>
          <p:nvPr/>
        </p:nvPicPr>
        <p:blipFill>
          <a:blip r:embed="rId3"/>
          <a:srcRect t="-7736" b="-7736"/>
          <a:stretch>
            <a:fillRect/>
          </a:stretch>
        </p:blipFill>
        <p:spPr>
          <a:xfrm>
            <a:off x="609918" y="3504644"/>
            <a:ext cx="3161982" cy="31967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/>
          <p:cNvSpPr txBox="1"/>
          <p:nvPr/>
        </p:nvSpPr>
        <p:spPr>
          <a:xfrm>
            <a:off x="1714500" y="558800"/>
            <a:ext cx="610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MPIs  at the LHC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1209020"/>
            <a:ext cx="803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MPIs provide information </a:t>
            </a:r>
            <a:r>
              <a:rPr lang="en-US" dirty="0"/>
              <a:t>on matter distribution in hadrons and the correlations between partons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Irreducible background to measurements at the LHC (jets and missing E</a:t>
            </a:r>
            <a:r>
              <a:rPr lang="en-US" baseline="-25000" dirty="0" smtClean="0"/>
              <a:t>T</a:t>
            </a:r>
            <a:r>
              <a:rPr lang="en-US" dirty="0" smtClean="0"/>
              <a:t> !!!)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Theoretical tool: DPS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need to find a good exp. testing ground for theory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Many processes investigated: same–sign W pairs,  double </a:t>
            </a:r>
            <a:r>
              <a:rPr lang="en-US" dirty="0" err="1" smtClean="0"/>
              <a:t>Drell</a:t>
            </a:r>
            <a:r>
              <a:rPr lang="en-US" dirty="0" smtClean="0"/>
              <a:t>-Yan, .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One example: double J/psi production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58318"/>
              </p:ext>
            </p:extLst>
          </p:nvPr>
        </p:nvGraphicFramePr>
        <p:xfrm>
          <a:off x="1081088" y="3545917"/>
          <a:ext cx="2297112" cy="33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841500" imgH="228600" progId="Equation.3">
                  <p:embed/>
                </p:oleObj>
              </mc:Choice>
              <mc:Fallback>
                <p:oleObj name="Equation" r:id="rId4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545917"/>
                        <a:ext cx="2297112" cy="33056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1200" y="6449752"/>
            <a:ext cx="275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800000"/>
                </a:solidFill>
              </a:rPr>
              <a:t>[</a:t>
            </a:r>
            <a:r>
              <a:rPr lang="en-US" sz="1200" i="1" dirty="0" err="1" smtClean="0">
                <a:solidFill>
                  <a:srgbClr val="800000"/>
                </a:solidFill>
              </a:rPr>
              <a:t>Kom</a:t>
            </a:r>
            <a:r>
              <a:rPr lang="en-US" sz="1200" i="1" dirty="0" smtClean="0">
                <a:solidFill>
                  <a:srgbClr val="800000"/>
                </a:solidFill>
              </a:rPr>
              <a:t>, AK, </a:t>
            </a:r>
            <a:r>
              <a:rPr lang="en-US" sz="1200" i="1" dirty="0" err="1" smtClean="0">
                <a:solidFill>
                  <a:srgbClr val="800000"/>
                </a:solidFill>
              </a:rPr>
              <a:t>Stirling</a:t>
            </a:r>
            <a:r>
              <a:rPr lang="en-US" sz="1200" i="1" dirty="0" smtClean="0">
                <a:solidFill>
                  <a:srgbClr val="800000"/>
                </a:solidFill>
              </a:rPr>
              <a:t>, </a:t>
            </a:r>
            <a:r>
              <a:rPr lang="en-US" sz="1200" i="1" dirty="0" smtClean="0">
                <a:solidFill>
                  <a:srgbClr val="800000"/>
                </a:solidFill>
              </a:rPr>
              <a:t>PRL 107 (2011) 082002]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8000" y="3719343"/>
            <a:ext cx="44323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Proposed measurements performed by </a:t>
            </a:r>
            <a:r>
              <a:rPr lang="en-US" dirty="0" err="1" smtClean="0">
                <a:solidFill>
                  <a:srgbClr val="FEB80A"/>
                </a:solidFill>
              </a:rPr>
              <a:t>LHCb</a:t>
            </a:r>
            <a:r>
              <a:rPr lang="en-US" dirty="0" smtClean="0">
                <a:solidFill>
                  <a:srgbClr val="FEB80A"/>
                </a:solidFill>
              </a:rPr>
              <a:t>, CMS and ATLAS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Updated theory predictions to appear soon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Predictions obtained assuming factorization between longitudinal and transverse components of double PDFs  </a:t>
            </a: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RTG project: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use additional information from </a:t>
            </a:r>
            <a:r>
              <a:rPr lang="en-US" dirty="0" err="1" smtClean="0">
                <a:ea typeface="Wingdings"/>
                <a:cs typeface="Wingdings"/>
                <a:sym typeface="Wingdings"/>
              </a:rPr>
              <a:t>pA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collisions to </a:t>
            </a:r>
            <a:r>
              <a:rPr lang="en-US" dirty="0" err="1" smtClean="0">
                <a:ea typeface="Wingdings"/>
                <a:cs typeface="Wingdings"/>
                <a:sym typeface="Wingdings"/>
              </a:rPr>
              <a:t>disentagle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these correlations (</a:t>
            </a:r>
            <a:r>
              <a:rPr lang="en-US" dirty="0" smtClean="0">
                <a:solidFill>
                  <a:schemeClr val="accent3"/>
                </a:solidFill>
                <a:ea typeface="Wingdings"/>
                <a:cs typeface="Wingdings"/>
                <a:sym typeface="Wingdings"/>
              </a:rPr>
              <a:t>ALICE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1563" y="2604778"/>
            <a:ext cx="4051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accent5"/>
                </a:solidFill>
              </a:rPr>
              <a:t>[ Gaunt, </a:t>
            </a:r>
            <a:r>
              <a:rPr lang="en-US" sz="1400" i="1" dirty="0" err="1" smtClean="0">
                <a:solidFill>
                  <a:schemeClr val="accent5"/>
                </a:solidFill>
              </a:rPr>
              <a:t>Kom</a:t>
            </a:r>
            <a:r>
              <a:rPr lang="en-US" sz="1400" i="1" dirty="0" smtClean="0">
                <a:solidFill>
                  <a:schemeClr val="accent5"/>
                </a:solidFill>
              </a:rPr>
              <a:t>, AK, </a:t>
            </a:r>
            <a:r>
              <a:rPr lang="en-US" sz="1400" i="1" dirty="0" smtClean="0">
                <a:solidFill>
                  <a:schemeClr val="accent5"/>
                </a:solidFill>
              </a:rPr>
              <a:t>Stirling</a:t>
            </a:r>
            <a:r>
              <a:rPr lang="en-US" sz="1400" i="1" dirty="0" smtClean="0">
                <a:solidFill>
                  <a:schemeClr val="accent5"/>
                </a:solidFill>
              </a:rPr>
              <a:t>’10</a:t>
            </a:r>
            <a:r>
              <a:rPr lang="en-US" sz="1400" i="1" dirty="0" smtClean="0">
                <a:solidFill>
                  <a:schemeClr val="accent5"/>
                </a:solidFill>
              </a:rPr>
              <a:t>][</a:t>
            </a:r>
            <a:r>
              <a:rPr lang="en-US" sz="1400" i="1" dirty="0" err="1" smtClean="0">
                <a:solidFill>
                  <a:schemeClr val="accent5"/>
                </a:solidFill>
              </a:rPr>
              <a:t>Kom</a:t>
            </a:r>
            <a:r>
              <a:rPr lang="en-US" sz="1400" i="1" dirty="0" smtClean="0">
                <a:solidFill>
                  <a:schemeClr val="accent5"/>
                </a:solidFill>
              </a:rPr>
              <a:t>, AK, Stirling’11]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1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783074" y="3817086"/>
            <a:ext cx="1753713" cy="6248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EW gauge bosons</a:t>
            </a:r>
            <a:endParaRPr lang="en-US" dirty="0"/>
          </a:p>
        </p:txBody>
      </p:sp>
      <p:sp>
        <p:nvSpPr>
          <p:cNvPr id="104" name="Rounded Rectangle 103"/>
          <p:cNvSpPr/>
          <p:nvPr/>
        </p:nvSpPr>
        <p:spPr>
          <a:xfrm>
            <a:off x="2640775" y="3829786"/>
            <a:ext cx="1753713" cy="6248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Higgs </a:t>
            </a:r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556862" y="3834343"/>
            <a:ext cx="1753713" cy="6248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SUSY</a:t>
            </a:r>
            <a:endParaRPr lang="en-US" dirty="0"/>
          </a:p>
        </p:txBody>
      </p:sp>
      <p:sp>
        <p:nvSpPr>
          <p:cNvPr id="113" name="Rounded Rectangle 112"/>
          <p:cNvSpPr/>
          <p:nvPr/>
        </p:nvSpPr>
        <p:spPr>
          <a:xfrm>
            <a:off x="2489862" y="533400"/>
            <a:ext cx="4464912" cy="584200"/>
          </a:xfrm>
          <a:prstGeom prst="roundRect">
            <a:avLst/>
          </a:prstGeom>
          <a:solidFill>
            <a:schemeClr val="dk1">
              <a:alpha val="0"/>
            </a:schemeClr>
          </a:solidFill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Hadron</a:t>
            </a:r>
            <a:r>
              <a:rPr lang="en-US" sz="2400" dirty="0" smtClean="0">
                <a:solidFill>
                  <a:srgbClr val="FF0000"/>
                </a:solidFill>
              </a:rPr>
              <a:t> collider phenomenology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900" y="4964162"/>
            <a:ext cx="7921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charset="2"/>
              <a:buChar char="Ø"/>
            </a:pPr>
            <a:r>
              <a:rPr lang="en-US" dirty="0" smtClean="0"/>
              <a:t>Higher-order corrections in perturbation theory</a:t>
            </a:r>
          </a:p>
          <a:p>
            <a:pPr marL="1257300" lvl="2" indent="-342900">
              <a:buFont typeface="Wingdings" charset="2"/>
              <a:buChar char="²"/>
            </a:pPr>
            <a:r>
              <a:rPr lang="en-US" dirty="0" smtClean="0"/>
              <a:t>EW</a:t>
            </a:r>
          </a:p>
          <a:p>
            <a:pPr marL="1257300" lvl="2" indent="-342900">
              <a:buFont typeface="Wingdings" charset="2"/>
              <a:buChar char="²"/>
            </a:pPr>
            <a:r>
              <a:rPr lang="en-US" dirty="0" smtClean="0"/>
              <a:t>QCD (in particular, resummation)</a:t>
            </a:r>
          </a:p>
          <a:p>
            <a:pPr marL="1714500" lvl="3" indent="-342900">
              <a:buFont typeface="Wingdings" charset="2"/>
              <a:buChar char="²"/>
            </a:pPr>
            <a:endParaRPr lang="en-US" dirty="0" smtClean="0">
              <a:solidFill>
                <a:srgbClr val="738AC8"/>
              </a:solidFill>
            </a:endParaRPr>
          </a:p>
          <a:p>
            <a:pPr marL="1257300" lvl="2" indent="-342900">
              <a:buFont typeface="Wingdings" charset="2"/>
              <a:buChar char="²"/>
            </a:pPr>
            <a:endParaRPr lang="en-US" dirty="0" smtClean="0"/>
          </a:p>
          <a:p>
            <a:pPr marL="800100" lvl="1" indent="-342900">
              <a:buFont typeface="Wingdings" charset="2"/>
              <a:buChar char="Ø"/>
            </a:pPr>
            <a:endParaRPr lang="en-US" dirty="0" smtClean="0"/>
          </a:p>
          <a:p>
            <a:pPr marL="800100" lvl="1" indent="-342900">
              <a:buFont typeface="Wingdings" charset="2"/>
              <a:buChar char="Ø"/>
            </a:pP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954774" y="3826200"/>
            <a:ext cx="1753713" cy="62482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interactions</a:t>
            </a:r>
            <a:endParaRPr lang="en-US" dirty="0"/>
          </a:p>
        </p:txBody>
      </p:sp>
      <p:cxnSp>
        <p:nvCxnSpPr>
          <p:cNvPr id="4" name="Straight Arrow Connector 3"/>
          <p:cNvCxnSpPr>
            <a:endCxn id="105" idx="0"/>
          </p:cNvCxnSpPr>
          <p:nvPr/>
        </p:nvCxnSpPr>
        <p:spPr>
          <a:xfrm flipH="1">
            <a:off x="1433719" y="2679700"/>
            <a:ext cx="3116406" cy="1154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57174" y="2679700"/>
            <a:ext cx="3156649" cy="1041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4" idx="0"/>
          </p:cNvCxnSpPr>
          <p:nvPr/>
        </p:nvCxnSpPr>
        <p:spPr>
          <a:xfrm flipH="1">
            <a:off x="3517632" y="2679700"/>
            <a:ext cx="1039542" cy="115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3" idx="0"/>
          </p:cNvCxnSpPr>
          <p:nvPr/>
        </p:nvCxnSpPr>
        <p:spPr>
          <a:xfrm>
            <a:off x="4557174" y="2667000"/>
            <a:ext cx="1102757" cy="115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691575" y="1638300"/>
            <a:ext cx="3717099" cy="1193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Precision predictions for signal and background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95300" y="156482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PhD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Borschensky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FFFF"/>
                </a:solidFill>
              </a:rPr>
              <a:t>              (till March 2016)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Oleh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Fedkevych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Daniel </a:t>
            </a:r>
            <a:r>
              <a:rPr lang="en-US" dirty="0" err="1" smtClean="0">
                <a:solidFill>
                  <a:srgbClr val="FFFFFF"/>
                </a:solidFill>
              </a:rPr>
              <a:t>Schwartländer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Master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Raphael </a:t>
            </a:r>
            <a:r>
              <a:rPr lang="en-US" dirty="0" err="1" smtClean="0"/>
              <a:t>Heger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Cesar </a:t>
            </a:r>
            <a:r>
              <a:rPr lang="en-US" dirty="0" err="1" smtClean="0"/>
              <a:t>Tejera</a:t>
            </a:r>
            <a:r>
              <a:rPr lang="en-US" dirty="0" smtClean="0"/>
              <a:t> </a:t>
            </a:r>
            <a:r>
              <a:rPr lang="en-US" dirty="0" err="1" smtClean="0"/>
              <a:t>Centeno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Bachelor students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" y="90132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4"/>
                </a:solidFill>
              </a:rPr>
              <a:t>Current members</a:t>
            </a:r>
            <a:endParaRPr lang="en-US" sz="2000" u="sng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446394"/>
            <a:ext cx="40767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PhD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Vincent </a:t>
            </a:r>
            <a:r>
              <a:rPr lang="en-US" dirty="0" err="1" smtClean="0"/>
              <a:t>Theeuwes</a:t>
            </a:r>
            <a:r>
              <a:rPr lang="en-US" dirty="0" smtClean="0"/>
              <a:t> (2012-2015)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SUNY Buffalo, USA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Master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Patrick Hammers (2014)</a:t>
            </a:r>
          </a:p>
          <a:p>
            <a:pPr lvl="1"/>
            <a:r>
              <a:rPr lang="en-US" dirty="0" smtClean="0"/>
              <a:t>    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Univ. of Southampton, UK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Bachelor students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Saskia</a:t>
            </a:r>
            <a:r>
              <a:rPr lang="en-US" dirty="0" smtClean="0"/>
              <a:t> </a:t>
            </a:r>
            <a:r>
              <a:rPr lang="en-US" dirty="0" err="1" smtClean="0"/>
              <a:t>Schmiemann</a:t>
            </a:r>
            <a:r>
              <a:rPr lang="en-US" dirty="0" smtClean="0"/>
              <a:t> (2013)</a:t>
            </a:r>
          </a:p>
          <a:p>
            <a:pPr lvl="1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 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dirty="0">
                <a:ea typeface="Wingdings"/>
                <a:cs typeface="Wingdings"/>
                <a:sym typeface="Wingdings"/>
              </a:rPr>
              <a:t>WWU </a:t>
            </a:r>
            <a:r>
              <a:rPr lang="en-US" dirty="0" err="1">
                <a:ea typeface="Wingdings"/>
                <a:cs typeface="Wingdings"/>
                <a:sym typeface="Wingdings"/>
              </a:rPr>
              <a:t>Münster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Kevin Max (2014)</a:t>
            </a:r>
          </a:p>
          <a:p>
            <a:pPr lvl="1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 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Univ. of </a:t>
            </a:r>
            <a:r>
              <a:rPr lang="en-US" dirty="0" err="1" smtClean="0">
                <a:ea typeface="Wingdings"/>
                <a:cs typeface="Wingdings"/>
                <a:sym typeface="Wingdings"/>
              </a:rPr>
              <a:t>Heildelberg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Simon May (2015)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lvl="1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WWU / Univ</a:t>
            </a:r>
            <a:r>
              <a:rPr lang="en-US" dirty="0">
                <a:ea typeface="Wingdings"/>
                <a:cs typeface="Wingdings"/>
                <a:sym typeface="Wingdings"/>
              </a:rPr>
              <a:t>. of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Lund</a:t>
            </a:r>
            <a:endParaRPr lang="en-US" dirty="0" smtClean="0"/>
          </a:p>
          <a:p>
            <a:pPr lvl="1"/>
            <a:r>
              <a:rPr lang="en-US" dirty="0" smtClean="0"/>
              <a:t>  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96585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ADDC"/>
                </a:solidFill>
              </a:rPr>
              <a:t>Past members</a:t>
            </a:r>
            <a:endParaRPr lang="en-US" sz="2000" u="sng" dirty="0">
              <a:solidFill>
                <a:srgbClr val="00A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95300" y="156482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PhD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Borschensky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     (till March 2016)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Fedkevych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Daniel </a:t>
            </a:r>
            <a:r>
              <a:rPr lang="en-US" dirty="0" err="1" smtClean="0">
                <a:solidFill>
                  <a:srgbClr val="FF0000"/>
                </a:solidFill>
              </a:rPr>
              <a:t>Schwartländer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Master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Raphael </a:t>
            </a:r>
            <a:r>
              <a:rPr lang="en-US" dirty="0" err="1" smtClean="0"/>
              <a:t>Heger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Cesar </a:t>
            </a:r>
            <a:r>
              <a:rPr lang="en-US" dirty="0" err="1" smtClean="0"/>
              <a:t>Tejera</a:t>
            </a:r>
            <a:r>
              <a:rPr lang="en-US" dirty="0" smtClean="0"/>
              <a:t> </a:t>
            </a:r>
            <a:r>
              <a:rPr lang="en-US" dirty="0" err="1" smtClean="0"/>
              <a:t>Centeno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Bachelor students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" y="90132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4"/>
                </a:solidFill>
              </a:rPr>
              <a:t>Current members</a:t>
            </a:r>
            <a:endParaRPr lang="en-US" sz="2000" u="sng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446394"/>
            <a:ext cx="40767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PhD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Vincent </a:t>
            </a:r>
            <a:r>
              <a:rPr lang="en-US" dirty="0" err="1" smtClean="0"/>
              <a:t>Theeuwes</a:t>
            </a:r>
            <a:r>
              <a:rPr lang="en-US" dirty="0" smtClean="0"/>
              <a:t> (2012-2015)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SUNY Buffalo, USA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Master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Patrick Hammers (2014)</a:t>
            </a:r>
          </a:p>
          <a:p>
            <a:pPr lvl="1"/>
            <a:r>
              <a:rPr lang="en-US" dirty="0" smtClean="0"/>
              <a:t>        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Univ. of Southampton, UK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EB80A"/>
                </a:solidFill>
              </a:rPr>
              <a:t>Bachelor students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Saskia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Schmiemann</a:t>
            </a:r>
            <a:r>
              <a:rPr lang="en-US" dirty="0" smtClean="0">
                <a:solidFill>
                  <a:srgbClr val="FF0000"/>
                </a:solidFill>
              </a:rPr>
              <a:t> (2013)</a:t>
            </a:r>
          </a:p>
          <a:p>
            <a:pPr lvl="1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 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dirty="0">
                <a:ea typeface="Wingdings"/>
                <a:cs typeface="Wingdings"/>
                <a:sym typeface="Wingdings"/>
              </a:rPr>
              <a:t>WWU </a:t>
            </a:r>
            <a:r>
              <a:rPr lang="en-US" dirty="0" err="1">
                <a:ea typeface="Wingdings"/>
                <a:cs typeface="Wingdings"/>
                <a:sym typeface="Wingdings"/>
              </a:rPr>
              <a:t>Münster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Kevin Max (2014)</a:t>
            </a:r>
          </a:p>
          <a:p>
            <a:pPr lvl="1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 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Univ. of </a:t>
            </a:r>
            <a:r>
              <a:rPr lang="en-US" dirty="0" err="1" smtClean="0">
                <a:ea typeface="Wingdings"/>
                <a:cs typeface="Wingdings"/>
                <a:sym typeface="Wingdings"/>
              </a:rPr>
              <a:t>Heildelberg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Simon May (2015)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dirty="0">
                <a:ea typeface="Wingdings"/>
                <a:cs typeface="Wingdings"/>
                <a:sym typeface="Wingdings"/>
              </a:rPr>
              <a:t>WWU / Univ. of Lund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  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96585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ADDC"/>
                </a:solidFill>
              </a:rPr>
              <a:t>Past members</a:t>
            </a:r>
            <a:endParaRPr lang="en-US" sz="2000" u="sng" dirty="0">
              <a:solidFill>
                <a:srgbClr val="00ADD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8550" y="5010690"/>
            <a:ext cx="4216400" cy="104995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RTG members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associated </a:t>
            </a:r>
            <a:r>
              <a:rPr lang="en-US" sz="2000" b="1" dirty="0">
                <a:solidFill>
                  <a:srgbClr val="FF0000"/>
                </a:solidFill>
              </a:rPr>
              <a:t>members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81300" y="3618094"/>
            <a:ext cx="1473200" cy="1363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11650" y="3884794"/>
            <a:ext cx="977900" cy="1096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448050" y="3249794"/>
            <a:ext cx="863600" cy="1705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0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783074" y="3817086"/>
            <a:ext cx="1753713" cy="6248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EW gauge bosons</a:t>
            </a:r>
            <a:endParaRPr lang="en-US" dirty="0"/>
          </a:p>
        </p:txBody>
      </p:sp>
      <p:sp>
        <p:nvSpPr>
          <p:cNvPr id="104" name="Rounded Rectangle 103"/>
          <p:cNvSpPr/>
          <p:nvPr/>
        </p:nvSpPr>
        <p:spPr>
          <a:xfrm>
            <a:off x="2640775" y="3829786"/>
            <a:ext cx="1753713" cy="6248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Higgs </a:t>
            </a:r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556862" y="3834343"/>
            <a:ext cx="1753713" cy="6248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SUSY</a:t>
            </a:r>
            <a:endParaRPr lang="en-US" dirty="0"/>
          </a:p>
        </p:txBody>
      </p:sp>
      <p:sp>
        <p:nvSpPr>
          <p:cNvPr id="113" name="Rounded Rectangle 112"/>
          <p:cNvSpPr/>
          <p:nvPr/>
        </p:nvSpPr>
        <p:spPr>
          <a:xfrm>
            <a:off x="2489862" y="533400"/>
            <a:ext cx="4464912" cy="584200"/>
          </a:xfrm>
          <a:prstGeom prst="roundRect">
            <a:avLst/>
          </a:prstGeom>
          <a:solidFill>
            <a:schemeClr val="dk1">
              <a:alpha val="0"/>
            </a:schemeClr>
          </a:solidFill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Hadron</a:t>
            </a:r>
            <a:r>
              <a:rPr lang="en-US" sz="2400" dirty="0" smtClean="0">
                <a:solidFill>
                  <a:srgbClr val="FF0000"/>
                </a:solidFill>
              </a:rPr>
              <a:t> collider phenomenology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900" y="4964162"/>
            <a:ext cx="7921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charset="2"/>
              <a:buChar char="Ø"/>
            </a:pPr>
            <a:r>
              <a:rPr lang="en-US" dirty="0" smtClean="0"/>
              <a:t>Higher-order corrections in perturbation theory</a:t>
            </a:r>
          </a:p>
          <a:p>
            <a:pPr marL="1257300" lvl="2" indent="-342900">
              <a:buFont typeface="Wingdings" charset="2"/>
              <a:buChar char="²"/>
            </a:pPr>
            <a:r>
              <a:rPr lang="en-US" dirty="0" smtClean="0"/>
              <a:t>EW</a:t>
            </a:r>
          </a:p>
          <a:p>
            <a:pPr marL="1257300" lvl="2" indent="-342900">
              <a:buFont typeface="Wingdings" charset="2"/>
              <a:buChar char="²"/>
            </a:pPr>
            <a:r>
              <a:rPr lang="en-US" dirty="0" smtClean="0"/>
              <a:t>QCD (in particular, resummation)</a:t>
            </a:r>
          </a:p>
          <a:p>
            <a:pPr marL="1714500" lvl="3" indent="-342900">
              <a:buFont typeface="Wingdings" charset="2"/>
              <a:buChar char="²"/>
            </a:pPr>
            <a:endParaRPr lang="en-US" dirty="0" smtClean="0">
              <a:solidFill>
                <a:srgbClr val="738AC8"/>
              </a:solidFill>
            </a:endParaRPr>
          </a:p>
          <a:p>
            <a:pPr marL="1257300" lvl="2" indent="-342900">
              <a:buFont typeface="Wingdings" charset="2"/>
              <a:buChar char="²"/>
            </a:pPr>
            <a:endParaRPr lang="en-US" dirty="0" smtClean="0"/>
          </a:p>
          <a:p>
            <a:pPr marL="800100" lvl="1" indent="-342900">
              <a:buFont typeface="Wingdings" charset="2"/>
              <a:buChar char="Ø"/>
            </a:pPr>
            <a:endParaRPr lang="en-US" dirty="0" smtClean="0"/>
          </a:p>
          <a:p>
            <a:pPr marL="800100" lvl="1" indent="-342900">
              <a:buFont typeface="Wingdings" charset="2"/>
              <a:buChar char="Ø"/>
            </a:pP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954774" y="3826200"/>
            <a:ext cx="1753713" cy="62482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interactions</a:t>
            </a:r>
            <a:endParaRPr lang="en-US" dirty="0"/>
          </a:p>
        </p:txBody>
      </p:sp>
      <p:cxnSp>
        <p:nvCxnSpPr>
          <p:cNvPr id="4" name="Straight Arrow Connector 3"/>
          <p:cNvCxnSpPr>
            <a:endCxn id="105" idx="0"/>
          </p:cNvCxnSpPr>
          <p:nvPr/>
        </p:nvCxnSpPr>
        <p:spPr>
          <a:xfrm flipH="1">
            <a:off x="1433719" y="2679700"/>
            <a:ext cx="3116406" cy="1154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57174" y="2679700"/>
            <a:ext cx="3156649" cy="1041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4" idx="0"/>
          </p:cNvCxnSpPr>
          <p:nvPr/>
        </p:nvCxnSpPr>
        <p:spPr>
          <a:xfrm flipH="1">
            <a:off x="3517632" y="2679700"/>
            <a:ext cx="1039542" cy="115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3" idx="0"/>
          </p:cNvCxnSpPr>
          <p:nvPr/>
        </p:nvCxnSpPr>
        <p:spPr>
          <a:xfrm>
            <a:off x="4557174" y="2667000"/>
            <a:ext cx="1102757" cy="115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691575" y="1638300"/>
            <a:ext cx="3717099" cy="1193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Precision predictions for signal and background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processes at the LHC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5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520700"/>
            <a:ext cx="63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SUSY production at the LHC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0047" y="1492243"/>
            <a:ext cx="2393856" cy="9206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MSSM: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minimal content of SUSY particles + R-parity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69886" y="2412872"/>
            <a:ext cx="2404533" cy="7789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Hadron</a:t>
            </a:r>
            <a:r>
              <a:rPr lang="en-US" sz="1600" dirty="0" smtClean="0"/>
              <a:t> colliders:  </a:t>
            </a:r>
            <a:r>
              <a:rPr lang="en-US" sz="1600" dirty="0" err="1" smtClean="0"/>
              <a:t>coloured</a:t>
            </a:r>
            <a:r>
              <a:rPr lang="en-US" sz="1600" dirty="0" smtClean="0"/>
              <a:t> </a:t>
            </a:r>
            <a:r>
              <a:rPr lang="en-US" sz="1600" dirty="0" err="1" smtClean="0"/>
              <a:t>sparticles</a:t>
            </a:r>
            <a:r>
              <a:rPr lang="en-US" sz="1600" dirty="0" smtClean="0"/>
              <a:t> most copiously produced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5582" y="3784262"/>
            <a:ext cx="4385746" cy="125256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84138" lvl="1" algn="ctr"/>
            <a:r>
              <a:rPr lang="en-US" sz="1600" dirty="0" smtClean="0">
                <a:solidFill>
                  <a:srgbClr val="000000"/>
                </a:solidFill>
              </a:rPr>
              <a:t>High rates for pair-production of </a:t>
            </a:r>
            <a:r>
              <a:rPr lang="en-US" sz="1600" dirty="0" err="1" smtClean="0">
                <a:solidFill>
                  <a:srgbClr val="000000"/>
                </a:solidFill>
              </a:rPr>
              <a:t>squarks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dirty="0" err="1" smtClean="0">
                <a:solidFill>
                  <a:srgbClr val="000000"/>
                </a:solidFill>
              </a:rPr>
              <a:t>gluinos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4272802">
            <a:off x="938222" y="2963009"/>
            <a:ext cx="1246770" cy="3179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299705" flipH="1">
            <a:off x="2845501" y="3233439"/>
            <a:ext cx="306226" cy="49478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54" y="4488590"/>
            <a:ext cx="3563193" cy="4035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5582" y="5206876"/>
            <a:ext cx="4307399" cy="5272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Key discovery processes in SUSY searches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4520" y="201721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NLO SUSY-QCD</a:t>
            </a:r>
            <a:endParaRPr lang="en-US" sz="1600" dirty="0"/>
          </a:p>
        </p:txBody>
      </p:sp>
      <p:pic>
        <p:nvPicPr>
          <p:cNvPr id="12" name="Picture 11" descr="prospino_lh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90" y="2475078"/>
            <a:ext cx="3359491" cy="25765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1948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0" y="520700"/>
            <a:ext cx="63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Towards higher orders in SUSY-QCD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22263" y="1759983"/>
            <a:ext cx="8350250" cy="4604364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Large masses of SUSY particles </a:t>
            </a:r>
            <a:r>
              <a:rPr lang="en-US" altLang="ko-KR" sz="1800" dirty="0" smtClean="0">
                <a:latin typeface="Wingdings"/>
                <a:ea typeface="Wingdings"/>
                <a:cs typeface="Wingdings"/>
              </a:rPr>
              <a:t>⇒</a:t>
            </a:r>
            <a:r>
              <a:rPr lang="en-US" sz="1800" dirty="0" smtClean="0"/>
              <a:t> production close to threshold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General structure of the NLO correction in the threshold limit</a:t>
            </a:r>
          </a:p>
          <a:p>
            <a:pPr>
              <a:lnSpc>
                <a:spcPct val="50000"/>
              </a:lnSpc>
            </a:pPr>
            <a:endParaRPr lang="en-US" sz="1600" dirty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endParaRPr lang="en-US" sz="1600" dirty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endParaRPr lang="en-US" sz="1600" dirty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 marL="0" indent="0">
              <a:lnSpc>
                <a:spcPct val="50000"/>
              </a:lnSpc>
              <a:buFont typeface="Wingdings"/>
              <a:buNone/>
            </a:pPr>
            <a:endParaRPr lang="en-US" sz="1600" dirty="0" smtClean="0"/>
          </a:p>
          <a:p>
            <a:r>
              <a:rPr lang="en-US" sz="1800" dirty="0" smtClean="0"/>
              <a:t>Large corrections in the limit of threshold production</a:t>
            </a:r>
            <a:endParaRPr lang="en-US" sz="1800" i="1" dirty="0" smtClean="0"/>
          </a:p>
          <a:p>
            <a:pPr>
              <a:lnSpc>
                <a:spcPct val="50000"/>
              </a:lnSpc>
            </a:pPr>
            <a:r>
              <a:rPr lang="en-US" sz="1800" dirty="0" smtClean="0"/>
              <a:t>At higher orders                                      and                             structures</a:t>
            </a:r>
          </a:p>
          <a:p>
            <a:pPr>
              <a:lnSpc>
                <a:spcPct val="50000"/>
              </a:lnSpc>
            </a:pPr>
            <a:r>
              <a:rPr lang="en-US" sz="1800" dirty="0" smtClean="0"/>
              <a:t>Both types of corrections can be resummed to all orders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21" y="1855358"/>
            <a:ext cx="727979" cy="19643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75505"/>
              </p:ext>
            </p:extLst>
          </p:nvPr>
        </p:nvGraphicFramePr>
        <p:xfrm>
          <a:off x="6017901" y="2292221"/>
          <a:ext cx="1935425" cy="26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4" imgW="1473200" imgH="203200" progId="Equation.3">
                  <p:embed/>
                </p:oleObj>
              </mc:Choice>
              <mc:Fallback>
                <p:oleObj name="Equation" r:id="rId4" imgW="147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01" y="2292221"/>
                        <a:ext cx="1935425" cy="265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9"/>
          <p:cNvGrpSpPr/>
          <p:nvPr/>
        </p:nvGrpSpPr>
        <p:grpSpPr>
          <a:xfrm>
            <a:off x="960446" y="2438960"/>
            <a:ext cx="8636864" cy="1500137"/>
            <a:chOff x="1078977" y="2855357"/>
            <a:chExt cx="8636864" cy="1500137"/>
          </a:xfrm>
          <a:solidFill>
            <a:srgbClr val="FFFFFF"/>
          </a:solidFill>
        </p:grpSpPr>
        <p:grpSp>
          <p:nvGrpSpPr>
            <p:cNvPr id="8" name="Group 19"/>
            <p:cNvGrpSpPr/>
            <p:nvPr/>
          </p:nvGrpSpPr>
          <p:grpSpPr>
            <a:xfrm>
              <a:off x="1078977" y="2855357"/>
              <a:ext cx="8636864" cy="1500137"/>
              <a:chOff x="1142216" y="3445933"/>
              <a:chExt cx="8636864" cy="1500137"/>
            </a:xfrm>
            <a:grpFill/>
          </p:grpSpPr>
          <p:sp>
            <p:nvSpPr>
              <p:cNvPr id="12" name="TextBox 11"/>
              <p:cNvSpPr txBox="1"/>
              <p:nvPr/>
            </p:nvSpPr>
            <p:spPr>
              <a:xfrm>
                <a:off x="1185336" y="4330517"/>
                <a:ext cx="42164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n>
                      <a:solidFill>
                        <a:schemeClr val="accent4"/>
                      </a:solidFill>
                    </a:ln>
                    <a:solidFill>
                      <a:schemeClr val="accent1"/>
                    </a:solidFill>
                  </a:rPr>
                  <a:t>Soft/collinear gluon emission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76710" y="4302722"/>
                <a:ext cx="28023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3"/>
                    </a:solidFill>
                  </a:rPr>
                  <a:t>Coulomb gluons</a:t>
                </a:r>
                <a:endParaRPr lang="en-US" sz="16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216" y="3445933"/>
                <a:ext cx="6617222" cy="714568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</p:pic>
        </p:grpSp>
        <p:cxnSp>
          <p:nvCxnSpPr>
            <p:cNvPr id="9" name="Straight Arrow Connector 8"/>
            <p:cNvCxnSpPr/>
            <p:nvPr/>
          </p:nvCxnSpPr>
          <p:spPr>
            <a:xfrm flipV="1">
              <a:off x="2540000" y="3352800"/>
              <a:ext cx="1236133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540000" y="3352800"/>
              <a:ext cx="2590800" cy="410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6764955" y="3569925"/>
              <a:ext cx="914310" cy="1930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710266" y="4089791"/>
            <a:ext cx="493584" cy="247044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27200" y="4530775"/>
            <a:ext cx="510053" cy="2778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67468" y="4283731"/>
            <a:ext cx="364065" cy="304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506132" y="4064390"/>
            <a:ext cx="510053" cy="2778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31533" y="4489235"/>
            <a:ext cx="493584" cy="247044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830853" y="4089791"/>
            <a:ext cx="531347" cy="113506"/>
          </a:xfrm>
          <a:custGeom>
            <a:avLst/>
            <a:gdLst>
              <a:gd name="connsiteX0" fmla="*/ 0 w 2531533"/>
              <a:gd name="connsiteY0" fmla="*/ 317500 h 812799"/>
              <a:gd name="connsiteX1" fmla="*/ 169333 w 2531533"/>
              <a:gd name="connsiteY1" fmla="*/ 139700 h 812799"/>
              <a:gd name="connsiteX2" fmla="*/ 651933 w 2531533"/>
              <a:gd name="connsiteY2" fmla="*/ 563033 h 812799"/>
              <a:gd name="connsiteX3" fmla="*/ 440267 w 2531533"/>
              <a:gd name="connsiteY3" fmla="*/ 808566 h 812799"/>
              <a:gd name="connsiteX4" fmla="*/ 228600 w 2531533"/>
              <a:gd name="connsiteY4" fmla="*/ 588433 h 812799"/>
              <a:gd name="connsiteX5" fmla="*/ 812800 w 2531533"/>
              <a:gd name="connsiteY5" fmla="*/ 88900 h 812799"/>
              <a:gd name="connsiteX6" fmla="*/ 1397000 w 2531533"/>
              <a:gd name="connsiteY6" fmla="*/ 605366 h 812799"/>
              <a:gd name="connsiteX7" fmla="*/ 1193800 w 2531533"/>
              <a:gd name="connsiteY7" fmla="*/ 800100 h 812799"/>
              <a:gd name="connsiteX8" fmla="*/ 965200 w 2531533"/>
              <a:gd name="connsiteY8" fmla="*/ 622300 h 812799"/>
              <a:gd name="connsiteX9" fmla="*/ 1574800 w 2531533"/>
              <a:gd name="connsiteY9" fmla="*/ 97366 h 812799"/>
              <a:gd name="connsiteX10" fmla="*/ 2125133 w 2531533"/>
              <a:gd name="connsiteY10" fmla="*/ 571500 h 812799"/>
              <a:gd name="connsiteX11" fmla="*/ 1921933 w 2531533"/>
              <a:gd name="connsiteY11" fmla="*/ 791633 h 812799"/>
              <a:gd name="connsiteX12" fmla="*/ 1667933 w 2531533"/>
              <a:gd name="connsiteY12" fmla="*/ 656166 h 812799"/>
              <a:gd name="connsiteX13" fmla="*/ 2336800 w 2531533"/>
              <a:gd name="connsiteY13" fmla="*/ 63500 h 812799"/>
              <a:gd name="connsiteX14" fmla="*/ 2531533 w 2531533"/>
              <a:gd name="connsiteY14" fmla="*/ 275166 h 8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1533" h="812799">
                <a:moveTo>
                  <a:pt x="0" y="317500"/>
                </a:moveTo>
                <a:cubicBezTo>
                  <a:pt x="30339" y="208139"/>
                  <a:pt x="60678" y="98778"/>
                  <a:pt x="169333" y="139700"/>
                </a:cubicBezTo>
                <a:cubicBezTo>
                  <a:pt x="277989" y="180622"/>
                  <a:pt x="606777" y="451556"/>
                  <a:pt x="651933" y="563033"/>
                </a:cubicBezTo>
                <a:cubicBezTo>
                  <a:pt x="697089" y="674510"/>
                  <a:pt x="510822" y="804333"/>
                  <a:pt x="440267" y="808566"/>
                </a:cubicBezTo>
                <a:cubicBezTo>
                  <a:pt x="369712" y="812799"/>
                  <a:pt x="166511" y="708377"/>
                  <a:pt x="228600" y="588433"/>
                </a:cubicBezTo>
                <a:cubicBezTo>
                  <a:pt x="290689" y="468489"/>
                  <a:pt x="618067" y="86078"/>
                  <a:pt x="812800" y="88900"/>
                </a:cubicBezTo>
                <a:cubicBezTo>
                  <a:pt x="1007533" y="91722"/>
                  <a:pt x="1333500" y="486833"/>
                  <a:pt x="1397000" y="605366"/>
                </a:cubicBezTo>
                <a:cubicBezTo>
                  <a:pt x="1460500" y="723899"/>
                  <a:pt x="1265767" y="797278"/>
                  <a:pt x="1193800" y="800100"/>
                </a:cubicBezTo>
                <a:cubicBezTo>
                  <a:pt x="1121833" y="802922"/>
                  <a:pt x="901700" y="739422"/>
                  <a:pt x="965200" y="622300"/>
                </a:cubicBezTo>
                <a:cubicBezTo>
                  <a:pt x="1028700" y="505178"/>
                  <a:pt x="1381478" y="105833"/>
                  <a:pt x="1574800" y="97366"/>
                </a:cubicBezTo>
                <a:cubicBezTo>
                  <a:pt x="1768122" y="88899"/>
                  <a:pt x="2067278" y="455789"/>
                  <a:pt x="2125133" y="571500"/>
                </a:cubicBezTo>
                <a:cubicBezTo>
                  <a:pt x="2182988" y="687211"/>
                  <a:pt x="1998133" y="777522"/>
                  <a:pt x="1921933" y="791633"/>
                </a:cubicBezTo>
                <a:cubicBezTo>
                  <a:pt x="1845733" y="805744"/>
                  <a:pt x="1598789" y="777521"/>
                  <a:pt x="1667933" y="656166"/>
                </a:cubicBezTo>
                <a:cubicBezTo>
                  <a:pt x="1737077" y="534811"/>
                  <a:pt x="2192867" y="127000"/>
                  <a:pt x="2336800" y="63500"/>
                </a:cubicBezTo>
                <a:cubicBezTo>
                  <a:pt x="2480733" y="0"/>
                  <a:pt x="2531533" y="275166"/>
                  <a:pt x="2531533" y="275166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7998" y="4002399"/>
            <a:ext cx="493584" cy="247044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74932" y="4443383"/>
            <a:ext cx="510053" cy="2778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315200" y="4196339"/>
            <a:ext cx="364065" cy="304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653864" y="3976998"/>
            <a:ext cx="510053" cy="27788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79265" y="4401843"/>
            <a:ext cx="493584" cy="247044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rot="5400000">
            <a:off x="7728584" y="4238882"/>
            <a:ext cx="531347" cy="113506"/>
          </a:xfrm>
          <a:custGeom>
            <a:avLst/>
            <a:gdLst>
              <a:gd name="connsiteX0" fmla="*/ 0 w 2531533"/>
              <a:gd name="connsiteY0" fmla="*/ 317500 h 812799"/>
              <a:gd name="connsiteX1" fmla="*/ 169333 w 2531533"/>
              <a:gd name="connsiteY1" fmla="*/ 139700 h 812799"/>
              <a:gd name="connsiteX2" fmla="*/ 651933 w 2531533"/>
              <a:gd name="connsiteY2" fmla="*/ 563033 h 812799"/>
              <a:gd name="connsiteX3" fmla="*/ 440267 w 2531533"/>
              <a:gd name="connsiteY3" fmla="*/ 808566 h 812799"/>
              <a:gd name="connsiteX4" fmla="*/ 228600 w 2531533"/>
              <a:gd name="connsiteY4" fmla="*/ 588433 h 812799"/>
              <a:gd name="connsiteX5" fmla="*/ 812800 w 2531533"/>
              <a:gd name="connsiteY5" fmla="*/ 88900 h 812799"/>
              <a:gd name="connsiteX6" fmla="*/ 1397000 w 2531533"/>
              <a:gd name="connsiteY6" fmla="*/ 605366 h 812799"/>
              <a:gd name="connsiteX7" fmla="*/ 1193800 w 2531533"/>
              <a:gd name="connsiteY7" fmla="*/ 800100 h 812799"/>
              <a:gd name="connsiteX8" fmla="*/ 965200 w 2531533"/>
              <a:gd name="connsiteY8" fmla="*/ 622300 h 812799"/>
              <a:gd name="connsiteX9" fmla="*/ 1574800 w 2531533"/>
              <a:gd name="connsiteY9" fmla="*/ 97366 h 812799"/>
              <a:gd name="connsiteX10" fmla="*/ 2125133 w 2531533"/>
              <a:gd name="connsiteY10" fmla="*/ 571500 h 812799"/>
              <a:gd name="connsiteX11" fmla="*/ 1921933 w 2531533"/>
              <a:gd name="connsiteY11" fmla="*/ 791633 h 812799"/>
              <a:gd name="connsiteX12" fmla="*/ 1667933 w 2531533"/>
              <a:gd name="connsiteY12" fmla="*/ 656166 h 812799"/>
              <a:gd name="connsiteX13" fmla="*/ 2336800 w 2531533"/>
              <a:gd name="connsiteY13" fmla="*/ 63500 h 812799"/>
              <a:gd name="connsiteX14" fmla="*/ 2531533 w 2531533"/>
              <a:gd name="connsiteY14" fmla="*/ 275166 h 8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1533" h="812799">
                <a:moveTo>
                  <a:pt x="0" y="317500"/>
                </a:moveTo>
                <a:cubicBezTo>
                  <a:pt x="30339" y="208139"/>
                  <a:pt x="60678" y="98778"/>
                  <a:pt x="169333" y="139700"/>
                </a:cubicBezTo>
                <a:cubicBezTo>
                  <a:pt x="277989" y="180622"/>
                  <a:pt x="606777" y="451556"/>
                  <a:pt x="651933" y="563033"/>
                </a:cubicBezTo>
                <a:cubicBezTo>
                  <a:pt x="697089" y="674510"/>
                  <a:pt x="510822" y="804333"/>
                  <a:pt x="440267" y="808566"/>
                </a:cubicBezTo>
                <a:cubicBezTo>
                  <a:pt x="369712" y="812799"/>
                  <a:pt x="166511" y="708377"/>
                  <a:pt x="228600" y="588433"/>
                </a:cubicBezTo>
                <a:cubicBezTo>
                  <a:pt x="290689" y="468489"/>
                  <a:pt x="618067" y="86078"/>
                  <a:pt x="812800" y="88900"/>
                </a:cubicBezTo>
                <a:cubicBezTo>
                  <a:pt x="1007533" y="91722"/>
                  <a:pt x="1333500" y="486833"/>
                  <a:pt x="1397000" y="605366"/>
                </a:cubicBezTo>
                <a:cubicBezTo>
                  <a:pt x="1460500" y="723899"/>
                  <a:pt x="1265767" y="797278"/>
                  <a:pt x="1193800" y="800100"/>
                </a:cubicBezTo>
                <a:cubicBezTo>
                  <a:pt x="1121833" y="802922"/>
                  <a:pt x="901700" y="739422"/>
                  <a:pt x="965200" y="622300"/>
                </a:cubicBezTo>
                <a:cubicBezTo>
                  <a:pt x="1028700" y="505178"/>
                  <a:pt x="1381478" y="105833"/>
                  <a:pt x="1574800" y="97366"/>
                </a:cubicBezTo>
                <a:cubicBezTo>
                  <a:pt x="1768122" y="88899"/>
                  <a:pt x="2067278" y="455789"/>
                  <a:pt x="2125133" y="571500"/>
                </a:cubicBezTo>
                <a:cubicBezTo>
                  <a:pt x="2182988" y="687211"/>
                  <a:pt x="1998133" y="777522"/>
                  <a:pt x="1921933" y="791633"/>
                </a:cubicBezTo>
                <a:cubicBezTo>
                  <a:pt x="1845733" y="805744"/>
                  <a:pt x="1598789" y="777521"/>
                  <a:pt x="1667933" y="656166"/>
                </a:cubicBezTo>
                <a:cubicBezTo>
                  <a:pt x="1737077" y="534811"/>
                  <a:pt x="2192867" y="127000"/>
                  <a:pt x="2336800" y="63500"/>
                </a:cubicBezTo>
                <a:cubicBezTo>
                  <a:pt x="2480733" y="0"/>
                  <a:pt x="2531533" y="275166"/>
                  <a:pt x="2531533" y="275166"/>
                </a:cubicBezTo>
              </a:path>
            </a:pathLst>
          </a:cu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74144"/>
              </p:ext>
            </p:extLst>
          </p:nvPr>
        </p:nvGraphicFramePr>
        <p:xfrm>
          <a:off x="5837238" y="5172076"/>
          <a:ext cx="538162" cy="25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7" imgW="431800" imgH="203200" progId="Equation.3">
                  <p:embed/>
                </p:oleObj>
              </mc:Choice>
              <mc:Fallback>
                <p:oleObj name="Equation" r:id="rId7" imgW="431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5172076"/>
                        <a:ext cx="538162" cy="2508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27897"/>
              </p:ext>
            </p:extLst>
          </p:nvPr>
        </p:nvGraphicFramePr>
        <p:xfrm>
          <a:off x="2446345" y="5394463"/>
          <a:ext cx="1211257" cy="30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9" imgW="850900" imgH="215900" progId="Equation.3">
                  <p:embed/>
                </p:oleObj>
              </mc:Choice>
              <mc:Fallback>
                <p:oleObj name="Equation" r:id="rId9" imgW="850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45" y="5394463"/>
                        <a:ext cx="1211257" cy="3073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981201"/>
              </p:ext>
            </p:extLst>
          </p:nvPr>
        </p:nvGraphicFramePr>
        <p:xfrm>
          <a:off x="4578233" y="5401311"/>
          <a:ext cx="755767" cy="28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1" imgW="546100" imgH="203200" progId="Equation.3">
                  <p:embed/>
                </p:oleObj>
              </mc:Choice>
              <mc:Fallback>
                <p:oleObj name="Equation" r:id="rId11" imgW="54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233" y="5401311"/>
                        <a:ext cx="755767" cy="2813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accent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7315200" y="4748131"/>
            <a:ext cx="147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accent3"/>
                  </a:solidFill>
                </a:ln>
                <a:noFill/>
              </a:rPr>
              <a:t>for coloured final states</a:t>
            </a:r>
          </a:p>
        </p:txBody>
      </p:sp>
    </p:spTree>
    <p:extLst>
      <p:ext uri="{BB962C8B-B14F-4D97-AF65-F5344CB8AC3E}">
        <p14:creationId xmlns:p14="http://schemas.microsoft.com/office/powerpoint/2010/main" val="235640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36700"/>
            <a:ext cx="8160833" cy="429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0" y="520700"/>
            <a:ext cx="63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Towards higher orders in SUSY-QCD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9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07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Soft gluon resummation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3" y="1181105"/>
            <a:ext cx="49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Systematic reorganization of </a:t>
            </a:r>
            <a:r>
              <a:rPr lang="en-US" dirty="0" err="1" smtClean="0"/>
              <a:t>perturbative</a:t>
            </a:r>
            <a:r>
              <a:rPr lang="en-US" dirty="0" smtClean="0"/>
              <a:t> series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905000"/>
            <a:ext cx="8051800" cy="38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2242</TotalTime>
  <Words>1494</Words>
  <Application>Microsoft Macintosh PowerPoint</Application>
  <PresentationFormat>On-screen Show (4:3)</PresentationFormat>
  <Paragraphs>238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Metro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RWTH Aachen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Kulesza</dc:creator>
  <cp:lastModifiedBy>Anna Kulesza</cp:lastModifiedBy>
  <cp:revision>49</cp:revision>
  <cp:lastPrinted>2010-11-17T00:02:42Z</cp:lastPrinted>
  <dcterms:created xsi:type="dcterms:W3CDTF">2010-11-16T22:52:39Z</dcterms:created>
  <dcterms:modified xsi:type="dcterms:W3CDTF">2015-11-25T11:23:45Z</dcterms:modified>
</cp:coreProperties>
</file>