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44" r:id="rId5"/>
    <p:sldMasterId id="2147483756" r:id="rId6"/>
  </p:sldMasterIdLst>
  <p:notesMasterIdLst>
    <p:notesMasterId r:id="rId59"/>
  </p:notesMasterIdLst>
  <p:sldIdLst>
    <p:sldId id="313" r:id="rId7"/>
    <p:sldId id="373" r:id="rId8"/>
    <p:sldId id="284" r:id="rId9"/>
    <p:sldId id="372" r:id="rId10"/>
    <p:sldId id="337" r:id="rId11"/>
    <p:sldId id="338" r:id="rId12"/>
    <p:sldId id="339" r:id="rId13"/>
    <p:sldId id="340" r:id="rId14"/>
    <p:sldId id="341" r:id="rId15"/>
    <p:sldId id="343" r:id="rId16"/>
    <p:sldId id="348" r:id="rId17"/>
    <p:sldId id="371" r:id="rId18"/>
    <p:sldId id="318" r:id="rId19"/>
    <p:sldId id="319" r:id="rId20"/>
    <p:sldId id="417" r:id="rId21"/>
    <p:sldId id="322" r:id="rId22"/>
    <p:sldId id="324" r:id="rId23"/>
    <p:sldId id="325" r:id="rId24"/>
    <p:sldId id="326" r:id="rId25"/>
    <p:sldId id="327" r:id="rId26"/>
    <p:sldId id="332" r:id="rId27"/>
    <p:sldId id="328" r:id="rId28"/>
    <p:sldId id="369" r:id="rId29"/>
    <p:sldId id="370" r:id="rId30"/>
    <p:sldId id="329" r:id="rId31"/>
    <p:sldId id="331" r:id="rId32"/>
    <p:sldId id="390" r:id="rId33"/>
    <p:sldId id="413" r:id="rId34"/>
    <p:sldId id="414" r:id="rId35"/>
    <p:sldId id="415" r:id="rId36"/>
    <p:sldId id="392" r:id="rId37"/>
    <p:sldId id="394" r:id="rId38"/>
    <p:sldId id="416" r:id="rId39"/>
    <p:sldId id="410" r:id="rId40"/>
    <p:sldId id="411" r:id="rId41"/>
    <p:sldId id="412" r:id="rId42"/>
    <p:sldId id="387" r:id="rId43"/>
    <p:sldId id="374" r:id="rId44"/>
    <p:sldId id="375" r:id="rId45"/>
    <p:sldId id="376" r:id="rId46"/>
    <p:sldId id="388" r:id="rId47"/>
    <p:sldId id="389" r:id="rId48"/>
    <p:sldId id="359" r:id="rId49"/>
    <p:sldId id="360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66" r:id="rId58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68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w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68D6-E557-47D4-A9CD-38664468BB71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D27C-12DC-4E26-B135-21E9F3A586C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A719E-218F-49AE-899D-0DE34EF75134}" type="slidenum">
              <a:rPr lang="en-US" altLang="da-DK">
                <a:solidFill>
                  <a:prstClr val="black"/>
                </a:solidFill>
              </a:rPr>
              <a:pPr/>
              <a:t>10</a:t>
            </a:fld>
            <a:endParaRPr lang="en-US" altLang="da-DK">
              <a:solidFill>
                <a:prstClr val="black"/>
              </a:solidFill>
            </a:endParaRPr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 alt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11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12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13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09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18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19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053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20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546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22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4953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6072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706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599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424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2156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353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882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679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64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3382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693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491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4146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518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CADAE6-5666-4C81-A4F7-B31AD2F97130}" type="slidenum">
              <a:rPr lang="en-US" altLang="en-US">
                <a:solidFill>
                  <a:prstClr val="black"/>
                </a:solidFill>
              </a:rPr>
              <a:pPr eaLnBrk="1" hangingPunct="1"/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610645-B319-4AD7-86E8-EBF04B536DB8}" type="slidenum">
              <a:rPr lang="en-US" alt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273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15780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4670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5434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6029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1591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1559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61787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0112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9CB39C-F15C-471E-A619-B574A0208B1D}" type="slidenum">
              <a:rPr lang="en-US" altLang="en-US">
                <a:solidFill>
                  <a:prstClr val="black"/>
                </a:solidFill>
              </a:rPr>
              <a:pPr eaLnBrk="1" hangingPunct="1"/>
              <a:t>48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120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C2826-8021-4B8B-A963-C47BC8E0CC3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82695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94593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48C33-C2EF-4418-8B4E-4B2F73EA888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C59D59-6EDF-455A-B799-DBF29DBBFA0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4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401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6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6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81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1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56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6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98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7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04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2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1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5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0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4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D92B-F0DC-4A0C-BD06-941C436F9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6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5F4B-40A6-494A-BD05-D5C5E698C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0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5385-6E0F-4511-97D1-6EB078729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327D-AEBD-4988-A6D8-973708B9A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7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067D-EC54-4B03-AF25-5309C85D8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84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04F9D-39D7-4863-908B-4CF97E677C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5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74245-C118-47A3-96FC-962286C91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07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1A28-240D-4F8C-8D99-9AFE56C1F0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52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4D6B-9576-4AC3-8EB6-E8F24191B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99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0794-6A62-4F42-BEDD-92F80ECED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63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BC11-A948-440A-85FB-60C3F37F1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64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3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85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74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350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01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26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45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12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54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99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9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00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/>
              <a:t>24-11-2015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6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9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6E6286-875A-49A9-A816-3794D160E2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8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24-11-2015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8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video" Target="../media/media1.wmv"/><Relationship Id="rId7" Type="http://schemas.openxmlformats.org/officeDocument/2006/relationships/image" Target="../media/image28.emf"/><Relationship Id="rId2" Type="http://schemas.microsoft.com/office/2007/relationships/media" Target="../media/media1.wm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sim3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1981200"/>
            <a:ext cx="11506200" cy="11506200"/>
          </a:xfrm>
          <a:prstGeom prst="rect">
            <a:avLst/>
          </a:prstGeom>
          <a:noFill/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1654062" y="381000"/>
            <a:ext cx="58231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NEUTRINOS</a:t>
            </a:r>
            <a:r>
              <a:rPr lang="da-DK" sz="3200" b="1" dirty="0">
                <a:solidFill>
                  <a:srgbClr val="FFFFFF"/>
                </a:solidFill>
                <a:latin typeface="Helvetica" pitchFamily="34" charset="0"/>
              </a:rPr>
              <a:t> </a:t>
            </a:r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IN THE ERA OF </a:t>
            </a:r>
          </a:p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PRECISION COSMOLOGY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759785" y="5715000"/>
            <a:ext cx="7524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STEEN 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HANNESTAD, AARHUS UNIVERSITY</a:t>
            </a:r>
            <a:endParaRPr lang="da-DK" sz="2400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400" smtClean="0">
                <a:solidFill>
                  <a:srgbClr val="FFFFFF"/>
                </a:solidFill>
                <a:latin typeface="Helvetica" pitchFamily="34" charset="0"/>
              </a:rPr>
              <a:t>GRK 2149 ANNUAL RETREAT, 25 NOVEMBER 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2015</a:t>
            </a:r>
            <a:endParaRPr lang="da-DK" sz="2400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791560" name="AutoShape 8"/>
          <p:cNvSpPr>
            <a:spLocks noChangeArrowheads="1"/>
          </p:cNvSpPr>
          <p:nvPr/>
        </p:nvSpPr>
        <p:spPr bwMode="auto">
          <a:xfrm rot="3309554">
            <a:off x="3084586" y="3410247"/>
            <a:ext cx="112102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1" name="AutoShape 9"/>
          <p:cNvSpPr>
            <a:spLocks noChangeArrowheads="1"/>
          </p:cNvSpPr>
          <p:nvPr/>
        </p:nvSpPr>
        <p:spPr bwMode="auto">
          <a:xfrm rot="-3316275">
            <a:off x="4673846" y="3426981"/>
            <a:ext cx="108353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2" name="AutoShape 10"/>
          <p:cNvSpPr>
            <a:spLocks noChangeArrowheads="1"/>
          </p:cNvSpPr>
          <p:nvPr/>
        </p:nvSpPr>
        <p:spPr bwMode="auto">
          <a:xfrm>
            <a:off x="3828594" y="2440862"/>
            <a:ext cx="1143797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572591" y="277683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 dirty="0">
              <a:solidFill>
                <a:schemeClr val="bg1"/>
              </a:solidFill>
              <a:latin typeface="Palatin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1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 descr="800px-Carlsberg-tankflytn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529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2400">
                <a:solidFill>
                  <a:srgbClr val="FFFFFF"/>
                </a:solidFill>
                <a:latin typeface="Helvetica" pitchFamily="34" charset="0"/>
              </a:rPr>
              <a:t>A DANISH VERSION OF KATRIN???</a:t>
            </a:r>
            <a:endParaRPr lang="en-US" alt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831492" name="Text Box 4"/>
          <p:cNvSpPr txBox="1">
            <a:spLocks noChangeArrowheads="1"/>
          </p:cNvSpPr>
          <p:nvPr/>
        </p:nvSpPr>
        <p:spPr bwMode="auto">
          <a:xfrm>
            <a:off x="974725" y="6208713"/>
            <a:ext cx="563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altLang="da-DK">
                <a:solidFill>
                  <a:srgbClr val="FFFFFF"/>
                </a:solidFill>
              </a:rPr>
              <a:t>THE CARLSBERG NEUTRINO MASS EXPERIMENT</a:t>
            </a:r>
            <a:endParaRPr lang="en-US" alt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  <a:endParaRPr lang="da-DK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NEUTRINOS AFFECT STRUCTURE FORMATION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5" name="Ligning" r:id="rId4" imgW="977760" imgH="241200" progId="Equation.3">
                  <p:embed/>
                </p:oleObj>
              </mc:Choice>
              <mc:Fallback>
                <p:oleObj name="Ligning" r:id="rId4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6" name="Ligning" r:id="rId6" imgW="901440" imgH="431640" progId="Equation.3">
                  <p:embed/>
                </p:oleObj>
              </mc:Choice>
              <mc:Fallback>
                <p:oleObj name="Ligning" r:id="rId6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7" name="Ligning" r:id="rId8" imgW="1282680" imgH="469800" progId="Equation.3">
                  <p:embed/>
                </p:oleObj>
              </mc:Choice>
              <mc:Fallback>
                <p:oleObj name="Ligning" r:id="rId8" imgW="1282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9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6" name="Ligning" r:id="rId6" imgW="952200" imgH="253800" progId="Equation.3">
                  <p:embed/>
                </p:oleObj>
              </mc:Choice>
              <mc:Fallback>
                <p:oleObj name="Ligning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7" name="Ligning" r:id="rId8" imgW="622080" imgH="253800" progId="Equation.3">
                  <p:embed/>
                </p:oleObj>
              </mc:Choice>
              <mc:Fallback>
                <p:oleObj name="Ligning" r:id="rId8" imgW="622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 </a:t>
            </a:r>
            <a:r>
              <a:rPr lang="da-DK" dirty="0" err="1">
                <a:solidFill>
                  <a:schemeClr val="bg1"/>
                </a:solidFill>
              </a:rPr>
              <a:t>Haugboelle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Aarhus </a:t>
            </a:r>
            <a:r>
              <a:rPr lang="da-DK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81081" y="5791199"/>
            <a:ext cx="63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CMB TEMPERATURE AND POLARISATION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0.wp.com/sci.esa.int/science-e-media/img/63/Planck_power_spectrum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36029" cy="46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941" y="56519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Ade</a:t>
            </a:r>
            <a:r>
              <a:rPr lang="da-DK" dirty="0" smtClean="0">
                <a:solidFill>
                  <a:schemeClr val="bg1"/>
                </a:solidFill>
              </a:rPr>
              <a:t> et al. 2015 (Planck)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</a:t>
            </a:r>
            <a:r>
              <a:rPr lang="da-DK" sz="2000" dirty="0" smtClean="0">
                <a:solidFill>
                  <a:schemeClr val="bg1"/>
                </a:solidFill>
              </a:rPr>
              <a:t>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Anderson et al. 1312.4877 (SDSS)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accent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bg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0" name="Ligning" r:id="rId5" imgW="1612800" imgH="431640" progId="Equation.3">
                  <p:embed/>
                </p:oleObj>
              </mc:Choice>
              <mc:Fallback>
                <p:oleObj name="Ligning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3200" dirty="0" smtClean="0">
                    <a:solidFill>
                      <a:schemeClr val="bg1"/>
                    </a:solidFill>
                  </a:rPr>
                  <a:t>      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What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we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know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about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neutrinos?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light (but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massless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)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fermions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da-DK" sz="2400" b="0" i="0" smtClean="0">
                        <a:solidFill>
                          <a:schemeClr val="bg1"/>
                        </a:solidFill>
                        <a:latin typeface="Cambria Math"/>
                      </a:rPr>
                      <m:t>eV</m:t>
                    </m:r>
                  </m:oMath>
                </a14:m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The </a:t>
                </a:r>
                <a:r>
                  <a:rPr lang="da-DK" sz="2400" dirty="0" err="1">
                    <a:solidFill>
                      <a:schemeClr val="bg1"/>
                    </a:solidFill>
                  </a:rPr>
                  <a:t>c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no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electric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or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strong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weak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3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known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Must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correspond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three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of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/momentum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Provided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this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leads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neutrino oscillations</a:t>
                </a:r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blipFill rotWithShape="1">
                <a:blip r:embed="rId3"/>
                <a:stretch>
                  <a:fillRect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529493" y="97782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29493" y="169274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16414" y="242088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16414" y="306896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16414" y="39330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29493" y="5085184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516414" y="6237312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THERE </a:t>
            </a:r>
            <a:r>
              <a:rPr lang="da-DK" sz="2000" dirty="0" smtClean="0">
                <a:solidFill>
                  <a:schemeClr val="bg1"/>
                </a:solidFill>
              </a:rPr>
              <a:t>ARE  </a:t>
            </a:r>
            <a:r>
              <a:rPr lang="da-DK" sz="2000" u="sng" dirty="0">
                <a:solidFill>
                  <a:schemeClr val="bg1"/>
                </a:solidFill>
              </a:rPr>
              <a:t>MANY</a:t>
            </a:r>
            <a:r>
              <a:rPr lang="da-DK" sz="2000" dirty="0">
                <a:solidFill>
                  <a:schemeClr val="bg1"/>
                </a:solidFill>
              </a:rPr>
              <a:t>  ANALYSES IN THE LITERATURE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6418" name="Picture 34" descr="C:\Users\steen\Desktop\tes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4758134" cy="36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1742" y="5569250"/>
            <a:ext cx="215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ARXIV:1502.01589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403" y="5620598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Palanque-Delabrouille</a:t>
            </a:r>
            <a:r>
              <a:rPr lang="da-DK" dirty="0" smtClean="0">
                <a:solidFill>
                  <a:schemeClr val="bg1"/>
                </a:solidFill>
              </a:rPr>
              <a:t> et al. 1506.05976</a:t>
            </a: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THE STRONGEST BOUND IS CURRENTLY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&lt;0.12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eV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BUT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THIS IS DERIVED FROM THE COMBINATION OF CMB AND 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LYMAN-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DATA AND PERHAPS NOT VERY ROBUST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794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 descr="C:\Users\steen\Desktop\test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70005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0.7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</a:t>
            </a:r>
            <a:r>
              <a:rPr lang="da-DK" dirty="0" smtClean="0">
                <a:solidFill>
                  <a:schemeClr val="bg1"/>
                </a:solidFill>
              </a:rPr>
              <a:t>.?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~0.5 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343400" y="26670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 ~0.5 </a:t>
            </a:r>
            <a:r>
              <a:rPr lang="da-DK" dirty="0" err="1" smtClean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306" y="1239837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714" y="340707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61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>
                <a:solidFill>
                  <a:schemeClr val="bg1"/>
                </a:solidFill>
              </a:rPr>
              <a:t>HOW CAN THE BOUND BE AVOIDED?</a:t>
            </a:r>
            <a:endParaRPr lang="en-US" altLang="da-DK" sz="280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609600" y="1752600"/>
            <a:ext cx="772730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rgbClr val="FFCC00"/>
                </a:solidFill>
              </a:rPr>
              <a:t>CHANGE THE PRIMORDIAL </a:t>
            </a:r>
            <a:r>
              <a:rPr lang="da-DK" altLang="da-DK" sz="2400" dirty="0" smtClean="0">
                <a:solidFill>
                  <a:srgbClr val="FFCC00"/>
                </a:solidFill>
              </a:rPr>
              <a:t>SPECTRUM?</a:t>
            </a:r>
            <a:endParaRPr lang="da-DK" altLang="da-DK" sz="2400" dirty="0">
              <a:solidFill>
                <a:srgbClr val="FFCC00"/>
              </a:solidFill>
            </a:endParaRPr>
          </a:p>
          <a:p>
            <a:r>
              <a:rPr lang="da-DK" altLang="da-DK" sz="2400" dirty="0" smtClean="0">
                <a:solidFill>
                  <a:schemeClr val="bg1"/>
                </a:solidFill>
              </a:rPr>
              <a:t>	NOT MUCH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rgbClr val="FFCC00"/>
                </a:solidFill>
              </a:rPr>
              <a:t>TOPOLOGICAL DEFECTS?</a:t>
            </a: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NOT MUCH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rgbClr val="FFCC00"/>
                </a:solidFill>
              </a:rPr>
              <a:t>MAKE THE NEUTRINOS STRONGLY INTERACTING</a:t>
            </a: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PERHAPS (MORE TO COME)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 smtClean="0">
                <a:solidFill>
                  <a:srgbClr val="FFCC00"/>
                </a:solidFill>
              </a:rPr>
              <a:t>MODIFIED GRAVITY / DARK ENERGY</a:t>
            </a:r>
            <a:endParaRPr lang="da-DK" altLang="da-DK" sz="2400" dirty="0">
              <a:solidFill>
                <a:srgbClr val="FFCC00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YES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……</a:t>
            </a:r>
            <a:endParaRPr lang="en-US" alt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gr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257800" cy="4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1676400" y="6400800"/>
            <a:ext cx="8787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1600" dirty="0" smtClean="0">
                <a:solidFill>
                  <a:schemeClr val="bg1"/>
                </a:solidFill>
              </a:rPr>
              <a:t>STH</a:t>
            </a:r>
            <a:r>
              <a:rPr lang="da-DK" altLang="da-DK" sz="1600" dirty="0">
                <a:solidFill>
                  <a:schemeClr val="bg1"/>
                </a:solidFill>
              </a:rPr>
              <a:t> </a:t>
            </a:r>
            <a:r>
              <a:rPr lang="da-DK" altLang="da-DK" sz="1600" dirty="0" smtClean="0">
                <a:solidFill>
                  <a:schemeClr val="bg1"/>
                </a:solidFill>
              </a:rPr>
              <a:t>05</a:t>
            </a:r>
            <a:endParaRPr lang="en-US" altLang="da-DK" sz="1600" dirty="0">
              <a:solidFill>
                <a:schemeClr val="bg1"/>
              </a:solidFill>
            </a:endParaRPr>
          </a:p>
        </p:txBody>
      </p:sp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822325" y="192088"/>
            <a:ext cx="7346950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400">
                <a:solidFill>
                  <a:schemeClr val="bg1"/>
                </a:solidFill>
              </a:rPr>
              <a:t>EXAMPLE:</a:t>
            </a:r>
          </a:p>
          <a:p>
            <a:endParaRPr lang="da-DK" altLang="da-DK">
              <a:solidFill>
                <a:schemeClr val="bg1"/>
              </a:solidFill>
            </a:endParaRPr>
          </a:p>
          <a:p>
            <a:r>
              <a:rPr lang="da-DK" altLang="da-DK">
                <a:solidFill>
                  <a:schemeClr val="bg1"/>
                </a:solidFill>
              </a:rPr>
              <a:t>THERE IS A VERY STRONG DEGENERACY BETWEEN NEUTRINO</a:t>
            </a:r>
          </a:p>
          <a:p>
            <a:r>
              <a:rPr lang="da-DK" altLang="da-DK">
                <a:solidFill>
                  <a:schemeClr val="bg1"/>
                </a:solidFill>
              </a:rPr>
              <a:t>MASS AND THE DARK ENERGY EQUATION OF STATE</a:t>
            </a:r>
          </a:p>
          <a:p>
            <a:r>
              <a:rPr lang="da-DK" altLang="da-DK">
                <a:solidFill>
                  <a:schemeClr val="bg1"/>
                </a:solidFill>
              </a:rPr>
              <a:t>THIS SIGNIFICANTLY RELAXES THE COSMOLOGICAL BOUND ON</a:t>
            </a:r>
          </a:p>
          <a:p>
            <a:r>
              <a:rPr lang="da-DK" altLang="da-DK">
                <a:solidFill>
                  <a:schemeClr val="bg1"/>
                </a:solidFill>
              </a:rPr>
              <a:t>NEUTRINO MASS</a:t>
            </a:r>
            <a:endParaRPr lang="en-US" altLang="da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boks 1"/>
              <p:cNvSpPr txBox="1"/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=∑</m:t>
                      </m:r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a-DK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ekstboks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904747" y="1388785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boks 4"/>
              <p:cNvSpPr txBox="1"/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5" name="Tekstboks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boks 5"/>
              <p:cNvSpPr txBox="1"/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accent3"/>
                    </a:solidFill>
                  </a:rPr>
                  <a:t>Normally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b="0" i="1" smtClean="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11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1/3</m:t>
                        </m:r>
                      </m:sup>
                    </m:sSup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, but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could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be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different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.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Normally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relativistic</a:t>
                </a:r>
                <a:endParaRPr lang="da-DK" dirty="0" smtClean="0">
                  <a:solidFill>
                    <a:schemeClr val="accent3"/>
                  </a:solidFill>
                </a:endParaRPr>
              </a:p>
              <a:p>
                <a:r>
                  <a:rPr lang="da-DK" dirty="0" err="1">
                    <a:solidFill>
                      <a:schemeClr val="accent3"/>
                    </a:solidFill>
                  </a:rPr>
                  <a:t>e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nergy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density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in neutrinos is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quantified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through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relation </a:t>
                </a:r>
              </a:p>
            </p:txBody>
          </p:sp>
        </mc:Choice>
        <mc:Fallback xmlns="">
          <p:sp>
            <p:nvSpPr>
              <p:cNvPr id="6" name="Tekstboks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blipFill rotWithShape="1">
                <a:blip r:embed="rId5"/>
                <a:stretch>
                  <a:fillRect l="-647" b="-1151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boks 6"/>
              <p:cNvSpPr txBox="1"/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𝑟𝑒𝑙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Tekstboks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boks 8"/>
              <p:cNvSpPr txBox="1"/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Tekstboks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boks 9"/>
              <p:cNvSpPr txBox="1"/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is a measure of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any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type of ”dark radiation”</a:t>
                </a:r>
                <a:endParaRPr lang="da-DK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0" name="Tekstboks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blipFill rotWithShape="1">
                <a:blip r:embed="rId8"/>
                <a:stretch>
                  <a:fillRect t="-7813" r="-479" b="-1875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44780" y="300334"/>
            <a:ext cx="424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GOING BEYOND THE MASS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81247"/>
            <a:ext cx="80870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THE CONCLUSION SEEMS TO BE THAT THERE IS NO EVIDENCE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FOR ANY PHYSICS BEYOND THE STANDARD MODEL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BUT BE AWARE THAT IN EXTENDED MODELS THIS CAN BE 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VERY DIFFERENT!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steen\Desktop\tes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5087962" cy="38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shows </a:t>
            </a:r>
            <a:r>
              <a:rPr lang="da-DK" sz="2400" dirty="0" err="1" smtClean="0">
                <a:solidFill>
                  <a:srgbClr val="FFFFFF"/>
                </a:solidFill>
              </a:rPr>
              <a:t>no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evidence</a:t>
            </a:r>
            <a:r>
              <a:rPr lang="da-DK" sz="2400" dirty="0" smtClean="0">
                <a:solidFill>
                  <a:srgbClr val="FFFFFF"/>
                </a:solidFill>
              </a:rPr>
              <a:t> for non-standard </a:t>
            </a:r>
            <a:r>
              <a:rPr lang="da-DK" sz="2400" dirty="0" err="1" smtClean="0">
                <a:solidFill>
                  <a:srgbClr val="FFFFFF"/>
                </a:solidFill>
              </a:rPr>
              <a:t>physics</a:t>
            </a:r>
            <a:r>
              <a:rPr lang="da-DK" sz="2400" dirty="0" smtClean="0">
                <a:solidFill>
                  <a:srgbClr val="FFFFFF"/>
                </a:solidFill>
              </a:rPr>
              <a:t> in the neutrino </a:t>
            </a:r>
            <a:r>
              <a:rPr lang="da-DK" sz="2400" dirty="0" err="1" smtClean="0">
                <a:solidFill>
                  <a:srgbClr val="FFFFFF"/>
                </a:solidFill>
              </a:rPr>
              <a:t>sector</a:t>
            </a:r>
            <a:r>
              <a:rPr lang="da-DK" sz="2400" dirty="0" smtClean="0">
                <a:solidFill>
                  <a:srgbClr val="FFFFFF"/>
                </a:solidFill>
              </a:rPr>
              <a:t>.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</a:t>
            </a:r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might</a:t>
            </a:r>
            <a:r>
              <a:rPr lang="da-DK" sz="2400" dirty="0" smtClean="0">
                <a:solidFill>
                  <a:srgbClr val="FFFFFF"/>
                </a:solidFill>
              </a:rPr>
              <a:t> have to </a:t>
            </a:r>
            <a:r>
              <a:rPr lang="da-DK" sz="2400" dirty="0" err="1" smtClean="0">
                <a:solidFill>
                  <a:srgbClr val="FFFFFF"/>
                </a:solidFill>
              </a:rPr>
              <a:t>accomodate</a:t>
            </a:r>
            <a:r>
              <a:rPr lang="da-DK" sz="2400" dirty="0" smtClean="0">
                <a:solidFill>
                  <a:srgbClr val="FFFFFF"/>
                </a:solidFill>
              </a:rPr>
              <a:t> it </a:t>
            </a:r>
            <a:r>
              <a:rPr lang="da-DK" sz="2400" dirty="0" err="1" smtClean="0">
                <a:solidFill>
                  <a:srgbClr val="FFFFFF"/>
                </a:solidFill>
              </a:rPr>
              <a:t>after</a:t>
            </a:r>
            <a:r>
              <a:rPr lang="da-DK" sz="2400" dirty="0" smtClean="0">
                <a:solidFill>
                  <a:srgbClr val="FFFFFF"/>
                </a:solidFill>
              </a:rPr>
              <a:t> all.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A </a:t>
            </a:r>
            <a:r>
              <a:rPr lang="da-DK" sz="2400" dirty="0" err="1" smtClean="0">
                <a:solidFill>
                  <a:srgbClr val="FFFFFF"/>
                </a:solidFill>
              </a:rPr>
              <a:t>variety</a:t>
            </a:r>
            <a:r>
              <a:rPr lang="da-DK" sz="2400" dirty="0" smtClean="0">
                <a:solidFill>
                  <a:srgbClr val="FFFFFF"/>
                </a:solidFill>
              </a:rPr>
              <a:t> of </a:t>
            </a:r>
            <a:r>
              <a:rPr lang="da-DK" sz="2400" dirty="0" err="1" smtClean="0">
                <a:solidFill>
                  <a:srgbClr val="FFFFFF"/>
                </a:solidFill>
              </a:rPr>
              <a:t>different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terrestrial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experiments</a:t>
            </a:r>
            <a:r>
              <a:rPr lang="da-DK" sz="2400" dirty="0" smtClean="0">
                <a:solidFill>
                  <a:srgbClr val="FFFFFF"/>
                </a:solidFill>
              </a:rPr>
              <a:t> show hints of the </a:t>
            </a:r>
            <a:r>
              <a:rPr lang="da-DK" sz="2400" dirty="0" err="1" smtClean="0">
                <a:solidFill>
                  <a:srgbClr val="FFFFFF"/>
                </a:solidFill>
              </a:rPr>
              <a:t>presence</a:t>
            </a:r>
            <a:r>
              <a:rPr lang="da-DK" sz="2400" dirty="0">
                <a:solidFill>
                  <a:srgbClr val="FFFFFF"/>
                </a:solidFill>
              </a:rPr>
              <a:t> </a:t>
            </a:r>
            <a:r>
              <a:rPr lang="da-DK" sz="2400" dirty="0" smtClean="0">
                <a:solidFill>
                  <a:srgbClr val="FFFFFF"/>
                </a:solidFill>
              </a:rPr>
              <a:t>of a 4th neutrino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state</a:t>
            </a:r>
            <a:r>
              <a:rPr lang="da-DK" sz="2400" dirty="0" smtClean="0">
                <a:solidFill>
                  <a:srgbClr val="FFFFFF"/>
                </a:solidFill>
              </a:rPr>
              <a:t> (</a:t>
            </a:r>
            <a:r>
              <a:rPr lang="da-DK" sz="2400" dirty="0" err="1" smtClean="0">
                <a:solidFill>
                  <a:srgbClr val="FFFFFF"/>
                </a:solidFill>
              </a:rPr>
              <a:t>possibly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even</a:t>
            </a:r>
            <a:r>
              <a:rPr lang="da-DK" sz="2400" dirty="0" smtClean="0">
                <a:solidFill>
                  <a:srgbClr val="FFFFFF"/>
                </a:solidFill>
              </a:rPr>
              <a:t> a 5th), most </a:t>
            </a:r>
            <a:r>
              <a:rPr lang="da-DK" sz="2400" dirty="0" err="1" smtClean="0">
                <a:solidFill>
                  <a:srgbClr val="FFFFFF"/>
                </a:solidFill>
              </a:rPr>
              <a:t>likely</a:t>
            </a:r>
            <a:r>
              <a:rPr lang="da-DK" sz="2400" dirty="0" smtClean="0">
                <a:solidFill>
                  <a:srgbClr val="FFFFFF"/>
                </a:solidFill>
              </a:rPr>
              <a:t> with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around</a:t>
            </a:r>
            <a:r>
              <a:rPr lang="da-DK" sz="2400" dirty="0" smtClean="0">
                <a:solidFill>
                  <a:srgbClr val="FFFFFF"/>
                </a:solidFill>
              </a:rPr>
              <a:t> 1 </a:t>
            </a:r>
            <a:r>
              <a:rPr lang="da-DK" sz="2400" dirty="0" err="1" smtClean="0">
                <a:solidFill>
                  <a:srgbClr val="FFFFFF"/>
                </a:solidFill>
              </a:rPr>
              <a:t>eV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6428" y="1700808"/>
                <a:ext cx="27281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a-DK" sz="2400" dirty="0" smtClean="0">
                    <a:solidFill>
                      <a:srgbClr val="FFFFFF"/>
                    </a:solidFill>
                  </a:rPr>
                  <a:t>  APPEARANCE</a:t>
                </a:r>
                <a:endParaRPr lang="da-DK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28" y="1700808"/>
                <a:ext cx="2728183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9211" r="-1790" b="-3026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1" y="1484784"/>
            <a:ext cx="4755086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8140" y="5822637"/>
            <a:ext cx="568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Kopp, </a:t>
            </a:r>
            <a:r>
              <a:rPr lang="da-DK" dirty="0" err="1" smtClean="0">
                <a:solidFill>
                  <a:srgbClr val="FFFFFF"/>
                </a:solidFill>
              </a:rPr>
              <a:t>Machado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Maltoni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smtClean="0">
                <a:solidFill>
                  <a:srgbClr val="FFFFFF"/>
                </a:solidFill>
              </a:rPr>
              <a:t>&amp; </a:t>
            </a:r>
            <a:r>
              <a:rPr lang="da-DK" dirty="0" err="1" smtClean="0">
                <a:solidFill>
                  <a:srgbClr val="FFFFFF"/>
                </a:solidFill>
              </a:rPr>
              <a:t>Schwetz</a:t>
            </a:r>
            <a:r>
              <a:rPr lang="da-DK" dirty="0">
                <a:solidFill>
                  <a:srgbClr val="FFFFFF"/>
                </a:solidFill>
              </a:rPr>
              <a:t>, </a:t>
            </a:r>
            <a:r>
              <a:rPr lang="da-DK" dirty="0" smtClean="0">
                <a:solidFill>
                  <a:srgbClr val="FFFFFF"/>
                </a:solidFill>
              </a:rPr>
              <a:t>1303.3011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(</a:t>
            </a:r>
            <a:r>
              <a:rPr lang="da-DK" dirty="0" err="1" smtClean="0">
                <a:solidFill>
                  <a:srgbClr val="FFFFFF"/>
                </a:solidFill>
              </a:rPr>
              <a:t>see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also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e.g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  <a:r>
              <a:rPr lang="da-DK" dirty="0" err="1" smtClean="0">
                <a:solidFill>
                  <a:srgbClr val="FFFFFF"/>
                </a:solidFill>
              </a:rPr>
              <a:t>Gariazzo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Giunti</a:t>
            </a:r>
            <a:r>
              <a:rPr lang="da-DK" dirty="0" smtClean="0">
                <a:solidFill>
                  <a:srgbClr val="FFFFFF"/>
                </a:solidFill>
              </a:rPr>
              <a:t> &amp; </a:t>
            </a:r>
            <a:r>
              <a:rPr lang="da-DK" dirty="0" err="1" smtClean="0">
                <a:solidFill>
                  <a:srgbClr val="FFFFFF"/>
                </a:solidFill>
              </a:rPr>
              <a:t>Laveder</a:t>
            </a:r>
            <a:r>
              <a:rPr lang="da-DK" dirty="0" smtClean="0">
                <a:solidFill>
                  <a:srgbClr val="FFFFFF"/>
                </a:solidFill>
              </a:rPr>
              <a:t>, 1309.3192)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38" y="1556792"/>
            <a:ext cx="5077126" cy="4491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3202" y="1572714"/>
                <a:ext cx="3258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a-DK" sz="2400" dirty="0" smtClean="0">
                    <a:solidFill>
                      <a:srgbClr val="FFFFFF"/>
                    </a:solidFill>
                  </a:rPr>
                  <a:t>  DISAPPEARANCE</a:t>
                </a:r>
                <a:endParaRPr lang="da-DK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02" y="1572714"/>
                <a:ext cx="3258136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9211" r="-1311" b="-3026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671338" y="6155345"/>
            <a:ext cx="502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Kopp, </a:t>
            </a:r>
            <a:r>
              <a:rPr lang="da-DK" dirty="0" err="1" smtClean="0">
                <a:solidFill>
                  <a:srgbClr val="FFFFFF"/>
                </a:solidFill>
              </a:rPr>
              <a:t>Machado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Maltoni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smtClean="0">
                <a:solidFill>
                  <a:srgbClr val="FFFFFF"/>
                </a:solidFill>
              </a:rPr>
              <a:t>&amp; </a:t>
            </a:r>
            <a:r>
              <a:rPr lang="da-DK" dirty="0" err="1" smtClean="0">
                <a:solidFill>
                  <a:srgbClr val="FFFFFF"/>
                </a:solidFill>
              </a:rPr>
              <a:t>Schwetz</a:t>
            </a:r>
            <a:r>
              <a:rPr lang="da-DK" dirty="0">
                <a:solidFill>
                  <a:srgbClr val="FFFFFF"/>
                </a:solidFill>
              </a:rPr>
              <a:t>, 1303.3011</a:t>
            </a:r>
          </a:p>
        </p:txBody>
      </p:sp>
    </p:spTree>
    <p:extLst>
      <p:ext uri="{BB962C8B-B14F-4D97-AF65-F5344CB8AC3E}">
        <p14:creationId xmlns:p14="http://schemas.microsoft.com/office/powerpoint/2010/main" val="1368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358587"/>
            <a:ext cx="603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NEUTRINO MIXING IN THE STANDARD PICTURE</a:t>
            </a:r>
            <a:endParaRPr lang="da-DK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"/>
              <p:cNvSpPr txBox="1"/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0784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21566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235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43133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0391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64699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25482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8626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blipFill rotWithShape="1">
                <a:blip r:embed="rId3"/>
                <a:stretch>
                  <a:fillRect l="-6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cos</m:t>
                    </m:r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etc.,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12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the Euler angles of 3D rotation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is the Dirac CP phase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phases (relevant only if neutrinos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particles)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blipFill rotWithShape="1">
                <a:blip r:embed="rId4"/>
                <a:stretch>
                  <a:fillRect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8230" y="3482183"/>
            <a:ext cx="1471878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Atmospheric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Long Baseline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3650722"/>
            <a:ext cx="9061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2805" y="3482183"/>
            <a:ext cx="906595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Solar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5882" y="3482183"/>
            <a:ext cx="1582613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Only</a:t>
            </a:r>
            <a:r>
              <a:rPr lang="da-DK" dirty="0" smtClean="0">
                <a:solidFill>
                  <a:schemeClr val="bg1"/>
                </a:solidFill>
              </a:rPr>
              <a:t> relevant</a:t>
            </a:r>
          </a:p>
          <a:p>
            <a:r>
              <a:rPr lang="da-DK" dirty="0">
                <a:solidFill>
                  <a:schemeClr val="bg1"/>
                </a:solidFill>
              </a:rPr>
              <a:t>f</a:t>
            </a:r>
            <a:r>
              <a:rPr lang="da-DK" dirty="0" smtClean="0">
                <a:solidFill>
                  <a:schemeClr val="bg1"/>
                </a:solidFill>
              </a:rPr>
              <a:t>or 0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da-DK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decay</a:t>
            </a:r>
            <a:endParaRPr lang="da-DK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solidFill>
                  <a:srgbClr val="FFFFFF"/>
                </a:solidFill>
              </a:rPr>
              <a:t>An </a:t>
            </a:r>
            <a:r>
              <a:rPr lang="da-DK" sz="2400" dirty="0" err="1" smtClean="0">
                <a:solidFill>
                  <a:srgbClr val="FFFFFF"/>
                </a:solidFill>
              </a:rPr>
              <a:t>additional</a:t>
            </a:r>
            <a:r>
              <a:rPr lang="da-DK" sz="2400" dirty="0" smtClean="0">
                <a:solidFill>
                  <a:srgbClr val="FFFFFF"/>
                </a:solidFill>
              </a:rPr>
              <a:t> neutrino with </a:t>
            </a:r>
            <a:r>
              <a:rPr lang="da-DK" sz="2400" dirty="0" err="1" smtClean="0">
                <a:solidFill>
                  <a:srgbClr val="FFFFFF"/>
                </a:solidFill>
              </a:rPr>
              <a:t>such</a:t>
            </a:r>
            <a:r>
              <a:rPr lang="da-DK" sz="2400" dirty="0" smtClean="0">
                <a:solidFill>
                  <a:srgbClr val="FFFFFF"/>
                </a:solidFill>
              </a:rPr>
              <a:t>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and </a:t>
            </a:r>
            <a:r>
              <a:rPr lang="da-DK" sz="2400" dirty="0" err="1" smtClean="0">
                <a:solidFill>
                  <a:srgbClr val="FFFFFF"/>
                </a:solidFill>
              </a:rPr>
              <a:t>mixing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should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be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fully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thermalised</a:t>
            </a:r>
            <a:r>
              <a:rPr lang="da-DK" sz="2400" dirty="0" smtClean="0">
                <a:solidFill>
                  <a:srgbClr val="FFFFFF"/>
                </a:solidFill>
              </a:rPr>
              <a:t> in the </a:t>
            </a:r>
            <a:r>
              <a:rPr lang="da-DK" sz="2400" dirty="0" err="1" smtClean="0">
                <a:solidFill>
                  <a:srgbClr val="FFFFFF"/>
                </a:solidFill>
              </a:rPr>
              <a:t>early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Universe</a:t>
            </a:r>
            <a:r>
              <a:rPr lang="da-DK" sz="2400" dirty="0" smtClean="0">
                <a:solidFill>
                  <a:srgbClr val="FFFFFF"/>
                </a:solidFill>
              </a:rPr>
              <a:t> and act </a:t>
            </a:r>
            <a:r>
              <a:rPr lang="da-DK" sz="2400" dirty="0" err="1" smtClean="0">
                <a:solidFill>
                  <a:srgbClr val="FFFFFF"/>
                </a:solidFill>
              </a:rPr>
              <a:t>completely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like</a:t>
            </a:r>
            <a:r>
              <a:rPr lang="da-DK" sz="2400" dirty="0" smtClean="0">
                <a:solidFill>
                  <a:srgbClr val="FFFFFF"/>
                </a:solidFill>
              </a:rPr>
              <a:t> a standard model neutrino of </a:t>
            </a:r>
            <a:r>
              <a:rPr lang="da-DK" sz="2400" dirty="0" err="1" smtClean="0">
                <a:solidFill>
                  <a:srgbClr val="FFFFFF"/>
                </a:solidFill>
              </a:rPr>
              <a:t>equal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This,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is </a:t>
            </a:r>
            <a:r>
              <a:rPr lang="da-DK" sz="2400" dirty="0" err="1" smtClean="0">
                <a:solidFill>
                  <a:srgbClr val="FFFFFF"/>
                </a:solidFill>
              </a:rPr>
              <a:t>excluded</a:t>
            </a:r>
            <a:r>
              <a:rPr lang="da-DK" sz="2400" dirty="0" smtClean="0">
                <a:solidFill>
                  <a:srgbClr val="FFFFFF"/>
                </a:solidFill>
              </a:rPr>
              <a:t> by data </a:t>
            </a:r>
            <a:r>
              <a:rPr lang="da-DK" sz="2400" dirty="0" err="1" smtClean="0">
                <a:solidFill>
                  <a:srgbClr val="FFFFFF"/>
                </a:solidFill>
              </a:rPr>
              <a:t>roughly</a:t>
            </a:r>
            <a:r>
              <a:rPr lang="da-DK" sz="2400" dirty="0" smtClean="0">
                <a:solidFill>
                  <a:srgbClr val="FFFFFF"/>
                </a:solidFill>
              </a:rPr>
              <a:t> at 5.5</a:t>
            </a:r>
            <a:r>
              <a:rPr lang="da-DK" sz="2400" dirty="0" smtClean="0">
                <a:solidFill>
                  <a:srgbClr val="FFFFFF"/>
                </a:solidFill>
                <a:latin typeface="Symbol" panose="05050102010706020507" pitchFamily="18" charset="2"/>
              </a:rPr>
              <a:t>s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3506" y="5893776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ADE ET AL. 2015 (Planck)</a:t>
            </a:r>
            <a:endParaRPr lang="da-DK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0" name="Picture 2" descr="C:\Users\steen\Desktop\tes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0" y="1543305"/>
            <a:ext cx="5328592" cy="43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9632" y="1772816"/>
            <a:ext cx="668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Bottom</a:t>
            </a:r>
            <a:r>
              <a:rPr lang="da-DK" sz="3200" dirty="0" smtClean="0">
                <a:solidFill>
                  <a:srgbClr val="FFFFFF"/>
                </a:solidFill>
              </a:rPr>
              <a:t> line: Sterile neutrinos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mass</a:t>
            </a:r>
            <a:r>
              <a:rPr lang="da-DK" sz="3200" dirty="0" smtClean="0">
                <a:solidFill>
                  <a:srgbClr val="FFFFFF"/>
                </a:solidFill>
              </a:rPr>
              <a:t> range </a:t>
            </a:r>
            <a:r>
              <a:rPr lang="da-DK" sz="3200" dirty="0" err="1" smtClean="0">
                <a:solidFill>
                  <a:srgbClr val="FFFFFF"/>
                </a:solidFill>
              </a:rPr>
              <a:t>preferred</a:t>
            </a:r>
            <a:r>
              <a:rPr lang="da-DK" sz="3200" dirty="0" smtClean="0">
                <a:solidFill>
                  <a:srgbClr val="FFFFFF"/>
                </a:solidFill>
              </a:rPr>
              <a:t> by SBL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c</a:t>
            </a:r>
            <a:r>
              <a:rPr lang="da-DK" sz="3200" dirty="0" err="1" smtClean="0">
                <a:solidFill>
                  <a:srgbClr val="FFFFFF"/>
                </a:solidFill>
              </a:rPr>
              <a:t>an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be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accomodated</a:t>
            </a:r>
            <a:r>
              <a:rPr lang="da-DK" sz="3200" dirty="0" smtClean="0">
                <a:solidFill>
                  <a:srgbClr val="FFFFFF"/>
                </a:solidFill>
              </a:rPr>
              <a:t> by </a:t>
            </a:r>
            <a:r>
              <a:rPr lang="da-DK" sz="3200" dirty="0" err="1" smtClean="0">
                <a:solidFill>
                  <a:srgbClr val="FFFFFF"/>
                </a:solidFill>
              </a:rPr>
              <a:t>cosmology</a:t>
            </a:r>
            <a:r>
              <a:rPr lang="da-DK" sz="3200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>
                <a:solidFill>
                  <a:srgbClr val="FFFFFF"/>
                </a:solidFill>
              </a:rPr>
              <a:t>b</a:t>
            </a:r>
            <a:r>
              <a:rPr lang="da-DK" sz="3200" dirty="0" smtClean="0">
                <a:solidFill>
                  <a:srgbClr val="FFFFFF"/>
                </a:solidFill>
              </a:rPr>
              <a:t>ut ONLY if </a:t>
            </a:r>
            <a:r>
              <a:rPr lang="da-DK" sz="3200" dirty="0" err="1" smtClean="0">
                <a:solidFill>
                  <a:srgbClr val="FFFFFF"/>
                </a:solidFill>
              </a:rPr>
              <a:t>they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are</a:t>
            </a:r>
            <a:r>
              <a:rPr lang="da-DK" sz="3200" dirty="0" smtClean="0">
                <a:solidFill>
                  <a:srgbClr val="FFFFFF"/>
                </a:solidFill>
              </a:rPr>
              <a:t> not </a:t>
            </a:r>
            <a:r>
              <a:rPr lang="da-DK" sz="3200" dirty="0" err="1" smtClean="0">
                <a:solidFill>
                  <a:srgbClr val="FFFFFF"/>
                </a:solidFill>
              </a:rPr>
              <a:t>fully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thermalised</a:t>
            </a:r>
            <a:endParaRPr lang="da-DK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051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Sterile neutrinos </a:t>
            </a:r>
            <a:r>
              <a:rPr lang="da-DK" sz="2000" dirty="0" err="1" smtClean="0">
                <a:solidFill>
                  <a:schemeClr val="bg1"/>
                </a:solidFill>
              </a:rPr>
              <a:t>are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thermalised</a:t>
            </a:r>
            <a:r>
              <a:rPr lang="da-DK" sz="2000" dirty="0" smtClean="0">
                <a:solidFill>
                  <a:schemeClr val="bg1"/>
                </a:solidFill>
              </a:rPr>
              <a:t> via a </a:t>
            </a:r>
            <a:r>
              <a:rPr lang="da-DK" sz="2000" dirty="0" err="1" smtClean="0">
                <a:solidFill>
                  <a:schemeClr val="bg1"/>
                </a:solidFill>
              </a:rPr>
              <a:t>combination</a:t>
            </a:r>
            <a:r>
              <a:rPr lang="da-DK" sz="2000" dirty="0" smtClean="0">
                <a:solidFill>
                  <a:schemeClr val="bg1"/>
                </a:solidFill>
              </a:rPr>
              <a:t> of oscillation and </a:t>
            </a:r>
            <a:r>
              <a:rPr lang="da-DK" sz="2000" dirty="0" err="1" smtClean="0">
                <a:solidFill>
                  <a:schemeClr val="bg1"/>
                </a:solidFill>
              </a:rPr>
              <a:t>scattering</a:t>
            </a:r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Barbieri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Dolgov</a:t>
            </a:r>
            <a:r>
              <a:rPr lang="da-DK" sz="1600" dirty="0">
                <a:solidFill>
                  <a:schemeClr val="bg1"/>
                </a:solidFill>
              </a:rPr>
              <a:t> 91; </a:t>
            </a:r>
            <a:r>
              <a:rPr lang="da-DK" sz="1600" dirty="0" err="1">
                <a:solidFill>
                  <a:schemeClr val="bg1"/>
                </a:solidFill>
              </a:rPr>
              <a:t>Enqvist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Kainulainen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Maalampi</a:t>
            </a:r>
            <a:r>
              <a:rPr lang="da-DK" sz="1600" dirty="0">
                <a:solidFill>
                  <a:schemeClr val="bg1"/>
                </a:solidFill>
              </a:rPr>
              <a:t> 91, 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Raffelt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</a:t>
            </a:r>
            <a:r>
              <a:rPr lang="da-DK" sz="1600" dirty="0" err="1">
                <a:solidFill>
                  <a:schemeClr val="bg1"/>
                </a:solidFill>
              </a:rPr>
              <a:t>Sigl</a:t>
            </a:r>
            <a:r>
              <a:rPr lang="da-DK" sz="1600" dirty="0">
                <a:solidFill>
                  <a:schemeClr val="bg1"/>
                </a:solidFill>
              </a:rPr>
              <a:t> 93, </a:t>
            </a:r>
            <a:r>
              <a:rPr lang="da-DK" sz="1600" dirty="0" err="1">
                <a:solidFill>
                  <a:schemeClr val="bg1"/>
                </a:solidFill>
              </a:rPr>
              <a:t>McKellar</a:t>
            </a:r>
            <a:r>
              <a:rPr lang="da-DK" sz="1600" dirty="0">
                <a:solidFill>
                  <a:schemeClr val="bg1"/>
                </a:solidFill>
              </a:rPr>
              <a:t> &amp; Thomson </a:t>
            </a:r>
            <a:r>
              <a:rPr lang="da-DK" sz="1600" dirty="0" smtClean="0">
                <a:solidFill>
                  <a:schemeClr val="bg1"/>
                </a:solidFill>
              </a:rPr>
              <a:t>94)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The neutrino matter potential is </a:t>
            </a:r>
            <a:r>
              <a:rPr lang="da-DK" sz="2000" dirty="0" err="1" smtClean="0">
                <a:solidFill>
                  <a:schemeClr val="bg1"/>
                </a:solidFill>
              </a:rPr>
              <a:t>important</a:t>
            </a:r>
            <a:r>
              <a:rPr lang="da-DK" sz="2000" dirty="0" smtClean="0">
                <a:solidFill>
                  <a:schemeClr val="bg1"/>
                </a:solidFill>
              </a:rPr>
              <a:t> and a </a:t>
            </a:r>
            <a:r>
              <a:rPr lang="da-DK" sz="2000" dirty="0" err="1" smtClean="0">
                <a:solidFill>
                  <a:schemeClr val="bg1"/>
                </a:solidFill>
              </a:rPr>
              <a:t>very</a:t>
            </a:r>
            <a:r>
              <a:rPr lang="da-DK" sz="2000" dirty="0" smtClean="0">
                <a:solidFill>
                  <a:schemeClr val="bg1"/>
                </a:solidFill>
              </a:rPr>
              <a:t> large potential </a:t>
            </a:r>
            <a:r>
              <a:rPr lang="da-DK" sz="2000" dirty="0" err="1" smtClean="0">
                <a:solidFill>
                  <a:schemeClr val="bg1"/>
                </a:solidFill>
              </a:rPr>
              <a:t>could</a:t>
            </a:r>
            <a:r>
              <a:rPr lang="da-DK" sz="2000" dirty="0" smtClean="0">
                <a:solidFill>
                  <a:schemeClr val="bg1"/>
                </a:solidFill>
              </a:rPr>
              <a:t> in </a:t>
            </a:r>
            <a:r>
              <a:rPr lang="da-DK" sz="2000" dirty="0" err="1" smtClean="0">
                <a:solidFill>
                  <a:schemeClr val="bg1"/>
                </a:solidFill>
              </a:rPr>
              <a:t>principle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prevent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thermalisation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How </a:t>
            </a:r>
            <a:r>
              <a:rPr lang="da-DK" sz="2000" dirty="0" err="1" smtClean="0">
                <a:solidFill>
                  <a:schemeClr val="bg1"/>
                </a:solidFill>
              </a:rPr>
              <a:t>can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this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be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achieved</a:t>
            </a:r>
            <a:r>
              <a:rPr lang="da-DK" sz="2000" dirty="0" smtClean="0">
                <a:solidFill>
                  <a:schemeClr val="bg1"/>
                </a:solidFill>
              </a:rPr>
              <a:t>?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A large neutrino </a:t>
            </a:r>
            <a:r>
              <a:rPr lang="da-DK" sz="2000" u="sng" dirty="0" err="1" smtClean="0">
                <a:solidFill>
                  <a:schemeClr val="bg1"/>
                </a:solidFill>
              </a:rPr>
              <a:t>lepton</a:t>
            </a:r>
            <a:r>
              <a:rPr lang="da-DK" sz="2000" u="sng" dirty="0" smtClean="0">
                <a:solidFill>
                  <a:schemeClr val="bg1"/>
                </a:solidFill>
              </a:rPr>
              <a:t> </a:t>
            </a:r>
            <a:r>
              <a:rPr lang="da-DK" sz="2000" u="sng" dirty="0" err="1" smtClean="0">
                <a:solidFill>
                  <a:schemeClr val="bg1"/>
                </a:solidFill>
              </a:rPr>
              <a:t>asymmetry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see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</a:t>
            </a:r>
            <a:r>
              <a:rPr lang="da-DK" sz="1600" dirty="0">
                <a:solidFill>
                  <a:schemeClr val="bg1"/>
                </a:solidFill>
              </a:rPr>
              <a:t>STH, </a:t>
            </a:r>
            <a:r>
              <a:rPr lang="da-DK" sz="1600" dirty="0" err="1">
                <a:solidFill>
                  <a:schemeClr val="bg1"/>
                </a:solidFill>
              </a:rPr>
              <a:t>Tamborra</a:t>
            </a:r>
            <a:r>
              <a:rPr lang="da-DK" sz="1600" dirty="0">
                <a:solidFill>
                  <a:schemeClr val="bg1"/>
                </a:solidFill>
              </a:rPr>
              <a:t>, Tram </a:t>
            </a:r>
            <a:r>
              <a:rPr lang="da-DK" sz="1600" dirty="0" smtClean="0">
                <a:solidFill>
                  <a:schemeClr val="bg1"/>
                </a:solidFill>
              </a:rPr>
              <a:t>1204.5861, </a:t>
            </a:r>
            <a:r>
              <a:rPr lang="da-DK" sz="1600" dirty="0" err="1" smtClean="0">
                <a:solidFill>
                  <a:schemeClr val="bg1"/>
                </a:solidFill>
              </a:rPr>
              <a:t>Saviano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et al. arXiv:1302.1200)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New, non-standard </a:t>
            </a:r>
            <a:r>
              <a:rPr lang="da-DK" sz="2000" u="sng" dirty="0" err="1" smtClean="0">
                <a:solidFill>
                  <a:schemeClr val="bg1"/>
                </a:solidFill>
              </a:rPr>
              <a:t>interactions</a:t>
            </a:r>
            <a:r>
              <a:rPr lang="da-DK" sz="2000" u="sng" dirty="0" smtClean="0">
                <a:solidFill>
                  <a:schemeClr val="bg1"/>
                </a:solidFill>
              </a:rPr>
              <a:t> in the sterile </a:t>
            </a:r>
            <a:r>
              <a:rPr lang="da-DK" sz="2000" u="sng" dirty="0" err="1" smtClean="0">
                <a:solidFill>
                  <a:schemeClr val="bg1"/>
                </a:solidFill>
              </a:rPr>
              <a:t>sector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STH, </a:t>
            </a:r>
            <a:r>
              <a:rPr lang="da-DK" sz="1600" dirty="0">
                <a:solidFill>
                  <a:schemeClr val="bg1"/>
                </a:solidFill>
              </a:rPr>
              <a:t>Hansen, Tram, </a:t>
            </a:r>
            <a:r>
              <a:rPr lang="da-DK" sz="1600" dirty="0" smtClean="0">
                <a:solidFill>
                  <a:schemeClr val="bg1"/>
                </a:solidFill>
              </a:rPr>
              <a:t>1310.5926, </a:t>
            </a:r>
            <a:r>
              <a:rPr lang="da-DK" sz="1600" dirty="0" err="1" smtClean="0">
                <a:solidFill>
                  <a:schemeClr val="bg1"/>
                </a:solidFill>
              </a:rPr>
              <a:t>Dasgupta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Kopp 1310.6337, </a:t>
            </a:r>
            <a:r>
              <a:rPr lang="da-DK" sz="1600" dirty="0" err="1">
                <a:solidFill>
                  <a:schemeClr val="bg1"/>
                </a:solidFill>
              </a:rPr>
              <a:t>Bringmann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Hasenkamp</a:t>
            </a:r>
            <a:r>
              <a:rPr lang="da-DK" sz="1600" dirty="0">
                <a:solidFill>
                  <a:schemeClr val="bg1"/>
                </a:solidFill>
              </a:rPr>
              <a:t> &amp; Kersten </a:t>
            </a:r>
            <a:r>
              <a:rPr lang="da-DK" sz="1600" dirty="0" smtClean="0">
                <a:solidFill>
                  <a:schemeClr val="bg1"/>
                </a:solidFill>
              </a:rPr>
              <a:t>1312.4947, </a:t>
            </a:r>
            <a:r>
              <a:rPr lang="da-DK" sz="1600" dirty="0" err="1">
                <a:solidFill>
                  <a:srgbClr val="FFFFFF"/>
                </a:solidFill>
              </a:rPr>
              <a:t>Archidiacono</a:t>
            </a:r>
            <a:r>
              <a:rPr lang="da-DK" sz="1600" dirty="0">
                <a:solidFill>
                  <a:srgbClr val="FFFFFF"/>
                </a:solidFill>
              </a:rPr>
              <a:t>, STH, Hansen, </a:t>
            </a:r>
            <a:r>
              <a:rPr lang="da-DK" sz="1600" dirty="0" smtClean="0">
                <a:solidFill>
                  <a:srgbClr val="FFFFFF"/>
                </a:solidFill>
              </a:rPr>
              <a:t>Tram 1404.5915</a:t>
            </a:r>
          </a:p>
          <a:p>
            <a:r>
              <a:rPr lang="da-DK" sz="1600" dirty="0" err="1" smtClean="0">
                <a:solidFill>
                  <a:srgbClr val="FFFFFF"/>
                </a:solidFill>
              </a:rPr>
              <a:t>Chu</a:t>
            </a:r>
            <a:r>
              <a:rPr lang="da-DK" sz="1600" dirty="0" smtClean="0">
                <a:solidFill>
                  <a:srgbClr val="FFFFFF"/>
                </a:solidFill>
              </a:rPr>
              <a:t>, </a:t>
            </a:r>
            <a:r>
              <a:rPr lang="da-DK" sz="1600" dirty="0" err="1" smtClean="0">
                <a:solidFill>
                  <a:srgbClr val="FFFFFF"/>
                </a:solidFill>
              </a:rPr>
              <a:t>Dasgupta</a:t>
            </a:r>
            <a:r>
              <a:rPr lang="da-DK" sz="1600" dirty="0" smtClean="0">
                <a:solidFill>
                  <a:srgbClr val="FFFFFF"/>
                </a:solidFill>
              </a:rPr>
              <a:t> &amp; Kopp 1505.02795)</a:t>
            </a:r>
            <a:endParaRPr lang="da-DK" sz="16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5287618" cy="4504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04664"/>
            <a:ext cx="7245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Sterile neutrinos </a:t>
            </a:r>
            <a:r>
              <a:rPr lang="da-DK" dirty="0" err="1" smtClean="0">
                <a:solidFill>
                  <a:srgbClr val="FFFFFF"/>
                </a:solidFill>
              </a:rPr>
              <a:t>can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couple</a:t>
            </a:r>
            <a:r>
              <a:rPr lang="da-DK" dirty="0" smtClean="0">
                <a:solidFill>
                  <a:srgbClr val="FFFFFF"/>
                </a:solidFill>
              </a:rPr>
              <a:t> to a light or </a:t>
            </a:r>
            <a:r>
              <a:rPr lang="da-DK" dirty="0" err="1" smtClean="0">
                <a:solidFill>
                  <a:srgbClr val="FFFFFF"/>
                </a:solidFill>
              </a:rPr>
              <a:t>massless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pseudoscalar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In </a:t>
            </a:r>
            <a:r>
              <a:rPr lang="da-DK" dirty="0" err="1" smtClean="0">
                <a:solidFill>
                  <a:srgbClr val="FFFFFF"/>
                </a:solidFill>
              </a:rPr>
              <a:t>that</a:t>
            </a:r>
            <a:r>
              <a:rPr lang="da-DK" dirty="0" smtClean="0">
                <a:solidFill>
                  <a:srgbClr val="FFFFFF"/>
                </a:solidFill>
              </a:rPr>
              <a:t> case a </a:t>
            </a:r>
            <a:r>
              <a:rPr lang="da-DK" dirty="0" err="1" smtClean="0">
                <a:solidFill>
                  <a:srgbClr val="FFFFFF"/>
                </a:solidFill>
              </a:rPr>
              <a:t>background</a:t>
            </a:r>
            <a:r>
              <a:rPr lang="da-DK" dirty="0" smtClean="0">
                <a:solidFill>
                  <a:srgbClr val="FFFFFF"/>
                </a:solidFill>
              </a:rPr>
              <a:t> potential </a:t>
            </a:r>
            <a:r>
              <a:rPr lang="da-DK" dirty="0" err="1" smtClean="0">
                <a:solidFill>
                  <a:srgbClr val="FFFFFF"/>
                </a:solidFill>
              </a:rPr>
              <a:t>appears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a CP-</a:t>
            </a:r>
            <a:r>
              <a:rPr lang="da-DK" dirty="0" err="1" smtClean="0">
                <a:solidFill>
                  <a:srgbClr val="FFFFFF"/>
                </a:solidFill>
              </a:rPr>
              <a:t>symmetric</a:t>
            </a:r>
            <a:r>
              <a:rPr lang="da-DK" dirty="0" smtClean="0">
                <a:solidFill>
                  <a:srgbClr val="FFFFFF"/>
                </a:solidFill>
              </a:rPr>
              <a:t> medium and </a:t>
            </a:r>
            <a:r>
              <a:rPr lang="da-DK" dirty="0" err="1" smtClean="0">
                <a:solidFill>
                  <a:srgbClr val="FFFFFF"/>
                </a:solidFill>
              </a:rPr>
              <a:t>suppressing</a:t>
            </a:r>
            <a:r>
              <a:rPr lang="da-DK" dirty="0" smtClean="0">
                <a:solidFill>
                  <a:srgbClr val="FFFFFF"/>
                </a:solidFill>
              </a:rPr>
              <a:t> oscillations </a:t>
            </a:r>
            <a:r>
              <a:rPr lang="da-DK" dirty="0" err="1" smtClean="0">
                <a:solidFill>
                  <a:srgbClr val="FFFFFF"/>
                </a:solidFill>
              </a:rPr>
              <a:t>requires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only</a:t>
            </a:r>
            <a:r>
              <a:rPr lang="da-DK" dirty="0" smtClean="0">
                <a:solidFill>
                  <a:srgbClr val="FFFFFF"/>
                </a:solidFill>
              </a:rPr>
              <a:t> a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weak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coupling</a:t>
            </a:r>
            <a:r>
              <a:rPr lang="da-DK" dirty="0" smtClean="0">
                <a:solidFill>
                  <a:srgbClr val="FFFFFF"/>
                </a:solidFill>
              </a:rPr>
              <a:t>.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2223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 smtClean="0">
                <a:solidFill>
                  <a:srgbClr val="FFFFFF"/>
                </a:solidFill>
              </a:rPr>
              <a:t>Archidiacono</a:t>
            </a:r>
            <a:r>
              <a:rPr lang="da-DK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STH, Hansen, Tram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(arXiv:1404.5915)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11560" y="548680"/>
                <a:ext cx="7848872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dirty="0" smtClean="0">
                    <a:solidFill>
                      <a:srgbClr val="FFFFFF"/>
                    </a:solidFill>
                  </a:rPr>
                  <a:t>This model provides a solution to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problem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If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mediator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the sterile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couples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temperatures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soon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as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goes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non-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relativistic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annihilates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leads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what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known</a:t>
                </a:r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the ”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neutrinoless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universe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”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>
                    <a:solidFill>
                      <a:srgbClr val="FFFFFF"/>
                    </a:solidFill>
                  </a:rPr>
                  <a:t>Beacom</a:t>
                </a:r>
                <a:r>
                  <a:rPr lang="da-DK" dirty="0">
                    <a:solidFill>
                      <a:srgbClr val="FFFFFF"/>
                    </a:solidFill>
                  </a:rPr>
                  <a:t>, Bell &amp; </a:t>
                </a:r>
                <a:r>
                  <a:rPr lang="da-DK" dirty="0" err="1">
                    <a:solidFill>
                      <a:srgbClr val="FFFFFF"/>
                    </a:solidFill>
                  </a:rPr>
                  <a:t>Dodelson</a:t>
                </a:r>
                <a:r>
                  <a:rPr lang="da-DK" dirty="0">
                    <a:solidFill>
                      <a:srgbClr val="FFFFFF"/>
                    </a:solidFill>
                  </a:rPr>
                  <a:t> 2004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err="1" smtClean="0">
                    <a:solidFill>
                      <a:srgbClr val="FFFFFF"/>
                    </a:solidFill>
                  </a:rPr>
                  <a:t>Very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different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energy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phenomenology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: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combined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sterile/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pseudoscalar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fluid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self-interacting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has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anisotropic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stress (STH 2004)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The model with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new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in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eV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range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actually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provides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better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fit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all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cosmological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data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than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rgbClr val="FFFFFF"/>
                        </a:solidFill>
                        <a:latin typeface="Cambria Math"/>
                      </a:rPr>
                      <m:t>Λ</m:t>
                    </m:r>
                  </m:oMath>
                </a14:m>
                <a:r>
                  <a:rPr lang="da-DK" dirty="0" smtClean="0">
                    <a:solidFill>
                      <a:srgbClr val="FFFFFF"/>
                    </a:solidFill>
                  </a:rPr>
                  <a:t>CDM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favours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Hubble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parameter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compatible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measurements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STH, Hansen, Tram, arXiv:1404.5915)</a:t>
                </a:r>
              </a:p>
              <a:p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conclusion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unchanged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Planck2015 data (</a:t>
                </a:r>
                <a:r>
                  <a:rPr lang="da-DK" dirty="0" err="1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>
                    <a:solidFill>
                      <a:srgbClr val="FFFFFF"/>
                    </a:solidFill>
                  </a:rPr>
                  <a:t>, STH, Hansen,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Tram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15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)</a:t>
                </a:r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48680"/>
                <a:ext cx="7848872" cy="5632311"/>
              </a:xfrm>
              <a:prstGeom prst="rect">
                <a:avLst/>
              </a:prstGeom>
              <a:blipFill rotWithShape="1">
                <a:blip r:embed="rId3"/>
                <a:stretch>
                  <a:fillRect l="-621" t="-54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5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259632" y="908720"/>
            <a:ext cx="72008" cy="511256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≫1 </m:t>
                    </m:r>
                  </m:oMath>
                </a14:m>
                <a:r>
                  <a:rPr lang="da-DK" dirty="0" err="1" smtClean="0">
                    <a:solidFill>
                      <a:prstClr val="white"/>
                    </a:solidFill>
                  </a:rPr>
                  <a:t>TeV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 Neutrinos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phi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equilibrated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(not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necessary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)</a:t>
                </a:r>
                <a:endParaRPr lang="da-DK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333" r="-321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prstClr val="white"/>
                    </a:solidFill>
                  </a:rPr>
                  <a:t>Entropy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ϕ</m:t>
                        </m:r>
                      </m:sub>
                    </m:sSub>
                  </m:oMath>
                </a14:m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blipFill rotWithShape="1">
                <a:blip r:embed="rId4"/>
                <a:stretch>
                  <a:fillRect l="-1550" t="-6154" b="-1846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∼1−10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Sterile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from via oscillations plus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scatterings</a:t>
                </a:r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&lt;1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of steriles with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actives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via oscillations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488909" y="246100"/>
            <a:ext cx="599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prstClr val="white"/>
                </a:solidFill>
              </a:rPr>
              <a:t>TIMELINE WITH A MASSLESS MEDIATOR</a:t>
            </a:r>
            <a:endParaRPr lang="da-DK" sz="28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&gt;1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come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chemical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equilbrium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behave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as a single</a:t>
                </a:r>
              </a:p>
              <a:p>
                <a:r>
                  <a:rPr lang="da-DK" dirty="0" smtClean="0">
                    <a:solidFill>
                      <a:prstClr val="white"/>
                    </a:solidFill>
                  </a:rPr>
                  <a:t>fluid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8" t="-4717" b="-1415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annihilates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4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eVue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534537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 smtClean="0">
                <a:solidFill>
                  <a:srgbClr val="FFFFFF"/>
                </a:solidFill>
              </a:rPr>
              <a:t>The future: </a:t>
            </a:r>
            <a:r>
              <a:rPr lang="da-DK" sz="3600" b="1" dirty="0" err="1" smtClean="0">
                <a:solidFill>
                  <a:srgbClr val="FFFFFF"/>
                </a:solidFill>
              </a:rPr>
              <a:t>Disentangling</a:t>
            </a:r>
            <a:r>
              <a:rPr lang="da-DK" sz="3600" b="1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>
                <a:solidFill>
                  <a:srgbClr val="FFFFFF"/>
                </a:solidFill>
              </a:rPr>
              <a:t>n</a:t>
            </a:r>
            <a:r>
              <a:rPr lang="da-DK" sz="3600" b="1" dirty="0" smtClean="0">
                <a:solidFill>
                  <a:srgbClr val="FFFFFF"/>
                </a:solidFill>
              </a:rPr>
              <a:t>eutrinos and dark </a:t>
            </a:r>
            <a:r>
              <a:rPr lang="da-DK" sz="3600" b="1" dirty="0" err="1" smtClean="0">
                <a:solidFill>
                  <a:srgbClr val="FFFFFF"/>
                </a:solidFill>
              </a:rPr>
              <a:t>energy</a:t>
            </a:r>
            <a:endParaRPr lang="da-DK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ensing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6475"/>
            <a:ext cx="3124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9999"/>
                </a:solidFill>
                <a:latin typeface="Times New Roman" pitchFamily="18" charset="0"/>
              </a:rPr>
              <a:t>Distortion of background images by foreground matter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81800" y="4419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src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srcran_lens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3528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fig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048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752600" y="63246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9999"/>
                </a:solidFill>
                <a:latin typeface="Times New Roman" pitchFamily="18" charset="0"/>
              </a:rPr>
              <a:t>Unlensed				Lensed</a:t>
            </a: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8748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400" smtClean="0">
                <a:solidFill>
                  <a:srgbClr val="FFFFFF"/>
                </a:solidFill>
              </a:rPr>
              <a:t>WEAK LENSING – A POWERFUL PROBE FOR THE FUTURE</a:t>
            </a:r>
            <a:endParaRPr lang="en-US" alt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746125" y="569913"/>
            <a:ext cx="784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FROM A WEAK LENSING SURVEY THE ANGULAR POWER SPECTRUM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CAN BE CONSTRUCTED, JUST LIKE IN THE CASE OF CMB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05200" y="3505200"/>
            <a:ext cx="502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MATTER POWER SPECTRUM (NON-LINEAR)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257800" y="4572000"/>
            <a:ext cx="2673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WEIGHT FUNCTION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DESCRIBING LENSING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PROBABILITY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98525" y="5980113"/>
            <a:ext cx="790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(SEE FOR INSTANCE JAIN &amp; SELJAK ’96, ABAZAJIAN &amp; DODELSON ’03,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SIMPSON &amp; BRIDLE ’04)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828800" y="1752600"/>
          <a:ext cx="44640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4" name="Ligning" r:id="rId4" imgW="2387520" imgH="507960" progId="Equation.3">
                  <p:embed/>
                </p:oleObj>
              </mc:Choice>
              <mc:Fallback>
                <p:oleObj name="Ligning" r:id="rId4" imgW="2387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2600"/>
                        <a:ext cx="446405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981200" y="3429000"/>
          <a:ext cx="14525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5" name="Equation" r:id="rId6" imgW="647640" imgH="203040" progId="Equation.3">
                  <p:embed/>
                </p:oleObj>
              </mc:Choice>
              <mc:Fallback>
                <p:oleObj name="Equation" r:id="rId6" imgW="647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29000"/>
                        <a:ext cx="1452563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143000" y="4495800"/>
          <a:ext cx="3713163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6" name="Equation" r:id="rId8" imgW="1866600" imgH="482400" progId="Equation.3">
                  <p:embed/>
                </p:oleObj>
              </mc:Choice>
              <mc:Fallback>
                <p:oleObj name="Equation" r:id="rId8" imgW="1866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495800"/>
                        <a:ext cx="3713163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7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60" y="0"/>
            <a:ext cx="5079140" cy="68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341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Gonzalez-Garcia, </a:t>
            </a:r>
            <a:r>
              <a:rPr lang="da-DK" dirty="0" err="1" smtClean="0">
                <a:solidFill>
                  <a:schemeClr val="bg1"/>
                </a:solidFill>
              </a:rPr>
              <a:t>Maltoni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Schwetz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1409.5439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52" y="182710"/>
            <a:ext cx="413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Status of 3-neutrino oscillations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est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69925" y="5903913"/>
            <a:ext cx="250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STH, TU, WONG 2006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50" name="Picture 2" descr="test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10200" y="4724400"/>
            <a:ext cx="3500061" cy="15081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EUCLID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ESA M-CLASS MISSION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Q1 2020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SELECTED OCTOBER 2011</a:t>
            </a:r>
            <a:endParaRPr lang="da-DK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143000"/>
            <a:ext cx="6855788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>
                <a:solidFill>
                  <a:schemeClr val="bg1"/>
                </a:solidFill>
              </a:rPr>
              <a:t>EUCLID WILL FEATURE: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MEASUREMENT OUT TO z ~ 2, COVERING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APPROXIMATELY 20,000 deg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(THIS WILL BE MAINLY PHOTOMETRIC)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GALAXY SURVEY OF ABOUT 10</a:t>
            </a:r>
            <a:r>
              <a:rPr lang="da-DK" baseline="30000" dirty="0" smtClean="0">
                <a:solidFill>
                  <a:schemeClr val="bg1"/>
                </a:solidFill>
              </a:rPr>
              <a:t>7</a:t>
            </a:r>
            <a:r>
              <a:rPr lang="da-DK" dirty="0" smtClean="0">
                <a:solidFill>
                  <a:schemeClr val="bg1"/>
                </a:solidFill>
              </a:rPr>
              <a:t> GALAXIES (10 x SDSS)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BASED CLUSTER SURVEY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2362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Oval 3"/>
          <p:cNvSpPr/>
          <p:nvPr/>
        </p:nvSpPr>
        <p:spPr>
          <a:xfrm>
            <a:off x="609600" y="34290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609600" y="4267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57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HAMANN, STH, WONG 2012: COMBINING THE EUCLID WL  AND GALAXY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SURVEYS WILL ALLOW FOR AT A 2.5-5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smtClean="0">
                <a:solidFill>
                  <a:srgbClr val="FFFFFF"/>
                </a:solidFill>
              </a:rPr>
              <a:t>DETECTION OF THE NORMAL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HIERARCHY (DEPENDING ON ASSUMPTIONS ABOUT BIAS)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arXiv:1209.1043 (JCAP)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0000"/>
                </a:solidFill>
              </a:rPr>
              <a:t>CMB+WL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CMB+GAL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b="1" dirty="0" smtClean="0">
                <a:solidFill>
                  <a:srgbClr val="92D050"/>
                </a:solidFill>
              </a:rPr>
              <a:t>CMB+WL+GAL</a:t>
            </a:r>
            <a:endParaRPr lang="da-DK" b="1" dirty="0">
              <a:solidFill>
                <a:srgbClr val="92D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Basse, Bjælde, Hamann, STH, Wong 2013: </a:t>
            </a:r>
            <a:r>
              <a:rPr lang="da-DK" dirty="0" err="1" smtClean="0">
                <a:solidFill>
                  <a:srgbClr val="FFFFFF"/>
                </a:solidFill>
              </a:rPr>
              <a:t>Adding</a:t>
            </a:r>
            <a:r>
              <a:rPr lang="da-DK" dirty="0" smtClean="0">
                <a:solidFill>
                  <a:srgbClr val="FFFFFF"/>
                </a:solidFill>
              </a:rPr>
              <a:t> information on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c</a:t>
            </a:r>
            <a:r>
              <a:rPr lang="da-DK" dirty="0" err="1" smtClean="0">
                <a:solidFill>
                  <a:srgbClr val="FFFFFF"/>
                </a:solidFill>
              </a:rPr>
              <a:t>luster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mass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function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will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allow</a:t>
            </a:r>
            <a:r>
              <a:rPr lang="da-DK" dirty="0" smtClean="0">
                <a:solidFill>
                  <a:srgbClr val="FFFFFF"/>
                </a:solidFill>
              </a:rPr>
              <a:t> for a 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err="1" smtClean="0">
                <a:solidFill>
                  <a:srgbClr val="FFFFFF"/>
                </a:solidFill>
              </a:rPr>
              <a:t>detection</a:t>
            </a:r>
            <a:r>
              <a:rPr lang="da-DK" dirty="0" smtClean="0">
                <a:solidFill>
                  <a:srgbClr val="FFFFFF"/>
                </a:solidFill>
              </a:rPr>
              <a:t> of non-</a:t>
            </a:r>
            <a:r>
              <a:rPr lang="da-DK" dirty="0" err="1" smtClean="0">
                <a:solidFill>
                  <a:srgbClr val="FFFFFF"/>
                </a:solidFill>
              </a:rPr>
              <a:t>zero</a:t>
            </a:r>
            <a:r>
              <a:rPr lang="da-DK" dirty="0" smtClean="0">
                <a:solidFill>
                  <a:srgbClr val="FFFFFF"/>
                </a:solidFill>
              </a:rPr>
              <a:t> neutrino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m</a:t>
            </a:r>
            <a:r>
              <a:rPr lang="da-DK" dirty="0" err="1" smtClean="0">
                <a:solidFill>
                  <a:srgbClr val="FFFFFF"/>
                </a:solidFill>
              </a:rPr>
              <a:t>ass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complex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cosmological</a:t>
            </a:r>
            <a:r>
              <a:rPr lang="da-DK" dirty="0" smtClean="0">
                <a:solidFill>
                  <a:srgbClr val="FFFFFF"/>
                </a:solidFill>
              </a:rPr>
              <a:t> models with time-</a:t>
            </a:r>
            <a:r>
              <a:rPr lang="da-DK" dirty="0" err="1" smtClean="0">
                <a:solidFill>
                  <a:srgbClr val="FFFFFF"/>
                </a:solidFill>
              </a:rPr>
              <a:t>varying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d</a:t>
            </a:r>
            <a:r>
              <a:rPr lang="da-DK" dirty="0" smtClean="0">
                <a:solidFill>
                  <a:srgbClr val="FFFFFF"/>
                </a:solidFill>
              </a:rPr>
              <a:t>ark </a:t>
            </a:r>
            <a:r>
              <a:rPr lang="da-DK" dirty="0" err="1" smtClean="0">
                <a:solidFill>
                  <a:srgbClr val="FFFFFF"/>
                </a:solidFill>
              </a:rPr>
              <a:t>energy</a:t>
            </a:r>
            <a:endParaRPr lang="da-DK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70C0"/>
                </a:solidFill>
              </a:rPr>
              <a:t>CMB+CL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B050"/>
                </a:solidFill>
              </a:rPr>
              <a:t>CMB+GAL+WL</a:t>
            </a:r>
            <a:endParaRPr lang="da-DK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ALL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arXiv:1304.2321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(JCAP)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THIS SOUNDS GREAT, BUT UNFORTUNATELY THE THEORETICIANS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CANNOT JUST LEAN BACK AND WAIT FOR FANTASTIC NEW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ARRIVE…..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778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FUTURE SURVEYS LIKE LSST WILL PROBE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~ 1-2 PERCENT PRECISION 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WE SHOULD BE ABLE TO CALCULATE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AT LEAST THE SAME PRECISION!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2695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”LSST” ERROR BARS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1600" smtClean="0">
                <a:solidFill>
                  <a:srgbClr val="000000"/>
                </a:solidFill>
              </a:rPr>
              <a:t>-1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IN ORDER TO CALCULATE THE POWER SPECTRUM TO 1%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ON THESE SCALES, A LARGE NUMBER OF EFFECTS MUST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BE TAKEN INTO ACCOUNT</a:t>
            </a:r>
            <a:endParaRPr lang="en-US" altLang="en-US" sz="200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BARYONIC PHYSICS – STAR FORMATION, SN FEEDBACK,…..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NEUTRINOS, EVEN WITH NORMAL HIERARCHY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NON-LINEAR GRAVITY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……………………..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am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096125" y="4267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4267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927850" y="38465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FULL NON-LINEAR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943725" y="3886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flipH="1" flipV="1">
            <a:off x="6181725" y="4114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207250" y="2895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7" name="Equation" r:id="rId7" imgW="825480" imgH="431640" progId="Equation.3">
                  <p:embed/>
                </p:oleObj>
              </mc:Choice>
              <mc:Fallback>
                <p:oleObj name="Equation" r:id="rId7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895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27850" y="2474913"/>
            <a:ext cx="202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LINEAR THEORY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943725" y="2514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6105525" y="3048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3250" y="6132513"/>
            <a:ext cx="6711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Brandbyge, STH, Haugbølle, Thomsen, arXiv:0802.3700 (JCAP)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Brandbyge &amp; STH ’09, ’10 (JCAP), Viel, Haehnelt, Springel ’10 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41325" y="188913"/>
            <a:ext cx="7867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NON-LINEAR EVOLUTION PROVIDES AN ADDITIONAL AND VERY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CHARACTERISTIC SUPPRESSION OF FLUCTUATION POWER DUE 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NEUTRINOS (COULD BE USED AS A SMOKING GUN SIGNATURE)</a:t>
            </a: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14400" y="2443163"/>
            <a:ext cx="75660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ANOTHER IMPORTANT ASPECT OF STRUCTURE FORMATION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WITH NEUTRINOS: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THE NUMBER OF BOUND OBJECTS (HALOS) AS WELL AS THEIR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PROPERTIES ARE CHANGED WHEN NEUTRINOS ARE INCLUDED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Normal </a:t>
            </a:r>
            <a:r>
              <a:rPr lang="da-DK" sz="2400" dirty="0" err="1">
                <a:solidFill>
                  <a:srgbClr val="FFFFFF"/>
                </a:solidFill>
                <a:latin typeface="Helvetica" pitchFamily="34" charset="0"/>
              </a:rPr>
              <a:t>hierarchy</a:t>
            </a:r>
            <a:endParaRPr 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  <a:latin typeface="Helvetica" pitchFamily="34" charset="0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If neutrino masses are hierarchical then oscillation experiments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However, if neutrino masses are degenerate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Experiments which rely on either the kinematics of neutrino mass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or the spin-flip in neutrinoless double beta decay are the most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pitchFamily="34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pitchFamily="34" charset="0"/>
              </a:rPr>
              <a:t>0 </a:t>
            </a: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Ligning" r:id="rId6" imgW="1117440" imgH="241200" progId="Equation.3">
                  <p:embed/>
                </p:oleObj>
              </mc:Choice>
              <mc:Fallback>
                <p:oleObj name="Ligning" r:id="rId6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SOLAR </a:t>
            </a:r>
            <a:r>
              <a:rPr lang="da-DK" sz="140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KAMLAND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14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ATMO. </a:t>
            </a:r>
            <a:r>
              <a:rPr lang="da-DK" sz="1400" dirty="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K2K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 smtClean="0">
                <a:solidFill>
                  <a:srgbClr val="000000"/>
                </a:solidFill>
              </a:rPr>
              <a:t>LBL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im2_halon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667000" y="685800"/>
            <a:ext cx="5867400" cy="2057400"/>
            <a:chOff x="1152" y="240"/>
            <a:chExt cx="3696" cy="1296"/>
          </a:xfrm>
        </p:grpSpPr>
        <p:grpSp>
          <p:nvGrpSpPr>
            <p:cNvPr id="12303" name="Group 12"/>
            <p:cNvGrpSpPr>
              <a:grpSpLocks/>
            </p:cNvGrpSpPr>
            <p:nvPr/>
          </p:nvGrpSpPr>
          <p:grpSpPr bwMode="auto">
            <a:xfrm>
              <a:off x="1152" y="240"/>
              <a:ext cx="3696" cy="1296"/>
              <a:chOff x="1152" y="240"/>
              <a:chExt cx="3696" cy="1296"/>
            </a:xfrm>
          </p:grpSpPr>
          <p:grpSp>
            <p:nvGrpSpPr>
              <p:cNvPr id="12306" name="Group 9"/>
              <p:cNvGrpSpPr>
                <a:grpSpLocks/>
              </p:cNvGrpSpPr>
              <p:nvPr/>
            </p:nvGrpSpPr>
            <p:grpSpPr bwMode="auto">
              <a:xfrm>
                <a:off x="1152" y="240"/>
                <a:ext cx="2400" cy="1296"/>
                <a:chOff x="1152" y="240"/>
                <a:chExt cx="2400" cy="1296"/>
              </a:xfrm>
            </p:grpSpPr>
            <p:sp>
              <p:nvSpPr>
                <p:cNvPr id="12308" name="Oval 5"/>
                <p:cNvSpPr>
                  <a:spLocks noChangeArrowheads="1"/>
                </p:cNvSpPr>
                <p:nvPr/>
              </p:nvSpPr>
              <p:spPr bwMode="auto">
                <a:xfrm>
                  <a:off x="1152" y="1296"/>
                  <a:ext cx="192" cy="192"/>
                </a:xfrm>
                <a:prstGeom prst="ellips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1200" y="240"/>
                  <a:ext cx="1056" cy="105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0" name="Line 7"/>
                <p:cNvSpPr>
                  <a:spLocks noChangeShapeType="1"/>
                </p:cNvSpPr>
                <p:nvPr/>
              </p:nvSpPr>
              <p:spPr bwMode="auto">
                <a:xfrm>
                  <a:off x="1248" y="1488"/>
                  <a:ext cx="1008" cy="4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1" name="Rectangle 8"/>
                <p:cNvSpPr>
                  <a:spLocks noChangeArrowheads="1"/>
                </p:cNvSpPr>
                <p:nvPr/>
              </p:nvSpPr>
              <p:spPr bwMode="auto">
                <a:xfrm>
                  <a:off x="2256" y="240"/>
                  <a:ext cx="1296" cy="1296"/>
                </a:xfrm>
                <a:prstGeom prst="rect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aphicFrame>
            <p:nvGraphicFramePr>
              <p:cNvPr id="12291" name="Object 3"/>
              <p:cNvGraphicFramePr>
                <a:graphicFrameLocks noChangeAspect="1"/>
              </p:cNvGraphicFramePr>
              <p:nvPr/>
            </p:nvGraphicFramePr>
            <p:xfrm>
              <a:off x="2640" y="1200"/>
              <a:ext cx="864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90" name="Equation" r:id="rId5" imgW="749160" imgH="241200" progId="Equation.3">
                      <p:embed/>
                    </p:oleObj>
                  </mc:Choice>
                  <mc:Fallback>
                    <p:oleObj name="Equation" r:id="rId5" imgW="749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1200"/>
                            <a:ext cx="864" cy="27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07" name="Rectangle 11"/>
              <p:cNvSpPr>
                <a:spLocks noChangeArrowheads="1"/>
              </p:cNvSpPr>
              <p:nvPr/>
            </p:nvSpPr>
            <p:spPr bwMode="auto">
              <a:xfrm>
                <a:off x="3552" y="240"/>
                <a:ext cx="1296" cy="12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da-DK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04" name="Text Box 13"/>
            <p:cNvSpPr txBox="1">
              <a:spLocks noChangeArrowheads="1"/>
            </p:cNvSpPr>
            <p:nvPr/>
          </p:nvSpPr>
          <p:spPr bwMode="auto">
            <a:xfrm>
              <a:off x="2966" y="311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mtClean="0">
                  <a:solidFill>
                    <a:srgbClr val="009999"/>
                  </a:solidFill>
                </a:rPr>
                <a:t>CDM</a:t>
              </a:r>
              <a:endParaRPr lang="en-US" altLang="en-US" smtClean="0">
                <a:solidFill>
                  <a:srgbClr val="009999"/>
                </a:solidFill>
              </a:endParaRPr>
            </a:p>
          </p:txBody>
        </p:sp>
        <p:sp>
          <p:nvSpPr>
            <p:cNvPr id="12305" name="Text Box 14"/>
            <p:cNvSpPr txBox="1">
              <a:spLocks noChangeArrowheads="1"/>
            </p:cNvSpPr>
            <p:nvPr/>
          </p:nvSpPr>
          <p:spPr bwMode="auto">
            <a:xfrm>
              <a:off x="4320" y="240"/>
              <a:ext cx="2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z="2800" b="1" smtClean="0">
                  <a:solidFill>
                    <a:srgbClr val="009999"/>
                  </a:solidFill>
                  <a:latin typeface="Symbol" pitchFamily="18" charset="2"/>
                </a:rPr>
                <a:t>n</a:t>
              </a:r>
              <a:endParaRPr lang="en-US" altLang="en-US" sz="2800" b="1" smtClean="0">
                <a:solidFill>
                  <a:srgbClr val="009999"/>
                </a:solidFill>
                <a:latin typeface="Symbol" pitchFamily="18" charset="2"/>
              </a:endParaRPr>
            </a:p>
          </p:txBody>
        </p:sp>
      </p:grpSp>
      <p:sp>
        <p:nvSpPr>
          <p:cNvPr id="789520" name="Text Box 16"/>
          <p:cNvSpPr txBox="1">
            <a:spLocks noChangeArrowheads="1"/>
          </p:cNvSpPr>
          <p:nvPr/>
        </p:nvSpPr>
        <p:spPr bwMode="auto">
          <a:xfrm>
            <a:off x="4724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1 &lt; p/T &lt; 2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1" name="Text Box 17"/>
          <p:cNvSpPr txBox="1">
            <a:spLocks noChangeArrowheads="1"/>
          </p:cNvSpPr>
          <p:nvPr/>
        </p:nvSpPr>
        <p:spPr bwMode="auto">
          <a:xfrm>
            <a:off x="2819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0 &lt; p/T &lt; 1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67818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2 &lt; p/T &lt; 3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7432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3 &lt; p/T &lt; 4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4" name="Text Box 20"/>
          <p:cNvSpPr txBox="1">
            <a:spLocks noChangeArrowheads="1"/>
          </p:cNvSpPr>
          <p:nvPr/>
        </p:nvSpPr>
        <p:spPr bwMode="auto">
          <a:xfrm>
            <a:off x="48006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4 &lt; p/T &lt; 5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67818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 &lt; p/T &lt; 6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685800" y="1524000"/>
            <a:ext cx="1385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512 </a:t>
            </a:r>
            <a:r>
              <a:rPr lang="da-DK" altLang="en-US" i="1" smtClean="0">
                <a:solidFill>
                  <a:srgbClr val="FFFFFF"/>
                </a:solidFill>
              </a:rPr>
              <a:t>h</a:t>
            </a:r>
            <a:r>
              <a:rPr lang="da-DK" altLang="en-US" baseline="30000" smtClean="0">
                <a:solidFill>
                  <a:srgbClr val="FFFFFF"/>
                </a:solidFill>
              </a:rPr>
              <a:t>-1</a:t>
            </a:r>
            <a:r>
              <a:rPr lang="da-DK" altLang="en-US" smtClean="0">
                <a:solidFill>
                  <a:srgbClr val="FFFFFF"/>
                </a:solidFill>
              </a:rPr>
              <a:t> Mpc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1" name="Line 23"/>
          <p:cNvSpPr>
            <a:spLocks noChangeShapeType="1"/>
          </p:cNvSpPr>
          <p:nvPr/>
        </p:nvSpPr>
        <p:spPr bwMode="auto">
          <a:xfrm>
            <a:off x="2209800" y="685800"/>
            <a:ext cx="0" cy="2057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6096000"/>
          <a:ext cx="2209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1" name="Equation" r:id="rId7" imgW="952200" imgH="253800" progId="Equation.3">
                  <p:embed/>
                </p:oleObj>
              </mc:Choice>
              <mc:Fallback>
                <p:oleObj name="Equation" r:id="rId7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0"/>
                        <a:ext cx="220980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1905000" y="152400"/>
            <a:ext cx="514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400" smtClean="0">
                <a:solidFill>
                  <a:srgbClr val="FFFFFF"/>
                </a:solidFill>
                <a:latin typeface="Comic Sans MS" pitchFamily="66" charset="0"/>
              </a:rPr>
              <a:t>INDIVIDUAL HALO PROPERTIES</a:t>
            </a:r>
            <a:endParaRPr lang="en-US" altLang="en-US" sz="2400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8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0" grpId="0"/>
      <p:bldP spid="789521" grpId="0"/>
      <p:bldP spid="789522" grpId="0"/>
      <p:bldP spid="789523" grpId="0"/>
      <p:bldP spid="789524" grpId="0"/>
      <p:bldP spid="7895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803525" y="4456113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Cold Dark Matter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pic>
        <p:nvPicPr>
          <p:cNvPr id="856068" name="Picture 4" descr="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69" name="Text Box 5"/>
          <p:cNvSpPr txBox="1">
            <a:spLocks noChangeArrowheads="1"/>
          </p:cNvSpPr>
          <p:nvPr/>
        </p:nvSpPr>
        <p:spPr bwMode="auto">
          <a:xfrm>
            <a:off x="2803525" y="2017713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Neutrinos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1371600" y="1066800"/>
            <a:ext cx="589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FFFFFF"/>
                </a:solidFill>
              </a:rPr>
              <a:t>Brandbyge, STH, Haugboelle, Wong, arxiv:1004.4105</a:t>
            </a:r>
            <a:endParaRPr lang="en-US" altLang="en-US" b="1" smtClean="0">
              <a:solidFill>
                <a:srgbClr val="FFFFFF"/>
              </a:solidFill>
            </a:endParaRPr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1371600" y="6172200"/>
            <a:ext cx="393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</a:rPr>
              <a:t>See also Ringwald &amp; Wong 2004</a:t>
            </a:r>
          </a:p>
        </p:txBody>
      </p:sp>
    </p:spTree>
    <p:extLst>
      <p:ext uri="{BB962C8B-B14F-4D97-AF65-F5344CB8AC3E}">
        <p14:creationId xmlns:p14="http://schemas.microsoft.com/office/powerpoint/2010/main" val="18657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800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NEUTRINO PHYSICS IS PERHAPS THE PRIME EXAMPLE OF HOW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TO USE COSMOLOGY TO DO PARTICLE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THE BOUND ON NEUTRINO MASSES IS SIGNIFICANTLY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STRONGER THAN WHAT CAN BE OBTAINED FROM DIRECT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EXPERIMENTS, ALBEIT MUCH MORE MODEL DEPENDENT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COSMOLOGICAL </a:t>
            </a:r>
            <a:r>
              <a:rPr lang="da-DK" sz="2000" dirty="0" smtClean="0">
                <a:solidFill>
                  <a:srgbClr val="FFFFFF"/>
                </a:solidFill>
              </a:rPr>
              <a:t> DATA  SHOWS  NO EVIDENCE FOR NEW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PHYSICS. HOWEVER, IF </a:t>
            </a:r>
            <a:r>
              <a:rPr lang="da-DK" sz="2000" dirty="0" err="1" smtClean="0">
                <a:solidFill>
                  <a:srgbClr val="FFFFFF"/>
                </a:solidFill>
              </a:rPr>
              <a:t>eV</a:t>
            </a:r>
            <a:r>
              <a:rPr lang="da-DK" sz="2000" dirty="0" smtClean="0">
                <a:solidFill>
                  <a:srgbClr val="FFFFFF"/>
                </a:solidFill>
              </a:rPr>
              <a:t> STERILE NEUTRINOS EXIST THERE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MUST BE NEW PHYSICS IN ORDER TO RECONCILE THEM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COSMOLOGY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NEW DATA FROM PLANCK AND EUCLID MAY PROVIDE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POSITIVE DETECTION OF A NON-ZERO NEUTRINO 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405057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57200" y="530120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</a:rPr>
              <a:t>LIGHTEST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333399"/>
                </a:solidFill>
              </a:rPr>
              <a:t>INVERTED</a:t>
            </a:r>
            <a:endParaRPr lang="en-US">
              <a:solidFill>
                <a:srgbClr val="333399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HIERARCHICAL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DEGENERATE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903413"/>
            <a:ext cx="86407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4500563" y="2708275"/>
            <a:ext cx="365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experimental     observable is m</a:t>
            </a:r>
            <a:r>
              <a:rPr lang="de-DE" baseline="-25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</a:rPr>
              <a:t>n</a:t>
            </a:r>
            <a:r>
              <a:rPr lang="de-DE" baseline="30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2</a:t>
            </a: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763908" name="Oval 4"/>
          <p:cNvSpPr>
            <a:spLocks noChangeArrowheads="1"/>
          </p:cNvSpPr>
          <p:nvPr/>
        </p:nvSpPr>
        <p:spPr bwMode="auto">
          <a:xfrm>
            <a:off x="5795963" y="2058988"/>
            <a:ext cx="504825" cy="504825"/>
          </a:xfrm>
          <a:prstGeom prst="ellips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09" name="Line 5"/>
          <p:cNvSpPr>
            <a:spLocks noChangeShapeType="1"/>
          </p:cNvSpPr>
          <p:nvPr/>
        </p:nvSpPr>
        <p:spPr bwMode="auto">
          <a:xfrm>
            <a:off x="6084888" y="2565400"/>
            <a:ext cx="0" cy="431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0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7524750" cy="912813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srgbClr val="FFFFFF"/>
                </a:solidFill>
              </a:rPr>
              <a:t>M</a:t>
            </a:r>
            <a:r>
              <a:rPr lang="de-DE" sz="2200" dirty="0" smtClean="0">
                <a:solidFill>
                  <a:srgbClr val="FFFFFF"/>
                </a:solidFill>
              </a:rPr>
              <a:t>odel </a:t>
            </a:r>
            <a:r>
              <a:rPr lang="de-DE" sz="2200" dirty="0" err="1">
                <a:solidFill>
                  <a:srgbClr val="FFFFFF"/>
                </a:solidFill>
              </a:rPr>
              <a:t>independent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neutrino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mass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from</a:t>
            </a:r>
            <a:r>
              <a:rPr lang="de-DE" sz="2200" dirty="0">
                <a:solidFill>
                  <a:srgbClr val="FFFFFF"/>
                </a:solidFill>
              </a:rPr>
              <a:t> ß-</a:t>
            </a:r>
            <a:r>
              <a:rPr lang="de-DE" sz="2200" dirty="0" err="1">
                <a:solidFill>
                  <a:srgbClr val="FFFFFF"/>
                </a:solidFill>
              </a:rPr>
              <a:t>decay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kinematics</a:t>
            </a:r>
            <a:endParaRPr lang="de-DE" sz="2200" dirty="0">
              <a:solidFill>
                <a:srgbClr val="FFFFFF"/>
              </a:solidFill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100" dirty="0" err="1">
                <a:solidFill>
                  <a:srgbClr val="FFFFFF"/>
                </a:solidFill>
              </a:rPr>
              <a:t>O</a:t>
            </a:r>
            <a:r>
              <a:rPr lang="de-DE" sz="2100" dirty="0" err="1" smtClean="0">
                <a:solidFill>
                  <a:srgbClr val="FFFFFF"/>
                </a:solidFill>
              </a:rPr>
              <a:t>nly</a:t>
            </a:r>
            <a:r>
              <a:rPr lang="de-DE" sz="2100" dirty="0" smtClean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assumption</a:t>
            </a:r>
            <a:r>
              <a:rPr lang="de-DE" sz="2100" dirty="0">
                <a:solidFill>
                  <a:srgbClr val="FFFFFF"/>
                </a:solidFill>
              </a:rPr>
              <a:t>: </a:t>
            </a:r>
            <a:r>
              <a:rPr lang="de-DE" sz="2100" dirty="0" err="1">
                <a:solidFill>
                  <a:srgbClr val="FFFFFF"/>
                </a:solidFill>
              </a:rPr>
              <a:t>relativistic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energy-momentum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relation</a:t>
            </a:r>
            <a:endParaRPr lang="de-DE" sz="2100" baseline="30000" dirty="0">
              <a:solidFill>
                <a:srgbClr val="FFFFFF"/>
              </a:solidFill>
            </a:endParaRPr>
          </a:p>
        </p:txBody>
      </p:sp>
      <p:pic>
        <p:nvPicPr>
          <p:cNvPr id="763911" name="Picture 7"/>
          <p:cNvPicPr>
            <a:picLocks noChangeAspect="1" noChangeArrowheads="1"/>
          </p:cNvPicPr>
          <p:nvPr/>
        </p:nvPicPr>
        <p:blipFill>
          <a:blip r:embed="rId4" cstate="print"/>
          <a:srcRect l="20657" t="46454" r="6523" b="522"/>
          <a:stretch>
            <a:fillRect/>
          </a:stretch>
        </p:blipFill>
        <p:spPr bwMode="auto">
          <a:xfrm>
            <a:off x="1368425" y="3090863"/>
            <a:ext cx="622776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12" name="Rectangle 8"/>
          <p:cNvSpPr>
            <a:spLocks noChangeArrowheads="1"/>
          </p:cNvSpPr>
          <p:nvPr/>
        </p:nvSpPr>
        <p:spPr bwMode="auto">
          <a:xfrm>
            <a:off x="1371600" y="3089275"/>
            <a:ext cx="2444750" cy="665163"/>
          </a:xfrm>
          <a:prstGeom prst="rect">
            <a:avLst/>
          </a:prstGeom>
          <a:solidFill>
            <a:schemeClr val="bg1"/>
          </a:solidFill>
          <a:ln w="22225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735138" cy="70167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18.6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1/2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12.3 y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2555875" y="250825"/>
            <a:ext cx="4333875" cy="503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ß-decay and neutrino mass</a:t>
            </a:r>
          </a:p>
        </p:txBody>
      </p:sp>
      <p:sp>
        <p:nvSpPr>
          <p:cNvPr id="763915" name="Text Box 11"/>
          <p:cNvSpPr txBox="1">
            <a:spLocks noChangeArrowheads="1"/>
          </p:cNvSpPr>
          <p:nvPr/>
        </p:nvSpPr>
        <p:spPr bwMode="auto">
          <a:xfrm>
            <a:off x="250825" y="3141663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T</a:t>
            </a:r>
            <a:r>
              <a:rPr lang="de-DE" sz="2400" baseline="-25000">
                <a:solidFill>
                  <a:srgbClr val="000000"/>
                </a:solidFill>
              </a:rPr>
              <a:t>2</a:t>
            </a:r>
            <a:r>
              <a:rPr lang="de-DE" sz="240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This translates into a limit on the sum of the three mass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eigenstates 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95" name="Ligning" r:id="rId4" imgW="2006280" imgH="317160" progId="Equation.3">
                  <p:embed/>
                </p:oleObj>
              </mc:Choice>
              <mc:Fallback>
                <p:oleObj name="Ligning" r:id="rId4" imgW="2006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96" name="Ligning" r:id="rId6" imgW="838080" imgH="253800" progId="Equation.3">
                  <p:embed/>
                </p:oleObj>
              </mc:Choice>
              <mc:Fallback>
                <p:oleObj name="Ligning" r:id="rId6" imgW="838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69671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97" name="Ligning" r:id="rId8" imgW="241200" imgH="241200" progId="Equation.3">
                  <p:embed/>
                </p:oleObj>
              </mc:Choice>
              <mc:Fallback>
                <p:oleObj name="Ligning" r:id="rId8" imgW="24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2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62" name="Picture 2"/>
          <p:cNvPicPr>
            <a:picLocks noChangeAspect="1" noChangeArrowheads="1"/>
          </p:cNvPicPr>
          <p:nvPr/>
        </p:nvPicPr>
        <p:blipFill>
          <a:blip r:embed="rId4" cstate="print"/>
          <a:srcRect l="3587" t="9285" r="2936" b="13928"/>
          <a:stretch>
            <a:fillRect/>
          </a:stretch>
        </p:blipFill>
        <p:spPr bwMode="auto">
          <a:xfrm>
            <a:off x="0" y="3740150"/>
            <a:ext cx="91440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63" name="Picture 3" descr="fzk hires22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050"/>
            <a:ext cx="5003800" cy="3705225"/>
          </a:xfrm>
          <a:prstGeom prst="rect">
            <a:avLst/>
          </a:prstGeom>
          <a:noFill/>
        </p:spPr>
      </p:pic>
      <p:sp>
        <p:nvSpPr>
          <p:cNvPr id="808964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808965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3228975" cy="503238"/>
          </a:xfrm>
          <a:prstGeom prst="rect">
            <a:avLst/>
          </a:prstGeom>
          <a:solidFill>
            <a:srgbClr val="000080"/>
          </a:solidFill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KATRIN experiment</a:t>
            </a:r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5219700" y="1052513"/>
            <a:ext cx="389946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FF"/>
                </a:solidFill>
              </a:rPr>
              <a:t>Ka</a:t>
            </a:r>
            <a:r>
              <a:rPr lang="de-DE" sz="2400" dirty="0">
                <a:solidFill>
                  <a:srgbClr val="FFFFFF"/>
                </a:solidFill>
              </a:rPr>
              <a:t>rlsruhe </a:t>
            </a:r>
            <a:r>
              <a:rPr lang="de-DE" sz="2400" b="1" dirty="0">
                <a:solidFill>
                  <a:srgbClr val="FFFFFF"/>
                </a:solidFill>
              </a:rPr>
              <a:t>Tri</a:t>
            </a:r>
            <a:r>
              <a:rPr lang="de-DE" sz="2400" dirty="0">
                <a:solidFill>
                  <a:srgbClr val="FFFFFF"/>
                </a:solidFill>
              </a:rPr>
              <a:t>tium </a:t>
            </a:r>
            <a:r>
              <a:rPr lang="de-DE" sz="2400" b="1" dirty="0">
                <a:solidFill>
                  <a:srgbClr val="FFFFFF"/>
                </a:solidFill>
              </a:rPr>
              <a:t>N</a:t>
            </a:r>
            <a:r>
              <a:rPr lang="de-DE" sz="2400" dirty="0">
                <a:solidFill>
                  <a:srgbClr val="FFFFFF"/>
                </a:solidFill>
              </a:rPr>
              <a:t>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</a:rPr>
              <a:t>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/>
                </a:solidFill>
              </a:rPr>
              <a:t> </a:t>
            </a: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808967" name="Picture 7"/>
          <p:cNvPicPr>
            <a:picLocks noChangeAspect="1" noChangeArrowheads="1"/>
          </p:cNvPicPr>
          <p:nvPr/>
        </p:nvPicPr>
        <p:blipFill>
          <a:blip r:embed="rId6" cstate="print">
            <a:lum bright="-8000"/>
          </a:blip>
          <a:srcRect/>
          <a:stretch>
            <a:fillRect/>
          </a:stretch>
        </p:blipFill>
        <p:spPr bwMode="auto">
          <a:xfrm rot="-620342">
            <a:off x="250825" y="115888"/>
            <a:ext cx="2462213" cy="339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08968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 rot="-670170">
            <a:off x="7315200" y="6172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  <a:latin typeface="Helvetica" pitchFamily="34" charset="0"/>
              </a:rPr>
              <a:t>25 m</a:t>
            </a:r>
            <a:endParaRPr lang="en-US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808970" name="Line 10"/>
          <p:cNvSpPr>
            <a:spLocks noChangeShapeType="1"/>
          </p:cNvSpPr>
          <p:nvPr/>
        </p:nvSpPr>
        <p:spPr bwMode="auto">
          <a:xfrm flipV="1">
            <a:off x="6019800" y="6019800"/>
            <a:ext cx="2743200" cy="533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graphicFrame>
        <p:nvGraphicFramePr>
          <p:cNvPr id="866307" name="Object 3"/>
          <p:cNvGraphicFramePr>
            <a:graphicFrameLocks noChangeAspect="1"/>
          </p:cNvGraphicFramePr>
          <p:nvPr/>
        </p:nvGraphicFramePr>
        <p:xfrm>
          <a:off x="2895600" y="3124200"/>
          <a:ext cx="35560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Ligning" r:id="rId7" imgW="1015920" imgH="241200" progId="Equation.3">
                  <p:embed/>
                </p:oleObj>
              </mc:Choice>
              <mc:Fallback>
                <p:oleObj name="Ligning" r:id="rId7" imgW="1015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124200"/>
                        <a:ext cx="3556000" cy="844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7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6555</TotalTime>
  <Words>2250</Words>
  <Application>Microsoft Office PowerPoint</Application>
  <PresentationFormat>On-screen Show (4:3)</PresentationFormat>
  <Paragraphs>404</Paragraphs>
  <Slides>52</Slides>
  <Notes>52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Office Theme</vt:lpstr>
      <vt:lpstr>Default Design</vt:lpstr>
      <vt:lpstr>1_Default Design</vt:lpstr>
      <vt:lpstr>3_Default Design</vt:lpstr>
      <vt:lpstr>2_Default Design</vt:lpstr>
      <vt:lpstr>1_Office Theme</vt:lpstr>
      <vt:lpstr>Ligning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Steen Hannestad</dc:creator>
  <cp:lastModifiedBy>Steen Hannestad</cp:lastModifiedBy>
  <cp:revision>126</cp:revision>
  <cp:lastPrinted>2013-11-17T19:16:17Z</cp:lastPrinted>
  <dcterms:created xsi:type="dcterms:W3CDTF">2013-11-16T11:09:33Z</dcterms:created>
  <dcterms:modified xsi:type="dcterms:W3CDTF">2015-11-25T08:50:17Z</dcterms:modified>
</cp:coreProperties>
</file>