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1"/>
    <p:sldMasterId id="2147483672" r:id="rId2"/>
    <p:sldMasterId id="2147483682" r:id="rId3"/>
  </p:sldMasterIdLst>
  <p:notesMasterIdLst>
    <p:notesMasterId r:id="rId19"/>
  </p:notesMasterIdLst>
  <p:sldIdLst>
    <p:sldId id="256" r:id="rId4"/>
    <p:sldId id="257" r:id="rId5"/>
    <p:sldId id="285" r:id="rId6"/>
    <p:sldId id="283" r:id="rId7"/>
    <p:sldId id="282" r:id="rId8"/>
    <p:sldId id="284" r:id="rId9"/>
    <p:sldId id="287" r:id="rId10"/>
    <p:sldId id="289" r:id="rId11"/>
    <p:sldId id="263" r:id="rId12"/>
    <p:sldId id="273" r:id="rId13"/>
    <p:sldId id="275" r:id="rId14"/>
    <p:sldId id="276" r:id="rId15"/>
    <p:sldId id="278" r:id="rId16"/>
    <p:sldId id="281" r:id="rId17"/>
    <p:sldId id="288" r:id="rId18"/>
  </p:sldIdLst>
  <p:sldSz cx="9144000" cy="6858000" type="screen4x3"/>
  <p:notesSz cx="6858000" cy="9144000"/>
  <p:embeddedFontLst>
    <p:embeddedFont>
      <p:font typeface="MetaBold-Roman" panose="020B0502030000020004" pitchFamily="34" charset="0"/>
      <p:bold r:id="rId20"/>
    </p:embeddedFont>
    <p:embeddedFont>
      <p:font typeface="ＭＳ Ｐゴシック" panose="020B0600070205080204" pitchFamily="34" charset="-128"/>
      <p:regular r:id="rId21"/>
    </p:embeddedFont>
    <p:embeddedFont>
      <p:font typeface="Calibri" panose="020F0502020204030204" pitchFamily="34" charset="0"/>
      <p:regular r:id="rId22"/>
      <p:bold r:id="rId23"/>
      <p:italic r:id="rId24"/>
      <p:boldItalic r:id="rId25"/>
    </p:embeddedFont>
    <p:embeddedFont>
      <p:font typeface="MetaNormalLF-Roman" panose="020B0502030000020004" pitchFamily="34" charset="0"/>
      <p:regular r:id="rId26"/>
    </p:embeddedFont>
    <p:embeddedFont>
      <p:font typeface="Tahoma" panose="020B0604030504040204" pitchFamily="34" charset="0"/>
      <p:regular r:id="rId27"/>
      <p:bold r:id="rId28"/>
    </p:embeddedFont>
    <p:embeddedFont>
      <p:font typeface="MetaBoldLF-Roman" panose="020B0502030000020004" pitchFamily="34" charset="0"/>
      <p:bold r:id="rId29"/>
    </p:embeddedFont>
    <p:embeddedFont>
      <p:font typeface="MetaNormal-Roman" panose="020B0502030000020004" pitchFamily="34" charset="0"/>
      <p:regular r:id="rId30"/>
    </p:embeddedFont>
    <p:embeddedFont>
      <p:font typeface="宋体" panose="02010600030101010101" pitchFamily="2" charset="-122"/>
      <p:regular r:id="rId3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2880">
          <p15:clr>
            <a:srgbClr val="A4A3A4"/>
          </p15:clr>
        </p15:guide>
        <p15:guide id="3" pos="4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A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00" autoAdjust="0"/>
  </p:normalViewPr>
  <p:slideViewPr>
    <p:cSldViewPr>
      <p:cViewPr varScale="1">
        <p:scale>
          <a:sx n="70" d="100"/>
          <a:sy n="70" d="100"/>
        </p:scale>
        <p:origin x="1738" y="38"/>
      </p:cViewPr>
      <p:guideLst>
        <p:guide orient="horz" pos="1207"/>
        <p:guide pos="2880"/>
        <p:guide pos="4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7683E-1E3F-4316-8EB4-EA0CC211E97F}" type="datetimeFigureOut">
              <a:rPr lang="de-DE" smtClean="0"/>
              <a:t>25.11.2015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0084A-C53E-44C1-A1FE-1E95EB664839}" type="slidenum">
              <a:rPr lang="de-DE" smtClean="0"/>
              <a:t>‹Nr.›</a:t>
            </a:fld>
            <a:endParaRPr lang="de-DE"/>
          </a:p>
        </p:txBody>
      </p:sp>
    </p:spTree>
    <p:extLst>
      <p:ext uri="{BB962C8B-B14F-4D97-AF65-F5344CB8AC3E}">
        <p14:creationId xmlns:p14="http://schemas.microsoft.com/office/powerpoint/2010/main" val="39447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ni-muenster.de/Gleichstellung/genderdokumente.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uni-muenster.de/profil/mission_statement.html" TargetMode="External"/><Relationship Id="rId4" Type="http://schemas.openxmlformats.org/officeDocument/2006/relationships/hyperlink" Target="http://www.uni-muenster.de/Gleichstellung/foerderplaene.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ni-muenster.de/Gleichstellung/genderdokumente.htm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uni-muenster.de/profil/mission_statement.html" TargetMode="External"/><Relationship Id="rId4" Type="http://schemas.openxmlformats.org/officeDocument/2006/relationships/hyperlink" Target="http://www.uni-muenster.de/Gleichstellung/foerderplaen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WWU unterscheidet in ihrer Gleichstellungspolitik zwischen Gender Mainstreaming auf Organisationsebene und klassischer Gleichstellungspolitik zur Herstellung von Chancengleichheit auf personeller Ebene. Im Sinne des Gender Mainstreaming-Ansatzes ist die Genderperspektive durchgängig in alle Strukturen und Prozesse der Universität integriert. Die konkrete Durchsetzung der Gleichstellung von Frauen und Männern findet entlang definierter Kriterien und Ziele auf allen Entscheidungsebenen und in allen Statusgruppen Berücksichtigung (vgl. u.a. das </a:t>
            </a:r>
            <a:r>
              <a:rPr lang="de-DE" dirty="0" smtClean="0">
                <a:hlinkClick r:id="rId3" tooltip=" "/>
              </a:rPr>
              <a:t>Genderkonzept der WWU</a:t>
            </a:r>
            <a:r>
              <a:rPr lang="de-DE" dirty="0" smtClean="0"/>
              <a:t> und die </a:t>
            </a:r>
            <a:r>
              <a:rPr lang="de-DE" dirty="0" smtClean="0">
                <a:hlinkClick r:id="rId4" tooltip=" "/>
              </a:rPr>
              <a:t>Frauenförderpläne der Fachbereiche</a:t>
            </a:r>
            <a:r>
              <a:rPr lang="de-DE" dirty="0" smtClean="0"/>
              <a:t>). Sichtbarer Unterrepräsentanz wird durch gezielte Fördermaßnahmen begegnet.</a:t>
            </a:r>
            <a:br>
              <a:rPr lang="de-DE" dirty="0" smtClean="0"/>
            </a:br>
            <a:r>
              <a:rPr lang="de-DE" dirty="0" smtClean="0"/>
              <a:t/>
            </a:r>
            <a:br>
              <a:rPr lang="de-DE" dirty="0" smtClean="0"/>
            </a:br>
            <a:r>
              <a:rPr lang="de-DE" dirty="0" smtClean="0"/>
              <a:t>Die Selbstverpflichtung der WWU zu Gender </a:t>
            </a:r>
            <a:r>
              <a:rPr lang="de-DE" dirty="0" err="1" smtClean="0"/>
              <a:t>Equality</a:t>
            </a:r>
            <a:r>
              <a:rPr lang="de-DE" dirty="0" smtClean="0"/>
              <a:t> ist im </a:t>
            </a:r>
            <a:r>
              <a:rPr lang="de-DE" dirty="0" smtClean="0">
                <a:hlinkClick r:id="rId5" tooltip="Link öffnet neues Fenster"/>
              </a:rPr>
              <a:t>Leitbild der WWU</a:t>
            </a:r>
            <a:r>
              <a:rPr lang="de-DE" dirty="0" smtClean="0"/>
              <a:t> transparent festgeschrieben. Auch im Rahmen des 2009 abgeschlossenen universitätsinternen Strategieentwicklungsprozesses hat das Rektorat Gender Mainstreaming und gezielte Frauenförderpolitik als wichtige Kriterien für die Hochschulentwicklung anerkannt. </a:t>
            </a:r>
            <a:endParaRPr lang="de-DE" dirty="0"/>
          </a:p>
        </p:txBody>
      </p:sp>
      <p:sp>
        <p:nvSpPr>
          <p:cNvPr id="4" name="Foliennummernplatzhalter 3"/>
          <p:cNvSpPr>
            <a:spLocks noGrp="1"/>
          </p:cNvSpPr>
          <p:nvPr>
            <p:ph type="sldNum" sz="quarter" idx="10"/>
          </p:nvPr>
        </p:nvSpPr>
        <p:spPr/>
        <p:txBody>
          <a:bodyPr/>
          <a:lstStyle/>
          <a:p>
            <a:fld id="{92C0084A-C53E-44C1-A1FE-1E95EB664839}" type="slidenum">
              <a:rPr lang="de-DE" smtClean="0"/>
              <a:t>3</a:t>
            </a:fld>
            <a:endParaRPr lang="de-DE"/>
          </a:p>
        </p:txBody>
      </p:sp>
    </p:spTree>
    <p:extLst>
      <p:ext uri="{BB962C8B-B14F-4D97-AF65-F5344CB8AC3E}">
        <p14:creationId xmlns:p14="http://schemas.microsoft.com/office/powerpoint/2010/main" val="20572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WWU unterscheidet in ihrer Gleichstellungspolitik zwischen Gender Mainstreaming auf Organisationsebene und klassischer Gleichstellungspolitik zur Herstellung von Chancengleichheit auf personeller Ebene. Im Sinne des Gender Mainstreaming-Ansatzes ist die Genderperspektive durchgängig in alle Strukturen und Prozesse der Universität integriert. Die konkrete Durchsetzung der Gleichstellung von Frauen und Männern findet entlang definierter Kriterien und Ziele auf allen Entscheidungsebenen und in allen Statusgruppen Berücksichtigung (vgl. u.a. das </a:t>
            </a:r>
            <a:r>
              <a:rPr lang="de-DE" dirty="0" smtClean="0">
                <a:hlinkClick r:id="rId3" tooltip=" "/>
              </a:rPr>
              <a:t>Genderkonzept der WWU</a:t>
            </a:r>
            <a:r>
              <a:rPr lang="de-DE" dirty="0" smtClean="0"/>
              <a:t> und die </a:t>
            </a:r>
            <a:r>
              <a:rPr lang="de-DE" dirty="0" smtClean="0">
                <a:hlinkClick r:id="rId4" tooltip=" "/>
              </a:rPr>
              <a:t>Frauenförderpläne der Fachbereiche</a:t>
            </a:r>
            <a:r>
              <a:rPr lang="de-DE" dirty="0" smtClean="0"/>
              <a:t>). Sichtbarer Unterrepräsentanz wird durch gezielte Fördermaßnahmen begegnet.</a:t>
            </a:r>
            <a:br>
              <a:rPr lang="de-DE" dirty="0" smtClean="0"/>
            </a:br>
            <a:r>
              <a:rPr lang="de-DE" dirty="0" smtClean="0"/>
              <a:t/>
            </a:r>
            <a:br>
              <a:rPr lang="de-DE" dirty="0" smtClean="0"/>
            </a:br>
            <a:r>
              <a:rPr lang="de-DE" dirty="0" smtClean="0"/>
              <a:t>Die Selbstverpflichtung der WWU zu Gender </a:t>
            </a:r>
            <a:r>
              <a:rPr lang="de-DE" dirty="0" err="1" smtClean="0"/>
              <a:t>Equality</a:t>
            </a:r>
            <a:r>
              <a:rPr lang="de-DE" dirty="0" smtClean="0"/>
              <a:t> ist im </a:t>
            </a:r>
            <a:r>
              <a:rPr lang="de-DE" dirty="0" smtClean="0">
                <a:hlinkClick r:id="rId5" tooltip="Link öffnet neues Fenster"/>
              </a:rPr>
              <a:t>Leitbild der WWU</a:t>
            </a:r>
            <a:r>
              <a:rPr lang="de-DE" dirty="0" smtClean="0"/>
              <a:t> transparent festgeschrieben. Auch im Rahmen des 2009 abgeschlossenen universitätsinternen Strategieentwicklungsprozesses hat das Rektorat Gender Mainstreaming und gezielte Frauenförderpolitik als wichtige Kriterien für die Hochschulentwicklung anerkannt. </a:t>
            </a:r>
            <a:endParaRPr lang="de-DE" dirty="0"/>
          </a:p>
        </p:txBody>
      </p:sp>
      <p:sp>
        <p:nvSpPr>
          <p:cNvPr id="4" name="Foliennummernplatzhalter 3"/>
          <p:cNvSpPr>
            <a:spLocks noGrp="1"/>
          </p:cNvSpPr>
          <p:nvPr>
            <p:ph type="sldNum" sz="quarter" idx="10"/>
          </p:nvPr>
        </p:nvSpPr>
        <p:spPr/>
        <p:txBody>
          <a:bodyPr/>
          <a:lstStyle/>
          <a:p>
            <a:fld id="{92C0084A-C53E-44C1-A1FE-1E95EB664839}" type="slidenum">
              <a:rPr lang="de-DE" smtClean="0"/>
              <a:t>4</a:t>
            </a:fld>
            <a:endParaRPr lang="de-DE"/>
          </a:p>
        </p:txBody>
      </p:sp>
    </p:spTree>
    <p:extLst>
      <p:ext uri="{BB962C8B-B14F-4D97-AF65-F5344CB8AC3E}">
        <p14:creationId xmlns:p14="http://schemas.microsoft.com/office/powerpoint/2010/main" val="64591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2C0084A-C53E-44C1-A1FE-1E95EB664839}" type="slidenum">
              <a:rPr lang="de-DE" smtClean="0"/>
              <a:t>5</a:t>
            </a:fld>
            <a:endParaRPr lang="de-DE"/>
          </a:p>
        </p:txBody>
      </p:sp>
    </p:spTree>
    <p:extLst>
      <p:ext uri="{BB962C8B-B14F-4D97-AF65-F5344CB8AC3E}">
        <p14:creationId xmlns:p14="http://schemas.microsoft.com/office/powerpoint/2010/main" val="1422882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emf"/><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8" name="Picture 2"/>
          <p:cNvPicPr>
            <a:picLocks noChangeAspect="1" noChangeArrowheads="1"/>
          </p:cNvPicPr>
          <p:nvPr userDrawn="1"/>
        </p:nvPicPr>
        <p:blipFill>
          <a:blip r:embed="rId2" cstate="print"/>
          <a:srcRect/>
          <a:stretch>
            <a:fillRect/>
          </a:stretch>
        </p:blipFill>
        <p:spPr bwMode="auto">
          <a:xfrm>
            <a:off x="-36512" y="1"/>
            <a:ext cx="10353323" cy="6885384"/>
          </a:xfrm>
          <a:prstGeom prst="rect">
            <a:avLst/>
          </a:prstGeom>
          <a:noFill/>
          <a:ln w="9525">
            <a:noFill/>
            <a:miter lim="800000"/>
            <a:headEnd/>
            <a:tailEnd/>
          </a:ln>
        </p:spPr>
      </p:pic>
      <p:pic>
        <p:nvPicPr>
          <p:cNvPr id="2" name="Picture 2" descr="WWU_Logo1_transparent_invertiert2"/>
          <p:cNvPicPr>
            <a:picLocks noChangeAspect="1" noChangeArrowheads="1"/>
          </p:cNvPicPr>
          <p:nvPr/>
        </p:nvPicPr>
        <p:blipFill>
          <a:blip r:embed="rId3" cstate="print"/>
          <a:srcRect/>
          <a:stretch>
            <a:fillRect/>
          </a:stretch>
        </p:blipFill>
        <p:spPr bwMode="auto">
          <a:xfrm>
            <a:off x="317500" y="234950"/>
            <a:ext cx="3505200" cy="755650"/>
          </a:xfrm>
          <a:prstGeom prst="rect">
            <a:avLst/>
          </a:prstGeom>
          <a:noFill/>
          <a:ln w="9525">
            <a:noFill/>
            <a:miter lim="800000"/>
            <a:headEnd/>
            <a:tailEnd/>
          </a:ln>
        </p:spPr>
      </p:pic>
      <p:sp>
        <p:nvSpPr>
          <p:cNvPr id="3" name="Rectangle 3"/>
          <p:cNvSpPr>
            <a:spLocks noChangeArrowheads="1"/>
          </p:cNvSpPr>
          <p:nvPr/>
        </p:nvSpPr>
        <p:spPr bwMode="auto">
          <a:xfrm>
            <a:off x="-36514" y="5638800"/>
            <a:ext cx="9231314" cy="1295400"/>
          </a:xfrm>
          <a:prstGeom prst="rect">
            <a:avLst/>
          </a:prstGeom>
          <a:solidFill>
            <a:srgbClr val="FFFFFF"/>
          </a:solidFill>
          <a:ln w="12700" cap="sq">
            <a:solidFill>
              <a:srgbClr val="FFFFFF"/>
            </a:solidFill>
            <a:miter lim="800000"/>
            <a:headEnd type="none" w="sm" len="sm"/>
            <a:tailEnd type="none" w="sm" len="sm"/>
          </a:ln>
          <a:effectLst/>
        </p:spPr>
        <p:txBody>
          <a:bodyPr wrap="none" anchor="ctr"/>
          <a:lstStyle/>
          <a:p>
            <a:pPr>
              <a:defRPr/>
            </a:pPr>
            <a:endParaRPr lang="de-DE"/>
          </a:p>
        </p:txBody>
      </p:sp>
      <p:sp>
        <p:nvSpPr>
          <p:cNvPr id="4" name="Text Box 5"/>
          <p:cNvSpPr txBox="1">
            <a:spLocks noChangeArrowheads="1"/>
          </p:cNvSpPr>
          <p:nvPr/>
        </p:nvSpPr>
        <p:spPr bwMode="auto">
          <a:xfrm>
            <a:off x="-36512" y="6024563"/>
            <a:ext cx="1633011" cy="609398"/>
          </a:xfrm>
          <a:prstGeom prst="rect">
            <a:avLst/>
          </a:prstGeom>
          <a:noFill/>
          <a:ln w="9525">
            <a:noFill/>
            <a:miter lim="800000"/>
            <a:headEnd/>
            <a:tailEnd/>
          </a:ln>
          <a:effectLst/>
        </p:spPr>
        <p:txBody>
          <a:bodyPr wrap="none">
            <a:spAutoFit/>
          </a:bodyPr>
          <a:lstStyle/>
          <a:p>
            <a:pPr eaLnBrk="0" hangingPunct="0">
              <a:lnSpc>
                <a:spcPct val="80000"/>
              </a:lnSpc>
              <a:defRPr/>
            </a:pPr>
            <a:r>
              <a:rPr lang="de-DE" sz="1800" b="1" dirty="0" err="1">
                <a:solidFill>
                  <a:srgbClr val="3E3E3B"/>
                </a:solidFill>
                <a:latin typeface="MetaBold-Roman" panose="020B0502030000020004" pitchFamily="34" charset="0"/>
                <a:ea typeface="ＭＳ Ｐゴシック" pitchFamily="-64" charset="-128"/>
              </a:rPr>
              <a:t>wissen</a:t>
            </a:r>
            <a:r>
              <a:rPr lang="de-DE" sz="2400" b="0" dirty="0" err="1">
                <a:solidFill>
                  <a:srgbClr val="346AA0"/>
                </a:solidFill>
                <a:latin typeface="MetaBold-Roman" panose="020B0502030000020004" pitchFamily="34" charset="0"/>
                <a:ea typeface="ＭＳ Ｐゴシック" pitchFamily="-64" charset="-128"/>
              </a:rPr>
              <a:t>.</a:t>
            </a:r>
            <a:r>
              <a:rPr lang="de-DE" sz="1800" b="1" dirty="0" err="1">
                <a:solidFill>
                  <a:srgbClr val="3E3E3B"/>
                </a:solidFill>
                <a:latin typeface="MetaBold-Roman" panose="020B0502030000020004" pitchFamily="34" charset="0"/>
                <a:ea typeface="ＭＳ Ｐゴシック" pitchFamily="-64" charset="-128"/>
              </a:rPr>
              <a:t>leben</a:t>
            </a:r>
            <a:endParaRPr lang="de-DE" sz="1800" b="1" dirty="0">
              <a:solidFill>
                <a:srgbClr val="3E3E3B"/>
              </a:solidFill>
              <a:latin typeface="MetaBold-Roman" panose="020B0502030000020004" pitchFamily="34" charset="0"/>
              <a:ea typeface="ＭＳ Ｐゴシック" pitchFamily="-64" charset="-128"/>
            </a:endParaRPr>
          </a:p>
          <a:p>
            <a:pPr eaLnBrk="0" hangingPunct="0">
              <a:lnSpc>
                <a:spcPct val="80000"/>
              </a:lnSpc>
              <a:defRPr/>
            </a:pPr>
            <a:r>
              <a:rPr lang="de-DE" sz="1800" b="1" dirty="0">
                <a:solidFill>
                  <a:srgbClr val="009DD1"/>
                </a:solidFill>
                <a:latin typeface="MetaBold-Roman" panose="020B0502030000020004" pitchFamily="34" charset="0"/>
                <a:ea typeface="ＭＳ Ｐゴシック" pitchFamily="-64" charset="-128"/>
              </a:rPr>
              <a:t> </a:t>
            </a:r>
            <a:r>
              <a:rPr lang="de-DE" sz="1800" b="1" dirty="0">
                <a:solidFill>
                  <a:srgbClr val="346AA0"/>
                </a:solidFill>
                <a:latin typeface="MetaBold-Roman" panose="020B0502030000020004" pitchFamily="34" charset="0"/>
                <a:ea typeface="ＭＳ Ｐゴシック" pitchFamily="-64" charset="-128"/>
              </a:rPr>
              <a:t>WWU Münster</a:t>
            </a:r>
            <a:endParaRPr lang="en-GB" sz="1800" b="1" dirty="0">
              <a:solidFill>
                <a:srgbClr val="346AA0"/>
              </a:solidFill>
              <a:latin typeface="MetaBold-Roman" panose="020B0502030000020004" pitchFamily="34" charset="0"/>
              <a:ea typeface="ＭＳ Ｐゴシック" pitchFamily="-64" charset="-128"/>
            </a:endParaRPr>
          </a:p>
        </p:txBody>
      </p:sp>
      <p:grpSp>
        <p:nvGrpSpPr>
          <p:cNvPr id="6" name="Group 8"/>
          <p:cNvGrpSpPr>
            <a:grpSpLocks/>
          </p:cNvGrpSpPr>
          <p:nvPr/>
        </p:nvGrpSpPr>
        <p:grpSpPr bwMode="auto">
          <a:xfrm>
            <a:off x="-36513" y="1223963"/>
            <a:ext cx="9231313" cy="4414837"/>
            <a:chOff x="5948" y="756"/>
            <a:chExt cx="5764" cy="2765"/>
          </a:xfrm>
        </p:grpSpPr>
        <p:sp>
          <p:nvSpPr>
            <p:cNvPr id="7" name="Rectangle 9"/>
            <p:cNvSpPr>
              <a:spLocks noChangeArrowheads="1"/>
            </p:cNvSpPr>
            <p:nvPr userDrawn="1"/>
          </p:nvSpPr>
          <p:spPr bwMode="auto">
            <a:xfrm>
              <a:off x="5948" y="1884"/>
              <a:ext cx="5052" cy="205"/>
            </a:xfrm>
            <a:prstGeom prst="rect">
              <a:avLst/>
            </a:prstGeom>
            <a:solidFill>
              <a:srgbClr val="FFFFFF">
                <a:alpha val="50000"/>
              </a:srgbClr>
            </a:solidFill>
            <a:ln w="12700" cap="sq">
              <a:noFill/>
              <a:miter lim="800000"/>
              <a:headEnd type="none" w="sm" len="sm"/>
              <a:tailEnd type="none" w="sm" len="sm"/>
            </a:ln>
            <a:effectLst/>
          </p:spPr>
          <p:txBody>
            <a:bodyPr wrap="none" anchor="ctr"/>
            <a:lstStyle/>
            <a:p>
              <a:pPr>
                <a:defRPr/>
              </a:pPr>
              <a:endParaRPr lang="de-DE"/>
            </a:p>
          </p:txBody>
        </p:sp>
        <p:sp>
          <p:nvSpPr>
            <p:cNvPr id="8" name="Rectangle 10"/>
            <p:cNvSpPr>
              <a:spLocks noChangeArrowheads="1"/>
            </p:cNvSpPr>
            <p:nvPr userDrawn="1"/>
          </p:nvSpPr>
          <p:spPr bwMode="auto">
            <a:xfrm>
              <a:off x="5952" y="2457"/>
              <a:ext cx="5760" cy="96"/>
            </a:xfrm>
            <a:prstGeom prst="rect">
              <a:avLst/>
            </a:prstGeom>
            <a:solidFill>
              <a:srgbClr val="FFFFFF">
                <a:alpha val="50000"/>
              </a:srgbClr>
            </a:solidFill>
            <a:ln w="12700" cap="sq">
              <a:noFill/>
              <a:miter lim="800000"/>
              <a:headEnd type="none" w="sm" len="sm"/>
              <a:tailEnd type="none" w="sm" len="sm"/>
            </a:ln>
            <a:effectLst/>
          </p:spPr>
          <p:txBody>
            <a:bodyPr wrap="none" anchor="ctr"/>
            <a:lstStyle/>
            <a:p>
              <a:pPr>
                <a:defRPr/>
              </a:pPr>
              <a:endParaRPr lang="de-DE"/>
            </a:p>
          </p:txBody>
        </p:sp>
        <p:sp>
          <p:nvSpPr>
            <p:cNvPr id="9" name="Rectangle 11"/>
            <p:cNvSpPr>
              <a:spLocks noChangeArrowheads="1"/>
            </p:cNvSpPr>
            <p:nvPr userDrawn="1"/>
          </p:nvSpPr>
          <p:spPr bwMode="auto">
            <a:xfrm>
              <a:off x="5952" y="3321"/>
              <a:ext cx="5760" cy="200"/>
            </a:xfrm>
            <a:prstGeom prst="rect">
              <a:avLst/>
            </a:prstGeom>
            <a:solidFill>
              <a:srgbClr val="FFFFFF">
                <a:alpha val="50000"/>
              </a:srgbClr>
            </a:solidFill>
            <a:ln w="12700" cap="sq">
              <a:noFill/>
              <a:miter lim="800000"/>
              <a:headEnd type="none" w="sm" len="sm"/>
              <a:tailEnd type="none" w="sm" len="sm"/>
            </a:ln>
            <a:effectLst/>
          </p:spPr>
          <p:txBody>
            <a:bodyPr wrap="none" anchor="ctr"/>
            <a:lstStyle/>
            <a:p>
              <a:pPr>
                <a:defRPr/>
              </a:pPr>
              <a:endParaRPr lang="de-DE"/>
            </a:p>
          </p:txBody>
        </p:sp>
        <p:sp>
          <p:nvSpPr>
            <p:cNvPr id="10" name="Rectangle 12"/>
            <p:cNvSpPr>
              <a:spLocks noChangeArrowheads="1"/>
            </p:cNvSpPr>
            <p:nvPr userDrawn="1"/>
          </p:nvSpPr>
          <p:spPr bwMode="auto">
            <a:xfrm>
              <a:off x="11326" y="1470"/>
              <a:ext cx="386" cy="210"/>
            </a:xfrm>
            <a:prstGeom prst="rect">
              <a:avLst/>
            </a:prstGeom>
            <a:solidFill>
              <a:srgbClr val="FFFFFF">
                <a:alpha val="50000"/>
              </a:srgbClr>
            </a:solidFill>
            <a:ln w="12700" cap="sq">
              <a:noFill/>
              <a:miter lim="800000"/>
              <a:headEnd type="none" w="sm" len="sm"/>
              <a:tailEnd type="none" w="sm" len="sm"/>
            </a:ln>
            <a:effectLst/>
          </p:spPr>
          <p:txBody>
            <a:bodyPr wrap="none" anchor="ctr"/>
            <a:lstStyle/>
            <a:p>
              <a:pPr>
                <a:defRPr/>
              </a:pPr>
              <a:endParaRPr lang="de-DE"/>
            </a:p>
          </p:txBody>
        </p:sp>
        <p:sp>
          <p:nvSpPr>
            <p:cNvPr id="11" name="Rectangle 13"/>
            <p:cNvSpPr>
              <a:spLocks noChangeArrowheads="1"/>
            </p:cNvSpPr>
            <p:nvPr userDrawn="1"/>
          </p:nvSpPr>
          <p:spPr bwMode="auto">
            <a:xfrm>
              <a:off x="11456" y="1054"/>
              <a:ext cx="256" cy="92"/>
            </a:xfrm>
            <a:prstGeom prst="rect">
              <a:avLst/>
            </a:prstGeom>
            <a:solidFill>
              <a:srgbClr val="FFFFFF">
                <a:alpha val="50000"/>
              </a:srgbClr>
            </a:solidFill>
            <a:ln w="12700" cap="sq">
              <a:noFill/>
              <a:miter lim="800000"/>
              <a:headEnd type="none" w="sm" len="sm"/>
              <a:tailEnd type="none" w="sm" len="sm"/>
            </a:ln>
            <a:effectLst/>
          </p:spPr>
          <p:txBody>
            <a:bodyPr wrap="none" anchor="ctr"/>
            <a:lstStyle/>
            <a:p>
              <a:pPr>
                <a:defRPr/>
              </a:pPr>
              <a:endParaRPr lang="de-DE"/>
            </a:p>
          </p:txBody>
        </p:sp>
        <p:sp>
          <p:nvSpPr>
            <p:cNvPr id="12" name="Rectangle 14"/>
            <p:cNvSpPr>
              <a:spLocks noChangeArrowheads="1"/>
            </p:cNvSpPr>
            <p:nvPr userDrawn="1"/>
          </p:nvSpPr>
          <p:spPr bwMode="auto">
            <a:xfrm>
              <a:off x="11610" y="756"/>
              <a:ext cx="102" cy="204"/>
            </a:xfrm>
            <a:prstGeom prst="rect">
              <a:avLst/>
            </a:prstGeom>
            <a:solidFill>
              <a:srgbClr val="FFFFFF">
                <a:alpha val="50000"/>
              </a:srgbClr>
            </a:solidFill>
            <a:ln w="12700" cap="sq">
              <a:noFill/>
              <a:miter lim="800000"/>
              <a:headEnd type="none" w="sm" len="sm"/>
              <a:tailEnd type="none" w="sm" len="sm"/>
            </a:ln>
            <a:effectLst/>
          </p:spPr>
          <p:txBody>
            <a:bodyPr wrap="none" anchor="ctr"/>
            <a:lstStyle/>
            <a:p>
              <a:pPr>
                <a:defRPr/>
              </a:pPr>
              <a:endParaRPr lang="de-DE"/>
            </a:p>
          </p:txBody>
        </p:sp>
      </p:grpSp>
      <p:pic>
        <p:nvPicPr>
          <p:cNvPr id="19" name="Grafik 18" descr="Logo_MExLabP_CMYK_5cm.jpg"/>
          <p:cNvPicPr>
            <a:picLocks noChangeAspect="1"/>
          </p:cNvPicPr>
          <p:nvPr userDrawn="1"/>
        </p:nvPicPr>
        <p:blipFill>
          <a:blip r:embed="rId4" cstate="print"/>
          <a:stretch>
            <a:fillRect/>
          </a:stretch>
        </p:blipFill>
        <p:spPr>
          <a:xfrm>
            <a:off x="7956376" y="5868144"/>
            <a:ext cx="1145461" cy="836712"/>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8" name="Picture 2"/>
          <p:cNvPicPr>
            <a:picLocks noChangeAspect="1" noChangeArrowheads="1"/>
          </p:cNvPicPr>
          <p:nvPr/>
        </p:nvPicPr>
        <p:blipFill>
          <a:blip r:embed="rId2" cstate="print"/>
          <a:srcRect/>
          <a:stretch>
            <a:fillRect/>
          </a:stretch>
        </p:blipFill>
        <p:spPr bwMode="auto">
          <a:xfrm>
            <a:off x="-36512" y="1"/>
            <a:ext cx="10353323" cy="6885384"/>
          </a:xfrm>
          <a:prstGeom prst="rect">
            <a:avLst/>
          </a:prstGeom>
          <a:noFill/>
          <a:ln w="9525">
            <a:noFill/>
            <a:miter lim="800000"/>
            <a:headEnd/>
            <a:tailEnd/>
          </a:ln>
        </p:spPr>
      </p:pic>
      <p:pic>
        <p:nvPicPr>
          <p:cNvPr id="28" name="Picture 18" descr="WWU_Logo1_transparent_invertiert2"/>
          <p:cNvPicPr>
            <a:picLocks noChangeAspect="1" noChangeArrowheads="1"/>
          </p:cNvPicPr>
          <p:nvPr/>
        </p:nvPicPr>
        <p:blipFill>
          <a:blip r:embed="rId3" cstate="print"/>
          <a:srcRect/>
          <a:stretch>
            <a:fillRect/>
          </a:stretch>
        </p:blipFill>
        <p:spPr bwMode="auto">
          <a:xfrm>
            <a:off x="317500" y="234950"/>
            <a:ext cx="3505200" cy="755650"/>
          </a:xfrm>
          <a:prstGeom prst="rect">
            <a:avLst/>
          </a:prstGeom>
          <a:noFill/>
          <a:ln w="9525">
            <a:noFill/>
            <a:miter lim="800000"/>
            <a:headEnd/>
            <a:tailEnd/>
          </a:ln>
        </p:spPr>
      </p:pic>
      <p:grpSp>
        <p:nvGrpSpPr>
          <p:cNvPr id="2" name="Group 19"/>
          <p:cNvGrpSpPr>
            <a:grpSpLocks/>
          </p:cNvGrpSpPr>
          <p:nvPr/>
        </p:nvGrpSpPr>
        <p:grpSpPr bwMode="auto">
          <a:xfrm>
            <a:off x="0" y="1223963"/>
            <a:ext cx="9231313" cy="4414837"/>
            <a:chOff x="5948" y="756"/>
            <a:chExt cx="5764" cy="2765"/>
          </a:xfrm>
          <a:solidFill>
            <a:schemeClr val="bg1">
              <a:alpha val="49000"/>
            </a:schemeClr>
          </a:solidFill>
        </p:grpSpPr>
        <p:sp>
          <p:nvSpPr>
            <p:cNvPr id="30" name="Rectangle 20"/>
            <p:cNvSpPr>
              <a:spLocks noChangeArrowheads="1"/>
            </p:cNvSpPr>
            <p:nvPr userDrawn="1"/>
          </p:nvSpPr>
          <p:spPr bwMode="auto">
            <a:xfrm>
              <a:off x="5948" y="1884"/>
              <a:ext cx="5052" cy="205"/>
            </a:xfrm>
            <a:prstGeom prst="rect">
              <a:avLst/>
            </a:prstGeom>
            <a:grpFill/>
            <a:ln w="12700" cap="sq">
              <a:noFill/>
              <a:miter lim="800000"/>
              <a:headEnd type="none" w="sm" len="sm"/>
              <a:tailEnd type="none" w="sm" len="sm"/>
            </a:ln>
            <a:effectLst/>
          </p:spPr>
          <p:txBody>
            <a:bodyPr wrap="none" anchor="ctr"/>
            <a:lstStyle/>
            <a:p>
              <a:pPr>
                <a:defRPr/>
              </a:pPr>
              <a:endParaRPr lang="de-DE" dirty="0"/>
            </a:p>
          </p:txBody>
        </p:sp>
        <p:sp>
          <p:nvSpPr>
            <p:cNvPr id="31" name="Rectangle 21"/>
            <p:cNvSpPr>
              <a:spLocks noChangeArrowheads="1"/>
            </p:cNvSpPr>
            <p:nvPr userDrawn="1"/>
          </p:nvSpPr>
          <p:spPr bwMode="auto">
            <a:xfrm>
              <a:off x="5952" y="2457"/>
              <a:ext cx="5760" cy="97"/>
            </a:xfrm>
            <a:prstGeom prst="rect">
              <a:avLst/>
            </a:prstGeom>
            <a:grpFill/>
            <a:ln w="12700" cap="sq">
              <a:noFill/>
              <a:miter lim="800000"/>
              <a:headEnd type="none" w="sm" len="sm"/>
              <a:tailEnd type="none" w="sm" len="sm"/>
            </a:ln>
            <a:effectLst/>
          </p:spPr>
          <p:txBody>
            <a:bodyPr wrap="none" anchor="ctr"/>
            <a:lstStyle/>
            <a:p>
              <a:pPr>
                <a:defRPr/>
              </a:pPr>
              <a:endParaRPr lang="de-DE" dirty="0"/>
            </a:p>
          </p:txBody>
        </p:sp>
        <p:sp>
          <p:nvSpPr>
            <p:cNvPr id="32" name="Rectangle 22"/>
            <p:cNvSpPr>
              <a:spLocks noChangeArrowheads="1"/>
            </p:cNvSpPr>
            <p:nvPr userDrawn="1"/>
          </p:nvSpPr>
          <p:spPr bwMode="auto">
            <a:xfrm>
              <a:off x="5952" y="3321"/>
              <a:ext cx="5760" cy="200"/>
            </a:xfrm>
            <a:prstGeom prst="rect">
              <a:avLst/>
            </a:prstGeom>
            <a:grpFill/>
            <a:ln w="12700" cap="sq">
              <a:noFill/>
              <a:miter lim="800000"/>
              <a:headEnd type="none" w="sm" len="sm"/>
              <a:tailEnd type="none" w="sm" len="sm"/>
            </a:ln>
            <a:effectLst/>
          </p:spPr>
          <p:txBody>
            <a:bodyPr wrap="none" anchor="ctr"/>
            <a:lstStyle/>
            <a:p>
              <a:pPr>
                <a:defRPr/>
              </a:pPr>
              <a:endParaRPr lang="de-DE" dirty="0"/>
            </a:p>
          </p:txBody>
        </p:sp>
        <p:sp>
          <p:nvSpPr>
            <p:cNvPr id="33" name="Rectangle 23"/>
            <p:cNvSpPr>
              <a:spLocks noChangeArrowheads="1"/>
            </p:cNvSpPr>
            <p:nvPr userDrawn="1"/>
          </p:nvSpPr>
          <p:spPr bwMode="auto">
            <a:xfrm>
              <a:off x="11326" y="1470"/>
              <a:ext cx="386" cy="210"/>
            </a:xfrm>
            <a:prstGeom prst="rect">
              <a:avLst/>
            </a:prstGeom>
            <a:grpFill/>
            <a:ln w="12700" cap="sq">
              <a:noFill/>
              <a:miter lim="800000"/>
              <a:headEnd type="none" w="sm" len="sm"/>
              <a:tailEnd type="none" w="sm" len="sm"/>
            </a:ln>
            <a:effectLst/>
          </p:spPr>
          <p:txBody>
            <a:bodyPr wrap="none" anchor="ctr"/>
            <a:lstStyle/>
            <a:p>
              <a:pPr>
                <a:defRPr/>
              </a:pPr>
              <a:endParaRPr lang="de-DE" dirty="0"/>
            </a:p>
          </p:txBody>
        </p:sp>
        <p:sp>
          <p:nvSpPr>
            <p:cNvPr id="34" name="Rectangle 24"/>
            <p:cNvSpPr>
              <a:spLocks noChangeArrowheads="1"/>
            </p:cNvSpPr>
            <p:nvPr userDrawn="1"/>
          </p:nvSpPr>
          <p:spPr bwMode="auto">
            <a:xfrm>
              <a:off x="11456" y="1054"/>
              <a:ext cx="256" cy="93"/>
            </a:xfrm>
            <a:prstGeom prst="rect">
              <a:avLst/>
            </a:prstGeom>
            <a:grpFill/>
            <a:ln w="12700" cap="sq">
              <a:noFill/>
              <a:miter lim="800000"/>
              <a:headEnd type="none" w="sm" len="sm"/>
              <a:tailEnd type="none" w="sm" len="sm"/>
            </a:ln>
            <a:effectLst/>
          </p:spPr>
          <p:txBody>
            <a:bodyPr wrap="none" anchor="ctr"/>
            <a:lstStyle/>
            <a:p>
              <a:pPr>
                <a:defRPr/>
              </a:pPr>
              <a:endParaRPr lang="de-DE" dirty="0"/>
            </a:p>
          </p:txBody>
        </p:sp>
        <p:sp>
          <p:nvSpPr>
            <p:cNvPr id="35" name="Rectangle 25"/>
            <p:cNvSpPr>
              <a:spLocks noChangeArrowheads="1"/>
            </p:cNvSpPr>
            <p:nvPr userDrawn="1"/>
          </p:nvSpPr>
          <p:spPr bwMode="auto">
            <a:xfrm>
              <a:off x="11610" y="756"/>
              <a:ext cx="102" cy="204"/>
            </a:xfrm>
            <a:prstGeom prst="rect">
              <a:avLst/>
            </a:prstGeom>
            <a:grpFill/>
            <a:ln w="12700" cap="sq">
              <a:noFill/>
              <a:miter lim="800000"/>
              <a:headEnd type="none" w="sm" len="sm"/>
              <a:tailEnd type="none" w="sm" len="sm"/>
            </a:ln>
            <a:effectLst/>
          </p:spPr>
          <p:txBody>
            <a:bodyPr wrap="none" anchor="ctr"/>
            <a:lstStyle/>
            <a:p>
              <a:pPr>
                <a:defRPr/>
              </a:pPr>
              <a:endParaRPr lang="de-DE" dirty="0"/>
            </a:p>
          </p:txBody>
        </p:sp>
      </p:grpSp>
      <p:sp>
        <p:nvSpPr>
          <p:cNvPr id="25" name="Rectangle 26"/>
          <p:cNvSpPr>
            <a:spLocks noChangeArrowheads="1"/>
          </p:cNvSpPr>
          <p:nvPr/>
        </p:nvSpPr>
        <p:spPr bwMode="auto">
          <a:xfrm>
            <a:off x="12700" y="5949280"/>
            <a:ext cx="9220200" cy="984920"/>
          </a:xfrm>
          <a:prstGeom prst="rect">
            <a:avLst/>
          </a:prstGeom>
          <a:solidFill>
            <a:srgbClr val="FFFFFF"/>
          </a:solidFill>
          <a:ln w="12700" cap="sq">
            <a:solidFill>
              <a:srgbClr val="FFFFFF"/>
            </a:solidFill>
            <a:miter lim="800000"/>
            <a:headEnd type="none" w="sm" len="sm"/>
            <a:tailEnd type="none" w="sm" len="sm"/>
          </a:ln>
          <a:effectLst/>
        </p:spPr>
        <p:txBody>
          <a:bodyPr wrap="none" anchor="ctr"/>
          <a:lstStyle/>
          <a:p>
            <a:pPr>
              <a:defRPr/>
            </a:pPr>
            <a:endParaRPr lang="de-DE" dirty="0"/>
          </a:p>
        </p:txBody>
      </p:sp>
      <p:sp>
        <p:nvSpPr>
          <p:cNvPr id="26" name="Text Box 28"/>
          <p:cNvSpPr txBox="1">
            <a:spLocks noChangeArrowheads="1"/>
          </p:cNvSpPr>
          <p:nvPr/>
        </p:nvSpPr>
        <p:spPr bwMode="auto">
          <a:xfrm>
            <a:off x="241300" y="6179356"/>
            <a:ext cx="1612429" cy="609398"/>
          </a:xfrm>
          <a:prstGeom prst="rect">
            <a:avLst/>
          </a:prstGeom>
          <a:noFill/>
          <a:ln w="9525">
            <a:noFill/>
            <a:miter lim="800000"/>
            <a:headEnd/>
            <a:tailEnd/>
          </a:ln>
          <a:effectLst/>
        </p:spPr>
        <p:txBody>
          <a:bodyPr wrap="none">
            <a:spAutoFit/>
          </a:bodyPr>
          <a:lstStyle/>
          <a:p>
            <a:pPr eaLnBrk="0" hangingPunct="0">
              <a:lnSpc>
                <a:spcPct val="80000"/>
              </a:lnSpc>
              <a:defRPr/>
            </a:pPr>
            <a:r>
              <a:rPr lang="de-DE" b="1" dirty="0" smtClean="0">
                <a:solidFill>
                  <a:srgbClr val="3E3E3B"/>
                </a:solidFill>
                <a:latin typeface="MetaNormal-Roman" pitchFamily="34" charset="0"/>
                <a:ea typeface="ＭＳ Ｐゴシック" pitchFamily="-64" charset="-128"/>
              </a:rPr>
              <a:t>wissen</a:t>
            </a:r>
            <a:r>
              <a:rPr lang="de-DE" sz="2400" b="1" dirty="0" smtClean="0">
                <a:solidFill>
                  <a:srgbClr val="BF003E"/>
                </a:solidFill>
                <a:latin typeface="MetaNormal-Roman" pitchFamily="34" charset="0"/>
                <a:ea typeface="ＭＳ Ｐゴシック" pitchFamily="-64" charset="-128"/>
              </a:rPr>
              <a:t>.</a:t>
            </a:r>
            <a:r>
              <a:rPr lang="de-DE" b="1" dirty="0" smtClean="0">
                <a:solidFill>
                  <a:srgbClr val="3E3E3B"/>
                </a:solidFill>
                <a:latin typeface="MetaNormal-Roman" pitchFamily="34" charset="0"/>
                <a:ea typeface="ＭＳ Ｐゴシック" pitchFamily="-64" charset="-128"/>
              </a:rPr>
              <a:t>leben</a:t>
            </a:r>
            <a:endParaRPr lang="de-DE" b="1" dirty="0" smtClean="0">
              <a:solidFill>
                <a:srgbClr val="619212"/>
              </a:solidFill>
              <a:latin typeface="MetaNormal-Roman" pitchFamily="34" charset="0"/>
              <a:ea typeface="ＭＳ Ｐゴシック" pitchFamily="-64" charset="-128"/>
            </a:endParaRPr>
          </a:p>
          <a:p>
            <a:pPr eaLnBrk="0" hangingPunct="0">
              <a:lnSpc>
                <a:spcPct val="80000"/>
              </a:lnSpc>
              <a:defRPr/>
            </a:pPr>
            <a:r>
              <a:rPr lang="de-DE" b="1" dirty="0" smtClean="0">
                <a:solidFill>
                  <a:srgbClr val="BF003E"/>
                </a:solidFill>
                <a:latin typeface="MetaNormal-Roman" pitchFamily="34" charset="0"/>
                <a:ea typeface="ＭＳ Ｐゴシック" pitchFamily="-64" charset="-128"/>
              </a:rPr>
              <a:t> WWU Münster</a:t>
            </a:r>
            <a:endParaRPr lang="en-GB" b="1" dirty="0">
              <a:solidFill>
                <a:srgbClr val="BF003E"/>
              </a:solidFill>
              <a:latin typeface="MetaNormal-Roman" pitchFamily="34" charset="0"/>
              <a:ea typeface="ＭＳ Ｐゴシック" pitchFamily="-64" charset="-128"/>
            </a:endParaRPr>
          </a:p>
        </p:txBody>
      </p:sp>
      <p:pic>
        <p:nvPicPr>
          <p:cNvPr id="15" name="Grafik 14" descr="Logo_MExLabP_CMYK_5cm.jpg"/>
          <p:cNvPicPr>
            <a:picLocks noChangeAspect="1"/>
          </p:cNvPicPr>
          <p:nvPr/>
        </p:nvPicPr>
        <p:blipFill>
          <a:blip r:embed="rId4" cstate="print"/>
          <a:stretch>
            <a:fillRect/>
          </a:stretch>
        </p:blipFill>
        <p:spPr>
          <a:xfrm>
            <a:off x="7469230" y="6021288"/>
            <a:ext cx="1145461" cy="836712"/>
          </a:xfrm>
          <a:prstGeom prst="rect">
            <a:avLst/>
          </a:prstGeom>
        </p:spPr>
      </p:pic>
      <p:grpSp>
        <p:nvGrpSpPr>
          <p:cNvPr id="14" name="Gruppieren 13"/>
          <p:cNvGrpSpPr/>
          <p:nvPr userDrawn="1"/>
        </p:nvGrpSpPr>
        <p:grpSpPr>
          <a:xfrm>
            <a:off x="5455890" y="6030349"/>
            <a:ext cx="1852414" cy="827651"/>
            <a:chOff x="5455890" y="76025"/>
            <a:chExt cx="1852414" cy="827651"/>
          </a:xfrm>
        </p:grpSpPr>
        <p:pic>
          <p:nvPicPr>
            <p:cNvPr id="16" name="Bild 5"/>
            <p:cNvPicPr/>
            <p:nvPr userDrawn="1"/>
          </p:nvPicPr>
          <p:blipFill>
            <a:blip r:embed="rId5" cstate="print"/>
            <a:srcRect/>
            <a:stretch>
              <a:fillRect/>
            </a:stretch>
          </p:blipFill>
          <p:spPr bwMode="auto">
            <a:xfrm>
              <a:off x="5947090" y="76025"/>
              <a:ext cx="1276350" cy="561975"/>
            </a:xfrm>
            <a:prstGeom prst="rect">
              <a:avLst/>
            </a:prstGeom>
            <a:noFill/>
            <a:ln w="9525">
              <a:noFill/>
              <a:miter lim="800000"/>
              <a:headEnd/>
              <a:tailEnd/>
            </a:ln>
          </p:spPr>
        </p:pic>
        <p:sp>
          <p:nvSpPr>
            <p:cNvPr id="17" name="Textfeld 16"/>
            <p:cNvSpPr txBox="1"/>
            <p:nvPr userDrawn="1"/>
          </p:nvSpPr>
          <p:spPr>
            <a:xfrm>
              <a:off x="5455890" y="595899"/>
              <a:ext cx="1852414" cy="307777"/>
            </a:xfrm>
            <a:prstGeom prst="rect">
              <a:avLst/>
            </a:prstGeom>
            <a:noFill/>
          </p:spPr>
          <p:txBody>
            <a:bodyPr wrap="square" rtlCol="0">
              <a:spAutoFit/>
            </a:bodyPr>
            <a:lstStyle/>
            <a:p>
              <a:pPr algn="r"/>
              <a:r>
                <a:rPr lang="de-DE" sz="700" b="1" kern="1200" dirty="0" smtClean="0">
                  <a:solidFill>
                    <a:schemeClr val="tx1"/>
                  </a:solidFill>
                  <a:effectLst/>
                  <a:latin typeface="Arial" pitchFamily="34" charset="0"/>
                  <a:ea typeface="+mn-ea"/>
                  <a:cs typeface="Arial" pitchFamily="34" charset="0"/>
                </a:rPr>
                <a:t>TRR 61: </a:t>
              </a:r>
            </a:p>
            <a:p>
              <a:pPr algn="r"/>
              <a:r>
                <a:rPr lang="de-DE" sz="700" b="1" kern="1200" dirty="0" smtClean="0">
                  <a:solidFill>
                    <a:schemeClr val="tx1"/>
                  </a:solidFill>
                  <a:effectLst/>
                  <a:latin typeface="Arial" pitchFamily="34" charset="0"/>
                  <a:ea typeface="+mn-ea"/>
                  <a:cs typeface="Arial" pitchFamily="34" charset="0"/>
                </a:rPr>
                <a:t>Multilevel Molecular Assemblies</a:t>
              </a:r>
              <a:endParaRPr lang="de-DE" sz="700" dirty="0"/>
            </a:p>
          </p:txBody>
        </p:sp>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288" y="908050"/>
            <a:ext cx="7996237" cy="576263"/>
          </a:xfrm>
          <a:prstGeom prst="rect">
            <a:avLst/>
          </a:prstGeom>
        </p:spPr>
        <p:txBody>
          <a:bodyPr/>
          <a:lstStyle>
            <a:lvl1pPr>
              <a:defRPr lang="de-DE" sz="2000" dirty="0">
                <a:solidFill>
                  <a:srgbClr val="BF003E"/>
                </a:solidFill>
                <a:latin typeface="MetaBold-Roman" pitchFamily="34" charset="0"/>
                <a:ea typeface="+mj-ea"/>
                <a:cs typeface="+mj-cs"/>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395288" y="1844824"/>
            <a:ext cx="8229600" cy="3960664"/>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Vergleich">
    <p:spTree>
      <p:nvGrpSpPr>
        <p:cNvPr id="1" name=""/>
        <p:cNvGrpSpPr/>
        <p:nvPr/>
      </p:nvGrpSpPr>
      <p:grpSpPr>
        <a:xfrm>
          <a:off x="0" y="0"/>
          <a:ext cx="0" cy="0"/>
          <a:chOff x="0" y="0"/>
          <a:chExt cx="0" cy="0"/>
        </a:xfrm>
      </p:grpSpPr>
      <p:sp>
        <p:nvSpPr>
          <p:cNvPr id="2" name="Titel 1"/>
          <p:cNvSpPr>
            <a:spLocks noGrp="1"/>
          </p:cNvSpPr>
          <p:nvPr>
            <p:ph type="title"/>
          </p:nvPr>
        </p:nvSpPr>
        <p:spPr>
          <a:xfrm>
            <a:off x="395288" y="908050"/>
            <a:ext cx="7996237" cy="576263"/>
          </a:xfrm>
          <a:prstGeom prst="rect">
            <a:avLst/>
          </a:prstGeom>
        </p:spPr>
        <p:txBody>
          <a:bodyPr/>
          <a:lstStyle>
            <a:lvl1pPr>
              <a:defRPr lang="de-DE" sz="2000" dirty="0">
                <a:solidFill>
                  <a:srgbClr val="BF003E"/>
                </a:solidFill>
                <a:latin typeface="MetaBold-Roman" pitchFamily="34" charset="0"/>
                <a:ea typeface="+mj-ea"/>
                <a:cs typeface="+mj-cs"/>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395288" y="1844824"/>
            <a:ext cx="3888680" cy="3960664"/>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2"/>
          <p:cNvSpPr>
            <a:spLocks noGrp="1"/>
          </p:cNvSpPr>
          <p:nvPr>
            <p:ph idx="10"/>
          </p:nvPr>
        </p:nvSpPr>
        <p:spPr>
          <a:xfrm>
            <a:off x="4499992" y="1844824"/>
            <a:ext cx="3888432" cy="3960664"/>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8718913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7F10401-947B-456E-A70B-B8CD69DE1914}" type="datetimeFigureOut">
              <a:rPr lang="de-DE" smtClean="0"/>
              <a:t>25.11.2015</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55B8DBE4-F0FF-4DC2-8CE0-17261E4E8975}" type="slidenum">
              <a:rPr lang="de-DE" smtClean="0"/>
              <a:t>‹Nr.›</a:t>
            </a:fld>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763688" y="908720"/>
            <a:ext cx="6923112" cy="508918"/>
          </a:xfrm>
          <a:prstGeom prst="rect">
            <a:avLst/>
          </a:prstGeom>
        </p:spPr>
        <p:txBody>
          <a:bodyPr/>
          <a:lstStyle>
            <a:lvl1pPr>
              <a:defRPr sz="2000">
                <a:solidFill>
                  <a:srgbClr val="346AA0"/>
                </a:solidFill>
                <a:latin typeface="MetaBold-Roman" panose="020B0502030000020004" pitchFamily="34" charset="0"/>
              </a:defRPr>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1763688" y="1700808"/>
            <a:ext cx="6923112" cy="4425355"/>
          </a:xfrm>
          <a:prstGeom prst="rect">
            <a:avLst/>
          </a:prstGeom>
        </p:spPr>
        <p:txBody>
          <a:bodyPr/>
          <a:lstStyle>
            <a:lvl1pPr marL="342900" indent="-342900">
              <a:buClrTx/>
              <a:buFont typeface="MetaNormal-Roman" panose="020B0502030000020004" pitchFamily="34" charset="0"/>
              <a:buChar char="&gt;"/>
              <a:defRPr sz="1800">
                <a:latin typeface="MetaNormalLF-Roman" pitchFamily="34" charset="0"/>
              </a:defRPr>
            </a:lvl1pPr>
            <a:lvl2pPr marL="742950" indent="-285750">
              <a:buClrTx/>
              <a:buFont typeface="MetaNormal-Roman" panose="020B0502030000020004" pitchFamily="34" charset="0"/>
              <a:buChar char="&gt;"/>
              <a:defRPr sz="1800">
                <a:latin typeface="MetaNormalLF-Roman" pitchFamily="34" charset="0"/>
              </a:defRPr>
            </a:lvl2pPr>
            <a:lvl3pPr marL="1143000" indent="-228600">
              <a:buClrTx/>
              <a:buFont typeface="MetaNormal-Roman" panose="020B0502030000020004" pitchFamily="34" charset="0"/>
              <a:buChar char="&gt;"/>
              <a:defRPr sz="1800">
                <a:latin typeface="MetaNormalLF-Roman" pitchFamily="34" charset="0"/>
              </a:defRPr>
            </a:lvl3pPr>
            <a:lvl4pPr marL="1600200" indent="-228600">
              <a:buClrTx/>
              <a:buFont typeface="MetaNormal-Roman" panose="020B0502030000020004" pitchFamily="34" charset="0"/>
              <a:buChar char="&gt;"/>
              <a:defRPr sz="1800">
                <a:latin typeface="MetaNormalLF-Roman" pitchFamily="34" charset="0"/>
              </a:defRPr>
            </a:lvl4pPr>
            <a:lvl5pPr marL="2057400" indent="-228600">
              <a:buClrTx/>
              <a:buFont typeface="MetaNormal-Roman" panose="020B0502030000020004" pitchFamily="34" charset="0"/>
              <a:buChar char="&gt;"/>
              <a:defRPr sz="1800">
                <a:latin typeface="MetaNormalLF-Roman" pitchFamily="34" charset="0"/>
              </a:defRPr>
            </a:lvl5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763688" y="908720"/>
            <a:ext cx="6923112" cy="508918"/>
          </a:xfrm>
          <a:prstGeom prst="rect">
            <a:avLst/>
          </a:prstGeom>
        </p:spPr>
        <p:txBody>
          <a:bodyPr/>
          <a:lstStyle>
            <a:lvl1pPr>
              <a:defRPr lang="en-US" sz="2000" noProof="0" dirty="0">
                <a:solidFill>
                  <a:srgbClr val="346AA0"/>
                </a:solidFill>
                <a:latin typeface="MetaBold-Roman" panose="020B0502030000020004" pitchFamily="34" charset="0"/>
              </a:defRPr>
            </a:lvl1p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sz="half" idx="1"/>
          </p:nvPr>
        </p:nvSpPr>
        <p:spPr>
          <a:xfrm>
            <a:off x="1764000" y="1700808"/>
            <a:ext cx="3394800" cy="4425355"/>
          </a:xfrm>
          <a:prstGeom prst="rect">
            <a:avLst/>
          </a:prstGeom>
        </p:spPr>
        <p:txBody>
          <a:bodyPr/>
          <a:lstStyle>
            <a:lvl1pPr marL="342900" indent="-342900">
              <a:buClrTx/>
              <a:buFont typeface="MetaNormal-Roman" panose="020B0502030000020004" pitchFamily="34" charset="0"/>
              <a:buChar char="&gt;"/>
              <a:defRPr sz="1800">
                <a:latin typeface="MetaNormal-Roman" pitchFamily="34" charset="0"/>
              </a:defRPr>
            </a:lvl1pPr>
            <a:lvl2pPr marL="742950" indent="-285750">
              <a:buClrTx/>
              <a:buFont typeface="MetaNormal-Roman" panose="020B0502030000020004" pitchFamily="34" charset="0"/>
              <a:buChar char="&gt;"/>
              <a:defRPr sz="1800">
                <a:latin typeface="MetaNormal-Roman" pitchFamily="34" charset="0"/>
              </a:defRPr>
            </a:lvl2pPr>
            <a:lvl3pPr marL="1143000" indent="-228600">
              <a:buClrTx/>
              <a:buFont typeface="MetaNormal-Roman" panose="020B0502030000020004" pitchFamily="34" charset="0"/>
              <a:buChar char="&gt;"/>
              <a:defRPr sz="1800">
                <a:latin typeface="MetaNormal-Roman" pitchFamily="34" charset="0"/>
              </a:defRPr>
            </a:lvl3pPr>
            <a:lvl4pPr marL="1600200" indent="-228600">
              <a:buClrTx/>
              <a:buFont typeface="MetaNormal-Roman" panose="020B0502030000020004" pitchFamily="34" charset="0"/>
              <a:buChar char="&gt;"/>
              <a:defRPr sz="1800">
                <a:latin typeface="MetaNormal-Roman" pitchFamily="34" charset="0"/>
              </a:defRPr>
            </a:lvl4pPr>
            <a:lvl5pPr marL="2057400" indent="-228600">
              <a:buClrTx/>
              <a:buFont typeface="MetaNormal-Roman" panose="020B0502030000020004" pitchFamily="34" charset="0"/>
              <a:buChar char="&gt;"/>
              <a:defRPr sz="1800">
                <a:latin typeface="MetaNormal-Roman" pitchFamily="34" charset="0"/>
              </a:defRPr>
            </a:lvl5pPr>
            <a:lvl6pPr>
              <a:defRPr sz="1800"/>
            </a:lvl6pPr>
            <a:lvl7pPr>
              <a:defRPr sz="1800"/>
            </a:lvl7pPr>
            <a:lvl8pPr>
              <a:defRPr sz="1800"/>
            </a:lvl8pPr>
            <a:lvl9pPr>
              <a:defRPr sz="1800"/>
            </a:lvl9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5292080" y="1700808"/>
            <a:ext cx="3394720" cy="4425355"/>
          </a:xfrm>
          <a:prstGeom prst="rect">
            <a:avLst/>
          </a:prstGeom>
        </p:spPr>
        <p:txBody>
          <a:bodyPr/>
          <a:lstStyle>
            <a:lvl1pPr>
              <a:defRPr lang="de-DE" sz="1800" dirty="0" smtClean="0">
                <a:latin typeface="MetaNormal-Roman" pitchFamily="34" charset="0"/>
              </a:defRPr>
            </a:lvl1pPr>
            <a:lvl2pPr>
              <a:defRPr lang="de-DE" sz="1800" dirty="0" smtClean="0">
                <a:latin typeface="MetaNormal-Roman" pitchFamily="34" charset="0"/>
              </a:defRPr>
            </a:lvl2pPr>
            <a:lvl3pPr>
              <a:defRPr lang="de-DE" sz="1800" dirty="0" smtClean="0">
                <a:latin typeface="MetaNormal-Roman" pitchFamily="34" charset="0"/>
              </a:defRPr>
            </a:lvl3pPr>
            <a:lvl4pPr>
              <a:defRPr lang="de-DE" sz="1800" dirty="0" smtClean="0">
                <a:latin typeface="MetaNormal-Roman" pitchFamily="34" charset="0"/>
              </a:defRPr>
            </a:lvl4pPr>
            <a:lvl5pPr>
              <a:defRPr lang="de-DE" sz="1800" dirty="0">
                <a:latin typeface="MetaNormal-Roman" pitchFamily="34" charset="0"/>
              </a:defRPr>
            </a:lvl5pPr>
          </a:lstStyle>
          <a:p>
            <a:pPr lvl="0">
              <a:buClrTx/>
              <a:buFont typeface="MetaNormal-Roman" panose="020B0502030000020004" pitchFamily="34" charset="0"/>
              <a:buChar char="&gt;"/>
            </a:pPr>
            <a:r>
              <a:rPr lang="en-US" noProof="0" dirty="0" err="1" smtClean="0"/>
              <a:t>Textmasterformat</a:t>
            </a:r>
            <a:r>
              <a:rPr lang="en-US" noProof="0" dirty="0" smtClean="0"/>
              <a:t> </a:t>
            </a:r>
            <a:r>
              <a:rPr lang="en-US" noProof="0" dirty="0" err="1" smtClean="0"/>
              <a:t>bearbeiten</a:t>
            </a:r>
            <a:endParaRPr lang="en-US" noProof="0" dirty="0" smtClean="0"/>
          </a:p>
          <a:p>
            <a:pPr lvl="1">
              <a:buClrTx/>
              <a:buFont typeface="MetaNormal-Roman" panose="020B0502030000020004" pitchFamily="34" charset="0"/>
              <a:buChar char="&gt;"/>
            </a:pPr>
            <a:r>
              <a:rPr lang="en-US" noProof="0" dirty="0" err="1" smtClean="0"/>
              <a:t>Zweite</a:t>
            </a:r>
            <a:r>
              <a:rPr lang="en-US" noProof="0" dirty="0" smtClean="0"/>
              <a:t> </a:t>
            </a:r>
            <a:r>
              <a:rPr lang="en-US" noProof="0" dirty="0" err="1" smtClean="0"/>
              <a:t>Ebene</a:t>
            </a:r>
            <a:endParaRPr lang="en-US" noProof="0" dirty="0" smtClean="0"/>
          </a:p>
          <a:p>
            <a:pPr lvl="2">
              <a:buClrTx/>
              <a:buFont typeface="MetaNormal-Roman" panose="020B0502030000020004" pitchFamily="34" charset="0"/>
              <a:buChar char="&gt;"/>
            </a:pPr>
            <a:r>
              <a:rPr lang="en-US" noProof="0" dirty="0" err="1" smtClean="0"/>
              <a:t>Dritte</a:t>
            </a:r>
            <a:r>
              <a:rPr lang="en-US" noProof="0" dirty="0" smtClean="0"/>
              <a:t> </a:t>
            </a:r>
            <a:r>
              <a:rPr lang="en-US" noProof="0" dirty="0" err="1" smtClean="0"/>
              <a:t>Ebene</a:t>
            </a:r>
            <a:endParaRPr lang="en-US" noProof="0" dirty="0" smtClean="0"/>
          </a:p>
          <a:p>
            <a:pPr lvl="3">
              <a:buClrTx/>
              <a:buFont typeface="MetaNormal-Roman" panose="020B0502030000020004" pitchFamily="34" charset="0"/>
              <a:buChar char="&gt;"/>
            </a:pPr>
            <a:r>
              <a:rPr lang="en-US" noProof="0" dirty="0" err="1" smtClean="0"/>
              <a:t>Vierte</a:t>
            </a:r>
            <a:r>
              <a:rPr lang="en-US" noProof="0" dirty="0" smtClean="0"/>
              <a:t> </a:t>
            </a:r>
            <a:r>
              <a:rPr lang="en-US" noProof="0" dirty="0" err="1" smtClean="0"/>
              <a:t>Ebene</a:t>
            </a:r>
            <a:endParaRPr lang="en-US" noProof="0" dirty="0" smtClean="0"/>
          </a:p>
          <a:p>
            <a:pPr lvl="4">
              <a:buClrTx/>
              <a:buFont typeface="MetaNormal-Roman" panose="020B0502030000020004" pitchFamily="34" charset="0"/>
              <a:buChar char="&gt;"/>
            </a:pPr>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763688" y="908720"/>
            <a:ext cx="6923112" cy="508918"/>
          </a:xfrm>
          <a:prstGeom prst="rect">
            <a:avLst/>
          </a:prstGeom>
        </p:spPr>
        <p:txBody>
          <a:bodyPr/>
          <a:lstStyle>
            <a:lvl1pPr>
              <a:defRPr lang="en-US" sz="2000" noProof="0" dirty="0">
                <a:solidFill>
                  <a:srgbClr val="346AA0"/>
                </a:solidFill>
                <a:latin typeface="MetaBold-Roman" panose="020B0502030000020004" pitchFamily="34" charset="0"/>
              </a:defRPr>
            </a:lvl1p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sz="half" idx="1"/>
          </p:nvPr>
        </p:nvSpPr>
        <p:spPr>
          <a:xfrm>
            <a:off x="1764000" y="2204864"/>
            <a:ext cx="3394800" cy="3921299"/>
          </a:xfrm>
          <a:prstGeom prst="rect">
            <a:avLst/>
          </a:prstGeom>
        </p:spPr>
        <p:txBody>
          <a:bodyPr/>
          <a:lstStyle>
            <a:lvl1pPr marL="342900" indent="-342900">
              <a:buClrTx/>
              <a:buFont typeface="MetaNormal-Roman" panose="020B0502030000020004" pitchFamily="34" charset="0"/>
              <a:buChar char="&gt;"/>
              <a:defRPr sz="1800">
                <a:latin typeface="MetaNormal-Roman" pitchFamily="34" charset="0"/>
              </a:defRPr>
            </a:lvl1pPr>
            <a:lvl2pPr marL="742950" indent="-285750">
              <a:buClrTx/>
              <a:buFont typeface="MetaNormal-Roman" panose="020B0502030000020004" pitchFamily="34" charset="0"/>
              <a:buChar char="&gt;"/>
              <a:defRPr sz="1800">
                <a:latin typeface="MetaNormal-Roman" pitchFamily="34" charset="0"/>
              </a:defRPr>
            </a:lvl2pPr>
            <a:lvl3pPr marL="1143000" indent="-228600">
              <a:buClrTx/>
              <a:buFont typeface="MetaNormal-Roman" panose="020B0502030000020004" pitchFamily="34" charset="0"/>
              <a:buChar char="&gt;"/>
              <a:defRPr sz="1800">
                <a:latin typeface="MetaNormal-Roman" pitchFamily="34" charset="0"/>
              </a:defRPr>
            </a:lvl3pPr>
            <a:lvl4pPr marL="1600200" indent="-228600">
              <a:buClrTx/>
              <a:buFont typeface="MetaNormal-Roman" panose="020B0502030000020004" pitchFamily="34" charset="0"/>
              <a:buChar char="&gt;"/>
              <a:defRPr sz="1800">
                <a:latin typeface="MetaNormal-Roman" pitchFamily="34" charset="0"/>
              </a:defRPr>
            </a:lvl4pPr>
            <a:lvl5pPr marL="2057400" indent="-228600">
              <a:buClrTx/>
              <a:buFont typeface="MetaNormal-Roman" panose="020B0502030000020004" pitchFamily="34" charset="0"/>
              <a:buChar char="&gt;"/>
              <a:defRPr sz="1800">
                <a:latin typeface="MetaNormal-Roman" pitchFamily="34" charset="0"/>
              </a:defRPr>
            </a:lvl5pPr>
            <a:lvl6pPr>
              <a:defRPr sz="1800"/>
            </a:lvl6pPr>
            <a:lvl7pPr>
              <a:defRPr sz="1800"/>
            </a:lvl7pPr>
            <a:lvl8pPr>
              <a:defRPr sz="1800"/>
            </a:lvl8pPr>
            <a:lvl9pPr>
              <a:defRPr sz="1800"/>
            </a:lvl9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5292080" y="2204864"/>
            <a:ext cx="3394720" cy="3921299"/>
          </a:xfrm>
          <a:prstGeom prst="rect">
            <a:avLst/>
          </a:prstGeom>
        </p:spPr>
        <p:txBody>
          <a:bodyPr/>
          <a:lstStyle>
            <a:lvl1pPr>
              <a:defRPr lang="de-DE" sz="1800" dirty="0" smtClean="0">
                <a:latin typeface="MetaNormal-Roman" pitchFamily="34" charset="0"/>
              </a:defRPr>
            </a:lvl1pPr>
            <a:lvl2pPr>
              <a:defRPr lang="de-DE" sz="1800" dirty="0" smtClean="0">
                <a:latin typeface="MetaNormal-Roman" pitchFamily="34" charset="0"/>
              </a:defRPr>
            </a:lvl2pPr>
            <a:lvl3pPr>
              <a:defRPr lang="de-DE" sz="1800" dirty="0" smtClean="0">
                <a:latin typeface="MetaNormal-Roman" pitchFamily="34" charset="0"/>
              </a:defRPr>
            </a:lvl3pPr>
            <a:lvl4pPr>
              <a:defRPr lang="de-DE" sz="1800" dirty="0" smtClean="0">
                <a:latin typeface="MetaNormal-Roman" pitchFamily="34" charset="0"/>
              </a:defRPr>
            </a:lvl4pPr>
            <a:lvl5pPr>
              <a:defRPr lang="de-DE" sz="1800" dirty="0">
                <a:latin typeface="MetaNormal-Roman" pitchFamily="34" charset="0"/>
              </a:defRPr>
            </a:lvl5pPr>
          </a:lstStyle>
          <a:p>
            <a:pPr lvl="0">
              <a:buClrTx/>
              <a:buFont typeface="MetaNormal-Roman" panose="020B0502030000020004" pitchFamily="34" charset="0"/>
              <a:buChar char="&gt;"/>
            </a:pPr>
            <a:r>
              <a:rPr lang="en-US" noProof="0" dirty="0" err="1" smtClean="0"/>
              <a:t>Textmasterformat</a:t>
            </a:r>
            <a:r>
              <a:rPr lang="en-US" noProof="0" dirty="0" smtClean="0"/>
              <a:t> </a:t>
            </a:r>
            <a:r>
              <a:rPr lang="en-US" noProof="0" dirty="0" err="1" smtClean="0"/>
              <a:t>bearbeiten</a:t>
            </a:r>
            <a:endParaRPr lang="en-US" noProof="0" dirty="0" smtClean="0"/>
          </a:p>
          <a:p>
            <a:pPr lvl="1">
              <a:buClrTx/>
              <a:buFont typeface="MetaNormal-Roman" panose="020B0502030000020004" pitchFamily="34" charset="0"/>
              <a:buChar char="&gt;"/>
            </a:pPr>
            <a:r>
              <a:rPr lang="en-US" noProof="0" dirty="0" err="1" smtClean="0"/>
              <a:t>Zweite</a:t>
            </a:r>
            <a:r>
              <a:rPr lang="en-US" noProof="0" dirty="0" smtClean="0"/>
              <a:t> </a:t>
            </a:r>
            <a:r>
              <a:rPr lang="en-US" noProof="0" dirty="0" err="1" smtClean="0"/>
              <a:t>Ebene</a:t>
            </a:r>
            <a:endParaRPr lang="en-US" noProof="0" dirty="0" smtClean="0"/>
          </a:p>
          <a:p>
            <a:pPr lvl="2">
              <a:buClrTx/>
              <a:buFont typeface="MetaNormal-Roman" panose="020B0502030000020004" pitchFamily="34" charset="0"/>
              <a:buChar char="&gt;"/>
            </a:pPr>
            <a:r>
              <a:rPr lang="en-US" noProof="0" dirty="0" err="1" smtClean="0"/>
              <a:t>Dritte</a:t>
            </a:r>
            <a:r>
              <a:rPr lang="en-US" noProof="0" dirty="0" smtClean="0"/>
              <a:t> </a:t>
            </a:r>
            <a:r>
              <a:rPr lang="en-US" noProof="0" dirty="0" err="1" smtClean="0"/>
              <a:t>Ebene</a:t>
            </a:r>
            <a:endParaRPr lang="en-US" noProof="0" dirty="0" smtClean="0"/>
          </a:p>
          <a:p>
            <a:pPr lvl="3">
              <a:buClrTx/>
              <a:buFont typeface="MetaNormal-Roman" panose="020B0502030000020004" pitchFamily="34" charset="0"/>
              <a:buChar char="&gt;"/>
            </a:pPr>
            <a:r>
              <a:rPr lang="en-US" noProof="0" dirty="0" err="1" smtClean="0"/>
              <a:t>Vierte</a:t>
            </a:r>
            <a:r>
              <a:rPr lang="en-US" noProof="0" dirty="0" smtClean="0"/>
              <a:t> </a:t>
            </a:r>
            <a:r>
              <a:rPr lang="en-US" noProof="0" dirty="0" err="1" smtClean="0"/>
              <a:t>Ebene</a:t>
            </a:r>
            <a:endParaRPr lang="en-US" noProof="0" dirty="0" smtClean="0"/>
          </a:p>
          <a:p>
            <a:pPr lvl="4">
              <a:buClrTx/>
              <a:buFont typeface="MetaNormal-Roman" panose="020B0502030000020004" pitchFamily="34" charset="0"/>
              <a:buChar char="&gt;"/>
            </a:pPr>
            <a:r>
              <a:rPr lang="en-US" noProof="0" dirty="0" err="1" smtClean="0"/>
              <a:t>Fünfte</a:t>
            </a:r>
            <a:r>
              <a:rPr lang="en-US" noProof="0" dirty="0" smtClean="0"/>
              <a:t> </a:t>
            </a:r>
            <a:r>
              <a:rPr lang="en-US" noProof="0" dirty="0" err="1" smtClean="0"/>
              <a:t>Ebene</a:t>
            </a:r>
            <a:endParaRPr lang="en-US" noProof="0" dirty="0"/>
          </a:p>
        </p:txBody>
      </p:sp>
      <p:sp>
        <p:nvSpPr>
          <p:cNvPr id="5" name="Textplatzhalter 2"/>
          <p:cNvSpPr>
            <a:spLocks noGrp="1"/>
          </p:cNvSpPr>
          <p:nvPr>
            <p:ph type="body" idx="10"/>
          </p:nvPr>
        </p:nvSpPr>
        <p:spPr>
          <a:xfrm>
            <a:off x="1763688" y="1535113"/>
            <a:ext cx="3384376" cy="639762"/>
          </a:xfrm>
          <a:prstGeom prst="rect">
            <a:avLst/>
          </a:prstGeom>
        </p:spPr>
        <p:txBody>
          <a:bodyPr anchor="b"/>
          <a:lstStyle>
            <a:lvl1pPr marL="0" indent="0">
              <a:buNone/>
              <a:defRPr sz="1800" b="0">
                <a:latin typeface="MetaBold-Roman" panose="020B050203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a:t>
            </a:r>
            <a:r>
              <a:rPr lang="en-US" noProof="0" dirty="0" smtClean="0"/>
              <a:t> </a:t>
            </a:r>
            <a:r>
              <a:rPr lang="en-US" noProof="0" dirty="0" err="1" smtClean="0"/>
              <a:t>bearbeiten</a:t>
            </a:r>
            <a:endParaRPr lang="en-US" noProof="0" dirty="0" smtClean="0"/>
          </a:p>
        </p:txBody>
      </p:sp>
      <p:sp>
        <p:nvSpPr>
          <p:cNvPr id="6" name="Textplatzhalter 2"/>
          <p:cNvSpPr>
            <a:spLocks noGrp="1"/>
          </p:cNvSpPr>
          <p:nvPr>
            <p:ph type="body" idx="11"/>
          </p:nvPr>
        </p:nvSpPr>
        <p:spPr>
          <a:xfrm>
            <a:off x="5292080" y="1533600"/>
            <a:ext cx="3394800" cy="639762"/>
          </a:xfrm>
          <a:prstGeom prst="rect">
            <a:avLst/>
          </a:prstGeom>
        </p:spPr>
        <p:txBody>
          <a:bodyPr anchor="b"/>
          <a:lstStyle>
            <a:lvl1pPr marL="0" indent="0">
              <a:buNone/>
              <a:defRPr sz="1800" b="0">
                <a:latin typeface="MetaBold-Roman" panose="020B050203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a:t>
            </a:r>
            <a:r>
              <a:rPr lang="en-US" noProof="0" dirty="0" smtClean="0"/>
              <a:t> </a:t>
            </a:r>
            <a:r>
              <a:rPr lang="en-US" noProof="0" dirty="0" err="1" smtClean="0"/>
              <a:t>bearbeiten</a:t>
            </a:r>
            <a:endParaRPr lang="en-US" noProof="0" dirty="0" smtClean="0"/>
          </a:p>
        </p:txBody>
      </p:sp>
    </p:spTree>
    <p:extLst>
      <p:ext uri="{BB962C8B-B14F-4D97-AF65-F5344CB8AC3E}">
        <p14:creationId xmlns:p14="http://schemas.microsoft.com/office/powerpoint/2010/main" val="37296566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508918"/>
          </a:xfrm>
          <a:prstGeom prst="rect">
            <a:avLst/>
          </a:prstGeom>
        </p:spPr>
        <p:txBody>
          <a:bodyPr/>
          <a:lstStyle>
            <a:lvl1pPr>
              <a:defRPr lang="en-US" sz="2000" noProof="0" dirty="0">
                <a:solidFill>
                  <a:srgbClr val="346AA0"/>
                </a:solidFill>
                <a:latin typeface="MetaBold-Roman" panose="020B0502030000020004" pitchFamily="34" charset="0"/>
              </a:defRPr>
            </a:lvl1p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457200" y="1600200"/>
            <a:ext cx="8229600" cy="4525963"/>
          </a:xfrm>
          <a:prstGeom prst="rect">
            <a:avLst/>
          </a:prstGeom>
        </p:spPr>
        <p:txBody>
          <a:bodyPr/>
          <a:lstStyle>
            <a:lvl1pPr>
              <a:defRPr lang="de-DE" sz="1800" smtClean="0">
                <a:latin typeface="MetaNormalLF-Roman" pitchFamily="34" charset="0"/>
              </a:defRPr>
            </a:lvl1pPr>
            <a:lvl2pPr>
              <a:defRPr lang="de-DE" sz="1800" smtClean="0">
                <a:latin typeface="MetaNormalLF-Roman" pitchFamily="34" charset="0"/>
              </a:defRPr>
            </a:lvl2pPr>
            <a:lvl3pPr>
              <a:defRPr lang="de-DE" sz="1800" smtClean="0">
                <a:latin typeface="MetaNormalLF-Roman" pitchFamily="34" charset="0"/>
              </a:defRPr>
            </a:lvl3pPr>
            <a:lvl4pPr>
              <a:defRPr lang="de-DE" sz="1800" smtClean="0">
                <a:latin typeface="MetaNormalLF-Roman" pitchFamily="34" charset="0"/>
              </a:defRPr>
            </a:lvl4pPr>
            <a:lvl5pPr>
              <a:defRPr lang="de-DE" sz="1800">
                <a:latin typeface="MetaNormalLF-Roman" pitchFamily="34" charset="0"/>
              </a:defRPr>
            </a:lvl5pPr>
          </a:lstStyle>
          <a:p>
            <a:pPr lvl="0">
              <a:buClrTx/>
              <a:buFont typeface="MetaNormal-Roman" panose="020B0502030000020004" pitchFamily="34" charset="0"/>
              <a:buChar char="&gt;"/>
            </a:pPr>
            <a:r>
              <a:rPr lang="en-US" noProof="0" dirty="0" err="1" smtClean="0"/>
              <a:t>Textmasterformat</a:t>
            </a:r>
            <a:r>
              <a:rPr lang="en-US" noProof="0" dirty="0" smtClean="0"/>
              <a:t> </a:t>
            </a:r>
            <a:r>
              <a:rPr lang="en-US" noProof="0" dirty="0" err="1" smtClean="0"/>
              <a:t>bearbeiten</a:t>
            </a:r>
            <a:endParaRPr lang="en-US" noProof="0" dirty="0" smtClean="0"/>
          </a:p>
          <a:p>
            <a:pPr lvl="1">
              <a:buClrTx/>
              <a:buFont typeface="MetaNormal-Roman" panose="020B0502030000020004" pitchFamily="34" charset="0"/>
              <a:buChar char="&gt;"/>
            </a:pPr>
            <a:r>
              <a:rPr lang="en-US" noProof="0" dirty="0" err="1" smtClean="0"/>
              <a:t>Zweite</a:t>
            </a:r>
            <a:r>
              <a:rPr lang="en-US" noProof="0" dirty="0" smtClean="0"/>
              <a:t> </a:t>
            </a:r>
            <a:r>
              <a:rPr lang="en-US" noProof="0" dirty="0" err="1" smtClean="0"/>
              <a:t>Ebene</a:t>
            </a:r>
            <a:endParaRPr lang="en-US" noProof="0" dirty="0" smtClean="0"/>
          </a:p>
          <a:p>
            <a:pPr lvl="2">
              <a:buClrTx/>
              <a:buFont typeface="MetaNormal-Roman" panose="020B0502030000020004" pitchFamily="34" charset="0"/>
              <a:buChar char="&gt;"/>
            </a:pPr>
            <a:r>
              <a:rPr lang="en-US" noProof="0" dirty="0" err="1" smtClean="0"/>
              <a:t>Dritte</a:t>
            </a:r>
            <a:r>
              <a:rPr lang="en-US" noProof="0" dirty="0" smtClean="0"/>
              <a:t> </a:t>
            </a:r>
            <a:r>
              <a:rPr lang="en-US" noProof="0" dirty="0" err="1" smtClean="0"/>
              <a:t>Ebene</a:t>
            </a:r>
            <a:endParaRPr lang="en-US" noProof="0" dirty="0" smtClean="0"/>
          </a:p>
          <a:p>
            <a:pPr lvl="3">
              <a:buClrTx/>
              <a:buFont typeface="MetaNormal-Roman" panose="020B0502030000020004" pitchFamily="34" charset="0"/>
              <a:buChar char="&gt;"/>
            </a:pPr>
            <a:r>
              <a:rPr lang="en-US" noProof="0" dirty="0" err="1" smtClean="0"/>
              <a:t>Vierte</a:t>
            </a:r>
            <a:r>
              <a:rPr lang="en-US" noProof="0" dirty="0" smtClean="0"/>
              <a:t> </a:t>
            </a:r>
            <a:r>
              <a:rPr lang="en-US" noProof="0" dirty="0" err="1" smtClean="0"/>
              <a:t>Ebene</a:t>
            </a:r>
            <a:endParaRPr lang="en-US" noProof="0" dirty="0" smtClean="0"/>
          </a:p>
          <a:p>
            <a:pPr lvl="4">
              <a:buClrTx/>
              <a:buFont typeface="MetaNormal-Roman" panose="020B0502030000020004" pitchFamily="34" charset="0"/>
              <a:buChar char="&gt;"/>
            </a:pPr>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508918"/>
          </a:xfrm>
          <a:prstGeom prst="rect">
            <a:avLst/>
          </a:prstGeom>
        </p:spPr>
        <p:txBody>
          <a:bodyPr/>
          <a:lstStyle>
            <a:lvl1pPr>
              <a:defRPr lang="en-US" sz="2000" noProof="0" dirty="0">
                <a:solidFill>
                  <a:srgbClr val="346AA0"/>
                </a:solidFill>
                <a:latin typeface="MetaBold-Roman" panose="020B0502030000020004" pitchFamily="34" charset="0"/>
              </a:defRPr>
            </a:lvl1p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lang="de-DE" sz="1800" smtClean="0">
                <a:latin typeface="MetaNormal-Roman" pitchFamily="34" charset="0"/>
              </a:defRPr>
            </a:lvl1pPr>
            <a:lvl2pPr>
              <a:defRPr lang="de-DE" sz="1800" smtClean="0">
                <a:latin typeface="MetaNormal-Roman" pitchFamily="34" charset="0"/>
              </a:defRPr>
            </a:lvl2pPr>
            <a:lvl3pPr>
              <a:defRPr lang="de-DE" sz="1800" smtClean="0">
                <a:latin typeface="MetaNormal-Roman" pitchFamily="34" charset="0"/>
              </a:defRPr>
            </a:lvl3pPr>
            <a:lvl4pPr>
              <a:defRPr lang="de-DE" sz="1800" smtClean="0">
                <a:latin typeface="MetaNormal-Roman" pitchFamily="34" charset="0"/>
              </a:defRPr>
            </a:lvl4pPr>
            <a:lvl5pPr>
              <a:defRPr lang="de-DE" sz="1800">
                <a:latin typeface="MetaNormal-Roman" pitchFamily="34" charset="0"/>
              </a:defRPr>
            </a:lvl5pPr>
          </a:lstStyle>
          <a:p>
            <a:pPr lvl="0">
              <a:buClrTx/>
              <a:buFont typeface="MetaNormal-Roman" panose="020B0502030000020004" pitchFamily="34" charset="0"/>
              <a:buChar char="&gt;"/>
            </a:pPr>
            <a:r>
              <a:rPr lang="en-US" noProof="0" dirty="0" err="1" smtClean="0"/>
              <a:t>Textmasterformat</a:t>
            </a:r>
            <a:r>
              <a:rPr lang="en-US" noProof="0" dirty="0" smtClean="0"/>
              <a:t> </a:t>
            </a:r>
            <a:r>
              <a:rPr lang="en-US" noProof="0" dirty="0" err="1" smtClean="0"/>
              <a:t>bearbeiten</a:t>
            </a:r>
            <a:endParaRPr lang="en-US" noProof="0" dirty="0" smtClean="0"/>
          </a:p>
          <a:p>
            <a:pPr lvl="1">
              <a:buClrTx/>
              <a:buFont typeface="MetaNormal-Roman" panose="020B0502030000020004" pitchFamily="34" charset="0"/>
              <a:buChar char="&gt;"/>
            </a:pPr>
            <a:r>
              <a:rPr lang="en-US" noProof="0" dirty="0" err="1" smtClean="0"/>
              <a:t>Zweite</a:t>
            </a:r>
            <a:r>
              <a:rPr lang="en-US" noProof="0" dirty="0" smtClean="0"/>
              <a:t> </a:t>
            </a:r>
            <a:r>
              <a:rPr lang="en-US" noProof="0" dirty="0" err="1" smtClean="0"/>
              <a:t>Ebene</a:t>
            </a:r>
            <a:endParaRPr lang="en-US" noProof="0" dirty="0" smtClean="0"/>
          </a:p>
          <a:p>
            <a:pPr lvl="2">
              <a:buClrTx/>
              <a:buFont typeface="MetaNormal-Roman" panose="020B0502030000020004" pitchFamily="34" charset="0"/>
              <a:buChar char="&gt;"/>
            </a:pPr>
            <a:r>
              <a:rPr lang="en-US" noProof="0" dirty="0" err="1" smtClean="0"/>
              <a:t>Dritte</a:t>
            </a:r>
            <a:r>
              <a:rPr lang="en-US" noProof="0" dirty="0" smtClean="0"/>
              <a:t> </a:t>
            </a:r>
            <a:r>
              <a:rPr lang="en-US" noProof="0" dirty="0" err="1" smtClean="0"/>
              <a:t>Ebene</a:t>
            </a:r>
            <a:endParaRPr lang="en-US" noProof="0" dirty="0" smtClean="0"/>
          </a:p>
          <a:p>
            <a:pPr lvl="3">
              <a:buClrTx/>
              <a:buFont typeface="MetaNormal-Roman" panose="020B0502030000020004" pitchFamily="34" charset="0"/>
              <a:buChar char="&gt;"/>
            </a:pPr>
            <a:r>
              <a:rPr lang="en-US" noProof="0" dirty="0" err="1" smtClean="0"/>
              <a:t>Vierte</a:t>
            </a:r>
            <a:r>
              <a:rPr lang="en-US" noProof="0" dirty="0" smtClean="0"/>
              <a:t> </a:t>
            </a:r>
            <a:r>
              <a:rPr lang="en-US" noProof="0" dirty="0" err="1" smtClean="0"/>
              <a:t>Ebene</a:t>
            </a:r>
            <a:endParaRPr lang="en-US" noProof="0" dirty="0" smtClean="0"/>
          </a:p>
          <a:p>
            <a:pPr lvl="4">
              <a:buClrTx/>
              <a:buFont typeface="MetaNormal-Roman" panose="020B0502030000020004" pitchFamily="34" charset="0"/>
              <a:buChar char="&gt;"/>
            </a:pPr>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lang="de-DE" sz="1800" smtClean="0">
                <a:latin typeface="MetaNormal-Roman" pitchFamily="34" charset="0"/>
              </a:defRPr>
            </a:lvl1pPr>
            <a:lvl2pPr>
              <a:defRPr lang="de-DE" sz="1800" smtClean="0">
                <a:latin typeface="MetaNormal-Roman" pitchFamily="34" charset="0"/>
              </a:defRPr>
            </a:lvl2pPr>
            <a:lvl3pPr>
              <a:defRPr lang="de-DE" sz="1800" smtClean="0">
                <a:latin typeface="MetaNormal-Roman" pitchFamily="34" charset="0"/>
              </a:defRPr>
            </a:lvl3pPr>
            <a:lvl4pPr>
              <a:defRPr lang="de-DE" sz="1800" smtClean="0">
                <a:latin typeface="MetaNormal-Roman" pitchFamily="34" charset="0"/>
              </a:defRPr>
            </a:lvl4pPr>
            <a:lvl5pPr>
              <a:defRPr lang="de-DE" sz="1800">
                <a:latin typeface="MetaNormal-Roman" pitchFamily="34" charset="0"/>
              </a:defRPr>
            </a:lvl5pPr>
          </a:lstStyle>
          <a:p>
            <a:pPr lvl="0">
              <a:buClrTx/>
              <a:buFont typeface="MetaNormal-Roman" panose="020B0502030000020004" pitchFamily="34" charset="0"/>
              <a:buChar char="&gt;"/>
            </a:pPr>
            <a:r>
              <a:rPr lang="en-US" noProof="0" dirty="0" err="1" smtClean="0"/>
              <a:t>Textmasterformat</a:t>
            </a:r>
            <a:r>
              <a:rPr lang="en-US" noProof="0" dirty="0" smtClean="0"/>
              <a:t> </a:t>
            </a:r>
            <a:r>
              <a:rPr lang="en-US" noProof="0" dirty="0" err="1" smtClean="0"/>
              <a:t>bearbeiten</a:t>
            </a:r>
            <a:endParaRPr lang="en-US" noProof="0" dirty="0" smtClean="0"/>
          </a:p>
          <a:p>
            <a:pPr lvl="1">
              <a:buClrTx/>
              <a:buFont typeface="MetaNormal-Roman" panose="020B0502030000020004" pitchFamily="34" charset="0"/>
              <a:buChar char="&gt;"/>
            </a:pPr>
            <a:r>
              <a:rPr lang="en-US" noProof="0" dirty="0" err="1" smtClean="0"/>
              <a:t>Zweite</a:t>
            </a:r>
            <a:r>
              <a:rPr lang="en-US" noProof="0" dirty="0" smtClean="0"/>
              <a:t> </a:t>
            </a:r>
            <a:r>
              <a:rPr lang="en-US" noProof="0" dirty="0" err="1" smtClean="0"/>
              <a:t>Ebene</a:t>
            </a:r>
            <a:endParaRPr lang="en-US" noProof="0" dirty="0" smtClean="0"/>
          </a:p>
          <a:p>
            <a:pPr lvl="2">
              <a:buClrTx/>
              <a:buFont typeface="MetaNormal-Roman" panose="020B0502030000020004" pitchFamily="34" charset="0"/>
              <a:buChar char="&gt;"/>
            </a:pPr>
            <a:r>
              <a:rPr lang="en-US" noProof="0" dirty="0" err="1" smtClean="0"/>
              <a:t>Dritte</a:t>
            </a:r>
            <a:r>
              <a:rPr lang="en-US" noProof="0" dirty="0" smtClean="0"/>
              <a:t> </a:t>
            </a:r>
            <a:r>
              <a:rPr lang="en-US" noProof="0" dirty="0" err="1" smtClean="0"/>
              <a:t>Ebene</a:t>
            </a:r>
            <a:endParaRPr lang="en-US" noProof="0" dirty="0" smtClean="0"/>
          </a:p>
          <a:p>
            <a:pPr lvl="3">
              <a:buClrTx/>
              <a:buFont typeface="MetaNormal-Roman" panose="020B0502030000020004" pitchFamily="34" charset="0"/>
              <a:buChar char="&gt;"/>
            </a:pPr>
            <a:r>
              <a:rPr lang="en-US" noProof="0" dirty="0" err="1" smtClean="0"/>
              <a:t>Vierte</a:t>
            </a:r>
            <a:r>
              <a:rPr lang="en-US" noProof="0" dirty="0" smtClean="0"/>
              <a:t> </a:t>
            </a:r>
            <a:r>
              <a:rPr lang="en-US" noProof="0" dirty="0" err="1" smtClean="0"/>
              <a:t>Ebene</a:t>
            </a:r>
            <a:endParaRPr lang="en-US" noProof="0" dirty="0" smtClean="0"/>
          </a:p>
          <a:p>
            <a:pPr lvl="4">
              <a:buClrTx/>
              <a:buFont typeface="MetaNormal-Roman" panose="020B0502030000020004" pitchFamily="34" charset="0"/>
              <a:buChar char="&gt;"/>
            </a:pPr>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907200"/>
            <a:ext cx="8229600" cy="580926"/>
          </a:xfrm>
          <a:prstGeom prst="rect">
            <a:avLst/>
          </a:prstGeom>
        </p:spPr>
        <p:txBody>
          <a:bodyPr/>
          <a:lstStyle>
            <a:lvl1pPr>
              <a:defRPr lang="en-US" sz="2000" noProof="0" dirty="0">
                <a:solidFill>
                  <a:srgbClr val="346AA0"/>
                </a:solidFill>
                <a:latin typeface="MetaBold-Roman" panose="020B0502030000020004" pitchFamily="34" charset="0"/>
              </a:defRPr>
            </a:lvl1p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1800" b="0">
                <a:latin typeface="MetaBold-Roman" panose="020B0502030000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a:t>
            </a:r>
            <a:r>
              <a:rPr lang="en-US" noProof="0" dirty="0" smtClean="0"/>
              <a:t> </a:t>
            </a:r>
            <a:r>
              <a:rPr lang="en-US" noProof="0" dirty="0" err="1" smtClean="0"/>
              <a:t>bearbeiten</a:t>
            </a:r>
            <a:endParaRPr lang="en-US" noProof="0" dirty="0" smtClean="0"/>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lang="de-DE" sz="1800" smtClean="0">
                <a:latin typeface="MetaNormal-Roman" pitchFamily="34" charset="0"/>
              </a:defRPr>
            </a:lvl1pPr>
            <a:lvl2pPr>
              <a:defRPr lang="de-DE" sz="1800" smtClean="0">
                <a:latin typeface="MetaNormal-Roman" pitchFamily="34" charset="0"/>
              </a:defRPr>
            </a:lvl2pPr>
            <a:lvl3pPr>
              <a:defRPr lang="de-DE" sz="1800" smtClean="0">
                <a:latin typeface="MetaNormal-Roman" pitchFamily="34" charset="0"/>
              </a:defRPr>
            </a:lvl3pPr>
            <a:lvl4pPr>
              <a:defRPr lang="de-DE" sz="1800" smtClean="0">
                <a:latin typeface="MetaNormal-Roman" pitchFamily="34" charset="0"/>
              </a:defRPr>
            </a:lvl4pPr>
            <a:lvl5pPr>
              <a:defRPr lang="de-DE" sz="1800">
                <a:latin typeface="MetaNormal-Roman" pitchFamily="34" charset="0"/>
              </a:defRPr>
            </a:lvl5pPr>
          </a:lstStyle>
          <a:p>
            <a:pPr lvl="0">
              <a:buClrTx/>
              <a:buFont typeface="MetaNormal-Roman" panose="020B0502030000020004" pitchFamily="34" charset="0"/>
              <a:buChar char="&gt;"/>
            </a:pPr>
            <a:r>
              <a:rPr lang="en-US" noProof="0" dirty="0" err="1" smtClean="0"/>
              <a:t>Textmasterformat</a:t>
            </a:r>
            <a:r>
              <a:rPr lang="en-US" noProof="0" dirty="0" smtClean="0"/>
              <a:t> </a:t>
            </a:r>
            <a:r>
              <a:rPr lang="en-US" noProof="0" dirty="0" err="1" smtClean="0"/>
              <a:t>bearbeiten</a:t>
            </a:r>
            <a:endParaRPr lang="en-US" noProof="0" dirty="0" smtClean="0"/>
          </a:p>
          <a:p>
            <a:pPr lvl="1">
              <a:buClrTx/>
              <a:buFont typeface="MetaNormal-Roman" panose="020B0502030000020004" pitchFamily="34" charset="0"/>
              <a:buChar char="&gt;"/>
            </a:pPr>
            <a:r>
              <a:rPr lang="en-US" noProof="0" dirty="0" err="1" smtClean="0"/>
              <a:t>Zweite</a:t>
            </a:r>
            <a:r>
              <a:rPr lang="en-US" noProof="0" dirty="0" smtClean="0"/>
              <a:t> </a:t>
            </a:r>
            <a:r>
              <a:rPr lang="en-US" noProof="0" dirty="0" err="1" smtClean="0"/>
              <a:t>Ebene</a:t>
            </a:r>
            <a:endParaRPr lang="en-US" noProof="0" dirty="0" smtClean="0"/>
          </a:p>
          <a:p>
            <a:pPr lvl="2">
              <a:buClrTx/>
              <a:buFont typeface="MetaNormal-Roman" panose="020B0502030000020004" pitchFamily="34" charset="0"/>
              <a:buChar char="&gt;"/>
            </a:pPr>
            <a:r>
              <a:rPr lang="en-US" noProof="0" dirty="0" err="1" smtClean="0"/>
              <a:t>Dritte</a:t>
            </a:r>
            <a:r>
              <a:rPr lang="en-US" noProof="0" dirty="0" smtClean="0"/>
              <a:t> </a:t>
            </a:r>
            <a:r>
              <a:rPr lang="en-US" noProof="0" dirty="0" err="1" smtClean="0"/>
              <a:t>Ebene</a:t>
            </a:r>
            <a:endParaRPr lang="en-US" noProof="0" dirty="0" smtClean="0"/>
          </a:p>
          <a:p>
            <a:pPr lvl="3">
              <a:buClrTx/>
              <a:buFont typeface="MetaNormal-Roman" panose="020B0502030000020004" pitchFamily="34" charset="0"/>
              <a:buChar char="&gt;"/>
            </a:pPr>
            <a:r>
              <a:rPr lang="en-US" noProof="0" dirty="0" err="1" smtClean="0"/>
              <a:t>Vierte</a:t>
            </a:r>
            <a:r>
              <a:rPr lang="en-US" noProof="0" dirty="0" smtClean="0"/>
              <a:t> </a:t>
            </a:r>
            <a:r>
              <a:rPr lang="en-US" noProof="0" dirty="0" err="1" smtClean="0"/>
              <a:t>Ebene</a:t>
            </a:r>
            <a:endParaRPr lang="en-US" noProof="0" dirty="0" smtClean="0"/>
          </a:p>
          <a:p>
            <a:pPr lvl="4">
              <a:buClrTx/>
              <a:buFont typeface="MetaNormal-Roman" panose="020B0502030000020004" pitchFamily="34" charset="0"/>
              <a:buChar char="&gt;"/>
            </a:pPr>
            <a:r>
              <a:rPr lang="en-US" noProof="0" dirty="0" err="1" smtClean="0"/>
              <a:t>Fünfte</a:t>
            </a:r>
            <a:r>
              <a:rPr lang="en-US" noProof="0" dirty="0" smtClean="0"/>
              <a:t> </a:t>
            </a:r>
            <a:r>
              <a:rPr lang="en-US" noProof="0" dirty="0" err="1" smtClean="0"/>
              <a:t>Ebene</a:t>
            </a:r>
            <a:endParaRPr lang="en-US" noProof="0" dirty="0"/>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a:defRPr lang="de-DE" sz="1800" b="0" dirty="0" smtClean="0">
                <a:latin typeface="MetaBold-Roman" panose="020B0502030000020004" pitchFamily="34" charset="0"/>
              </a:defRPr>
            </a:lvl1pPr>
          </a:lstStyle>
          <a:p>
            <a:pPr marL="0" lvl="0" indent="0">
              <a:buNone/>
            </a:pPr>
            <a:r>
              <a:rPr lang="en-US" noProof="0" dirty="0" err="1" smtClean="0"/>
              <a:t>Textmasterformat</a:t>
            </a:r>
            <a:r>
              <a:rPr lang="en-US" noProof="0" dirty="0" smtClean="0"/>
              <a:t> </a:t>
            </a:r>
            <a:r>
              <a:rPr lang="en-US" noProof="0" dirty="0" err="1" smtClean="0"/>
              <a:t>bearbeiten</a:t>
            </a:r>
            <a:endParaRPr lang="en-US" noProof="0" dirty="0" smtClean="0"/>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lang="de-DE" sz="1800" smtClean="0">
                <a:latin typeface="MetaNormal-Roman" pitchFamily="34" charset="0"/>
              </a:defRPr>
            </a:lvl1pPr>
            <a:lvl2pPr>
              <a:defRPr lang="de-DE" sz="1800" smtClean="0">
                <a:latin typeface="MetaNormal-Roman" pitchFamily="34" charset="0"/>
              </a:defRPr>
            </a:lvl2pPr>
            <a:lvl3pPr>
              <a:defRPr lang="de-DE" sz="1800" smtClean="0">
                <a:latin typeface="MetaNormal-Roman" pitchFamily="34" charset="0"/>
              </a:defRPr>
            </a:lvl3pPr>
            <a:lvl4pPr>
              <a:defRPr lang="de-DE" sz="1800" smtClean="0">
                <a:latin typeface="MetaNormal-Roman" pitchFamily="34" charset="0"/>
              </a:defRPr>
            </a:lvl4pPr>
            <a:lvl5pPr>
              <a:defRPr lang="de-DE" sz="1800">
                <a:latin typeface="MetaNormal-Roman" pitchFamily="34" charset="0"/>
              </a:defRPr>
            </a:lvl5pPr>
          </a:lstStyle>
          <a:p>
            <a:pPr lvl="0">
              <a:buClrTx/>
              <a:buFont typeface="MetaNormal-Roman" panose="020B0502030000020004" pitchFamily="34" charset="0"/>
              <a:buChar char="&gt;"/>
            </a:pPr>
            <a:r>
              <a:rPr lang="en-US" noProof="0" dirty="0" err="1" smtClean="0"/>
              <a:t>Textmasterformat</a:t>
            </a:r>
            <a:r>
              <a:rPr lang="en-US" noProof="0" dirty="0" smtClean="0"/>
              <a:t> </a:t>
            </a:r>
            <a:r>
              <a:rPr lang="en-US" noProof="0" dirty="0" err="1" smtClean="0"/>
              <a:t>bearbeiten</a:t>
            </a:r>
            <a:endParaRPr lang="en-US" noProof="0" dirty="0" smtClean="0"/>
          </a:p>
          <a:p>
            <a:pPr lvl="1">
              <a:buClrTx/>
              <a:buFont typeface="MetaNormal-Roman" panose="020B0502030000020004" pitchFamily="34" charset="0"/>
              <a:buChar char="&gt;"/>
            </a:pPr>
            <a:r>
              <a:rPr lang="en-US" noProof="0" dirty="0" err="1" smtClean="0"/>
              <a:t>Zweite</a:t>
            </a:r>
            <a:r>
              <a:rPr lang="en-US" noProof="0" dirty="0" smtClean="0"/>
              <a:t> </a:t>
            </a:r>
            <a:r>
              <a:rPr lang="en-US" noProof="0" dirty="0" err="1" smtClean="0"/>
              <a:t>Ebene</a:t>
            </a:r>
            <a:endParaRPr lang="en-US" noProof="0" dirty="0" smtClean="0"/>
          </a:p>
          <a:p>
            <a:pPr lvl="2">
              <a:buClrTx/>
              <a:buFont typeface="MetaNormal-Roman" panose="020B0502030000020004" pitchFamily="34" charset="0"/>
              <a:buChar char="&gt;"/>
            </a:pPr>
            <a:r>
              <a:rPr lang="en-US" noProof="0" dirty="0" err="1" smtClean="0"/>
              <a:t>Dritte</a:t>
            </a:r>
            <a:r>
              <a:rPr lang="en-US" noProof="0" dirty="0" smtClean="0"/>
              <a:t> </a:t>
            </a:r>
            <a:r>
              <a:rPr lang="en-US" noProof="0" dirty="0" err="1" smtClean="0"/>
              <a:t>Ebene</a:t>
            </a:r>
            <a:endParaRPr lang="en-US" noProof="0" dirty="0" smtClean="0"/>
          </a:p>
          <a:p>
            <a:pPr lvl="3">
              <a:buClrTx/>
              <a:buFont typeface="MetaNormal-Roman" panose="020B0502030000020004" pitchFamily="34" charset="0"/>
              <a:buChar char="&gt;"/>
            </a:pPr>
            <a:r>
              <a:rPr lang="en-US" noProof="0" dirty="0" err="1" smtClean="0"/>
              <a:t>Vierte</a:t>
            </a:r>
            <a:r>
              <a:rPr lang="en-US" noProof="0" dirty="0" smtClean="0"/>
              <a:t> </a:t>
            </a:r>
            <a:r>
              <a:rPr lang="en-US" noProof="0" dirty="0" err="1" smtClean="0"/>
              <a:t>Ebene</a:t>
            </a:r>
            <a:endParaRPr lang="en-US" noProof="0" dirty="0" smtClean="0"/>
          </a:p>
          <a:p>
            <a:pPr lvl="4">
              <a:buClrTx/>
              <a:buFont typeface="MetaNormal-Roman" panose="020B0502030000020004" pitchFamily="34" charset="0"/>
              <a:buChar char="&gt;"/>
            </a:pPr>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vmlDrawing" Target="../drawings/vmlDrawing2.vml"/><Relationship Id="rId5"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0" y="6443663"/>
            <a:ext cx="9140825" cy="1587"/>
          </a:xfrm>
          <a:custGeom>
            <a:avLst/>
            <a:gdLst/>
            <a:ahLst/>
            <a:cxnLst>
              <a:cxn ang="0">
                <a:pos x="0" y="0"/>
              </a:cxn>
              <a:cxn ang="0">
                <a:pos x="5832" y="0"/>
              </a:cxn>
            </a:cxnLst>
            <a:rect l="0" t="0" r="r" b="b"/>
            <a:pathLst>
              <a:path w="5832" h="1">
                <a:moveTo>
                  <a:pt x="0" y="0"/>
                </a:moveTo>
                <a:lnTo>
                  <a:pt x="5832" y="0"/>
                </a:lnTo>
              </a:path>
            </a:pathLst>
          </a:custGeom>
          <a:noFill/>
          <a:ln w="28575" cap="sq" cmpd="sng">
            <a:solidFill>
              <a:srgbClr val="346AA0"/>
            </a:solidFill>
            <a:prstDash val="solid"/>
            <a:round/>
            <a:headEnd type="none" w="sm" len="sm"/>
            <a:tailEnd type="none" w="sm" len="sm"/>
          </a:ln>
          <a:effectLst/>
        </p:spPr>
        <p:txBody>
          <a:bodyPr wrap="none"/>
          <a:lstStyle/>
          <a:p>
            <a:pPr>
              <a:defRPr/>
            </a:pPr>
            <a:endParaRPr lang="de-DE"/>
          </a:p>
        </p:txBody>
      </p:sp>
      <p:sp>
        <p:nvSpPr>
          <p:cNvPr id="1027" name="Line 3"/>
          <p:cNvSpPr>
            <a:spLocks noChangeShapeType="1"/>
          </p:cNvSpPr>
          <p:nvPr/>
        </p:nvSpPr>
        <p:spPr bwMode="auto">
          <a:xfrm>
            <a:off x="12700" y="6629400"/>
            <a:ext cx="9123363" cy="0"/>
          </a:xfrm>
          <a:prstGeom prst="line">
            <a:avLst/>
          </a:prstGeom>
          <a:noFill/>
          <a:ln w="57150" cap="sq">
            <a:solidFill>
              <a:srgbClr val="346AA0"/>
            </a:solidFill>
            <a:round/>
            <a:headEnd type="none" w="sm" len="sm"/>
            <a:tailEnd type="none" w="sm" len="sm"/>
          </a:ln>
          <a:effectLst/>
        </p:spPr>
        <p:txBody>
          <a:bodyPr wrap="none"/>
          <a:lstStyle/>
          <a:p>
            <a:pPr>
              <a:defRPr/>
            </a:pPr>
            <a:endParaRPr lang="de-DE"/>
          </a:p>
        </p:txBody>
      </p:sp>
      <p:sp>
        <p:nvSpPr>
          <p:cNvPr id="1028" name="Line 4"/>
          <p:cNvSpPr>
            <a:spLocks noChangeShapeType="1"/>
          </p:cNvSpPr>
          <p:nvPr/>
        </p:nvSpPr>
        <p:spPr bwMode="auto">
          <a:xfrm>
            <a:off x="6350" y="6324600"/>
            <a:ext cx="9123363" cy="0"/>
          </a:xfrm>
          <a:prstGeom prst="line">
            <a:avLst/>
          </a:prstGeom>
          <a:noFill/>
          <a:ln w="57150" cap="sq">
            <a:solidFill>
              <a:srgbClr val="346AA0"/>
            </a:solidFill>
            <a:round/>
            <a:headEnd type="none" w="sm" len="sm"/>
            <a:tailEnd type="none" w="sm" len="sm"/>
          </a:ln>
          <a:effectLst/>
        </p:spPr>
        <p:txBody>
          <a:bodyPr wrap="none"/>
          <a:lstStyle/>
          <a:p>
            <a:pPr>
              <a:defRPr/>
            </a:pPr>
            <a:endParaRPr lang="de-DE"/>
          </a:p>
        </p:txBody>
      </p:sp>
      <p:sp>
        <p:nvSpPr>
          <p:cNvPr id="1029" name="Freeform 5"/>
          <p:cNvSpPr>
            <a:spLocks/>
          </p:cNvSpPr>
          <p:nvPr/>
        </p:nvSpPr>
        <p:spPr bwMode="auto">
          <a:xfrm rot="-5400000">
            <a:off x="8299450" y="311150"/>
            <a:ext cx="774700" cy="152400"/>
          </a:xfrm>
          <a:custGeom>
            <a:avLst/>
            <a:gdLst/>
            <a:ahLst/>
            <a:cxnLst>
              <a:cxn ang="0">
                <a:pos x="0" y="0"/>
              </a:cxn>
              <a:cxn ang="0">
                <a:pos x="5832" y="0"/>
              </a:cxn>
            </a:cxnLst>
            <a:rect l="0" t="0" r="r" b="b"/>
            <a:pathLst>
              <a:path w="5832" h="1">
                <a:moveTo>
                  <a:pt x="0" y="0"/>
                </a:moveTo>
                <a:lnTo>
                  <a:pt x="5832" y="0"/>
                </a:lnTo>
              </a:path>
            </a:pathLst>
          </a:custGeom>
          <a:noFill/>
          <a:ln w="28575" cap="sq" cmpd="sng">
            <a:solidFill>
              <a:srgbClr val="A3C2E1"/>
            </a:solidFill>
            <a:prstDash val="solid"/>
            <a:round/>
            <a:headEnd type="none" w="sm" len="sm"/>
            <a:tailEnd type="none" w="sm" len="sm"/>
          </a:ln>
          <a:effectLst/>
        </p:spPr>
        <p:txBody>
          <a:bodyPr wrap="none"/>
          <a:lstStyle/>
          <a:p>
            <a:pPr>
              <a:defRPr/>
            </a:pPr>
            <a:endParaRPr lang="de-DE"/>
          </a:p>
        </p:txBody>
      </p:sp>
      <p:graphicFrame>
        <p:nvGraphicFramePr>
          <p:cNvPr id="2" name="Object 6"/>
          <p:cNvGraphicFramePr>
            <a:graphicFrameLocks noChangeAspect="1"/>
          </p:cNvGraphicFramePr>
          <p:nvPr/>
        </p:nvGraphicFramePr>
        <p:xfrm>
          <a:off x="228600" y="152400"/>
          <a:ext cx="2743200" cy="590550"/>
        </p:xfrm>
        <a:graphic>
          <a:graphicData uri="http://schemas.openxmlformats.org/presentationml/2006/ole">
            <mc:AlternateContent xmlns:mc="http://schemas.openxmlformats.org/markup-compatibility/2006">
              <mc:Choice xmlns:v="urn:schemas-microsoft-com:vml" Requires="v">
                <p:oleObj spid="_x0000_s1124" name="CorelPhotoPaint.Image.8" r:id="rId8" imgW="12039973" imgH="2593055" progId="CorelPhotoPaint.Image.8">
                  <p:embed/>
                </p:oleObj>
              </mc:Choice>
              <mc:Fallback>
                <p:oleObj name="CorelPhotoPaint.Image.8" r:id="rId8" imgW="12039973" imgH="2593055" progId="CorelPhotoPaint.Imag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52400"/>
                        <a:ext cx="2743200" cy="590550"/>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1034" name="Freeform 10"/>
          <p:cNvSpPr>
            <a:spLocks/>
          </p:cNvSpPr>
          <p:nvPr/>
        </p:nvSpPr>
        <p:spPr bwMode="auto">
          <a:xfrm rot="-5400000">
            <a:off x="-828675" y="3489325"/>
            <a:ext cx="5010150" cy="152400"/>
          </a:xfrm>
          <a:custGeom>
            <a:avLst/>
            <a:gdLst/>
            <a:ahLst/>
            <a:cxnLst>
              <a:cxn ang="0">
                <a:pos x="0" y="0"/>
              </a:cxn>
              <a:cxn ang="0">
                <a:pos x="5832" y="0"/>
              </a:cxn>
            </a:cxnLst>
            <a:rect l="0" t="0" r="r" b="b"/>
            <a:pathLst>
              <a:path w="5832" h="1">
                <a:moveTo>
                  <a:pt x="0" y="0"/>
                </a:moveTo>
                <a:lnTo>
                  <a:pt x="5832" y="0"/>
                </a:lnTo>
              </a:path>
            </a:pathLst>
          </a:custGeom>
          <a:noFill/>
          <a:ln w="28575" cap="sq" cmpd="sng">
            <a:solidFill>
              <a:srgbClr val="A3C2E1"/>
            </a:solidFill>
            <a:prstDash val="solid"/>
            <a:round/>
            <a:headEnd type="none" w="sm" len="sm"/>
            <a:tailEnd type="none" w="sm" len="sm"/>
          </a:ln>
          <a:effectLst/>
        </p:spPr>
        <p:txBody>
          <a:bodyPr wrap="none"/>
          <a:lstStyle/>
          <a:p>
            <a:pPr>
              <a:defRPr/>
            </a:pPr>
            <a:endParaRPr lang="de-DE"/>
          </a:p>
        </p:txBody>
      </p:sp>
      <p:pic>
        <p:nvPicPr>
          <p:cNvPr id="12" name="Grafik 11" descr="Logo_MExLabP_CMYK_5cm.jpg"/>
          <p:cNvPicPr>
            <a:picLocks noChangeAspect="1"/>
          </p:cNvPicPr>
          <p:nvPr userDrawn="1"/>
        </p:nvPicPr>
        <p:blipFill>
          <a:blip r:embed="rId10" cstate="print"/>
          <a:stretch>
            <a:fillRect/>
          </a:stretch>
        </p:blipFill>
        <p:spPr>
          <a:xfrm>
            <a:off x="7236296" y="29319"/>
            <a:ext cx="1145461" cy="836712"/>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88" r:id="rId4"/>
    <p:sldLayoutId id="2147483670" r:id="rId5"/>
  </p:sldLayoutIdLst>
  <p:transition/>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0" y="6443663"/>
            <a:ext cx="9140825" cy="1587"/>
          </a:xfrm>
          <a:custGeom>
            <a:avLst/>
            <a:gdLst/>
            <a:ahLst/>
            <a:cxnLst>
              <a:cxn ang="0">
                <a:pos x="0" y="0"/>
              </a:cxn>
              <a:cxn ang="0">
                <a:pos x="5832" y="0"/>
              </a:cxn>
            </a:cxnLst>
            <a:rect l="0" t="0" r="r" b="b"/>
            <a:pathLst>
              <a:path w="5832" h="1">
                <a:moveTo>
                  <a:pt x="0" y="0"/>
                </a:moveTo>
                <a:lnTo>
                  <a:pt x="5832" y="0"/>
                </a:lnTo>
              </a:path>
            </a:pathLst>
          </a:custGeom>
          <a:noFill/>
          <a:ln w="28575" cap="sq" cmpd="sng">
            <a:solidFill>
              <a:srgbClr val="346AA0"/>
            </a:solidFill>
            <a:prstDash val="solid"/>
            <a:round/>
            <a:headEnd type="none" w="sm" len="sm"/>
            <a:tailEnd type="none" w="sm" len="sm"/>
          </a:ln>
          <a:effectLst/>
        </p:spPr>
        <p:txBody>
          <a:bodyPr wrap="none"/>
          <a:lstStyle/>
          <a:p>
            <a:pPr>
              <a:defRPr/>
            </a:pPr>
            <a:endParaRPr lang="de-DE">
              <a:solidFill>
                <a:srgbClr val="000000"/>
              </a:solidFill>
            </a:endParaRPr>
          </a:p>
        </p:txBody>
      </p:sp>
      <p:sp>
        <p:nvSpPr>
          <p:cNvPr id="1027" name="Line 3"/>
          <p:cNvSpPr>
            <a:spLocks noChangeShapeType="1"/>
          </p:cNvSpPr>
          <p:nvPr/>
        </p:nvSpPr>
        <p:spPr bwMode="auto">
          <a:xfrm>
            <a:off x="12700" y="6629400"/>
            <a:ext cx="9123363" cy="0"/>
          </a:xfrm>
          <a:prstGeom prst="line">
            <a:avLst/>
          </a:prstGeom>
          <a:noFill/>
          <a:ln w="57150" cap="sq">
            <a:solidFill>
              <a:srgbClr val="346AA0"/>
            </a:solidFill>
            <a:round/>
            <a:headEnd type="none" w="sm" len="sm"/>
            <a:tailEnd type="none" w="sm" len="sm"/>
          </a:ln>
          <a:effectLst/>
        </p:spPr>
        <p:txBody>
          <a:bodyPr wrap="none"/>
          <a:lstStyle/>
          <a:p>
            <a:pPr>
              <a:defRPr/>
            </a:pPr>
            <a:endParaRPr lang="de-DE">
              <a:solidFill>
                <a:srgbClr val="000000"/>
              </a:solidFill>
            </a:endParaRPr>
          </a:p>
        </p:txBody>
      </p:sp>
      <p:sp>
        <p:nvSpPr>
          <p:cNvPr id="1028" name="Line 4"/>
          <p:cNvSpPr>
            <a:spLocks noChangeShapeType="1"/>
          </p:cNvSpPr>
          <p:nvPr/>
        </p:nvSpPr>
        <p:spPr bwMode="auto">
          <a:xfrm>
            <a:off x="6350" y="6324600"/>
            <a:ext cx="9123363" cy="0"/>
          </a:xfrm>
          <a:prstGeom prst="line">
            <a:avLst/>
          </a:prstGeom>
          <a:noFill/>
          <a:ln w="57150" cap="sq">
            <a:solidFill>
              <a:srgbClr val="346AA0"/>
            </a:solidFill>
            <a:round/>
            <a:headEnd type="none" w="sm" len="sm"/>
            <a:tailEnd type="none" w="sm" len="sm"/>
          </a:ln>
          <a:effectLst/>
        </p:spPr>
        <p:txBody>
          <a:bodyPr wrap="none"/>
          <a:lstStyle/>
          <a:p>
            <a:pPr>
              <a:defRPr/>
            </a:pPr>
            <a:endParaRPr lang="de-DE">
              <a:solidFill>
                <a:srgbClr val="000000"/>
              </a:solidFill>
            </a:endParaRPr>
          </a:p>
        </p:txBody>
      </p:sp>
      <p:sp>
        <p:nvSpPr>
          <p:cNvPr id="1029" name="Freeform 5"/>
          <p:cNvSpPr>
            <a:spLocks/>
          </p:cNvSpPr>
          <p:nvPr/>
        </p:nvSpPr>
        <p:spPr bwMode="auto">
          <a:xfrm rot="-5400000">
            <a:off x="8299450" y="311150"/>
            <a:ext cx="774700" cy="152400"/>
          </a:xfrm>
          <a:custGeom>
            <a:avLst/>
            <a:gdLst/>
            <a:ahLst/>
            <a:cxnLst>
              <a:cxn ang="0">
                <a:pos x="0" y="0"/>
              </a:cxn>
              <a:cxn ang="0">
                <a:pos x="5832" y="0"/>
              </a:cxn>
            </a:cxnLst>
            <a:rect l="0" t="0" r="r" b="b"/>
            <a:pathLst>
              <a:path w="5832" h="1">
                <a:moveTo>
                  <a:pt x="0" y="0"/>
                </a:moveTo>
                <a:lnTo>
                  <a:pt x="5832" y="0"/>
                </a:lnTo>
              </a:path>
            </a:pathLst>
          </a:custGeom>
          <a:noFill/>
          <a:ln w="28575" cap="sq" cmpd="sng">
            <a:solidFill>
              <a:srgbClr val="A3C2E1"/>
            </a:solidFill>
            <a:prstDash val="solid"/>
            <a:round/>
            <a:headEnd type="none" w="sm" len="sm"/>
            <a:tailEnd type="none" w="sm" len="sm"/>
          </a:ln>
          <a:effectLst/>
        </p:spPr>
        <p:txBody>
          <a:bodyPr wrap="none"/>
          <a:lstStyle/>
          <a:p>
            <a:pPr>
              <a:defRPr/>
            </a:pPr>
            <a:endParaRPr lang="de-DE">
              <a:solidFill>
                <a:srgbClr val="000000"/>
              </a:solidFill>
            </a:endParaRPr>
          </a:p>
        </p:txBody>
      </p:sp>
      <p:graphicFrame>
        <p:nvGraphicFramePr>
          <p:cNvPr id="2" name="Object 6"/>
          <p:cNvGraphicFramePr>
            <a:graphicFrameLocks noChangeAspect="1"/>
          </p:cNvGraphicFramePr>
          <p:nvPr/>
        </p:nvGraphicFramePr>
        <p:xfrm>
          <a:off x="228600" y="152400"/>
          <a:ext cx="2743200" cy="590550"/>
        </p:xfrm>
        <a:graphic>
          <a:graphicData uri="http://schemas.openxmlformats.org/presentationml/2006/ole">
            <mc:AlternateContent xmlns:mc="http://schemas.openxmlformats.org/markup-compatibility/2006">
              <mc:Choice xmlns:v="urn:schemas-microsoft-com:vml" Requires="v">
                <p:oleObj spid="_x0000_s2144" name="CorelPhotoPaint.Image.8" r:id="rId7" imgW="12039973" imgH="2593055" progId="CorelPhotoPaint.Image.8">
                  <p:embed/>
                </p:oleObj>
              </mc:Choice>
              <mc:Fallback>
                <p:oleObj name="CorelPhotoPaint.Image.8" r:id="rId7" imgW="12039973" imgH="2593055" progId="CorelPhotoPaint.Imag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400"/>
                        <a:ext cx="2743200" cy="590550"/>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pic>
        <p:nvPicPr>
          <p:cNvPr id="11" name="Grafik 10" descr="Logo_MExLabP_CMYK_5cm.jpg"/>
          <p:cNvPicPr>
            <a:picLocks noChangeAspect="1"/>
          </p:cNvPicPr>
          <p:nvPr userDrawn="1"/>
        </p:nvPicPr>
        <p:blipFill>
          <a:blip r:embed="rId9" cstate="print"/>
          <a:stretch>
            <a:fillRect/>
          </a:stretch>
        </p:blipFill>
        <p:spPr>
          <a:xfrm>
            <a:off x="7236296" y="29319"/>
            <a:ext cx="1145461" cy="836712"/>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9" r:id="rId4"/>
  </p:sldLayoutIdLst>
  <p:transition/>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7" descr="WWU_Logo1_4c_90%schwarz"/>
          <p:cNvPicPr>
            <a:picLocks noChangeAspect="1" noChangeArrowheads="1"/>
          </p:cNvPicPr>
          <p:nvPr/>
        </p:nvPicPr>
        <p:blipFill>
          <a:blip r:embed="rId7" cstate="print"/>
          <a:srcRect/>
          <a:stretch>
            <a:fillRect/>
          </a:stretch>
        </p:blipFill>
        <p:spPr bwMode="auto">
          <a:xfrm>
            <a:off x="395288" y="260350"/>
            <a:ext cx="2735262" cy="588963"/>
          </a:xfrm>
          <a:prstGeom prst="rect">
            <a:avLst/>
          </a:prstGeom>
          <a:noFill/>
          <a:ln w="9525">
            <a:noFill/>
            <a:miter lim="800000"/>
            <a:headEnd/>
            <a:tailEnd/>
          </a:ln>
        </p:spPr>
      </p:pic>
      <p:sp>
        <p:nvSpPr>
          <p:cNvPr id="26" name="Freeform 5962"/>
          <p:cNvSpPr>
            <a:spLocks/>
          </p:cNvSpPr>
          <p:nvPr/>
        </p:nvSpPr>
        <p:spPr bwMode="auto">
          <a:xfrm>
            <a:off x="0" y="6443663"/>
            <a:ext cx="9140825" cy="1587"/>
          </a:xfrm>
          <a:custGeom>
            <a:avLst/>
            <a:gdLst/>
            <a:ahLst/>
            <a:cxnLst>
              <a:cxn ang="0">
                <a:pos x="0" y="0"/>
              </a:cxn>
              <a:cxn ang="0">
                <a:pos x="5832" y="0"/>
              </a:cxn>
            </a:cxnLst>
            <a:rect l="0" t="0" r="r" b="b"/>
            <a:pathLst>
              <a:path w="5832" h="1">
                <a:moveTo>
                  <a:pt x="0" y="0"/>
                </a:moveTo>
                <a:lnTo>
                  <a:pt x="5832" y="0"/>
                </a:lnTo>
              </a:path>
            </a:pathLst>
          </a:custGeom>
          <a:noFill/>
          <a:ln w="28575" cap="sq" cmpd="sng">
            <a:solidFill>
              <a:srgbClr val="BF003E"/>
            </a:solidFill>
            <a:prstDash val="solid"/>
            <a:round/>
            <a:headEnd type="none" w="sm" len="sm"/>
            <a:tailEnd type="none" w="sm" len="sm"/>
          </a:ln>
          <a:effectLst/>
        </p:spPr>
        <p:txBody>
          <a:bodyPr wrap="none"/>
          <a:lstStyle/>
          <a:p>
            <a:pPr>
              <a:defRPr/>
            </a:pPr>
            <a:endParaRPr lang="de-DE" dirty="0"/>
          </a:p>
        </p:txBody>
      </p:sp>
      <p:sp>
        <p:nvSpPr>
          <p:cNvPr id="27" name="Line 5963"/>
          <p:cNvSpPr>
            <a:spLocks noChangeShapeType="1"/>
          </p:cNvSpPr>
          <p:nvPr/>
        </p:nvSpPr>
        <p:spPr bwMode="auto">
          <a:xfrm>
            <a:off x="12700" y="6629400"/>
            <a:ext cx="9123363" cy="0"/>
          </a:xfrm>
          <a:prstGeom prst="line">
            <a:avLst/>
          </a:prstGeom>
          <a:noFill/>
          <a:ln w="57150" cap="sq">
            <a:solidFill>
              <a:srgbClr val="BF003E"/>
            </a:solidFill>
            <a:round/>
            <a:headEnd type="none" w="sm" len="sm"/>
            <a:tailEnd type="none" w="sm" len="sm"/>
          </a:ln>
          <a:effectLst/>
        </p:spPr>
        <p:txBody>
          <a:bodyPr wrap="none"/>
          <a:lstStyle/>
          <a:p>
            <a:pPr>
              <a:defRPr/>
            </a:pPr>
            <a:endParaRPr lang="de-DE" dirty="0"/>
          </a:p>
        </p:txBody>
      </p:sp>
      <p:sp>
        <p:nvSpPr>
          <p:cNvPr id="28" name="Line 5964"/>
          <p:cNvSpPr>
            <a:spLocks noChangeShapeType="1"/>
          </p:cNvSpPr>
          <p:nvPr/>
        </p:nvSpPr>
        <p:spPr bwMode="auto">
          <a:xfrm>
            <a:off x="6350" y="6324600"/>
            <a:ext cx="9123363" cy="0"/>
          </a:xfrm>
          <a:prstGeom prst="line">
            <a:avLst/>
          </a:prstGeom>
          <a:noFill/>
          <a:ln w="57150" cap="sq">
            <a:solidFill>
              <a:srgbClr val="BF003E"/>
            </a:solidFill>
            <a:round/>
            <a:headEnd type="none" w="sm" len="sm"/>
            <a:tailEnd type="none" w="sm" len="sm"/>
          </a:ln>
          <a:effectLst/>
        </p:spPr>
        <p:txBody>
          <a:bodyPr wrap="none"/>
          <a:lstStyle/>
          <a:p>
            <a:pPr>
              <a:defRPr/>
            </a:pPr>
            <a:endParaRPr lang="de-DE" dirty="0"/>
          </a:p>
        </p:txBody>
      </p:sp>
      <p:sp>
        <p:nvSpPr>
          <p:cNvPr id="29" name="Freeform 5965"/>
          <p:cNvSpPr>
            <a:spLocks/>
          </p:cNvSpPr>
          <p:nvPr/>
        </p:nvSpPr>
        <p:spPr bwMode="auto">
          <a:xfrm rot="-5400000">
            <a:off x="8373269" y="310357"/>
            <a:ext cx="757237" cy="152400"/>
          </a:xfrm>
          <a:custGeom>
            <a:avLst/>
            <a:gdLst/>
            <a:ahLst/>
            <a:cxnLst>
              <a:cxn ang="0">
                <a:pos x="0" y="0"/>
              </a:cxn>
              <a:cxn ang="0">
                <a:pos x="5832" y="0"/>
              </a:cxn>
            </a:cxnLst>
            <a:rect l="0" t="0" r="r" b="b"/>
            <a:pathLst>
              <a:path w="5832" h="1">
                <a:moveTo>
                  <a:pt x="0" y="0"/>
                </a:moveTo>
                <a:lnTo>
                  <a:pt x="5832" y="0"/>
                </a:lnTo>
              </a:path>
            </a:pathLst>
          </a:custGeom>
          <a:noFill/>
          <a:ln w="28575" cap="sq" cmpd="sng">
            <a:solidFill>
              <a:srgbClr val="BF003E"/>
            </a:solidFill>
            <a:prstDash val="solid"/>
            <a:round/>
            <a:headEnd type="none" w="sm" len="sm"/>
            <a:tailEnd type="none" w="sm" len="sm"/>
          </a:ln>
          <a:effectLst/>
        </p:spPr>
        <p:txBody>
          <a:bodyPr wrap="none"/>
          <a:lstStyle/>
          <a:p>
            <a:pPr>
              <a:defRPr/>
            </a:pPr>
            <a:endParaRPr lang="de-DE" dirty="0"/>
          </a:p>
        </p:txBody>
      </p:sp>
      <p:pic>
        <p:nvPicPr>
          <p:cNvPr id="11" name="Grafik 10" descr="Logo_MExLabP_CMYK_5cm.jpg"/>
          <p:cNvPicPr>
            <a:picLocks noChangeAspect="1"/>
          </p:cNvPicPr>
          <p:nvPr userDrawn="1"/>
        </p:nvPicPr>
        <p:blipFill>
          <a:blip r:embed="rId8" cstate="print"/>
          <a:stretch>
            <a:fillRect/>
          </a:stretch>
        </p:blipFill>
        <p:spPr>
          <a:xfrm>
            <a:off x="7236296" y="29319"/>
            <a:ext cx="1145461" cy="836712"/>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iming>
    <p:tnLst>
      <p:par>
        <p:cTn id="1" dur="indefinite" restart="never" nodeType="tmRoot"/>
      </p:par>
    </p:tnLst>
  </p:timing>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457200" algn="l" rtl="0" eaLnBrk="1" fontAlgn="base" hangingPunct="1">
        <a:spcBef>
          <a:spcPct val="0"/>
        </a:spcBef>
        <a:spcAft>
          <a:spcPct val="0"/>
        </a:spcAft>
        <a:defRPr sz="2400">
          <a:solidFill>
            <a:schemeClr val="tx2"/>
          </a:solidFill>
          <a:latin typeface="Arial" pitchFamily="34" charset="0"/>
        </a:defRPr>
      </a:lvl6pPr>
      <a:lvl7pPr marL="914400" algn="l" rtl="0" eaLnBrk="1" fontAlgn="base" hangingPunct="1">
        <a:spcBef>
          <a:spcPct val="0"/>
        </a:spcBef>
        <a:spcAft>
          <a:spcPct val="0"/>
        </a:spcAft>
        <a:defRPr sz="2400">
          <a:solidFill>
            <a:schemeClr val="tx2"/>
          </a:solidFill>
          <a:latin typeface="Arial" pitchFamily="34" charset="0"/>
        </a:defRPr>
      </a:lvl7pPr>
      <a:lvl8pPr marL="1371600" algn="l" rtl="0" eaLnBrk="1" fontAlgn="base" hangingPunct="1">
        <a:spcBef>
          <a:spcPct val="0"/>
        </a:spcBef>
        <a:spcAft>
          <a:spcPct val="0"/>
        </a:spcAft>
        <a:defRPr sz="2400">
          <a:solidFill>
            <a:schemeClr val="tx2"/>
          </a:solidFill>
          <a:latin typeface="Arial" pitchFamily="34" charset="0"/>
        </a:defRPr>
      </a:lvl8pPr>
      <a:lvl9pPr marL="1828800" algn="l" rtl="0" eaLnBrk="1" fontAlgn="base" hangingPunct="1">
        <a:spcBef>
          <a:spcPct val="0"/>
        </a:spcBef>
        <a:spcAft>
          <a:spcPct val="0"/>
        </a:spcAft>
        <a:defRPr sz="2400">
          <a:solidFill>
            <a:schemeClr val="tx2"/>
          </a:solidFill>
          <a:latin typeface="Arial" pitchFamily="34" charset="0"/>
        </a:defRPr>
      </a:lvl9pPr>
    </p:titleStyle>
    <p:bodyStyle>
      <a:lvl1pPr marL="342900" indent="-342900" algn="l" rtl="0" eaLnBrk="1" fontAlgn="base" hangingPunct="1">
        <a:spcBef>
          <a:spcPct val="20000"/>
        </a:spcBef>
        <a:spcAft>
          <a:spcPct val="0"/>
        </a:spcAft>
        <a:defRPr sz="1700">
          <a:solidFill>
            <a:schemeClr val="tx1"/>
          </a:solidFill>
          <a:latin typeface="+mn-lt"/>
          <a:ea typeface="+mn-ea"/>
          <a:cs typeface="+mn-cs"/>
        </a:defRPr>
      </a:lvl1pPr>
      <a:lvl2pPr marL="742950" indent="-285750" algn="l" rtl="0" eaLnBrk="1" fontAlgn="base" hangingPunct="1">
        <a:spcBef>
          <a:spcPct val="20000"/>
        </a:spcBef>
        <a:spcAft>
          <a:spcPct val="0"/>
        </a:spcAft>
        <a:buFont typeface="MetaNormal-Roman" pitchFamily="34" charset="0"/>
        <a:buChar char="&gt;"/>
        <a:defRPr sz="1700">
          <a:solidFill>
            <a:schemeClr val="tx1"/>
          </a:solidFill>
          <a:latin typeface="+mn-lt"/>
        </a:defRPr>
      </a:lvl2pPr>
      <a:lvl3pPr marL="1143000" indent="-228600" algn="l" rtl="0" eaLnBrk="1" fontAlgn="base" hangingPunct="1">
        <a:spcBef>
          <a:spcPct val="20000"/>
        </a:spcBef>
        <a:spcAft>
          <a:spcPct val="0"/>
        </a:spcAft>
        <a:defRPr sz="1700">
          <a:solidFill>
            <a:schemeClr val="tx1"/>
          </a:solidFill>
          <a:latin typeface="+mn-lt"/>
        </a:defRPr>
      </a:lvl3pPr>
      <a:lvl4pPr marL="1600200" indent="-228600" algn="l" rtl="0" eaLnBrk="1" fontAlgn="base" hangingPunct="1">
        <a:spcBef>
          <a:spcPct val="20000"/>
        </a:spcBef>
        <a:spcAft>
          <a:spcPct val="0"/>
        </a:spcAft>
        <a:defRPr sz="1700">
          <a:solidFill>
            <a:schemeClr val="tx1"/>
          </a:solidFill>
          <a:latin typeface="+mn-lt"/>
        </a:defRPr>
      </a:lvl4pPr>
      <a:lvl5pPr marL="2057400" indent="-228600" algn="l" rtl="0" eaLnBrk="1" fontAlgn="base" hangingPunct="1">
        <a:spcBef>
          <a:spcPct val="20000"/>
        </a:spcBef>
        <a:spcAft>
          <a:spcPct val="0"/>
        </a:spcAft>
        <a:defRPr sz="1700">
          <a:solidFill>
            <a:schemeClr val="tx1"/>
          </a:solidFill>
          <a:latin typeface="+mn-lt"/>
        </a:defRPr>
      </a:lvl5pPr>
      <a:lvl6pPr marL="2514600" indent="-228600" algn="l" rtl="0" eaLnBrk="1" fontAlgn="base" hangingPunct="1">
        <a:spcBef>
          <a:spcPct val="20000"/>
        </a:spcBef>
        <a:spcAft>
          <a:spcPct val="0"/>
        </a:spcAft>
        <a:defRPr sz="1700">
          <a:solidFill>
            <a:schemeClr val="tx1"/>
          </a:solidFill>
          <a:latin typeface="+mn-lt"/>
        </a:defRPr>
      </a:lvl6pPr>
      <a:lvl7pPr marL="2971800" indent="-228600" algn="l" rtl="0" eaLnBrk="1" fontAlgn="base" hangingPunct="1">
        <a:spcBef>
          <a:spcPct val="20000"/>
        </a:spcBef>
        <a:spcAft>
          <a:spcPct val="0"/>
        </a:spcAft>
        <a:defRPr sz="1700">
          <a:solidFill>
            <a:schemeClr val="tx1"/>
          </a:solidFill>
          <a:latin typeface="+mn-lt"/>
        </a:defRPr>
      </a:lvl7pPr>
      <a:lvl8pPr marL="3429000" indent="-228600" algn="l" rtl="0" eaLnBrk="1" fontAlgn="base" hangingPunct="1">
        <a:spcBef>
          <a:spcPct val="20000"/>
        </a:spcBef>
        <a:spcAft>
          <a:spcPct val="0"/>
        </a:spcAft>
        <a:defRPr sz="1700">
          <a:solidFill>
            <a:schemeClr val="tx1"/>
          </a:solidFill>
          <a:latin typeface="+mn-lt"/>
        </a:defRPr>
      </a:lvl8pPr>
      <a:lvl9pPr marL="3886200" indent="-228600" algn="l" rtl="0" eaLnBrk="1" fontAlgn="base" hangingPunct="1">
        <a:spcBef>
          <a:spcPct val="20000"/>
        </a:spcBef>
        <a:spcAft>
          <a:spcPct val="0"/>
        </a:spcAft>
        <a:defRPr sz="17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37.gif"/><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6.w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24000" y="1988840"/>
            <a:ext cx="7920408" cy="954107"/>
          </a:xfrm>
          <a:prstGeom prst="rect">
            <a:avLst/>
          </a:prstGeom>
          <a:noFill/>
        </p:spPr>
        <p:txBody>
          <a:bodyPr wrap="square" rtlCol="0">
            <a:spAutoFit/>
          </a:bodyPr>
          <a:lstStyle/>
          <a:p>
            <a:r>
              <a:rPr lang="en-US" sz="2800" dirty="0" smtClean="0">
                <a:solidFill>
                  <a:schemeClr val="bg1"/>
                </a:solidFill>
                <a:latin typeface="MetaBold-Roman" pitchFamily="34" charset="0"/>
              </a:rPr>
              <a:t>Gender Equality Measures in RTG 2149</a:t>
            </a:r>
          </a:p>
          <a:p>
            <a:r>
              <a:rPr lang="en-US" sz="2800" dirty="0" smtClean="0">
                <a:solidFill>
                  <a:schemeClr val="bg1"/>
                </a:solidFill>
                <a:latin typeface="MetaBold-Roman" pitchFamily="34" charset="0"/>
              </a:rPr>
              <a:t>Best practice examples from WWU &amp; Physics</a:t>
            </a:r>
            <a:endParaRPr lang="en-US" sz="2800" dirty="0">
              <a:solidFill>
                <a:schemeClr val="bg1"/>
              </a:solidFill>
              <a:latin typeface="MetaBold-Roman" pitchFamily="34" charset="0"/>
            </a:endParaRPr>
          </a:p>
        </p:txBody>
      </p:sp>
      <p:sp>
        <p:nvSpPr>
          <p:cNvPr id="5" name="Textfeld 4"/>
          <p:cNvSpPr txBox="1"/>
          <p:nvPr/>
        </p:nvSpPr>
        <p:spPr>
          <a:xfrm>
            <a:off x="323528" y="3390091"/>
            <a:ext cx="4896544" cy="461665"/>
          </a:xfrm>
          <a:prstGeom prst="rect">
            <a:avLst/>
          </a:prstGeom>
          <a:noFill/>
        </p:spPr>
        <p:txBody>
          <a:bodyPr wrap="square" rtlCol="0">
            <a:spAutoFit/>
          </a:bodyPr>
          <a:lstStyle/>
          <a:p>
            <a:r>
              <a:rPr lang="de-DE" sz="2400" dirty="0" smtClean="0">
                <a:solidFill>
                  <a:schemeClr val="bg1"/>
                </a:solidFill>
                <a:latin typeface="MetaBold-Roman" pitchFamily="34" charset="0"/>
              </a:rPr>
              <a:t>Cornelia </a:t>
            </a:r>
            <a:r>
              <a:rPr lang="de-DE" sz="2400" dirty="0" err="1" smtClean="0">
                <a:solidFill>
                  <a:schemeClr val="bg1"/>
                </a:solidFill>
                <a:latin typeface="MetaBold-Roman" pitchFamily="34" charset="0"/>
              </a:rPr>
              <a:t>Denz</a:t>
            </a:r>
            <a:r>
              <a:rPr lang="de-DE" sz="2400" dirty="0" smtClean="0">
                <a:solidFill>
                  <a:schemeClr val="bg1"/>
                </a:solidFill>
                <a:latin typeface="MetaBold-Roman" pitchFamily="34" charset="0"/>
              </a:rPr>
              <a:t>, Sybille Niemeier</a:t>
            </a:r>
            <a:endParaRPr lang="de-DE" sz="2400" dirty="0">
              <a:solidFill>
                <a:schemeClr val="bg1"/>
              </a:solidFill>
              <a:latin typeface="MetaBold-Roman" pitchFamily="34" charset="0"/>
            </a:endParaRPr>
          </a:p>
        </p:txBody>
      </p:sp>
      <p:sp>
        <p:nvSpPr>
          <p:cNvPr id="6" name="Text Box 567"/>
          <p:cNvSpPr txBox="1">
            <a:spLocks noChangeArrowheads="1"/>
          </p:cNvSpPr>
          <p:nvPr/>
        </p:nvSpPr>
        <p:spPr bwMode="auto">
          <a:xfrm>
            <a:off x="331235" y="4323917"/>
            <a:ext cx="8169294" cy="830997"/>
          </a:xfrm>
          <a:prstGeom prst="rect">
            <a:avLst/>
          </a:prstGeom>
          <a:noFill/>
          <a:ln w="9525">
            <a:noFill/>
            <a:miter lim="800000"/>
            <a:headEnd/>
            <a:tailEnd/>
          </a:ln>
          <a:effectLst/>
        </p:spPr>
        <p:txBody>
          <a:bodyPr wrap="square">
            <a:spAutoFit/>
          </a:bodyPr>
          <a:lstStyle/>
          <a:p>
            <a:r>
              <a:rPr lang="en-US" sz="2400" dirty="0">
                <a:solidFill>
                  <a:schemeClr val="bg1"/>
                </a:solidFill>
                <a:latin typeface="MetaBold-Roman" panose="020B0502030000020004" pitchFamily="34" charset="0"/>
                <a:ea typeface="宋体" pitchFamily="2" charset="-122"/>
              </a:rPr>
              <a:t>GRK 2149 Annual Retreat </a:t>
            </a:r>
            <a:r>
              <a:rPr lang="en-US" sz="2400" dirty="0" smtClean="0">
                <a:solidFill>
                  <a:schemeClr val="bg1"/>
                </a:solidFill>
                <a:latin typeface="MetaBold-Roman" panose="020B0502030000020004" pitchFamily="34" charset="0"/>
                <a:ea typeface="宋体" pitchFamily="2" charset="-122"/>
              </a:rPr>
              <a:t>2015</a:t>
            </a:r>
            <a:br>
              <a:rPr lang="en-US" sz="2400" dirty="0" smtClean="0">
                <a:solidFill>
                  <a:schemeClr val="bg1"/>
                </a:solidFill>
                <a:latin typeface="MetaBold-Roman" panose="020B0502030000020004" pitchFamily="34" charset="0"/>
                <a:ea typeface="宋体" pitchFamily="2" charset="-122"/>
              </a:rPr>
            </a:br>
            <a:r>
              <a:rPr lang="en-US" sz="2400" dirty="0" smtClean="0">
                <a:solidFill>
                  <a:schemeClr val="bg1"/>
                </a:solidFill>
                <a:latin typeface="MetaBold-Roman" panose="020B0502030000020004" pitchFamily="34" charset="0"/>
                <a:ea typeface="宋体" pitchFamily="2" charset="-122"/>
              </a:rPr>
              <a:t>November 24</a:t>
            </a:r>
            <a:r>
              <a:rPr lang="en-US" sz="2400" baseline="30000" dirty="0" smtClean="0">
                <a:solidFill>
                  <a:schemeClr val="bg1"/>
                </a:solidFill>
                <a:latin typeface="MetaBold-Roman" panose="020B0502030000020004" pitchFamily="34" charset="0"/>
                <a:ea typeface="宋体" pitchFamily="2" charset="-122"/>
              </a:rPr>
              <a:t>th</a:t>
            </a:r>
            <a:r>
              <a:rPr lang="en-US" sz="2400" dirty="0" smtClean="0">
                <a:solidFill>
                  <a:schemeClr val="bg1"/>
                </a:solidFill>
                <a:latin typeface="MetaBold-Roman" panose="020B0502030000020004" pitchFamily="34" charset="0"/>
                <a:ea typeface="宋体" pitchFamily="2" charset="-122"/>
              </a:rPr>
              <a:t>  and 25</a:t>
            </a:r>
            <a:r>
              <a:rPr lang="en-US" sz="2400" baseline="30000" dirty="0" smtClean="0">
                <a:solidFill>
                  <a:schemeClr val="bg1"/>
                </a:solidFill>
                <a:latin typeface="MetaBold-Roman" panose="020B0502030000020004" pitchFamily="34" charset="0"/>
                <a:ea typeface="宋体" pitchFamily="2" charset="-122"/>
              </a:rPr>
              <a:t>th</a:t>
            </a:r>
            <a:r>
              <a:rPr lang="en-US" sz="2400" dirty="0" smtClean="0">
                <a:solidFill>
                  <a:schemeClr val="bg1"/>
                </a:solidFill>
                <a:latin typeface="MetaBold-Roman" panose="020B0502030000020004" pitchFamily="34" charset="0"/>
                <a:ea typeface="宋体" pitchFamily="2" charset="-122"/>
              </a:rPr>
              <a:t>  2015  </a:t>
            </a:r>
            <a:endParaRPr lang="en-GB" sz="2400" dirty="0">
              <a:solidFill>
                <a:schemeClr val="bg1"/>
              </a:solidFill>
              <a:latin typeface="MetaBold-Roman" panose="020B0502030000020004" pitchFamily="34" charset="0"/>
            </a:endParaRPr>
          </a:p>
        </p:txBody>
      </p:sp>
    </p:spTree>
    <p:custDataLst>
      <p:tags r:id="rId1"/>
    </p:custDataLst>
    <p:extLst>
      <p:ext uri="{BB962C8B-B14F-4D97-AF65-F5344CB8AC3E}">
        <p14:creationId xmlns:p14="http://schemas.microsoft.com/office/powerpoint/2010/main" val="29813752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&gt; Opening</a:t>
            </a:r>
            <a:endParaRPr lang="en-GB" dirty="0"/>
          </a:p>
        </p:txBody>
      </p:sp>
      <p:pic>
        <p:nvPicPr>
          <p:cNvPr id="3074" name="Picture 2" descr="S:\A-MExLab Physik\Anträge - Wettbewerbe - Ausschreibungen\DFG - Nano4yourlife TRR61 - 2013-16\Fotos\Eröffnung\IMG_19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08454">
            <a:off x="639491" y="1412230"/>
            <a:ext cx="377870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A-MExLab Physik\Anträge - Wettbewerbe - Ausschreibungen\DFG - Nano4yourlife TRR61 - 2013-16\Fotos\Eröffnung\IMG_21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5422">
            <a:off x="4794514" y="1245938"/>
            <a:ext cx="378179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A-MExLab Physik\Anträge - Wettbewerbe - Ausschreibungen\DFG - Nano4yourlife TRR61 - 2013-16\Fotos\Eröffnung\IMG_22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0346"/>
          <a:stretch/>
        </p:blipFill>
        <p:spPr bwMode="auto">
          <a:xfrm rot="21328304">
            <a:off x="5094178" y="3470264"/>
            <a:ext cx="3583861" cy="2520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S:\A-MExLab Physik\Anträge - Wettbewerbe - Ausschreibungen\DFG - Nano4yourlife TRR61 - 2013-16\Fotos\Eröffnung\IMG_225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461" t="4534" r="10946"/>
          <a:stretch/>
        </p:blipFill>
        <p:spPr bwMode="auto">
          <a:xfrm rot="276402">
            <a:off x="1787616" y="3362680"/>
            <a:ext cx="3257582" cy="252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214757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&gt; Opening</a:t>
            </a:r>
            <a:endParaRPr lang="en-GB" dirty="0"/>
          </a:p>
        </p:txBody>
      </p:sp>
      <p:pic>
        <p:nvPicPr>
          <p:cNvPr id="3078" name="Picture 6" descr="S:\A-MExLab Physik\Anträge - Wettbewerbe - Ausschreibungen\DFG - Nano4yourlife TRR61 - 2013-16\Fotos\Eröffnung\IMG_23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57"/>
          <a:stretch/>
        </p:blipFill>
        <p:spPr bwMode="auto">
          <a:xfrm rot="21249139">
            <a:off x="575086" y="1308321"/>
            <a:ext cx="3821146" cy="258977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S:\A-MExLab Physik\Anträge - Wettbewerbe - Ausschreibungen\DFG - Nano4yourlife TRR61 - 2013-16\Fotos\Eröffnung\IMG_23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30"/>
          <a:stretch/>
        </p:blipFill>
        <p:spPr bwMode="auto">
          <a:xfrm rot="227001">
            <a:off x="1329006" y="3575144"/>
            <a:ext cx="3817539" cy="235796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A-MExLab Physik\Anträge - Wettbewerbe - Ausschreibungen\DFG - Nano4yourlife TRR61 - 2013-16\Fotos\Eröffnung\IMG_238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00498">
            <a:off x="4487636" y="1141853"/>
            <a:ext cx="3804663" cy="2592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A-MExLab Physik\Anträge - Wettbewerbe - Ausschreibungen\DFG - Nano4yourlife TRR61 - 2013-16\Fotos\Eröffnung\IMG_249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715" r="8265"/>
          <a:stretch/>
        </p:blipFill>
        <p:spPr bwMode="auto">
          <a:xfrm rot="21272913">
            <a:off x="5053528" y="3490083"/>
            <a:ext cx="3595360" cy="25280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604860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&gt; </a:t>
            </a:r>
            <a:r>
              <a:rPr lang="de-DE" dirty="0" err="1"/>
              <a:t>EinBlick</a:t>
            </a:r>
            <a:r>
              <a:rPr lang="de-DE" dirty="0"/>
              <a:t> in die </a:t>
            </a:r>
            <a:r>
              <a:rPr lang="de-DE" dirty="0" smtClean="0"/>
              <a:t>Nanowissenschaften: </a:t>
            </a:r>
            <a:br>
              <a:rPr lang="de-DE" dirty="0" smtClean="0"/>
            </a:br>
            <a:r>
              <a:rPr lang="de-DE" dirty="0" smtClean="0"/>
              <a:t>		</a:t>
            </a:r>
            <a:r>
              <a:rPr lang="en-GB" dirty="0" smtClean="0"/>
              <a:t>nanostructured surfaces - </a:t>
            </a:r>
            <a:r>
              <a:rPr lang="en-GB" dirty="0"/>
              <a:t>the Lotus effect</a:t>
            </a:r>
            <a:br>
              <a:rPr lang="en-GB" dirty="0"/>
            </a:br>
            <a:r>
              <a:rPr lang="en-GB" dirty="0"/>
              <a:t> </a:t>
            </a:r>
            <a:br>
              <a:rPr lang="en-GB" dirty="0"/>
            </a:br>
            <a:endParaRPr lang="de-DE" dirty="0"/>
          </a:p>
        </p:txBody>
      </p:sp>
      <p:pic>
        <p:nvPicPr>
          <p:cNvPr id="6" name="Grafik 5" descr="IMG_4339.JPG"/>
          <p:cNvPicPr>
            <a:picLocks noChangeAspect="1"/>
          </p:cNvPicPr>
          <p:nvPr/>
        </p:nvPicPr>
        <p:blipFill>
          <a:blip r:embed="rId3" cstate="print"/>
          <a:srcRect l="2751" t="5055" r="2751"/>
          <a:stretch>
            <a:fillRect/>
          </a:stretch>
        </p:blipFill>
        <p:spPr>
          <a:xfrm rot="21172935">
            <a:off x="1933143" y="4158987"/>
            <a:ext cx="2592288" cy="1734106"/>
          </a:xfrm>
          <a:prstGeom prst="rect">
            <a:avLst/>
          </a:prstGeom>
          <a:noFill/>
          <a:ln w="57150">
            <a:noFill/>
          </a:ln>
        </p:spPr>
      </p:pic>
      <p:pic>
        <p:nvPicPr>
          <p:cNvPr id="5124" name="Picture 4" descr="S:\A-MExLab Physik\Anträge - Wettbewerbe - Ausschreibungen\DFG - Nano4yourlife TRR61 - 2013-16\Fotos\Workshops\WS 1.2\CIMG10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83617">
            <a:off x="663540" y="1795802"/>
            <a:ext cx="3208029" cy="2406022"/>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3"/>
          <p:cNvSpPr>
            <a:spLocks noGrp="1"/>
          </p:cNvSpPr>
          <p:nvPr>
            <p:ph sz="half" idx="4294967295"/>
          </p:nvPr>
        </p:nvSpPr>
        <p:spPr>
          <a:xfrm>
            <a:off x="4622879" y="1600200"/>
            <a:ext cx="4063922" cy="4525963"/>
          </a:xfrm>
          <a:prstGeom prst="rect">
            <a:avLst/>
          </a:prstGeom>
        </p:spPr>
        <p:txBody>
          <a:bodyPr/>
          <a:lstStyle/>
          <a:p>
            <a:pPr marL="0" indent="0">
              <a:buClrTx/>
              <a:buNone/>
            </a:pPr>
            <a:r>
              <a:rPr lang="de-DE" altLang="de-DE" sz="1800" dirty="0">
                <a:solidFill>
                  <a:srgbClr val="C00000"/>
                </a:solidFill>
                <a:latin typeface="Symbol" pitchFamily="18" charset="2"/>
              </a:rPr>
              <a:t>· </a:t>
            </a:r>
            <a:r>
              <a:rPr lang="en-GB" sz="1800" dirty="0" smtClean="0">
                <a:latin typeface="MetaNormalLF-Roman" pitchFamily="34" charset="0"/>
              </a:rPr>
              <a:t>Participants gathered information </a:t>
            </a:r>
            <a:br>
              <a:rPr lang="en-GB" sz="1800" dirty="0" smtClean="0">
                <a:latin typeface="MetaNormalLF-Roman" pitchFamily="34" charset="0"/>
              </a:rPr>
            </a:br>
            <a:r>
              <a:rPr lang="en-GB" sz="1800" dirty="0" smtClean="0">
                <a:latin typeface="MetaNormalLF-Roman" pitchFamily="34" charset="0"/>
              </a:rPr>
              <a:t>    about surface</a:t>
            </a:r>
          </a:p>
          <a:p>
            <a:pPr marL="457200" lvl="1" indent="0">
              <a:buClrTx/>
              <a:buNone/>
            </a:pPr>
            <a:r>
              <a:rPr lang="en-US" altLang="de-DE" sz="1800" b="1" dirty="0">
                <a:solidFill>
                  <a:srgbClr val="346AA0"/>
                </a:solidFill>
                <a:latin typeface="MetaBoldLF-Roman" panose="020B0502030000020004" pitchFamily="34" charset="0"/>
              </a:rPr>
              <a:t>&gt; </a:t>
            </a:r>
            <a:r>
              <a:rPr lang="en-GB" sz="1800" kern="1200" dirty="0" smtClean="0">
                <a:latin typeface="MetaNormalLF-Roman" panose="020B0502030000020004" pitchFamily="34" charset="0"/>
                <a:ea typeface="+mn-ea"/>
                <a:cs typeface="+mn-cs"/>
              </a:rPr>
              <a:t>Material</a:t>
            </a:r>
          </a:p>
          <a:p>
            <a:pPr marL="457200" lvl="1" indent="0">
              <a:buClrTx/>
              <a:buNone/>
            </a:pPr>
            <a:r>
              <a:rPr lang="en-US" altLang="de-DE" sz="1800" b="1" dirty="0">
                <a:solidFill>
                  <a:srgbClr val="346AA0"/>
                </a:solidFill>
                <a:latin typeface="MetaBoldLF-Roman" panose="020B0502030000020004" pitchFamily="34" charset="0"/>
              </a:rPr>
              <a:t>&gt;</a:t>
            </a:r>
            <a:r>
              <a:rPr lang="en-US" altLang="de-DE" sz="1800" b="1" dirty="0">
                <a:solidFill>
                  <a:srgbClr val="346AA0"/>
                </a:solidFill>
              </a:rPr>
              <a:t> </a:t>
            </a:r>
            <a:r>
              <a:rPr lang="en-GB" sz="1800" kern="1200" dirty="0" smtClean="0">
                <a:latin typeface="MetaNormalLF-Roman" panose="020B0502030000020004" pitchFamily="34" charset="0"/>
                <a:ea typeface="+mn-ea"/>
                <a:cs typeface="+mn-cs"/>
              </a:rPr>
              <a:t>Structure</a:t>
            </a:r>
          </a:p>
          <a:p>
            <a:pPr marL="457200" lvl="1" indent="0">
              <a:buClrTx/>
              <a:buNone/>
            </a:pPr>
            <a:r>
              <a:rPr lang="en-US" altLang="de-DE" sz="1800" b="1" dirty="0">
                <a:solidFill>
                  <a:srgbClr val="346AA0"/>
                </a:solidFill>
                <a:latin typeface="MetaBoldLF-Roman" panose="020B0502030000020004" pitchFamily="34" charset="0"/>
              </a:rPr>
              <a:t>&gt;</a:t>
            </a:r>
            <a:r>
              <a:rPr lang="en-US" altLang="de-DE" sz="1800" b="1" dirty="0">
                <a:solidFill>
                  <a:srgbClr val="346AA0"/>
                </a:solidFill>
              </a:rPr>
              <a:t> </a:t>
            </a:r>
            <a:r>
              <a:rPr lang="en-GB" sz="1800" kern="1200" dirty="0" smtClean="0">
                <a:latin typeface="MetaNormalLF-Roman" panose="020B0502030000020004" pitchFamily="34" charset="0"/>
                <a:ea typeface="+mn-ea"/>
                <a:cs typeface="+mn-cs"/>
              </a:rPr>
              <a:t>Impurity</a:t>
            </a:r>
          </a:p>
          <a:p>
            <a:pPr marL="457200" lvl="1" indent="0">
              <a:buClrTx/>
              <a:buNone/>
            </a:pPr>
            <a:r>
              <a:rPr lang="en-US" altLang="de-DE" sz="1800" b="1" dirty="0">
                <a:solidFill>
                  <a:srgbClr val="346AA0"/>
                </a:solidFill>
                <a:latin typeface="MetaNormal-Roman" pitchFamily="34" charset="0"/>
                <a:ea typeface="+mn-ea"/>
                <a:cs typeface="+mn-cs"/>
              </a:rPr>
              <a:t>&gt; </a:t>
            </a:r>
            <a:r>
              <a:rPr lang="en-GB" sz="1800" kern="1200" dirty="0" smtClean="0">
                <a:latin typeface="MetaNormalLF-Roman" panose="020B0502030000020004" pitchFamily="34" charset="0"/>
                <a:ea typeface="+mn-ea"/>
                <a:cs typeface="+mn-cs"/>
              </a:rPr>
              <a:t>thought experiment solved</a:t>
            </a:r>
            <a:endParaRPr lang="en-GB" sz="1400" dirty="0">
              <a:latin typeface="MetaNormalLF-Roman" pitchFamily="34" charset="0"/>
            </a:endParaRPr>
          </a:p>
          <a:p>
            <a:pPr marL="0" indent="0">
              <a:buClrTx/>
              <a:buNone/>
            </a:pPr>
            <a:r>
              <a:rPr lang="de-DE" altLang="de-DE" sz="1800" dirty="0">
                <a:solidFill>
                  <a:srgbClr val="C00000"/>
                </a:solidFill>
                <a:latin typeface="Symbol" pitchFamily="18" charset="2"/>
              </a:rPr>
              <a:t>· </a:t>
            </a:r>
            <a:r>
              <a:rPr lang="en-GB" sz="1800" dirty="0" smtClean="0">
                <a:latin typeface="MetaNormalLF-Roman" pitchFamily="34" charset="0"/>
              </a:rPr>
              <a:t>Nanostructured surface material as </a:t>
            </a:r>
            <a:br>
              <a:rPr lang="en-GB" sz="1800" dirty="0" smtClean="0">
                <a:latin typeface="MetaNormalLF-Roman" pitchFamily="34" charset="0"/>
              </a:rPr>
            </a:br>
            <a:r>
              <a:rPr lang="en-GB" sz="1800" dirty="0" smtClean="0">
                <a:latin typeface="MetaNormalLF-Roman" pitchFamily="34" charset="0"/>
              </a:rPr>
              <a:t>    origin of the lotus effect was shown</a:t>
            </a:r>
          </a:p>
          <a:p>
            <a:pPr>
              <a:buClrTx/>
              <a:buFont typeface="MetaNormal-Roman" panose="020B0502030000020004" pitchFamily="34" charset="0"/>
              <a:buChar char="&gt;"/>
            </a:pPr>
            <a:endParaRPr lang="en-GB" sz="1800" dirty="0">
              <a:latin typeface="MetaNormalLF-Roman" pitchFamily="34" charset="0"/>
            </a:endParaRPr>
          </a:p>
          <a:p>
            <a:pPr marL="0" indent="0">
              <a:buClrTx/>
              <a:buNone/>
            </a:pPr>
            <a:r>
              <a:rPr lang="de-DE" altLang="de-DE" sz="1800" dirty="0">
                <a:solidFill>
                  <a:srgbClr val="C00000"/>
                </a:solidFill>
                <a:latin typeface="Symbol" pitchFamily="18" charset="2"/>
              </a:rPr>
              <a:t>· </a:t>
            </a:r>
            <a:r>
              <a:rPr lang="en-GB" altLang="de-DE" sz="1800" dirty="0">
                <a:latin typeface="MetaNormalLF-Roman" pitchFamily="34" charset="0"/>
              </a:rPr>
              <a:t>P</a:t>
            </a:r>
            <a:r>
              <a:rPr lang="en-GB" sz="1800" dirty="0" smtClean="0">
                <a:latin typeface="MetaNormalLF-Roman" pitchFamily="34" charset="0"/>
              </a:rPr>
              <a:t>rojects A6 (C. </a:t>
            </a:r>
            <a:r>
              <a:rPr lang="en-GB" sz="1800" dirty="0" err="1" smtClean="0">
                <a:latin typeface="MetaNormalLF-Roman" pitchFamily="34" charset="0"/>
              </a:rPr>
              <a:t>Denz</a:t>
            </a:r>
            <a:r>
              <a:rPr lang="en-GB" sz="1800" dirty="0" smtClean="0">
                <a:latin typeface="MetaNormalLF-Roman" pitchFamily="34" charset="0"/>
              </a:rPr>
              <a:t>, N. Doltsinis</a:t>
            </a:r>
            <a:r>
              <a:rPr lang="en-GB" sz="1800" dirty="0">
                <a:latin typeface="MetaNormalLF-Roman" pitchFamily="34" charset="0"/>
              </a:rPr>
              <a:t>, </a:t>
            </a:r>
            <a:r>
              <a:rPr lang="en-GB" sz="1800" dirty="0" smtClean="0">
                <a:latin typeface="MetaNormalLF-Roman" pitchFamily="34" charset="0"/>
              </a:rPr>
              <a:t/>
            </a:r>
            <a:br>
              <a:rPr lang="en-GB" sz="1800" dirty="0" smtClean="0">
                <a:latin typeface="MetaNormalLF-Roman" pitchFamily="34" charset="0"/>
              </a:rPr>
            </a:br>
            <a:r>
              <a:rPr lang="en-GB" sz="1800" dirty="0" smtClean="0">
                <a:latin typeface="MetaNormalLF-Roman" pitchFamily="34" charset="0"/>
              </a:rPr>
              <a:t>    Z. Wang</a:t>
            </a:r>
            <a:r>
              <a:rPr lang="en-GB" sz="1800" dirty="0">
                <a:latin typeface="MetaNormalLF-Roman" pitchFamily="34" charset="0"/>
              </a:rPr>
              <a:t>) and B1 </a:t>
            </a:r>
            <a:r>
              <a:rPr lang="en-GB" sz="1800" dirty="0" smtClean="0">
                <a:latin typeface="MetaNormalLF-Roman" pitchFamily="34" charset="0"/>
              </a:rPr>
              <a:t>(L. Chi, D. Zhang) </a:t>
            </a:r>
            <a:br>
              <a:rPr lang="en-GB" sz="1800" dirty="0" smtClean="0">
                <a:latin typeface="MetaNormalLF-Roman" pitchFamily="34" charset="0"/>
              </a:rPr>
            </a:br>
            <a:r>
              <a:rPr lang="en-GB" sz="1800" dirty="0" smtClean="0">
                <a:latin typeface="MetaNormalLF-Roman" pitchFamily="34" charset="0"/>
              </a:rPr>
              <a:t>    were addressed pointing out the </a:t>
            </a:r>
            <a:br>
              <a:rPr lang="en-GB" sz="1800" dirty="0" smtClean="0">
                <a:latin typeface="MetaNormalLF-Roman" pitchFamily="34" charset="0"/>
              </a:rPr>
            </a:br>
            <a:r>
              <a:rPr lang="en-GB" sz="1800" dirty="0" smtClean="0">
                <a:latin typeface="MetaNormalLF-Roman" pitchFamily="34" charset="0"/>
              </a:rPr>
              <a:t>    ongoing research on nanostructured </a:t>
            </a:r>
            <a:br>
              <a:rPr lang="en-GB" sz="1800" dirty="0" smtClean="0">
                <a:latin typeface="MetaNormalLF-Roman" pitchFamily="34" charset="0"/>
              </a:rPr>
            </a:br>
            <a:r>
              <a:rPr lang="en-GB" sz="1800" dirty="0" smtClean="0">
                <a:latin typeface="MetaNormalLF-Roman" pitchFamily="34" charset="0"/>
              </a:rPr>
              <a:t>    material</a:t>
            </a:r>
            <a:endParaRPr lang="en-GB" sz="1800" dirty="0">
              <a:latin typeface="MetaNormalLF-Roman" pitchFamily="34" charset="0"/>
            </a:endParaRPr>
          </a:p>
        </p:txBody>
      </p:sp>
    </p:spTree>
    <p:custDataLst>
      <p:tags r:id="rId1"/>
    </p:custDataLst>
    <p:extLst>
      <p:ext uri="{BB962C8B-B14F-4D97-AF65-F5344CB8AC3E}">
        <p14:creationId xmlns:p14="http://schemas.microsoft.com/office/powerpoint/2010/main" val="12473801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&gt; OLEDs - Leuchten lernen von der Natur </a:t>
            </a:r>
            <a:r>
              <a:rPr lang="de-DE" dirty="0" smtClean="0"/>
              <a:t/>
            </a:r>
            <a:br>
              <a:rPr lang="de-DE" dirty="0" smtClean="0"/>
            </a:br>
            <a:r>
              <a:rPr lang="de-DE" dirty="0" smtClean="0"/>
              <a:t>		</a:t>
            </a:r>
            <a:r>
              <a:rPr lang="en-GB" dirty="0" err="1" smtClean="0"/>
              <a:t>nanolayers</a:t>
            </a:r>
            <a:r>
              <a:rPr lang="en-GB" dirty="0" smtClean="0"/>
              <a:t> – OLEDs</a:t>
            </a:r>
            <a:r>
              <a:rPr lang="en-GB" dirty="0"/>
              <a:t/>
            </a:r>
            <a:br>
              <a:rPr lang="en-GB" dirty="0"/>
            </a:br>
            <a:r>
              <a:rPr lang="en-GB" dirty="0"/>
              <a:t> </a:t>
            </a:r>
            <a:br>
              <a:rPr lang="en-GB" dirty="0"/>
            </a:br>
            <a:endParaRPr lang="de-DE" dirty="0"/>
          </a:p>
        </p:txBody>
      </p:sp>
      <p:sp>
        <p:nvSpPr>
          <p:cNvPr id="5" name="Inhaltsplatzhalter 3"/>
          <p:cNvSpPr>
            <a:spLocks noGrp="1"/>
          </p:cNvSpPr>
          <p:nvPr>
            <p:ph sz="half" idx="4294967295"/>
          </p:nvPr>
        </p:nvSpPr>
        <p:spPr>
          <a:xfrm>
            <a:off x="4499992" y="1600200"/>
            <a:ext cx="4186809" cy="4525963"/>
          </a:xfrm>
          <a:prstGeom prst="rect">
            <a:avLst/>
          </a:prstGeom>
        </p:spPr>
        <p:txBody>
          <a:bodyPr/>
          <a:lstStyle/>
          <a:p>
            <a:pPr marL="0" indent="0">
              <a:buClrTx/>
              <a:buNone/>
            </a:pPr>
            <a:r>
              <a:rPr lang="de-DE" altLang="de-DE" sz="1800" dirty="0">
                <a:solidFill>
                  <a:srgbClr val="C00000"/>
                </a:solidFill>
                <a:latin typeface="Symbol" pitchFamily="18" charset="2"/>
              </a:rPr>
              <a:t>· </a:t>
            </a:r>
            <a:r>
              <a:rPr lang="en-GB" sz="1800" dirty="0" smtClean="0">
                <a:latin typeface="MetaNormalLF-Roman" pitchFamily="34" charset="0"/>
              </a:rPr>
              <a:t>Participants experimented with </a:t>
            </a:r>
            <a:br>
              <a:rPr lang="en-GB" sz="1800" dirty="0" smtClean="0">
                <a:latin typeface="MetaNormalLF-Roman" pitchFamily="34" charset="0"/>
              </a:rPr>
            </a:br>
            <a:r>
              <a:rPr lang="en-GB" sz="1800" dirty="0" smtClean="0">
                <a:latin typeface="MetaNormalLF-Roman" pitchFamily="34" charset="0"/>
              </a:rPr>
              <a:t>    fluorescence and phosphorescence in </a:t>
            </a:r>
            <a:br>
              <a:rPr lang="en-GB" sz="1800" dirty="0" smtClean="0">
                <a:latin typeface="MetaNormalLF-Roman" pitchFamily="34" charset="0"/>
              </a:rPr>
            </a:br>
            <a:r>
              <a:rPr lang="en-GB" sz="1800" dirty="0" smtClean="0">
                <a:latin typeface="MetaNormalLF-Roman" pitchFamily="34" charset="0"/>
              </a:rPr>
              <a:t>     nature, art and different science:</a:t>
            </a:r>
          </a:p>
          <a:p>
            <a:pPr marL="457200" lvl="1" indent="0">
              <a:buClrTx/>
              <a:buNone/>
            </a:pPr>
            <a:r>
              <a:rPr lang="en-US" altLang="de-DE" sz="1800" b="1" dirty="0">
                <a:solidFill>
                  <a:srgbClr val="346AA0"/>
                </a:solidFill>
                <a:latin typeface="MetaBoldLF-Roman" panose="020B0502030000020004" pitchFamily="34" charset="0"/>
              </a:rPr>
              <a:t>&gt; </a:t>
            </a:r>
            <a:r>
              <a:rPr lang="en-GB" sz="1800" kern="1200" dirty="0" smtClean="0">
                <a:latin typeface="MetaNormalLF-Roman" panose="020B0502030000020004" pitchFamily="34" charset="0"/>
                <a:ea typeface="+mn-ea"/>
                <a:cs typeface="+mn-cs"/>
              </a:rPr>
              <a:t>Phosphorescence </a:t>
            </a:r>
            <a:r>
              <a:rPr lang="en-GB" sz="1800" kern="1200" dirty="0">
                <a:latin typeface="MetaNormalLF-Roman" panose="020B0502030000020004" pitchFamily="34" charset="0"/>
                <a:ea typeface="+mn-ea"/>
                <a:cs typeface="+mn-cs"/>
              </a:rPr>
              <a:t>of painting colour</a:t>
            </a:r>
          </a:p>
          <a:p>
            <a:pPr marL="457200" lvl="1" indent="0">
              <a:buClrTx/>
              <a:buNone/>
            </a:pPr>
            <a:r>
              <a:rPr lang="en-US" altLang="de-DE" sz="1800" b="1" dirty="0">
                <a:solidFill>
                  <a:srgbClr val="346AA0"/>
                </a:solidFill>
                <a:latin typeface="MetaBoldLF-Roman" panose="020B0502030000020004" pitchFamily="34" charset="0"/>
              </a:rPr>
              <a:t>&gt; </a:t>
            </a:r>
            <a:r>
              <a:rPr lang="en-GB" sz="1800" kern="1200" dirty="0" smtClean="0">
                <a:latin typeface="MetaNormalLF-Roman" panose="020B0502030000020004" pitchFamily="34" charset="0"/>
                <a:ea typeface="+mn-ea"/>
                <a:cs typeface="+mn-cs"/>
              </a:rPr>
              <a:t>Fluorescence </a:t>
            </a:r>
            <a:r>
              <a:rPr lang="en-GB" sz="1800" kern="1200" dirty="0">
                <a:latin typeface="MetaNormalLF-Roman" panose="020B0502030000020004" pitchFamily="34" charset="0"/>
                <a:ea typeface="+mn-ea"/>
                <a:cs typeface="+mn-cs"/>
              </a:rPr>
              <a:t>of horse </a:t>
            </a:r>
            <a:r>
              <a:rPr lang="en-GB" sz="1800" kern="1200" dirty="0" smtClean="0">
                <a:latin typeface="MetaNormalLF-Roman" panose="020B0502030000020004" pitchFamily="34" charset="0"/>
                <a:ea typeface="+mn-ea"/>
                <a:cs typeface="+mn-cs"/>
              </a:rPr>
              <a:t>chestnut</a:t>
            </a:r>
          </a:p>
          <a:p>
            <a:pPr marL="457200" lvl="1" indent="0">
              <a:buClrTx/>
              <a:buNone/>
            </a:pPr>
            <a:r>
              <a:rPr lang="en-US" altLang="de-DE" sz="1800" b="1" dirty="0">
                <a:solidFill>
                  <a:srgbClr val="346AA0"/>
                </a:solidFill>
                <a:latin typeface="MetaBoldLF-Roman" panose="020B0502030000020004" pitchFamily="34" charset="0"/>
              </a:rPr>
              <a:t>&gt; </a:t>
            </a:r>
            <a:r>
              <a:rPr lang="en-GB" sz="1800" kern="1200" dirty="0" err="1" smtClean="0">
                <a:latin typeface="MetaNormalLF-Roman" panose="020B0502030000020004" pitchFamily="34" charset="0"/>
                <a:ea typeface="+mn-ea"/>
                <a:cs typeface="+mn-cs"/>
              </a:rPr>
              <a:t>chemiluminescence</a:t>
            </a:r>
            <a:r>
              <a:rPr lang="en-GB" sz="1800" kern="1200" dirty="0" smtClean="0">
                <a:latin typeface="MetaNormalLF-Roman" panose="020B0502030000020004" pitchFamily="34" charset="0"/>
                <a:ea typeface="+mn-ea"/>
                <a:cs typeface="+mn-cs"/>
              </a:rPr>
              <a:t> of </a:t>
            </a:r>
            <a:r>
              <a:rPr lang="en-GB" sz="1800" kern="1200" dirty="0" err="1" smtClean="0">
                <a:latin typeface="MetaNormalLF-Roman" panose="020B0502030000020004" pitchFamily="34" charset="0"/>
                <a:ea typeface="+mn-ea"/>
                <a:cs typeface="+mn-cs"/>
              </a:rPr>
              <a:t>luminol</a:t>
            </a:r>
            <a:endParaRPr lang="en-GB" sz="1800" kern="1200" dirty="0">
              <a:latin typeface="MetaNormalLF-Roman" panose="020B0502030000020004" pitchFamily="34" charset="0"/>
              <a:ea typeface="+mn-ea"/>
              <a:cs typeface="+mn-cs"/>
            </a:endParaRPr>
          </a:p>
          <a:p>
            <a:pPr lvl="1">
              <a:buClrTx/>
              <a:buFont typeface="Courier New" panose="02070309020205020404" pitchFamily="49" charset="0"/>
              <a:buChar char="→"/>
            </a:pPr>
            <a:endParaRPr lang="en-GB" sz="1800" kern="1200" dirty="0">
              <a:latin typeface="MetaNormalLF-Roman" panose="020B0502030000020004" pitchFamily="34" charset="0"/>
              <a:ea typeface="+mn-ea"/>
              <a:cs typeface="+mn-cs"/>
            </a:endParaRPr>
          </a:p>
          <a:p>
            <a:pPr marL="0" indent="0">
              <a:buClrTx/>
              <a:buNone/>
            </a:pPr>
            <a:r>
              <a:rPr lang="de-DE" altLang="de-DE" sz="1800" dirty="0">
                <a:solidFill>
                  <a:srgbClr val="C00000"/>
                </a:solidFill>
                <a:latin typeface="Symbol" pitchFamily="18" charset="2"/>
              </a:rPr>
              <a:t>· </a:t>
            </a:r>
            <a:r>
              <a:rPr lang="en-GB" sz="1800" dirty="0" smtClean="0">
                <a:latin typeface="MetaNormalLF-Roman" pitchFamily="34" charset="0"/>
              </a:rPr>
              <a:t>Build OLEDs with electro-luminescent </a:t>
            </a:r>
            <a:br>
              <a:rPr lang="en-GB" sz="1800" dirty="0" smtClean="0">
                <a:latin typeface="MetaNormalLF-Roman" pitchFamily="34" charset="0"/>
              </a:rPr>
            </a:br>
            <a:r>
              <a:rPr lang="en-GB" sz="1800" dirty="0" smtClean="0">
                <a:latin typeface="MetaNormalLF-Roman" pitchFamily="34" charset="0"/>
              </a:rPr>
              <a:t>    </a:t>
            </a:r>
            <a:r>
              <a:rPr lang="en-GB" sz="1800" dirty="0" err="1" smtClean="0">
                <a:latin typeface="MetaNormalLF-Roman" pitchFamily="34" charset="0"/>
              </a:rPr>
              <a:t>superyellow</a:t>
            </a:r>
            <a:r>
              <a:rPr lang="en-GB" sz="1800" dirty="0" smtClean="0">
                <a:latin typeface="MetaNormalLF-Roman" pitchFamily="34" charset="0"/>
              </a:rPr>
              <a:t> layer using spin coaters</a:t>
            </a:r>
          </a:p>
          <a:p>
            <a:pPr>
              <a:buClrTx/>
              <a:buFont typeface="MetaNormal-Roman" panose="020B0502030000020004" pitchFamily="34" charset="0"/>
              <a:buChar char="&gt;"/>
            </a:pPr>
            <a:endParaRPr lang="en-GB" sz="1800" dirty="0">
              <a:latin typeface="MetaNormalLF-Roman" pitchFamily="34" charset="0"/>
            </a:endParaRPr>
          </a:p>
          <a:p>
            <a:pPr marL="0" indent="0">
              <a:buClrTx/>
              <a:buNone/>
            </a:pPr>
            <a:r>
              <a:rPr lang="de-DE" altLang="de-DE" sz="1800" dirty="0">
                <a:solidFill>
                  <a:srgbClr val="C00000"/>
                </a:solidFill>
                <a:latin typeface="Symbol" pitchFamily="18" charset="2"/>
              </a:rPr>
              <a:t>· </a:t>
            </a:r>
            <a:r>
              <a:rPr lang="en-GB" sz="1800" dirty="0" smtClean="0">
                <a:latin typeface="MetaNormalLF-Roman" pitchFamily="34" charset="0"/>
              </a:rPr>
              <a:t>Project B13 (</a:t>
            </a:r>
            <a:r>
              <a:rPr lang="de-DE" sz="1800" dirty="0" smtClean="0">
                <a:latin typeface="MetaNormalLF-Roman" pitchFamily="34" charset="0"/>
              </a:rPr>
              <a:t>C. Strassert, D. Wegner)</a:t>
            </a:r>
            <a:r>
              <a:rPr lang="en-GB" sz="1800" dirty="0" smtClean="0">
                <a:latin typeface="MetaNormalLF-Roman" pitchFamily="34" charset="0"/>
              </a:rPr>
              <a:t> </a:t>
            </a:r>
            <a:br>
              <a:rPr lang="en-GB" sz="1800" dirty="0" smtClean="0">
                <a:latin typeface="MetaNormalLF-Roman" pitchFamily="34" charset="0"/>
              </a:rPr>
            </a:br>
            <a:r>
              <a:rPr lang="en-GB" sz="1800" dirty="0" smtClean="0">
                <a:latin typeface="MetaNormalLF-Roman" pitchFamily="34" charset="0"/>
              </a:rPr>
              <a:t>    is addressed pointing out research on    </a:t>
            </a:r>
            <a:br>
              <a:rPr lang="en-GB" sz="1800" dirty="0" smtClean="0">
                <a:latin typeface="MetaNormalLF-Roman" pitchFamily="34" charset="0"/>
              </a:rPr>
            </a:br>
            <a:r>
              <a:rPr lang="en-GB" sz="1800" dirty="0" smtClean="0">
                <a:latin typeface="MetaNormalLF-Roman" pitchFamily="34" charset="0"/>
              </a:rPr>
              <a:t>    multifunctional </a:t>
            </a:r>
            <a:r>
              <a:rPr lang="en-GB" sz="1800" dirty="0" err="1" smtClean="0">
                <a:latin typeface="MetaNormalLF-Roman" pitchFamily="34" charset="0"/>
              </a:rPr>
              <a:t>nanolayers</a:t>
            </a:r>
            <a:r>
              <a:rPr lang="en-GB" sz="1800" dirty="0" smtClean="0">
                <a:latin typeface="MetaNormalLF-Roman" pitchFamily="34" charset="0"/>
              </a:rPr>
              <a:t> for OLEDs</a:t>
            </a:r>
            <a:endParaRPr lang="en-GB" sz="1800" dirty="0">
              <a:latin typeface="MetaNormalLF-Roman" pitchFamily="34" charset="0"/>
            </a:endParaRPr>
          </a:p>
        </p:txBody>
      </p:sp>
      <p:pic>
        <p:nvPicPr>
          <p:cNvPr id="3075" name="Picture 3" descr="S:\Fotos\2014_09_Projektwoche Nano\CIMG22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9055">
            <a:off x="1290311" y="3533023"/>
            <a:ext cx="2832000" cy="2124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Doktorarbeit\Nano4YourLife\Workshops\Workshop2\20141119_1649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589" r="37456" b="42397"/>
          <a:stretch/>
        </p:blipFill>
        <p:spPr bwMode="auto">
          <a:xfrm rot="282520">
            <a:off x="483902" y="2008756"/>
            <a:ext cx="1476375" cy="14515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A-MExLab Physik\Anträge - Wettbewerbe - Ausschreibungen\DFG - Nano4yourlife TRR61 - 2013-16\Fotos\Workshops\WS 2.2\CIMG30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1058">
            <a:off x="2397086" y="1924553"/>
            <a:ext cx="2160000" cy="162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231021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&gt; Further projects in the frame of DFG projects</a:t>
            </a:r>
            <a:r>
              <a:rPr lang="de-DE" dirty="0"/>
              <a:t/>
            </a:r>
            <a:br>
              <a:rPr lang="de-DE" dirty="0"/>
            </a:br>
            <a:endParaRPr lang="de-DE" dirty="0"/>
          </a:p>
        </p:txBody>
      </p:sp>
      <p:sp>
        <p:nvSpPr>
          <p:cNvPr id="7" name="Inhaltsplatzhalter 6"/>
          <p:cNvSpPr>
            <a:spLocks noGrp="1"/>
          </p:cNvSpPr>
          <p:nvPr>
            <p:ph idx="1"/>
          </p:nvPr>
        </p:nvSpPr>
        <p:spPr>
          <a:xfrm>
            <a:off x="601216" y="1412776"/>
            <a:ext cx="6131024" cy="2116832"/>
          </a:xfrm>
        </p:spPr>
        <p:txBody>
          <a:bodyPr/>
          <a:lstStyle/>
          <a:p>
            <a:pPr marL="0" indent="0">
              <a:buClrTx/>
              <a:buNone/>
            </a:pPr>
            <a:r>
              <a:rPr lang="de-DE" altLang="de-DE" dirty="0" err="1" smtClean="0">
                <a:solidFill>
                  <a:srgbClr val="C00000"/>
                </a:solidFill>
                <a:latin typeface="MetaBoldLF-Roman" panose="020B0502030000020004" pitchFamily="34" charset="0"/>
              </a:rPr>
              <a:t>Theses</a:t>
            </a:r>
            <a:r>
              <a:rPr lang="de-DE" altLang="de-DE" dirty="0" smtClean="0">
                <a:solidFill>
                  <a:srgbClr val="C00000"/>
                </a:solidFill>
                <a:latin typeface="MetaBoldLF-Roman" panose="020B0502030000020004" pitchFamily="34" charset="0"/>
              </a:rPr>
              <a:t> at </a:t>
            </a:r>
            <a:r>
              <a:rPr lang="de-DE" altLang="de-DE" dirty="0" err="1" smtClean="0">
                <a:solidFill>
                  <a:srgbClr val="C00000"/>
                </a:solidFill>
                <a:latin typeface="MetaBoldLF-Roman" panose="020B0502030000020004" pitchFamily="34" charset="0"/>
              </a:rPr>
              <a:t>the</a:t>
            </a:r>
            <a:r>
              <a:rPr lang="de-DE" altLang="de-DE" dirty="0" smtClean="0">
                <a:solidFill>
                  <a:srgbClr val="C00000"/>
                </a:solidFill>
                <a:latin typeface="MetaBoldLF-Roman" panose="020B0502030000020004" pitchFamily="34" charset="0"/>
              </a:rPr>
              <a:t> </a:t>
            </a:r>
            <a:r>
              <a:rPr lang="de-DE" altLang="de-DE" dirty="0" err="1" smtClean="0">
                <a:solidFill>
                  <a:srgbClr val="C00000"/>
                </a:solidFill>
                <a:latin typeface="MetaBoldLF-Roman" panose="020B0502030000020004" pitchFamily="34" charset="0"/>
              </a:rPr>
              <a:t>boarder</a:t>
            </a:r>
            <a:r>
              <a:rPr lang="de-DE" altLang="de-DE" dirty="0" smtClean="0">
                <a:solidFill>
                  <a:srgbClr val="C00000"/>
                </a:solidFill>
                <a:latin typeface="MetaBoldLF-Roman" panose="020B0502030000020004" pitchFamily="34" charset="0"/>
              </a:rPr>
              <a:t> </a:t>
            </a:r>
            <a:r>
              <a:rPr lang="de-DE" altLang="de-DE" dirty="0" err="1" smtClean="0">
                <a:solidFill>
                  <a:srgbClr val="C00000"/>
                </a:solidFill>
                <a:latin typeface="MetaBoldLF-Roman" panose="020B0502030000020004" pitchFamily="34" charset="0"/>
              </a:rPr>
              <a:t>between</a:t>
            </a:r>
            <a:r>
              <a:rPr lang="de-DE" altLang="de-DE" dirty="0" smtClean="0">
                <a:solidFill>
                  <a:srgbClr val="C00000"/>
                </a:solidFill>
                <a:latin typeface="MetaBoldLF-Roman" panose="020B0502030000020004" pitchFamily="34" charset="0"/>
              </a:rPr>
              <a:t> </a:t>
            </a:r>
            <a:r>
              <a:rPr lang="de-DE" altLang="de-DE" dirty="0" err="1" smtClean="0">
                <a:solidFill>
                  <a:srgbClr val="C00000"/>
                </a:solidFill>
                <a:latin typeface="MetaBoldLF-Roman" panose="020B0502030000020004" pitchFamily="34" charset="0"/>
              </a:rPr>
              <a:t>field</a:t>
            </a:r>
            <a:r>
              <a:rPr lang="de-DE" altLang="de-DE" dirty="0" smtClean="0">
                <a:solidFill>
                  <a:srgbClr val="C00000"/>
                </a:solidFill>
                <a:latin typeface="MetaBoldLF-Roman" panose="020B0502030000020004" pitchFamily="34" charset="0"/>
              </a:rPr>
              <a:t> </a:t>
            </a:r>
            <a:r>
              <a:rPr lang="de-DE" altLang="de-DE" dirty="0" err="1" smtClean="0">
                <a:solidFill>
                  <a:srgbClr val="C00000"/>
                </a:solidFill>
                <a:latin typeface="MetaBoldLF-Roman" panose="020B0502030000020004" pitchFamily="34" charset="0"/>
              </a:rPr>
              <a:t>and</a:t>
            </a:r>
            <a:r>
              <a:rPr lang="de-DE" altLang="de-DE" dirty="0" smtClean="0">
                <a:solidFill>
                  <a:srgbClr val="C00000"/>
                </a:solidFill>
                <a:latin typeface="MetaBoldLF-Roman" panose="020B0502030000020004" pitchFamily="34" charset="0"/>
              </a:rPr>
              <a:t> </a:t>
            </a:r>
            <a:r>
              <a:rPr lang="de-DE" altLang="de-DE" dirty="0" err="1" smtClean="0">
                <a:solidFill>
                  <a:srgbClr val="C00000"/>
                </a:solidFill>
                <a:latin typeface="MetaBoldLF-Roman" panose="020B0502030000020004" pitchFamily="34" charset="0"/>
              </a:rPr>
              <a:t>didactics</a:t>
            </a:r>
            <a:endParaRPr lang="de-DE" altLang="de-DE" dirty="0" smtClean="0">
              <a:solidFill>
                <a:srgbClr val="C00000"/>
              </a:solidFill>
              <a:latin typeface="MetaBoldLF-Roman" panose="020B0502030000020004" pitchFamily="34" charset="0"/>
            </a:endParaRPr>
          </a:p>
          <a:p>
            <a:pPr marL="0" indent="0">
              <a:buClrTx/>
              <a:buNone/>
            </a:pPr>
            <a:r>
              <a:rPr lang="de-DE" altLang="de-DE" dirty="0" smtClean="0">
                <a:solidFill>
                  <a:srgbClr val="C00000"/>
                </a:solidFill>
                <a:latin typeface="Symbol" pitchFamily="18" charset="2"/>
              </a:rPr>
              <a:t>· </a:t>
            </a:r>
            <a:r>
              <a:rPr lang="en-US" dirty="0" smtClean="0"/>
              <a:t>Bachelor thesis on an interactive exhibit presenting </a:t>
            </a:r>
            <a:br>
              <a:rPr lang="en-US" dirty="0" smtClean="0"/>
            </a:br>
            <a:r>
              <a:rPr lang="en-US" dirty="0" smtClean="0"/>
              <a:t>    the lotus effect</a:t>
            </a:r>
          </a:p>
          <a:p>
            <a:pPr marL="0" indent="0">
              <a:buClrTx/>
              <a:buNone/>
            </a:pPr>
            <a:r>
              <a:rPr lang="de-DE" altLang="de-DE" dirty="0" smtClean="0">
                <a:solidFill>
                  <a:srgbClr val="C00000"/>
                </a:solidFill>
                <a:latin typeface="Symbol" pitchFamily="18" charset="2"/>
              </a:rPr>
              <a:t>· </a:t>
            </a:r>
            <a:r>
              <a:rPr lang="en-US" dirty="0" smtClean="0"/>
              <a:t>Bachelor thesis on an fully functional LEGO AFM model</a:t>
            </a:r>
            <a:endParaRPr lang="en-US" dirty="0"/>
          </a:p>
          <a:p>
            <a:pPr marL="0" indent="0">
              <a:buClrTx/>
              <a:buNone/>
            </a:pPr>
            <a:r>
              <a:rPr lang="de-DE" altLang="de-DE" dirty="0" smtClean="0">
                <a:solidFill>
                  <a:srgbClr val="C00000"/>
                </a:solidFill>
                <a:latin typeface="Symbol" pitchFamily="18" charset="2"/>
              </a:rPr>
              <a:t>· </a:t>
            </a:r>
            <a:r>
              <a:rPr lang="en-US" dirty="0" smtClean="0"/>
              <a:t>Master thesis on an exhibit explaining the dynamic </a:t>
            </a:r>
            <a:br>
              <a:rPr lang="en-US" dirty="0" smtClean="0"/>
            </a:br>
            <a:r>
              <a:rPr lang="en-US" dirty="0" smtClean="0"/>
              <a:t>   mode of an AFM</a:t>
            </a:r>
          </a:p>
          <a:p>
            <a:pPr>
              <a:buClrTx/>
              <a:buFont typeface="MetaNormal-Roman" panose="020B0502030000020004" pitchFamily="34" charset="0"/>
              <a:buChar char="&gt;"/>
            </a:pPr>
            <a:endParaRPr lang="en-US" dirty="0"/>
          </a:p>
          <a:p>
            <a:pPr>
              <a:buClrTx/>
              <a:buFont typeface="MetaNormal-Roman" panose="020B0502030000020004" pitchFamily="34" charset="0"/>
              <a:buChar char="&gt;"/>
            </a:pPr>
            <a:endParaRPr lang="en-US" dirty="0"/>
          </a:p>
        </p:txBody>
      </p:sp>
      <p:pic>
        <p:nvPicPr>
          <p:cNvPr id="5124" name="Picture 4" descr="http://lego2nano.openwisdomlab.net/img/LEGOAFM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7994">
            <a:off x="4334461" y="3959346"/>
            <a:ext cx="3550864" cy="200236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Fotos\Exponate\Lotustropfenbahn\P101006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092" r="17121"/>
          <a:stretch/>
        </p:blipFill>
        <p:spPr bwMode="auto">
          <a:xfrm>
            <a:off x="6844947" y="1052736"/>
            <a:ext cx="1447736" cy="33399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sa.jpk.com/index.media.f9036691584452634311780a5cf8d096v1.gif"/>
          <p:cNvPicPr>
            <a:picLocks noChangeAspect="1" noChangeArrowheads="1"/>
          </p:cNvPicPr>
          <p:nvPr/>
        </p:nvPicPr>
        <p:blipFill rotWithShape="1">
          <a:blip r:embed="rId5">
            <a:extLst>
              <a:ext uri="{28A0092B-C50C-407E-A947-70E740481C1C}">
                <a14:useLocalDpi xmlns:a14="http://schemas.microsoft.com/office/drawing/2010/main" val="0"/>
              </a:ext>
            </a:extLst>
          </a:blip>
          <a:srcRect t="20084"/>
          <a:stretch/>
        </p:blipFill>
        <p:spPr bwMode="auto">
          <a:xfrm rot="385876">
            <a:off x="2296758" y="4867959"/>
            <a:ext cx="2305050" cy="882995"/>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6"/>
          <p:cNvSpPr txBox="1">
            <a:spLocks/>
          </p:cNvSpPr>
          <p:nvPr/>
        </p:nvSpPr>
        <p:spPr>
          <a:xfrm>
            <a:off x="611560" y="3544416"/>
            <a:ext cx="6131024" cy="2116832"/>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lang="de-DE" sz="1800" smtClean="0">
                <a:solidFill>
                  <a:schemeClr val="tx1"/>
                </a:solidFill>
                <a:latin typeface="MetaNormalLF-Roman" pitchFamily="34" charset="0"/>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lang="de-DE" sz="1800" smtClean="0">
                <a:solidFill>
                  <a:schemeClr val="tx1"/>
                </a:solidFill>
                <a:latin typeface="MetaNormalLF-Roman" pitchFamily="34" charset="0"/>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lang="de-DE" sz="1800" smtClean="0">
                <a:solidFill>
                  <a:schemeClr val="tx1"/>
                </a:solidFill>
                <a:latin typeface="MetaNormalLF-Roman" pitchFamily="34" charset="0"/>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lang="de-DE" sz="1800" smtClean="0">
                <a:solidFill>
                  <a:schemeClr val="tx1"/>
                </a:solidFill>
                <a:latin typeface="MetaNormalLF-Roman" pitchFamily="34" charset="0"/>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lang="de-DE" sz="1800">
                <a:solidFill>
                  <a:schemeClr val="tx1"/>
                </a:solidFill>
                <a:latin typeface="MetaNormalLF-Roman"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Tx/>
              <a:buFont typeface="Wingdings" pitchFamily="2" charset="2"/>
              <a:buNone/>
            </a:pPr>
            <a:r>
              <a:rPr lang="en-US" altLang="de-DE" kern="0" dirty="0" smtClean="0">
                <a:solidFill>
                  <a:srgbClr val="C00000"/>
                </a:solidFill>
                <a:latin typeface="MetaBoldLF-Roman" panose="020B0502030000020004" pitchFamily="34" charset="0"/>
              </a:rPr>
              <a:t>Participants</a:t>
            </a:r>
          </a:p>
          <a:p>
            <a:pPr marL="0" indent="0">
              <a:buClrTx/>
              <a:buFont typeface="Wingdings" pitchFamily="2" charset="2"/>
              <a:buNone/>
            </a:pPr>
            <a:r>
              <a:rPr lang="en-US" altLang="de-DE" kern="0" dirty="0" smtClean="0">
                <a:solidFill>
                  <a:srgbClr val="C00000"/>
                </a:solidFill>
                <a:latin typeface="Symbol" pitchFamily="18" charset="2"/>
              </a:rPr>
              <a:t>· </a:t>
            </a:r>
            <a:r>
              <a:rPr lang="en-US" kern="0" dirty="0" smtClean="0"/>
              <a:t>Chinese female students</a:t>
            </a:r>
          </a:p>
          <a:p>
            <a:pPr marL="0" indent="0">
              <a:buClrTx/>
              <a:buFont typeface="Wingdings" pitchFamily="2" charset="2"/>
              <a:buNone/>
            </a:pPr>
            <a:r>
              <a:rPr lang="en-US" altLang="de-DE" kern="0" dirty="0" smtClean="0">
                <a:solidFill>
                  <a:srgbClr val="C00000"/>
                </a:solidFill>
                <a:latin typeface="Symbol" pitchFamily="18" charset="2"/>
              </a:rPr>
              <a:t>· </a:t>
            </a:r>
            <a:r>
              <a:rPr lang="en-US" altLang="de-DE" kern="0" dirty="0" smtClean="0"/>
              <a:t>Female PhD students of TRR61</a:t>
            </a:r>
          </a:p>
          <a:p>
            <a:pPr marL="0" indent="0">
              <a:buClrTx/>
              <a:buFont typeface="Wingdings" pitchFamily="2" charset="2"/>
              <a:buNone/>
            </a:pPr>
            <a:r>
              <a:rPr lang="en-US" altLang="de-DE" kern="0" dirty="0" smtClean="0"/>
              <a:t>   &gt; Examples for young students</a:t>
            </a:r>
            <a:br>
              <a:rPr lang="en-US" altLang="de-DE" kern="0" dirty="0" smtClean="0"/>
            </a:br>
            <a:r>
              <a:rPr lang="en-US" altLang="de-DE" kern="0" dirty="0" smtClean="0"/>
              <a:t>     (CP for teaching load !)</a:t>
            </a:r>
            <a:br>
              <a:rPr lang="en-US" altLang="de-DE" kern="0" dirty="0" smtClean="0"/>
            </a:br>
            <a:r>
              <a:rPr lang="en-US" altLang="de-DE" kern="0" dirty="0" smtClean="0"/>
              <a:t>   </a:t>
            </a:r>
            <a:endParaRPr lang="en-US" kern="0" dirty="0" smtClean="0"/>
          </a:p>
          <a:p>
            <a:pPr>
              <a:buClrTx/>
              <a:buFont typeface="MetaNormal-Roman" panose="020B0502030000020004" pitchFamily="34" charset="0"/>
              <a:buChar char="&gt;"/>
            </a:pPr>
            <a:endParaRPr lang="en-US" kern="0" dirty="0" smtClean="0"/>
          </a:p>
          <a:p>
            <a:pPr>
              <a:buClrTx/>
              <a:buFont typeface="MetaNormal-Roman" panose="020B0502030000020004" pitchFamily="34" charset="0"/>
              <a:buChar char="&gt;"/>
            </a:pPr>
            <a:endParaRPr lang="en-US" kern="0" dirty="0"/>
          </a:p>
        </p:txBody>
      </p:sp>
    </p:spTree>
    <p:custDataLst>
      <p:tags r:id="rId1"/>
    </p:custDataLst>
    <p:extLst>
      <p:ext uri="{BB962C8B-B14F-4D97-AF65-F5344CB8AC3E}">
        <p14:creationId xmlns:p14="http://schemas.microsoft.com/office/powerpoint/2010/main" val="1878690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lvl="1"/>
            <a:r>
              <a:rPr lang="en-GB" sz="2000" dirty="0" smtClean="0">
                <a:solidFill>
                  <a:srgbClr val="346AA0"/>
                </a:solidFill>
                <a:latin typeface="MetaBold-Roman" pitchFamily="34" charset="0"/>
              </a:rPr>
              <a:t>&gt; Summary: Concept of Gender Measures in a RTG </a:t>
            </a:r>
            <a:endParaRPr lang="de-DE" sz="2000" dirty="0"/>
          </a:p>
        </p:txBody>
      </p:sp>
      <p:sp>
        <p:nvSpPr>
          <p:cNvPr id="8" name="Inhaltsplatzhalter 7"/>
          <p:cNvSpPr>
            <a:spLocks noGrp="1"/>
          </p:cNvSpPr>
          <p:nvPr>
            <p:ph idx="1"/>
          </p:nvPr>
        </p:nvSpPr>
        <p:spPr>
          <a:xfrm>
            <a:off x="590872" y="1600201"/>
            <a:ext cx="8229600" cy="3989040"/>
          </a:xfrm>
        </p:spPr>
        <p:txBody>
          <a:bodyPr/>
          <a:lstStyle/>
          <a:p>
            <a:pPr marL="0" indent="0">
              <a:buClr>
                <a:srgbClr val="C00000"/>
              </a:buClr>
              <a:buNone/>
            </a:pPr>
            <a:r>
              <a:rPr lang="de-DE" altLang="de-DE" dirty="0" smtClean="0">
                <a:solidFill>
                  <a:srgbClr val="C00000"/>
                </a:solidFill>
                <a:latin typeface="Symbol" pitchFamily="18" charset="2"/>
              </a:rPr>
              <a:t>· </a:t>
            </a:r>
            <a:r>
              <a:rPr lang="en-GB" altLang="de-DE" dirty="0" smtClean="0">
                <a:solidFill>
                  <a:srgbClr val="C00000"/>
                </a:solidFill>
                <a:latin typeface="MetaBoldLF-Roman" panose="020B0502030000020004" pitchFamily="34" charset="0"/>
              </a:rPr>
              <a:t>Follow DFG rules    </a:t>
            </a:r>
            <a:r>
              <a:rPr lang="en-GB" dirty="0" smtClean="0">
                <a:solidFill>
                  <a:srgbClr val="346AA0"/>
                </a:solidFill>
                <a:latin typeface="MetaBoldLF-Roman" panose="020B0502030000020004" pitchFamily="34" charset="0"/>
              </a:rPr>
              <a:t>&gt;</a:t>
            </a:r>
            <a:r>
              <a:rPr lang="en-GB" dirty="0" smtClean="0">
                <a:solidFill>
                  <a:srgbClr val="C00000"/>
                </a:solidFill>
                <a:latin typeface="MetaBoldLF-Roman" panose="020B0502030000020004" pitchFamily="34" charset="0"/>
              </a:rPr>
              <a:t> </a:t>
            </a:r>
            <a:r>
              <a:rPr lang="en-GB" dirty="0" smtClean="0"/>
              <a:t>Set up a strategy </a:t>
            </a:r>
          </a:p>
          <a:p>
            <a:pPr marL="0" indent="0">
              <a:buClr>
                <a:srgbClr val="C00000"/>
              </a:buClr>
              <a:buNone/>
            </a:pPr>
            <a:r>
              <a:rPr lang="de-DE" altLang="de-DE" dirty="0" smtClean="0">
                <a:solidFill>
                  <a:srgbClr val="C00000"/>
                </a:solidFill>
                <a:latin typeface="Symbol" pitchFamily="18" charset="2"/>
              </a:rPr>
              <a:t>· </a:t>
            </a:r>
            <a:r>
              <a:rPr lang="en-GB" altLang="de-DE" dirty="0" smtClean="0">
                <a:solidFill>
                  <a:srgbClr val="C00000"/>
                </a:solidFill>
                <a:latin typeface="MetaBoldLF-Roman" panose="020B0502030000020004" pitchFamily="34" charset="0"/>
              </a:rPr>
              <a:t>Find out more </a:t>
            </a:r>
            <a:r>
              <a:rPr lang="en-GB" dirty="0" smtClean="0">
                <a:solidFill>
                  <a:srgbClr val="346AA0"/>
                </a:solidFill>
                <a:latin typeface="MetaBoldLF-Roman" panose="020B0502030000020004" pitchFamily="34" charset="0"/>
              </a:rPr>
              <a:t>&gt;</a:t>
            </a:r>
            <a:r>
              <a:rPr lang="en-GB" dirty="0" smtClean="0">
                <a:solidFill>
                  <a:srgbClr val="C00000"/>
                </a:solidFill>
                <a:latin typeface="MetaBoldLF-Roman" panose="020B0502030000020004" pitchFamily="34" charset="0"/>
              </a:rPr>
              <a:t> </a:t>
            </a:r>
            <a:r>
              <a:rPr lang="en-GB" dirty="0" smtClean="0"/>
              <a:t>Know your group of females, know deficits in gender equality</a:t>
            </a:r>
            <a:endParaRPr lang="en-GB" dirty="0"/>
          </a:p>
          <a:p>
            <a:pPr marL="0" indent="0">
              <a:buClr>
                <a:srgbClr val="C00000"/>
              </a:buClr>
              <a:buNone/>
            </a:pPr>
            <a:endParaRPr lang="en-GB" sz="1000" dirty="0" smtClean="0"/>
          </a:p>
          <a:p>
            <a:pPr marL="0" lvl="0" indent="0">
              <a:buClr>
                <a:srgbClr val="C00000"/>
              </a:buClr>
              <a:buNone/>
            </a:pPr>
            <a:r>
              <a:rPr lang="de-DE" altLang="de-DE" dirty="0">
                <a:solidFill>
                  <a:srgbClr val="C00000"/>
                </a:solidFill>
                <a:latin typeface="Symbol" pitchFamily="18" charset="2"/>
              </a:rPr>
              <a:t>· </a:t>
            </a:r>
            <a:r>
              <a:rPr lang="en-GB" dirty="0">
                <a:solidFill>
                  <a:srgbClr val="C00000"/>
                </a:solidFill>
                <a:latin typeface="MetaBoldLF-Roman" panose="020B0502030000020004" pitchFamily="34" charset="0"/>
              </a:rPr>
              <a:t>Plan </a:t>
            </a:r>
            <a:r>
              <a:rPr lang="en-GB" dirty="0" smtClean="0">
                <a:solidFill>
                  <a:srgbClr val="C00000"/>
                </a:solidFill>
                <a:latin typeface="MetaBoldLF-Roman" panose="020B0502030000020004" pitchFamily="34" charset="0"/>
              </a:rPr>
              <a:t>measures</a:t>
            </a:r>
            <a:endParaRPr lang="en-GB" dirty="0">
              <a:solidFill>
                <a:srgbClr val="C00000"/>
              </a:solidFill>
              <a:latin typeface="MetaBoldLF-Roman" panose="020B0502030000020004" pitchFamily="34" charset="0"/>
            </a:endParaRPr>
          </a:p>
          <a:p>
            <a:pPr marL="0" lvl="0" indent="0">
              <a:buClr>
                <a:srgbClr val="C00000"/>
              </a:buClr>
              <a:buNone/>
            </a:pPr>
            <a:r>
              <a:rPr lang="en-US" altLang="de-DE" b="1" dirty="0">
                <a:solidFill>
                  <a:srgbClr val="346AA0"/>
                </a:solidFill>
              </a:rPr>
              <a:t>    &gt; </a:t>
            </a:r>
            <a:r>
              <a:rPr lang="en-GB" kern="1200" dirty="0" smtClean="0">
                <a:solidFill>
                  <a:srgbClr val="000000"/>
                </a:solidFill>
                <a:latin typeface="MetaBold-Roman" panose="020B0502030000020004" pitchFamily="34" charset="0"/>
              </a:rPr>
              <a:t>Individual support </a:t>
            </a:r>
            <a:r>
              <a:rPr lang="en-GB" dirty="0" smtClean="0">
                <a:solidFill>
                  <a:srgbClr val="000000"/>
                </a:solidFill>
              </a:rPr>
              <a:t>per call and application (1/4 year)</a:t>
            </a:r>
            <a:endParaRPr lang="en-GB" dirty="0">
              <a:solidFill>
                <a:srgbClr val="000000"/>
              </a:solidFill>
            </a:endParaRPr>
          </a:p>
          <a:p>
            <a:pPr marL="0" lvl="0" indent="0">
              <a:buClr>
                <a:srgbClr val="C00000"/>
              </a:buClr>
              <a:buNone/>
            </a:pPr>
            <a:r>
              <a:rPr lang="en-GB" dirty="0">
                <a:solidFill>
                  <a:srgbClr val="000000"/>
                </a:solidFill>
              </a:rPr>
              <a:t>    </a:t>
            </a:r>
            <a:r>
              <a:rPr lang="en-US" altLang="de-DE" b="1" dirty="0">
                <a:solidFill>
                  <a:srgbClr val="346AA0"/>
                </a:solidFill>
              </a:rPr>
              <a:t>&gt; </a:t>
            </a:r>
            <a:r>
              <a:rPr lang="en-GB" kern="1200" dirty="0" smtClean="0">
                <a:solidFill>
                  <a:srgbClr val="000000"/>
                </a:solidFill>
                <a:latin typeface="MetaBold-Roman" panose="020B0502030000020004" pitchFamily="34" charset="0"/>
              </a:rPr>
              <a:t>Mentoring and Coaching </a:t>
            </a:r>
            <a:r>
              <a:rPr lang="en-GB" dirty="0" smtClean="0">
                <a:solidFill>
                  <a:srgbClr val="000000"/>
                </a:solidFill>
              </a:rPr>
              <a:t>(take over concept of  WWU “</a:t>
            </a:r>
            <a:r>
              <a:rPr lang="en-GB" dirty="0" err="1" smtClean="0">
                <a:solidFill>
                  <a:srgbClr val="000000"/>
                </a:solidFill>
              </a:rPr>
              <a:t>Erstklassig</a:t>
            </a:r>
            <a:r>
              <a:rPr lang="en-GB" dirty="0" smtClean="0">
                <a:solidFill>
                  <a:srgbClr val="000000"/>
                </a:solidFill>
              </a:rPr>
              <a:t>”)</a:t>
            </a:r>
            <a:endParaRPr lang="en-GB" dirty="0">
              <a:solidFill>
                <a:srgbClr val="000000"/>
              </a:solidFill>
            </a:endParaRPr>
          </a:p>
          <a:p>
            <a:pPr marL="0" lvl="0" indent="0">
              <a:buClr>
                <a:srgbClr val="C00000"/>
              </a:buClr>
              <a:buNone/>
            </a:pPr>
            <a:r>
              <a:rPr lang="en-GB" dirty="0">
                <a:solidFill>
                  <a:srgbClr val="000000"/>
                </a:solidFill>
              </a:rPr>
              <a:t>    </a:t>
            </a:r>
            <a:r>
              <a:rPr lang="en-US" altLang="de-DE" b="1" dirty="0">
                <a:solidFill>
                  <a:srgbClr val="346AA0"/>
                </a:solidFill>
              </a:rPr>
              <a:t>&gt; </a:t>
            </a:r>
            <a:r>
              <a:rPr lang="en-GB" kern="1200" dirty="0" smtClean="0">
                <a:solidFill>
                  <a:srgbClr val="000000"/>
                </a:solidFill>
                <a:latin typeface="MetaBold-Roman" panose="020B0502030000020004" pitchFamily="34" charset="0"/>
              </a:rPr>
              <a:t>Give Examples </a:t>
            </a:r>
            <a:r>
              <a:rPr lang="en-GB" dirty="0" smtClean="0">
                <a:solidFill>
                  <a:srgbClr val="000000"/>
                </a:solidFill>
              </a:rPr>
              <a:t>by female speakers, leaders, …</a:t>
            </a:r>
            <a:endParaRPr lang="en-GB" dirty="0">
              <a:solidFill>
                <a:srgbClr val="000000"/>
              </a:solidFill>
            </a:endParaRPr>
          </a:p>
          <a:p>
            <a:pPr marL="0" indent="0">
              <a:buClr>
                <a:srgbClr val="C00000"/>
              </a:buClr>
              <a:buNone/>
            </a:pPr>
            <a:endParaRPr lang="en-GB" sz="1000" dirty="0" smtClean="0"/>
          </a:p>
          <a:p>
            <a:pPr marL="0" indent="0">
              <a:buClr>
                <a:srgbClr val="C00000"/>
              </a:buClr>
              <a:buNone/>
            </a:pPr>
            <a:r>
              <a:rPr lang="de-DE" altLang="de-DE" dirty="0" smtClean="0">
                <a:solidFill>
                  <a:srgbClr val="C00000"/>
                </a:solidFill>
                <a:latin typeface="Symbol" pitchFamily="18" charset="2"/>
              </a:rPr>
              <a:t>· </a:t>
            </a:r>
            <a:r>
              <a:rPr lang="en-GB" dirty="0" smtClean="0">
                <a:solidFill>
                  <a:srgbClr val="C00000"/>
                </a:solidFill>
                <a:latin typeface="MetaBoldLF-Roman" panose="020B0502030000020004" pitchFamily="34" charset="0"/>
              </a:rPr>
              <a:t>Plan project activities</a:t>
            </a:r>
            <a:endParaRPr lang="en-GB" dirty="0">
              <a:solidFill>
                <a:srgbClr val="C00000"/>
              </a:solidFill>
              <a:latin typeface="MetaBoldLF-Roman" panose="020B0502030000020004" pitchFamily="34" charset="0"/>
            </a:endParaRPr>
          </a:p>
          <a:p>
            <a:pPr marL="0" indent="0">
              <a:buClr>
                <a:srgbClr val="C00000"/>
              </a:buClr>
              <a:buNone/>
            </a:pPr>
            <a:r>
              <a:rPr lang="en-US" altLang="de-DE" b="1" dirty="0" smtClean="0">
                <a:solidFill>
                  <a:srgbClr val="346AA0"/>
                </a:solidFill>
              </a:rPr>
              <a:t>    &gt; </a:t>
            </a:r>
            <a:r>
              <a:rPr lang="en-GB" kern="1200" dirty="0" smtClean="0">
                <a:latin typeface="MetaBold-Roman" panose="020B0502030000020004" pitchFamily="34" charset="0"/>
                <a:ea typeface="+mn-ea"/>
                <a:cs typeface="+mn-cs"/>
              </a:rPr>
              <a:t>Foster interest </a:t>
            </a:r>
            <a:r>
              <a:rPr lang="en-GB" dirty="0" smtClean="0"/>
              <a:t>by workshops and lab activities for pupils </a:t>
            </a:r>
          </a:p>
          <a:p>
            <a:pPr marL="0" indent="0">
              <a:buClr>
                <a:srgbClr val="C00000"/>
              </a:buClr>
              <a:buNone/>
            </a:pPr>
            <a:r>
              <a:rPr lang="en-GB" dirty="0" smtClean="0"/>
              <a:t>    </a:t>
            </a:r>
            <a:r>
              <a:rPr lang="en-US" altLang="de-DE" b="1" dirty="0" smtClean="0">
                <a:solidFill>
                  <a:srgbClr val="346AA0"/>
                </a:solidFill>
              </a:rPr>
              <a:t>&gt; </a:t>
            </a:r>
            <a:r>
              <a:rPr lang="en-GB" altLang="de-DE" kern="1200" dirty="0">
                <a:latin typeface="MetaBold-Roman" panose="020B0502030000020004" pitchFamily="34" charset="0"/>
              </a:rPr>
              <a:t>S</a:t>
            </a:r>
            <a:r>
              <a:rPr lang="en-GB" kern="1200" dirty="0" smtClean="0">
                <a:latin typeface="MetaBold-Roman" panose="020B0502030000020004" pitchFamily="34" charset="0"/>
                <a:ea typeface="+mn-ea"/>
                <a:cs typeface="+mn-cs"/>
              </a:rPr>
              <a:t>ustain interest </a:t>
            </a:r>
            <a:r>
              <a:rPr lang="en-GB" dirty="0" smtClean="0"/>
              <a:t>(including freshman and undergraduate females)</a:t>
            </a:r>
          </a:p>
          <a:p>
            <a:pPr marL="0" indent="0">
              <a:buClr>
                <a:srgbClr val="C00000"/>
              </a:buClr>
              <a:buNone/>
            </a:pPr>
            <a:r>
              <a:rPr lang="en-GB" dirty="0" smtClean="0"/>
              <a:t>    </a:t>
            </a:r>
            <a:r>
              <a:rPr lang="en-US" altLang="de-DE" b="1" dirty="0" smtClean="0">
                <a:solidFill>
                  <a:srgbClr val="346AA0"/>
                </a:solidFill>
              </a:rPr>
              <a:t>&gt; </a:t>
            </a:r>
            <a:r>
              <a:rPr lang="en-GB" kern="1200" dirty="0" smtClean="0">
                <a:latin typeface="MetaBold-Roman" panose="020B0502030000020004" pitchFamily="34" charset="0"/>
                <a:ea typeface="+mn-ea"/>
                <a:cs typeface="+mn-cs"/>
              </a:rPr>
              <a:t>Recruit new students to the field </a:t>
            </a:r>
            <a:r>
              <a:rPr lang="en-GB" dirty="0" smtClean="0"/>
              <a:t>attracting teacher students, …</a:t>
            </a:r>
          </a:p>
          <a:p>
            <a:pPr marL="0" indent="0">
              <a:buClr>
                <a:srgbClr val="C00000"/>
              </a:buClr>
              <a:buNone/>
            </a:pPr>
            <a:endParaRPr lang="en-GB" dirty="0"/>
          </a:p>
          <a:p>
            <a:pPr marL="0" indent="0">
              <a:buClr>
                <a:srgbClr val="C00000"/>
              </a:buClr>
              <a:buNone/>
            </a:pPr>
            <a:r>
              <a:rPr lang="en-GB" b="1" dirty="0" smtClean="0">
                <a:solidFill>
                  <a:srgbClr val="C00000"/>
                </a:solidFill>
                <a:latin typeface="MetaBoldLF-Roman" panose="020B0502030000020004" pitchFamily="34" charset="0"/>
              </a:rPr>
              <a:t>&gt;&gt; Support by WWU, Gender office and MExLab </a:t>
            </a:r>
          </a:p>
          <a:p>
            <a:pPr marL="0" indent="0">
              <a:buClr>
                <a:srgbClr val="C00000"/>
              </a:buClr>
              <a:buNone/>
            </a:pPr>
            <a:endParaRPr lang="en-GB" sz="1000" dirty="0"/>
          </a:p>
        </p:txBody>
      </p:sp>
    </p:spTree>
    <p:custDataLst>
      <p:tags r:id="rId1"/>
    </p:custDataLst>
    <p:extLst>
      <p:ext uri="{BB962C8B-B14F-4D97-AF65-F5344CB8AC3E}">
        <p14:creationId xmlns:p14="http://schemas.microsoft.com/office/powerpoint/2010/main" val="3427156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smtClean="0"/>
              <a:t>&gt; Requirements from DFG – the Gender equality viewpoint</a:t>
            </a:r>
            <a:endParaRPr lang="en-US" dirty="0"/>
          </a:p>
        </p:txBody>
      </p:sp>
      <p:sp>
        <p:nvSpPr>
          <p:cNvPr id="11" name="Inhaltsplatzhalter 10"/>
          <p:cNvSpPr>
            <a:spLocks noGrp="1"/>
          </p:cNvSpPr>
          <p:nvPr>
            <p:ph idx="1"/>
          </p:nvPr>
        </p:nvSpPr>
        <p:spPr>
          <a:xfrm>
            <a:off x="457200" y="1600201"/>
            <a:ext cx="8229600" cy="2116832"/>
          </a:xfrm>
        </p:spPr>
        <p:txBody>
          <a:bodyPr/>
          <a:lstStyle/>
          <a:p>
            <a:pPr marL="412650" lvl="1">
              <a:buClr>
                <a:srgbClr val="C00000"/>
              </a:buClr>
              <a:buSzPct val="100000"/>
              <a:buFont typeface="Symbol" panose="05050102010706020507" pitchFamily="18" charset="2"/>
              <a:buChar char="·"/>
            </a:pPr>
            <a:r>
              <a:rPr lang="en-GB" dirty="0" smtClean="0">
                <a:solidFill>
                  <a:srgbClr val="C00000"/>
                </a:solidFill>
                <a:latin typeface="MetaBold-Roman" pitchFamily="34" charset="0"/>
              </a:rPr>
              <a:t>German Rector’s conference 2006</a:t>
            </a:r>
          </a:p>
          <a:p>
            <a:pPr marL="526950" lvl="2" indent="-576000">
              <a:buClr>
                <a:srgbClr val="C00000"/>
              </a:buClr>
              <a:buSzPct val="100000"/>
              <a:buNone/>
            </a:pPr>
            <a:r>
              <a:rPr lang="en-US" altLang="de-DE" b="1" dirty="0" smtClean="0">
                <a:solidFill>
                  <a:srgbClr val="346AA0"/>
                </a:solidFill>
              </a:rPr>
              <a:t>       &gt; </a:t>
            </a:r>
            <a:r>
              <a:rPr lang="en-US" i="1" dirty="0" smtClean="0"/>
              <a:t>Insufficient </a:t>
            </a:r>
            <a:r>
              <a:rPr lang="en-US" i="1" dirty="0"/>
              <a:t>participation by women compromises efficiency and excellence in </a:t>
            </a:r>
            <a:r>
              <a:rPr lang="en-US" i="1" dirty="0" smtClean="0"/>
              <a:t>academia. The </a:t>
            </a:r>
            <a:r>
              <a:rPr lang="en-US" i="1" dirty="0"/>
              <a:t>innovative potential of science and research can be fully leveraged only </a:t>
            </a:r>
            <a:r>
              <a:rPr lang="en-US" b="1" i="1" dirty="0"/>
              <a:t>if </a:t>
            </a:r>
            <a:r>
              <a:rPr lang="en-US" b="1" i="1" dirty="0" smtClean="0"/>
              <a:t>outstanding talents</a:t>
            </a:r>
            <a:r>
              <a:rPr lang="en-US" b="1" i="1" dirty="0"/>
              <a:t>, regardless of gender, work in large numbers in science and academia </a:t>
            </a:r>
            <a:r>
              <a:rPr lang="en-US" i="1" dirty="0"/>
              <a:t>and do </a:t>
            </a:r>
            <a:r>
              <a:rPr lang="en-US" i="1" dirty="0" smtClean="0"/>
              <a:t>not drift </a:t>
            </a:r>
            <a:r>
              <a:rPr lang="en-US" i="1" dirty="0"/>
              <a:t>off into other occupational areas even as they approach their peak performance. </a:t>
            </a:r>
            <a:r>
              <a:rPr lang="en-US" b="1" i="1" dirty="0" smtClean="0"/>
              <a:t>Men and </a:t>
            </a:r>
            <a:r>
              <a:rPr lang="en-US" b="1" i="1" dirty="0"/>
              <a:t>women must be given </a:t>
            </a:r>
            <a:r>
              <a:rPr lang="en-US" b="1" i="1" dirty="0">
                <a:solidFill>
                  <a:srgbClr val="C00000"/>
                </a:solidFill>
              </a:rPr>
              <a:t>equal opportunity to participate in all levels of scientific inquiry</a:t>
            </a:r>
            <a:r>
              <a:rPr lang="en-US" b="1" i="1" dirty="0" smtClean="0">
                <a:solidFill>
                  <a:srgbClr val="C00000"/>
                </a:solidFill>
              </a:rPr>
              <a:t>.</a:t>
            </a:r>
            <a:endParaRPr lang="en-US" b="1" i="1" dirty="0">
              <a:solidFill>
                <a:srgbClr val="C00000"/>
              </a:solidFill>
            </a:endParaRPr>
          </a:p>
        </p:txBody>
      </p:sp>
      <p:sp>
        <p:nvSpPr>
          <p:cNvPr id="3" name="Textfeld 2"/>
          <p:cNvSpPr txBox="1"/>
          <p:nvPr/>
        </p:nvSpPr>
        <p:spPr>
          <a:xfrm>
            <a:off x="539552" y="3899596"/>
            <a:ext cx="8352928" cy="2640723"/>
          </a:xfrm>
          <a:prstGeom prst="rect">
            <a:avLst/>
          </a:prstGeom>
          <a:noFill/>
        </p:spPr>
        <p:txBody>
          <a:bodyPr wrap="square" rtlCol="0">
            <a:spAutoFit/>
          </a:bodyPr>
          <a:lstStyle/>
          <a:p>
            <a:pPr marL="412650" lvl="1" indent="-285750" fontAlgn="base">
              <a:spcBef>
                <a:spcPct val="20000"/>
              </a:spcBef>
              <a:spcAft>
                <a:spcPct val="0"/>
              </a:spcAft>
              <a:buClr>
                <a:srgbClr val="C00000"/>
              </a:buClr>
              <a:buSzPct val="100000"/>
              <a:buFont typeface="Symbol" panose="05050102010706020507" pitchFamily="18" charset="2"/>
              <a:buChar char="·"/>
            </a:pPr>
            <a:r>
              <a:rPr lang="en-GB" altLang="de-DE" kern="0" dirty="0">
                <a:solidFill>
                  <a:srgbClr val="C00000"/>
                </a:solidFill>
                <a:latin typeface="MetaBold-Roman" pitchFamily="34" charset="0"/>
              </a:rPr>
              <a:t>German research society 2009</a:t>
            </a:r>
          </a:p>
          <a:p>
            <a:pPr marL="584100" lvl="2" indent="-576000" fontAlgn="base">
              <a:spcBef>
                <a:spcPct val="20000"/>
              </a:spcBef>
              <a:spcAft>
                <a:spcPct val="0"/>
              </a:spcAft>
              <a:buClr>
                <a:srgbClr val="C00000"/>
              </a:buClr>
              <a:buSzPct val="100000"/>
            </a:pPr>
            <a:r>
              <a:rPr lang="en-US" altLang="de-DE" b="1" kern="0" dirty="0">
                <a:solidFill>
                  <a:srgbClr val="346AA0"/>
                </a:solidFill>
                <a:latin typeface="MetaNormalLF-Roman" pitchFamily="34" charset="0"/>
              </a:rPr>
              <a:t>        &gt; </a:t>
            </a:r>
            <a:r>
              <a:rPr lang="en-US" i="1" kern="0" dirty="0">
                <a:solidFill>
                  <a:srgbClr val="000000"/>
                </a:solidFill>
                <a:latin typeface="MetaNormalLF-Roman" pitchFamily="34" charset="0"/>
              </a:rPr>
              <a:t>A successful strategy for gender equality delivers significant added value. </a:t>
            </a:r>
            <a:r>
              <a:rPr lang="en-US" b="1" i="1" kern="0" dirty="0">
                <a:solidFill>
                  <a:srgbClr val="000000"/>
                </a:solidFill>
                <a:latin typeface="MetaNormalLF-Roman" pitchFamily="34" charset="0"/>
              </a:rPr>
              <a:t>Gender equality enhances research quality because it enlarges the talent pool, promotes a diversity of research perspectives, and eliminates blind spots regarding the significance of gender in research contents and methods. </a:t>
            </a:r>
            <a:r>
              <a:rPr lang="en-US" i="1" kern="0" dirty="0">
                <a:solidFill>
                  <a:srgbClr val="000000"/>
                </a:solidFill>
                <a:latin typeface="MetaNormalLF-Roman" pitchFamily="34" charset="0"/>
              </a:rPr>
              <a:t>Thus the inclusion of relevant gender and diversity aspects </a:t>
            </a:r>
            <a:r>
              <a:rPr lang="en-US" b="1" i="1" kern="0" dirty="0">
                <a:solidFill>
                  <a:srgbClr val="C00000"/>
                </a:solidFill>
                <a:latin typeface="MetaNormalLF-Roman" pitchFamily="34" charset="0"/>
              </a:rPr>
              <a:t>is a key ingredient of high-quality research</a:t>
            </a:r>
            <a:r>
              <a:rPr lang="en-US" b="1" i="1" kern="0" dirty="0" smtClean="0">
                <a:solidFill>
                  <a:srgbClr val="C00000"/>
                </a:solidFill>
                <a:latin typeface="MetaNormalLF-Roman" pitchFamily="34" charset="0"/>
              </a:rPr>
              <a:t>.</a:t>
            </a:r>
            <a:br>
              <a:rPr lang="en-US" b="1" i="1" kern="0" dirty="0" smtClean="0">
                <a:solidFill>
                  <a:srgbClr val="C00000"/>
                </a:solidFill>
                <a:latin typeface="MetaNormalLF-Roman" pitchFamily="34" charset="0"/>
              </a:rPr>
            </a:br>
            <a:r>
              <a:rPr lang="en-US" b="1" kern="0" dirty="0" smtClean="0">
                <a:solidFill>
                  <a:srgbClr val="C00000"/>
                </a:solidFill>
                <a:latin typeface="MetaNormalLF-Roman" pitchFamily="34" charset="0"/>
              </a:rPr>
              <a:t>&gt; Programs, Measures, and support in RTGs, SFBs, …</a:t>
            </a:r>
            <a:endParaRPr lang="en-US" b="1" kern="0" dirty="0">
              <a:solidFill>
                <a:srgbClr val="C00000"/>
              </a:solidFill>
              <a:latin typeface="MetaNormalLF-Roman" pitchFamily="34" charset="0"/>
            </a:endParaRPr>
          </a:p>
          <a:p>
            <a:endParaRPr lang="de-DE" dirty="0"/>
          </a:p>
        </p:txBody>
      </p:sp>
    </p:spTree>
    <p:custDataLst>
      <p:tags r:id="rId1"/>
    </p:custDataLst>
    <p:extLst>
      <p:ext uri="{BB962C8B-B14F-4D97-AF65-F5344CB8AC3E}">
        <p14:creationId xmlns:p14="http://schemas.microsoft.com/office/powerpoint/2010/main" val="25818723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smtClean="0"/>
              <a:t>&gt; Contents</a:t>
            </a:r>
            <a:endParaRPr lang="en-US" dirty="0"/>
          </a:p>
        </p:txBody>
      </p:sp>
      <p:sp>
        <p:nvSpPr>
          <p:cNvPr id="10" name="Text Box 142"/>
          <p:cNvSpPr txBox="1">
            <a:spLocks noChangeArrowheads="1"/>
          </p:cNvSpPr>
          <p:nvPr/>
        </p:nvSpPr>
        <p:spPr bwMode="auto">
          <a:xfrm>
            <a:off x="1956424" y="1705670"/>
            <a:ext cx="2988703" cy="646331"/>
          </a:xfrm>
          <a:prstGeom prst="rect">
            <a:avLst/>
          </a:prstGeom>
          <a:noFill/>
          <a:ln w="9525">
            <a:noFill/>
            <a:miter lim="800000"/>
            <a:headEnd/>
            <a:tailEnd/>
          </a:ln>
        </p:spPr>
        <p:txBody>
          <a:bodyPr wrap="none">
            <a:spAutoFit/>
          </a:bodyPr>
          <a:lstStyle/>
          <a:p>
            <a:pPr>
              <a:buFont typeface="Symbol" pitchFamily="18" charset="2"/>
              <a:buChar char=" "/>
            </a:pPr>
            <a:r>
              <a:rPr lang="de-DE" dirty="0">
                <a:solidFill>
                  <a:srgbClr val="CC0000"/>
                </a:solidFill>
                <a:latin typeface="Symbol" pitchFamily="18" charset="2"/>
              </a:rPr>
              <a:t>·</a:t>
            </a:r>
            <a:r>
              <a:rPr lang="de-DE" b="1" dirty="0">
                <a:solidFill>
                  <a:srgbClr val="CC0000"/>
                </a:solidFill>
                <a:latin typeface="MetaNormal-Roman" pitchFamily="34" charset="0"/>
              </a:rPr>
              <a:t> </a:t>
            </a:r>
            <a:r>
              <a:rPr lang="de-DE" b="1" dirty="0" smtClean="0">
                <a:solidFill>
                  <a:srgbClr val="CC0000"/>
                </a:solidFill>
                <a:latin typeface="MetaNormal-Roman" pitchFamily="34" charset="0"/>
              </a:rPr>
              <a:t>DFG </a:t>
            </a:r>
            <a:r>
              <a:rPr lang="de-DE" b="1" dirty="0" err="1" smtClean="0">
                <a:solidFill>
                  <a:srgbClr val="CC0000"/>
                </a:solidFill>
                <a:latin typeface="MetaNormal-Roman" pitchFamily="34" charset="0"/>
              </a:rPr>
              <a:t>and</a:t>
            </a:r>
            <a:r>
              <a:rPr lang="de-DE" b="1" dirty="0" smtClean="0">
                <a:solidFill>
                  <a:srgbClr val="CC0000"/>
                </a:solidFill>
                <a:latin typeface="MetaNormal-Roman" pitchFamily="34" charset="0"/>
              </a:rPr>
              <a:t> WWU</a:t>
            </a:r>
            <a:endParaRPr lang="de-DE" b="1" dirty="0">
              <a:solidFill>
                <a:srgbClr val="CC0000"/>
              </a:solidFill>
              <a:latin typeface="MetaNormal-Roman" pitchFamily="34" charset="0"/>
            </a:endParaRPr>
          </a:p>
          <a:p>
            <a:pPr>
              <a:buFont typeface="Symbol" pitchFamily="18" charset="2"/>
              <a:buChar char=" "/>
            </a:pPr>
            <a:r>
              <a:rPr lang="de-DE" b="1" dirty="0" smtClean="0">
                <a:solidFill>
                  <a:srgbClr val="000000"/>
                </a:solidFill>
                <a:latin typeface="MetaNormal-Roman" pitchFamily="34" charset="0"/>
              </a:rPr>
              <a:t>   </a:t>
            </a:r>
            <a:r>
              <a:rPr lang="en-GB" dirty="0" smtClean="0">
                <a:solidFill>
                  <a:srgbClr val="000000"/>
                </a:solidFill>
                <a:latin typeface="MetaNormalLF-Roman" pitchFamily="34" charset="0"/>
              </a:rPr>
              <a:t>Gender equality standards</a:t>
            </a:r>
            <a:endParaRPr lang="de-DE" dirty="0">
              <a:solidFill>
                <a:srgbClr val="000000"/>
              </a:solidFill>
              <a:latin typeface="MetaNormalLF-Roman" pitchFamily="34" charset="0"/>
            </a:endParaRPr>
          </a:p>
        </p:txBody>
      </p:sp>
      <p:sp>
        <p:nvSpPr>
          <p:cNvPr id="12" name="Text Box 146"/>
          <p:cNvSpPr txBox="1">
            <a:spLocks noChangeArrowheads="1"/>
          </p:cNvSpPr>
          <p:nvPr/>
        </p:nvSpPr>
        <p:spPr bwMode="auto">
          <a:xfrm>
            <a:off x="1956424" y="2964349"/>
            <a:ext cx="5256567" cy="646331"/>
          </a:xfrm>
          <a:prstGeom prst="rect">
            <a:avLst/>
          </a:prstGeom>
          <a:noFill/>
          <a:ln w="9525">
            <a:noFill/>
            <a:miter lim="800000"/>
            <a:headEnd/>
            <a:tailEnd/>
          </a:ln>
        </p:spPr>
        <p:txBody>
          <a:bodyPr wrap="none">
            <a:spAutoFit/>
          </a:bodyPr>
          <a:lstStyle/>
          <a:p>
            <a:pPr>
              <a:buFont typeface="Symbol" pitchFamily="18" charset="2"/>
              <a:buChar char=" "/>
            </a:pPr>
            <a:r>
              <a:rPr lang="de-DE" dirty="0" smtClean="0">
                <a:solidFill>
                  <a:srgbClr val="CC0000"/>
                </a:solidFill>
                <a:latin typeface="Symbol" pitchFamily="18" charset="2"/>
              </a:rPr>
              <a:t>·</a:t>
            </a:r>
            <a:r>
              <a:rPr lang="en-GB" b="1" dirty="0" smtClean="0">
                <a:solidFill>
                  <a:srgbClr val="CC0000"/>
                </a:solidFill>
                <a:latin typeface="MetaNormal-Roman" pitchFamily="34" charset="0"/>
              </a:rPr>
              <a:t> </a:t>
            </a:r>
            <a:r>
              <a:rPr lang="de-DE" b="1" dirty="0" err="1" smtClean="0">
                <a:solidFill>
                  <a:srgbClr val="CC0000"/>
                </a:solidFill>
                <a:latin typeface="MetaNormal-Roman" pitchFamily="34" charset="0"/>
              </a:rPr>
              <a:t>Examples</a:t>
            </a:r>
            <a:r>
              <a:rPr lang="de-DE" b="1" dirty="0" smtClean="0">
                <a:solidFill>
                  <a:srgbClr val="CC0000"/>
                </a:solidFill>
                <a:latin typeface="MetaNormal-Roman" pitchFamily="34" charset="0"/>
              </a:rPr>
              <a:t> </a:t>
            </a:r>
            <a:r>
              <a:rPr lang="de-DE" b="1" dirty="0" err="1" smtClean="0">
                <a:solidFill>
                  <a:srgbClr val="CC0000"/>
                </a:solidFill>
                <a:latin typeface="MetaNormal-Roman" pitchFamily="34" charset="0"/>
              </a:rPr>
              <a:t>of</a:t>
            </a:r>
            <a:r>
              <a:rPr lang="de-DE" b="1" dirty="0" smtClean="0">
                <a:solidFill>
                  <a:srgbClr val="CC0000"/>
                </a:solidFill>
                <a:latin typeface="MetaNormal-Roman" pitchFamily="34" charset="0"/>
              </a:rPr>
              <a:t> </a:t>
            </a:r>
            <a:r>
              <a:rPr lang="de-DE" b="1" dirty="0" err="1" smtClean="0">
                <a:solidFill>
                  <a:srgbClr val="CC0000"/>
                </a:solidFill>
                <a:latin typeface="MetaNormal-Roman" pitchFamily="34" charset="0"/>
              </a:rPr>
              <a:t>measures</a:t>
            </a:r>
            <a:r>
              <a:rPr lang="de-DE" b="1" dirty="0" smtClean="0">
                <a:solidFill>
                  <a:srgbClr val="CC0000"/>
                </a:solidFill>
                <a:latin typeface="MetaNormal-Roman" pitchFamily="34" charset="0"/>
              </a:rPr>
              <a:t> at </a:t>
            </a:r>
            <a:r>
              <a:rPr lang="de-DE" b="1" dirty="0" err="1" smtClean="0">
                <a:solidFill>
                  <a:srgbClr val="CC0000"/>
                </a:solidFill>
                <a:latin typeface="MetaNormal-Roman" pitchFamily="34" charset="0"/>
              </a:rPr>
              <a:t>faculty</a:t>
            </a:r>
            <a:r>
              <a:rPr lang="de-DE" b="1" dirty="0" smtClean="0">
                <a:solidFill>
                  <a:srgbClr val="CC0000"/>
                </a:solidFill>
                <a:latin typeface="MetaNormal-Roman" pitchFamily="34" charset="0"/>
              </a:rPr>
              <a:t> </a:t>
            </a:r>
            <a:r>
              <a:rPr lang="de-DE" b="1" dirty="0" err="1" smtClean="0">
                <a:solidFill>
                  <a:srgbClr val="CC0000"/>
                </a:solidFill>
                <a:latin typeface="MetaNormal-Roman" pitchFamily="34" charset="0"/>
              </a:rPr>
              <a:t>of</a:t>
            </a:r>
            <a:r>
              <a:rPr lang="de-DE" b="1" dirty="0" smtClean="0">
                <a:solidFill>
                  <a:srgbClr val="CC0000"/>
                </a:solidFill>
                <a:latin typeface="MetaNormal-Roman" pitchFamily="34" charset="0"/>
              </a:rPr>
              <a:t> </a:t>
            </a:r>
            <a:r>
              <a:rPr lang="de-DE" b="1" dirty="0" err="1" smtClean="0">
                <a:solidFill>
                  <a:srgbClr val="CC0000"/>
                </a:solidFill>
                <a:latin typeface="MetaNormal-Roman" pitchFamily="34" charset="0"/>
              </a:rPr>
              <a:t>physics</a:t>
            </a:r>
            <a:endParaRPr lang="en-GB" b="1" dirty="0">
              <a:solidFill>
                <a:srgbClr val="CC0000"/>
              </a:solidFill>
              <a:latin typeface="MetaNormal-Roman" pitchFamily="34" charset="0"/>
            </a:endParaRPr>
          </a:p>
          <a:p>
            <a:pPr>
              <a:buFont typeface="Symbol" pitchFamily="18" charset="2"/>
              <a:buChar char=" "/>
            </a:pPr>
            <a:r>
              <a:rPr lang="de-DE" dirty="0">
                <a:solidFill>
                  <a:srgbClr val="000000"/>
                </a:solidFill>
                <a:latin typeface="MetaNormal-Roman" pitchFamily="34" charset="0"/>
              </a:rPr>
              <a:t> </a:t>
            </a:r>
            <a:r>
              <a:rPr lang="de-DE" dirty="0" smtClean="0">
                <a:solidFill>
                  <a:srgbClr val="000000"/>
                </a:solidFill>
                <a:latin typeface="MetaNormal-Roman" pitchFamily="34" charset="0"/>
              </a:rPr>
              <a:t>  </a:t>
            </a:r>
            <a:r>
              <a:rPr lang="de-DE" dirty="0" err="1" smtClean="0">
                <a:solidFill>
                  <a:srgbClr val="000000"/>
                </a:solidFill>
                <a:latin typeface="MetaNormal-Roman" pitchFamily="34" charset="0"/>
              </a:rPr>
              <a:t>From</a:t>
            </a:r>
            <a:r>
              <a:rPr lang="de-DE" dirty="0" smtClean="0">
                <a:solidFill>
                  <a:srgbClr val="000000"/>
                </a:solidFill>
                <a:latin typeface="MetaNormal-Roman" pitchFamily="34" charset="0"/>
              </a:rPr>
              <a:t> </a:t>
            </a:r>
            <a:r>
              <a:rPr lang="de-DE" dirty="0" err="1" smtClean="0">
                <a:solidFill>
                  <a:srgbClr val="000000"/>
                </a:solidFill>
                <a:latin typeface="MetaNormal-Roman" pitchFamily="34" charset="0"/>
              </a:rPr>
              <a:t>fostering</a:t>
            </a:r>
            <a:r>
              <a:rPr lang="de-DE" dirty="0" smtClean="0">
                <a:solidFill>
                  <a:srgbClr val="000000"/>
                </a:solidFill>
                <a:latin typeface="MetaNormal-Roman" pitchFamily="34" charset="0"/>
              </a:rPr>
              <a:t> </a:t>
            </a:r>
            <a:r>
              <a:rPr lang="de-DE" dirty="0" err="1" smtClean="0">
                <a:solidFill>
                  <a:srgbClr val="000000"/>
                </a:solidFill>
                <a:latin typeface="MetaNormal-Roman" pitchFamily="34" charset="0"/>
              </a:rPr>
              <a:t>interest</a:t>
            </a:r>
            <a:r>
              <a:rPr lang="de-DE" dirty="0" smtClean="0">
                <a:solidFill>
                  <a:srgbClr val="000000"/>
                </a:solidFill>
                <a:latin typeface="MetaNormal-Roman" pitchFamily="34" charset="0"/>
              </a:rPr>
              <a:t> </a:t>
            </a:r>
            <a:r>
              <a:rPr lang="de-DE" dirty="0" err="1" smtClean="0">
                <a:solidFill>
                  <a:srgbClr val="000000"/>
                </a:solidFill>
                <a:latin typeface="MetaNormal-Roman" pitchFamily="34" charset="0"/>
              </a:rPr>
              <a:t>to</a:t>
            </a:r>
            <a:r>
              <a:rPr lang="de-DE" dirty="0" smtClean="0">
                <a:solidFill>
                  <a:srgbClr val="000000"/>
                </a:solidFill>
                <a:latin typeface="MetaNormal-Roman" pitchFamily="34" charset="0"/>
              </a:rPr>
              <a:t> </a:t>
            </a:r>
            <a:r>
              <a:rPr lang="de-DE" dirty="0" err="1" smtClean="0">
                <a:solidFill>
                  <a:srgbClr val="000000"/>
                </a:solidFill>
                <a:latin typeface="MetaNormal-Roman" pitchFamily="34" charset="0"/>
              </a:rPr>
              <a:t>mentoring</a:t>
            </a:r>
            <a:r>
              <a:rPr lang="de-DE" dirty="0" smtClean="0">
                <a:solidFill>
                  <a:srgbClr val="000000"/>
                </a:solidFill>
                <a:latin typeface="MetaNormal-Roman" pitchFamily="34" charset="0"/>
              </a:rPr>
              <a:t> </a:t>
            </a:r>
            <a:r>
              <a:rPr lang="de-DE" dirty="0" err="1" smtClean="0">
                <a:solidFill>
                  <a:srgbClr val="000000"/>
                </a:solidFill>
                <a:latin typeface="MetaNormal-Roman" pitchFamily="34" charset="0"/>
              </a:rPr>
              <a:t>and</a:t>
            </a:r>
            <a:r>
              <a:rPr lang="de-DE" dirty="0" smtClean="0">
                <a:solidFill>
                  <a:srgbClr val="000000"/>
                </a:solidFill>
                <a:latin typeface="MetaNormal-Roman" pitchFamily="34" charset="0"/>
              </a:rPr>
              <a:t> </a:t>
            </a:r>
            <a:r>
              <a:rPr lang="de-DE" dirty="0" err="1" smtClean="0">
                <a:solidFill>
                  <a:srgbClr val="000000"/>
                </a:solidFill>
                <a:latin typeface="MetaNormal-Roman" pitchFamily="34" charset="0"/>
              </a:rPr>
              <a:t>coaching</a:t>
            </a:r>
            <a:endParaRPr lang="en-GB" dirty="0">
              <a:solidFill>
                <a:srgbClr val="000000"/>
              </a:solidFill>
              <a:latin typeface="MetaNormalLF-Roman" pitchFamily="34" charset="0"/>
            </a:endParaRPr>
          </a:p>
        </p:txBody>
      </p:sp>
      <p:pic>
        <p:nvPicPr>
          <p:cNvPr id="14"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24" y="2979000"/>
            <a:ext cx="900000" cy="900000"/>
          </a:xfrm>
          <a:prstGeom prst="rect">
            <a:avLst/>
          </a:prstGeom>
          <a:noFill/>
          <a:ln w="28575">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424" y="1669766"/>
            <a:ext cx="900000" cy="900000"/>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424" y="4365104"/>
            <a:ext cx="900000" cy="900000"/>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 Box 142"/>
          <p:cNvSpPr txBox="1">
            <a:spLocks noChangeArrowheads="1"/>
          </p:cNvSpPr>
          <p:nvPr/>
        </p:nvSpPr>
        <p:spPr bwMode="auto">
          <a:xfrm>
            <a:off x="1984957" y="4510861"/>
            <a:ext cx="3417346" cy="646331"/>
          </a:xfrm>
          <a:prstGeom prst="rect">
            <a:avLst/>
          </a:prstGeom>
          <a:noFill/>
          <a:ln w="9525">
            <a:noFill/>
            <a:miter lim="800000"/>
            <a:headEnd/>
            <a:tailEnd/>
          </a:ln>
        </p:spPr>
        <p:txBody>
          <a:bodyPr wrap="none">
            <a:spAutoFit/>
          </a:bodyPr>
          <a:lstStyle/>
          <a:p>
            <a:pPr>
              <a:buFont typeface="Symbol" pitchFamily="18" charset="2"/>
              <a:buChar char=" "/>
            </a:pPr>
            <a:r>
              <a:rPr lang="de-DE" dirty="0" smtClean="0">
                <a:solidFill>
                  <a:srgbClr val="CC0000"/>
                </a:solidFill>
                <a:latin typeface="Symbol" pitchFamily="18" charset="2"/>
              </a:rPr>
              <a:t>·</a:t>
            </a:r>
            <a:r>
              <a:rPr lang="de-DE" b="1" dirty="0" smtClean="0">
                <a:solidFill>
                  <a:srgbClr val="CC0000"/>
                </a:solidFill>
                <a:latin typeface="MetaNormal-Roman" pitchFamily="34" charset="0"/>
              </a:rPr>
              <a:t> </a:t>
            </a:r>
            <a:r>
              <a:rPr lang="de-DE" b="1" dirty="0" err="1" smtClean="0">
                <a:solidFill>
                  <a:srgbClr val="CC0000"/>
                </a:solidFill>
                <a:latin typeface="MetaNormal-Roman" pitchFamily="34" charset="0"/>
              </a:rPr>
              <a:t>Example</a:t>
            </a:r>
            <a:r>
              <a:rPr lang="de-DE" b="1" dirty="0" smtClean="0">
                <a:solidFill>
                  <a:srgbClr val="CC0000"/>
                </a:solidFill>
                <a:latin typeface="MetaNormal-Roman" pitchFamily="34" charset="0"/>
              </a:rPr>
              <a:t> TRR61</a:t>
            </a:r>
          </a:p>
          <a:p>
            <a:pPr>
              <a:buFont typeface="Symbol" pitchFamily="18" charset="2"/>
              <a:buChar char=" "/>
            </a:pPr>
            <a:r>
              <a:rPr lang="de-DE" b="1" dirty="0" smtClean="0">
                <a:solidFill>
                  <a:srgbClr val="000000"/>
                </a:solidFill>
                <a:latin typeface="MetaNormal-Roman" pitchFamily="34" charset="0"/>
              </a:rPr>
              <a:t>   </a:t>
            </a:r>
            <a:r>
              <a:rPr lang="de-DE" dirty="0" err="1" smtClean="0">
                <a:solidFill>
                  <a:srgbClr val="000000"/>
                </a:solidFill>
                <a:latin typeface="MetaNormal-Roman" pitchFamily="34" charset="0"/>
              </a:rPr>
              <a:t>Activities</a:t>
            </a:r>
            <a:r>
              <a:rPr lang="de-DE" dirty="0" smtClean="0">
                <a:solidFill>
                  <a:srgbClr val="000000"/>
                </a:solidFill>
                <a:latin typeface="MetaNormal-Roman" pitchFamily="34" charset="0"/>
              </a:rPr>
              <a:t> in a large DFG </a:t>
            </a:r>
            <a:r>
              <a:rPr lang="de-DE" dirty="0" err="1" smtClean="0">
                <a:solidFill>
                  <a:srgbClr val="000000"/>
                </a:solidFill>
                <a:latin typeface="MetaNormal-Roman" pitchFamily="34" charset="0"/>
              </a:rPr>
              <a:t>project</a:t>
            </a:r>
            <a:endParaRPr lang="de-DE" dirty="0">
              <a:solidFill>
                <a:srgbClr val="000000"/>
              </a:solidFill>
              <a:latin typeface="MetaNormalLF-Roman" pitchFamily="34" charset="0"/>
            </a:endParaRPr>
          </a:p>
        </p:txBody>
      </p:sp>
    </p:spTree>
    <p:custDataLst>
      <p:tags r:id="rId1"/>
    </p:custDataLst>
    <p:extLst>
      <p:ext uri="{BB962C8B-B14F-4D97-AF65-F5344CB8AC3E}">
        <p14:creationId xmlns:p14="http://schemas.microsoft.com/office/powerpoint/2010/main" val="17263586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smtClean="0"/>
              <a:t>&gt; WWU activities – one of DFG’s best</a:t>
            </a:r>
            <a:endParaRPr lang="en-US" dirty="0"/>
          </a:p>
        </p:txBody>
      </p:sp>
      <p:sp>
        <p:nvSpPr>
          <p:cNvPr id="11" name="Inhaltsplatzhalter 10"/>
          <p:cNvSpPr>
            <a:spLocks noGrp="1"/>
          </p:cNvSpPr>
          <p:nvPr>
            <p:ph idx="1"/>
          </p:nvPr>
        </p:nvSpPr>
        <p:spPr>
          <a:xfrm>
            <a:off x="457200" y="1600201"/>
            <a:ext cx="8229600" cy="1396751"/>
          </a:xfrm>
        </p:spPr>
        <p:txBody>
          <a:bodyPr/>
          <a:lstStyle/>
          <a:p>
            <a:pPr marL="412650" lvl="1">
              <a:buClr>
                <a:srgbClr val="C00000"/>
              </a:buClr>
              <a:buSzPct val="100000"/>
              <a:buFont typeface="Symbol" panose="05050102010706020507" pitchFamily="18" charset="2"/>
              <a:buChar char="·"/>
            </a:pPr>
            <a:r>
              <a:rPr lang="en-GB" dirty="0" smtClean="0">
                <a:solidFill>
                  <a:srgbClr val="C00000"/>
                </a:solidFill>
                <a:latin typeface="MetaBold-Roman" pitchFamily="34" charset="0"/>
              </a:rPr>
              <a:t>The principles of WWU gender strategy</a:t>
            </a:r>
          </a:p>
          <a:p>
            <a:pPr marL="526950" lvl="2" indent="-576000">
              <a:buClr>
                <a:srgbClr val="C00000"/>
              </a:buClr>
              <a:buSzPct val="100000"/>
              <a:buNone/>
            </a:pPr>
            <a:r>
              <a:rPr lang="en-US" altLang="de-DE" b="1" dirty="0" smtClean="0">
                <a:solidFill>
                  <a:srgbClr val="346AA0"/>
                </a:solidFill>
              </a:rPr>
              <a:t>       &gt; </a:t>
            </a:r>
            <a:r>
              <a:rPr lang="en-US" dirty="0" smtClean="0"/>
              <a:t>Gender equality in </a:t>
            </a:r>
            <a:r>
              <a:rPr lang="en-US" b="1" dirty="0" smtClean="0"/>
              <a:t>Mission and Central Goals </a:t>
            </a:r>
            <a:r>
              <a:rPr lang="en-US" dirty="0" smtClean="0"/>
              <a:t>(“</a:t>
            </a:r>
            <a:r>
              <a:rPr lang="en-US" dirty="0" err="1" smtClean="0"/>
              <a:t>Leitbild</a:t>
            </a:r>
            <a:r>
              <a:rPr lang="en-US" dirty="0" smtClean="0"/>
              <a:t>”) of WWU </a:t>
            </a:r>
          </a:p>
          <a:p>
            <a:pPr marL="526950" lvl="2" indent="-576000">
              <a:buClr>
                <a:srgbClr val="C00000"/>
              </a:buClr>
              <a:buSzPct val="100000"/>
              <a:buNone/>
            </a:pPr>
            <a:r>
              <a:rPr lang="en-US" altLang="de-DE" b="1" dirty="0">
                <a:solidFill>
                  <a:srgbClr val="346AA0"/>
                </a:solidFill>
              </a:rPr>
              <a:t> </a:t>
            </a:r>
            <a:r>
              <a:rPr lang="en-US" altLang="de-DE" b="1" dirty="0" smtClean="0">
                <a:solidFill>
                  <a:srgbClr val="346AA0"/>
                </a:solidFill>
              </a:rPr>
              <a:t>      &gt; </a:t>
            </a:r>
            <a:r>
              <a:rPr lang="en-US" b="1" dirty="0">
                <a:solidFill>
                  <a:srgbClr val="346AA0"/>
                </a:solidFill>
              </a:rPr>
              <a:t>Gender </a:t>
            </a:r>
            <a:r>
              <a:rPr lang="en-US" b="1" dirty="0" smtClean="0">
                <a:solidFill>
                  <a:srgbClr val="346AA0"/>
                </a:solidFill>
              </a:rPr>
              <a:t>mainstreaming </a:t>
            </a:r>
            <a:r>
              <a:rPr lang="en-US" dirty="0" smtClean="0"/>
              <a:t>= Gender perspective in all structures and processes</a:t>
            </a:r>
          </a:p>
          <a:p>
            <a:pPr marL="526950" lvl="2" indent="-576000">
              <a:buClr>
                <a:srgbClr val="C00000"/>
              </a:buClr>
              <a:buSzPct val="100000"/>
              <a:buNone/>
            </a:pPr>
            <a:r>
              <a:rPr lang="en-US" b="1" dirty="0">
                <a:solidFill>
                  <a:srgbClr val="C00000"/>
                </a:solidFill>
              </a:rPr>
              <a:t> </a:t>
            </a:r>
            <a:r>
              <a:rPr lang="en-US" b="1" dirty="0" smtClean="0">
                <a:solidFill>
                  <a:srgbClr val="C00000"/>
                </a:solidFill>
              </a:rPr>
              <a:t>   </a:t>
            </a:r>
            <a:r>
              <a:rPr lang="en-US" altLang="de-DE" b="1" dirty="0">
                <a:solidFill>
                  <a:srgbClr val="346AA0"/>
                </a:solidFill>
              </a:rPr>
              <a:t> </a:t>
            </a:r>
            <a:r>
              <a:rPr lang="en-US" altLang="de-DE" b="1" dirty="0" smtClean="0">
                <a:solidFill>
                  <a:srgbClr val="346AA0"/>
                </a:solidFill>
              </a:rPr>
              <a:t>  &gt; </a:t>
            </a:r>
            <a:r>
              <a:rPr lang="en-US" dirty="0" smtClean="0"/>
              <a:t>and </a:t>
            </a:r>
            <a:r>
              <a:rPr lang="en-US" b="1" dirty="0" smtClean="0">
                <a:solidFill>
                  <a:srgbClr val="346AA0"/>
                </a:solidFill>
              </a:rPr>
              <a:t>gender equality </a:t>
            </a:r>
            <a:r>
              <a:rPr lang="en-US" dirty="0" smtClean="0"/>
              <a:t>= equal number, participation and opportunities</a:t>
            </a:r>
            <a:endParaRPr lang="en-US" b="1" dirty="0">
              <a:solidFill>
                <a:srgbClr val="C00000"/>
              </a:solidFill>
            </a:endParaRPr>
          </a:p>
        </p:txBody>
      </p:sp>
      <p:sp>
        <p:nvSpPr>
          <p:cNvPr id="3" name="Textfeld 2"/>
          <p:cNvSpPr txBox="1"/>
          <p:nvPr/>
        </p:nvSpPr>
        <p:spPr>
          <a:xfrm>
            <a:off x="475861" y="3140968"/>
            <a:ext cx="8352928" cy="3637919"/>
          </a:xfrm>
          <a:prstGeom prst="rect">
            <a:avLst/>
          </a:prstGeom>
          <a:noFill/>
        </p:spPr>
        <p:txBody>
          <a:bodyPr wrap="square" rtlCol="0">
            <a:spAutoFit/>
          </a:bodyPr>
          <a:lstStyle/>
          <a:p>
            <a:pPr marL="412650" lvl="1" indent="-285750" fontAlgn="base">
              <a:spcBef>
                <a:spcPct val="20000"/>
              </a:spcBef>
              <a:spcAft>
                <a:spcPct val="0"/>
              </a:spcAft>
              <a:buClr>
                <a:srgbClr val="C00000"/>
              </a:buClr>
              <a:buSzPct val="100000"/>
              <a:buFont typeface="Symbol" panose="05050102010706020507" pitchFamily="18" charset="2"/>
              <a:buChar char="·"/>
            </a:pPr>
            <a:r>
              <a:rPr lang="en-GB" altLang="de-DE" kern="0" dirty="0" smtClean="0">
                <a:solidFill>
                  <a:srgbClr val="C00000"/>
                </a:solidFill>
                <a:latin typeface="MetaBold-Roman" pitchFamily="34" charset="0"/>
              </a:rPr>
              <a:t>Examples for activities</a:t>
            </a:r>
            <a:endParaRPr lang="en-GB" altLang="de-DE" kern="0" dirty="0">
              <a:solidFill>
                <a:srgbClr val="C00000"/>
              </a:solidFill>
              <a:latin typeface="MetaBold-Roman" pitchFamily="34" charset="0"/>
            </a:endParaRPr>
          </a:p>
          <a:p>
            <a:pPr marL="584100" lvl="2" indent="-576000" fontAlgn="base">
              <a:spcBef>
                <a:spcPct val="20000"/>
              </a:spcBef>
              <a:spcAft>
                <a:spcPct val="0"/>
              </a:spcAft>
              <a:buClr>
                <a:srgbClr val="C00000"/>
              </a:buClr>
              <a:buSzPct val="100000"/>
            </a:pPr>
            <a:r>
              <a:rPr lang="en-US" altLang="de-DE" b="1" kern="0" dirty="0">
                <a:solidFill>
                  <a:srgbClr val="346AA0"/>
                </a:solidFill>
                <a:latin typeface="MetaNormalLF-Roman" pitchFamily="34" charset="0"/>
              </a:rPr>
              <a:t>        &gt; </a:t>
            </a:r>
            <a:r>
              <a:rPr lang="en-US" b="1" kern="0" dirty="0" smtClean="0">
                <a:solidFill>
                  <a:srgbClr val="346AA0"/>
                </a:solidFill>
                <a:latin typeface="MetaNormalLF-Roman" pitchFamily="34" charset="0"/>
              </a:rPr>
              <a:t>Career support </a:t>
            </a:r>
            <a:r>
              <a:rPr lang="en-US" kern="0" dirty="0" smtClean="0">
                <a:latin typeface="MetaNormalLF-Roman" pitchFamily="34" charset="0"/>
              </a:rPr>
              <a:t>(cascade principle to </a:t>
            </a:r>
            <a:br>
              <a:rPr lang="en-US" kern="0" dirty="0" smtClean="0">
                <a:latin typeface="MetaNormalLF-Roman" pitchFamily="34" charset="0"/>
              </a:rPr>
            </a:br>
            <a:r>
              <a:rPr lang="en-US" kern="0" dirty="0" smtClean="0">
                <a:latin typeface="MetaNormalLF-Roman" pitchFamily="34" charset="0"/>
              </a:rPr>
              <a:t>foster women’s participation) </a:t>
            </a:r>
            <a:br>
              <a:rPr lang="en-US" kern="0" dirty="0" smtClean="0">
                <a:latin typeface="MetaNormalLF-Roman" pitchFamily="34" charset="0"/>
              </a:rPr>
            </a:br>
            <a:r>
              <a:rPr lang="en-US" kern="0" dirty="0" smtClean="0">
                <a:latin typeface="MetaNormalLF-Roman" pitchFamily="34" charset="0"/>
              </a:rPr>
              <a:t>Individual coaching, programs </a:t>
            </a:r>
            <a:br>
              <a:rPr lang="en-US" kern="0" dirty="0" smtClean="0">
                <a:latin typeface="MetaNormalLF-Roman" pitchFamily="34" charset="0"/>
              </a:rPr>
            </a:br>
            <a:r>
              <a:rPr lang="en-US" i="1" kern="0" dirty="0" err="1" smtClean="0">
                <a:solidFill>
                  <a:srgbClr val="000000"/>
                </a:solidFill>
                <a:latin typeface="MetaNormalLF-Roman" pitchFamily="34" charset="0"/>
              </a:rPr>
              <a:t>Erstklassig</a:t>
            </a:r>
            <a:r>
              <a:rPr lang="en-US" i="1" kern="0" dirty="0" smtClean="0">
                <a:solidFill>
                  <a:srgbClr val="000000"/>
                </a:solidFill>
                <a:latin typeface="MetaNormalLF-Roman" pitchFamily="34" charset="0"/>
              </a:rPr>
              <a:t>!, Frauen </a:t>
            </a:r>
            <a:r>
              <a:rPr lang="en-US" i="1" kern="0" dirty="0" err="1" smtClean="0">
                <a:solidFill>
                  <a:srgbClr val="000000"/>
                </a:solidFill>
                <a:latin typeface="MetaNormalLF-Roman" pitchFamily="34" charset="0"/>
              </a:rPr>
              <a:t>managen</a:t>
            </a:r>
            <a:r>
              <a:rPr lang="en-US" i="1" kern="0" dirty="0" smtClean="0">
                <a:solidFill>
                  <a:srgbClr val="000000"/>
                </a:solidFill>
                <a:latin typeface="MetaNormalLF-Roman" pitchFamily="34" charset="0"/>
              </a:rPr>
              <a:t> </a:t>
            </a:r>
            <a:r>
              <a:rPr lang="en-US" i="1" kern="0" dirty="0" err="1" smtClean="0">
                <a:solidFill>
                  <a:srgbClr val="000000"/>
                </a:solidFill>
                <a:latin typeface="MetaNormalLF-Roman" pitchFamily="34" charset="0"/>
              </a:rPr>
              <a:t>Hochschule</a:t>
            </a:r>
            <a:r>
              <a:rPr lang="en-US" i="1" kern="0" dirty="0" smtClean="0">
                <a:solidFill>
                  <a:srgbClr val="000000"/>
                </a:solidFill>
                <a:latin typeface="MetaNormalLF-Roman" pitchFamily="34" charset="0"/>
              </a:rPr>
              <a:t> </a:t>
            </a:r>
          </a:p>
          <a:p>
            <a:pPr marL="584100" lvl="2" indent="-576000" fontAlgn="base">
              <a:spcBef>
                <a:spcPct val="20000"/>
              </a:spcBef>
              <a:spcAft>
                <a:spcPct val="0"/>
              </a:spcAft>
              <a:buClr>
                <a:srgbClr val="C00000"/>
              </a:buClr>
              <a:buSzPct val="100000"/>
            </a:pPr>
            <a:r>
              <a:rPr lang="en-US" b="1" kern="0" dirty="0" smtClean="0">
                <a:solidFill>
                  <a:srgbClr val="346AA0"/>
                </a:solidFill>
                <a:latin typeface="MetaNormalLF-Roman" pitchFamily="34" charset="0"/>
              </a:rPr>
              <a:t>         &gt; Equality program: </a:t>
            </a:r>
            <a:r>
              <a:rPr lang="en-US" kern="0" dirty="0" smtClean="0">
                <a:latin typeface="MetaNormalLF-Roman" pitchFamily="34" charset="0"/>
              </a:rPr>
              <a:t>funding for projects,  </a:t>
            </a:r>
            <a:br>
              <a:rPr lang="en-US" kern="0" dirty="0" smtClean="0">
                <a:latin typeface="MetaNormalLF-Roman" pitchFamily="34" charset="0"/>
              </a:rPr>
            </a:br>
            <a:r>
              <a:rPr lang="en-US" kern="0" dirty="0" smtClean="0">
                <a:latin typeface="MetaNormalLF-Roman" pitchFamily="34" charset="0"/>
              </a:rPr>
              <a:t>faculties with females underrepresented</a:t>
            </a:r>
          </a:p>
          <a:p>
            <a:pPr marL="584100" lvl="2" indent="-576000" fontAlgn="base">
              <a:spcBef>
                <a:spcPct val="20000"/>
              </a:spcBef>
              <a:spcAft>
                <a:spcPct val="0"/>
              </a:spcAft>
              <a:buClr>
                <a:srgbClr val="C00000"/>
              </a:buClr>
              <a:buSzPct val="100000"/>
            </a:pPr>
            <a:r>
              <a:rPr lang="en-US" b="1" kern="0" dirty="0">
                <a:solidFill>
                  <a:srgbClr val="000000"/>
                </a:solidFill>
                <a:latin typeface="MetaNormalLF-Roman" pitchFamily="34" charset="0"/>
              </a:rPr>
              <a:t> </a:t>
            </a:r>
            <a:r>
              <a:rPr lang="en-US" b="1" kern="0" dirty="0" smtClean="0">
                <a:solidFill>
                  <a:srgbClr val="000000"/>
                </a:solidFill>
                <a:latin typeface="MetaNormalLF-Roman" pitchFamily="34" charset="0"/>
              </a:rPr>
              <a:t>        </a:t>
            </a:r>
            <a:r>
              <a:rPr lang="en-US" b="1" kern="0" dirty="0" smtClean="0">
                <a:solidFill>
                  <a:srgbClr val="346AA0"/>
                </a:solidFill>
                <a:latin typeface="MetaNormalLF-Roman" pitchFamily="34" charset="0"/>
              </a:rPr>
              <a:t>&gt; Service Family and Child Care Support:</a:t>
            </a:r>
            <a:br>
              <a:rPr lang="en-US" b="1" kern="0" dirty="0" smtClean="0">
                <a:solidFill>
                  <a:srgbClr val="346AA0"/>
                </a:solidFill>
                <a:latin typeface="MetaNormalLF-Roman" pitchFamily="34" charset="0"/>
              </a:rPr>
            </a:br>
            <a:r>
              <a:rPr lang="en-US" i="1" kern="0" dirty="0" err="1" smtClean="0">
                <a:solidFill>
                  <a:srgbClr val="000000"/>
                </a:solidFill>
                <a:latin typeface="MetaNormalLF-Roman" pitchFamily="34" charset="0"/>
              </a:rPr>
              <a:t>KiTa</a:t>
            </a:r>
            <a:r>
              <a:rPr lang="en-US" i="1" kern="0" dirty="0" smtClean="0">
                <a:solidFill>
                  <a:srgbClr val="000000"/>
                </a:solidFill>
                <a:latin typeface="MetaNormalLF-Roman" pitchFamily="34" charset="0"/>
              </a:rPr>
              <a:t> </a:t>
            </a:r>
            <a:r>
              <a:rPr lang="en-US" i="1" kern="0" dirty="0" err="1" smtClean="0">
                <a:solidFill>
                  <a:srgbClr val="000000"/>
                </a:solidFill>
                <a:latin typeface="MetaNormalLF-Roman" pitchFamily="34" charset="0"/>
              </a:rPr>
              <a:t>Zauberschloss</a:t>
            </a:r>
            <a:r>
              <a:rPr lang="en-US" i="1" kern="0" dirty="0" smtClean="0">
                <a:solidFill>
                  <a:srgbClr val="000000"/>
                </a:solidFill>
                <a:latin typeface="MetaNormalLF-Roman" pitchFamily="34" charset="0"/>
              </a:rPr>
              <a:t>, placements in </a:t>
            </a:r>
            <a:r>
              <a:rPr lang="en-US" i="1" kern="0" dirty="0" err="1" smtClean="0">
                <a:solidFill>
                  <a:srgbClr val="000000"/>
                </a:solidFill>
                <a:latin typeface="MetaNormalLF-Roman" pitchFamily="34" charset="0"/>
              </a:rPr>
              <a:t>KiTa</a:t>
            </a:r>
            <a:endParaRPr lang="en-US" i="1" kern="0" dirty="0">
              <a:solidFill>
                <a:srgbClr val="000000"/>
              </a:solidFill>
              <a:latin typeface="MetaNormalLF-Roman" pitchFamily="34" charset="0"/>
            </a:endParaRPr>
          </a:p>
          <a:p>
            <a:pPr marL="584100" lvl="2" indent="-576000" fontAlgn="base">
              <a:spcBef>
                <a:spcPct val="20000"/>
              </a:spcBef>
              <a:spcAft>
                <a:spcPct val="0"/>
              </a:spcAft>
              <a:buClr>
                <a:srgbClr val="C00000"/>
              </a:buClr>
              <a:buSzPct val="100000"/>
            </a:pPr>
            <a:r>
              <a:rPr lang="en-US" i="1" kern="0" dirty="0" smtClean="0">
                <a:solidFill>
                  <a:srgbClr val="000000"/>
                </a:solidFill>
                <a:latin typeface="MetaNormalLF-Roman" pitchFamily="34" charset="0"/>
              </a:rPr>
              <a:t>        </a:t>
            </a:r>
            <a:r>
              <a:rPr lang="en-US" kern="0" dirty="0" smtClean="0">
                <a:solidFill>
                  <a:srgbClr val="000000"/>
                </a:solidFill>
                <a:latin typeface="MetaNormalLF-Roman" pitchFamily="34" charset="0"/>
              </a:rPr>
              <a:t> &gt; </a:t>
            </a:r>
            <a:r>
              <a:rPr lang="en-US" b="1" kern="0" dirty="0" smtClean="0">
                <a:solidFill>
                  <a:srgbClr val="346AA0"/>
                </a:solidFill>
                <a:latin typeface="MetaNormalLF-Roman" pitchFamily="34" charset="0"/>
              </a:rPr>
              <a:t>Dual Career support</a:t>
            </a:r>
            <a:r>
              <a:rPr lang="en-US" kern="0" dirty="0" smtClean="0">
                <a:solidFill>
                  <a:srgbClr val="000000"/>
                </a:solidFill>
                <a:latin typeface="MetaNormalLF-Roman" pitchFamily="34" charset="0"/>
              </a:rPr>
              <a:t/>
            </a:r>
            <a:br>
              <a:rPr lang="en-US" kern="0" dirty="0" smtClean="0">
                <a:solidFill>
                  <a:srgbClr val="000000"/>
                </a:solidFill>
                <a:latin typeface="MetaNormalLF-Roman" pitchFamily="34" charset="0"/>
              </a:rPr>
            </a:br>
            <a:endParaRPr lang="en-US" b="1" kern="0" dirty="0">
              <a:solidFill>
                <a:srgbClr val="C00000"/>
              </a:solidFill>
              <a:latin typeface="MetaNormalLF-Roman" pitchFamily="34" charset="0"/>
            </a:endParaRPr>
          </a:p>
          <a:p>
            <a:endParaRPr lang="de-DE" dirty="0"/>
          </a:p>
        </p:txBody>
      </p:sp>
      <p:pic>
        <p:nvPicPr>
          <p:cNvPr id="2" name="Grafik 1"/>
          <p:cNvPicPr>
            <a:picLocks noChangeAspect="1"/>
          </p:cNvPicPr>
          <p:nvPr/>
        </p:nvPicPr>
        <p:blipFill>
          <a:blip r:embed="rId4"/>
          <a:stretch>
            <a:fillRect/>
          </a:stretch>
        </p:blipFill>
        <p:spPr>
          <a:xfrm>
            <a:off x="7161716" y="2996952"/>
            <a:ext cx="1802772" cy="3173430"/>
          </a:xfrm>
          <a:prstGeom prst="rect">
            <a:avLst/>
          </a:prstGeom>
        </p:spPr>
      </p:pic>
      <p:pic>
        <p:nvPicPr>
          <p:cNvPr id="4" name="Grafik 3"/>
          <p:cNvPicPr>
            <a:picLocks noChangeAspect="1"/>
          </p:cNvPicPr>
          <p:nvPr/>
        </p:nvPicPr>
        <p:blipFill>
          <a:blip r:embed="rId5"/>
          <a:stretch>
            <a:fillRect/>
          </a:stretch>
        </p:blipFill>
        <p:spPr>
          <a:xfrm>
            <a:off x="5376798" y="2996952"/>
            <a:ext cx="1784917" cy="3190577"/>
          </a:xfrm>
          <a:prstGeom prst="rect">
            <a:avLst/>
          </a:prstGeom>
        </p:spPr>
      </p:pic>
    </p:spTree>
    <p:custDataLst>
      <p:tags r:id="rId1"/>
    </p:custDataLst>
    <p:extLst>
      <p:ext uri="{BB962C8B-B14F-4D97-AF65-F5344CB8AC3E}">
        <p14:creationId xmlns:p14="http://schemas.microsoft.com/office/powerpoint/2010/main" val="41774104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smtClean="0"/>
              <a:t>&gt; Faculty of Physics – Gender equality structure and programs</a:t>
            </a:r>
            <a:endParaRPr lang="en-US" dirty="0"/>
          </a:p>
        </p:txBody>
      </p:sp>
      <p:sp>
        <p:nvSpPr>
          <p:cNvPr id="11" name="Inhaltsplatzhalter 10"/>
          <p:cNvSpPr>
            <a:spLocks noGrp="1"/>
          </p:cNvSpPr>
          <p:nvPr>
            <p:ph idx="1"/>
          </p:nvPr>
        </p:nvSpPr>
        <p:spPr>
          <a:xfrm>
            <a:off x="457200" y="1600201"/>
            <a:ext cx="8229600" cy="1612776"/>
          </a:xfrm>
        </p:spPr>
        <p:txBody>
          <a:bodyPr/>
          <a:lstStyle/>
          <a:p>
            <a:pPr marL="126900" lvl="1" indent="0">
              <a:buClr>
                <a:srgbClr val="C00000"/>
              </a:buClr>
              <a:buSzPct val="100000"/>
              <a:buNone/>
            </a:pPr>
            <a:r>
              <a:rPr lang="de-DE" altLang="de-DE" dirty="0" smtClean="0">
                <a:solidFill>
                  <a:srgbClr val="C00000"/>
                </a:solidFill>
                <a:latin typeface="Symbol" pitchFamily="18" charset="2"/>
              </a:rPr>
              <a:t>· </a:t>
            </a:r>
            <a:r>
              <a:rPr lang="en-GB" dirty="0" smtClean="0">
                <a:solidFill>
                  <a:srgbClr val="C00000"/>
                </a:solidFill>
                <a:latin typeface="MetaBold-Roman" pitchFamily="34" charset="0"/>
              </a:rPr>
              <a:t>Gender equality structures</a:t>
            </a:r>
          </a:p>
          <a:p>
            <a:pPr marL="126900" lvl="1" indent="0">
              <a:buClr>
                <a:srgbClr val="C00000"/>
              </a:buClr>
              <a:buSzPct val="100000"/>
              <a:buNone/>
            </a:pPr>
            <a:r>
              <a:rPr lang="en-US" altLang="de-DE" b="1" dirty="0" smtClean="0">
                <a:solidFill>
                  <a:srgbClr val="C00000"/>
                </a:solidFill>
              </a:rPr>
              <a:t>   </a:t>
            </a:r>
            <a:r>
              <a:rPr lang="en-US" altLang="de-DE" b="1" dirty="0" smtClean="0">
                <a:solidFill>
                  <a:srgbClr val="346AA0"/>
                </a:solidFill>
              </a:rPr>
              <a:t>&gt; </a:t>
            </a:r>
            <a:r>
              <a:rPr lang="en-GB" b="1" dirty="0" smtClean="0">
                <a:solidFill>
                  <a:srgbClr val="346AA0"/>
                </a:solidFill>
              </a:rPr>
              <a:t>Gender equality commission:</a:t>
            </a:r>
            <a:r>
              <a:rPr lang="en-GB" dirty="0" smtClean="0"/>
              <a:t> 2 Professors, 2 </a:t>
            </a:r>
            <a:r>
              <a:rPr lang="en-GB" dirty="0" err="1" smtClean="0"/>
              <a:t>WiMi</a:t>
            </a:r>
            <a:r>
              <a:rPr lang="en-GB" dirty="0" smtClean="0"/>
              <a:t>, 2 Students, 2 MTVs</a:t>
            </a:r>
            <a:br>
              <a:rPr lang="en-GB" dirty="0" smtClean="0"/>
            </a:br>
            <a:r>
              <a:rPr lang="en-GB" dirty="0" smtClean="0"/>
              <a:t>  </a:t>
            </a:r>
            <a:r>
              <a:rPr lang="en-GB" b="1" dirty="0" smtClean="0">
                <a:solidFill>
                  <a:srgbClr val="346AA0"/>
                </a:solidFill>
              </a:rPr>
              <a:t> &gt; Gender officer </a:t>
            </a:r>
            <a:r>
              <a:rPr lang="en-GB" dirty="0" smtClean="0"/>
              <a:t>(Cornelia Denz)   </a:t>
            </a:r>
            <a:br>
              <a:rPr lang="en-GB" dirty="0" smtClean="0"/>
            </a:br>
            <a:r>
              <a:rPr lang="en-GB" dirty="0" smtClean="0"/>
              <a:t>  </a:t>
            </a:r>
            <a:r>
              <a:rPr lang="en-GB" b="1" dirty="0" smtClean="0">
                <a:solidFill>
                  <a:srgbClr val="346AA0"/>
                </a:solidFill>
              </a:rPr>
              <a:t> &gt; Gender support office </a:t>
            </a:r>
            <a:r>
              <a:rPr lang="en-GB" dirty="0" smtClean="0"/>
              <a:t>/ school office (Sybille </a:t>
            </a:r>
            <a:r>
              <a:rPr lang="en-GB" dirty="0" err="1" smtClean="0"/>
              <a:t>Niemeier</a:t>
            </a:r>
            <a:r>
              <a:rPr lang="en-GB" dirty="0" smtClean="0"/>
              <a:t>)</a:t>
            </a:r>
            <a:br>
              <a:rPr lang="en-GB" dirty="0" smtClean="0"/>
            </a:br>
            <a:r>
              <a:rPr lang="en-GB" dirty="0" smtClean="0"/>
              <a:t>   </a:t>
            </a:r>
            <a:r>
              <a:rPr lang="en-GB" b="1" dirty="0" smtClean="0">
                <a:solidFill>
                  <a:srgbClr val="346AA0"/>
                </a:solidFill>
              </a:rPr>
              <a:t>&gt; Gender strategy</a:t>
            </a:r>
            <a:r>
              <a:rPr lang="en-GB" dirty="0" smtClean="0"/>
              <a:t> (developed by faculty, with multitude of measures)</a:t>
            </a:r>
            <a:endParaRPr lang="en-GB" dirty="0" smtClean="0">
              <a:latin typeface="MetaBold-Roman" panose="020B0502030000020004" pitchFamily="34" charset="0"/>
            </a:endParaRPr>
          </a:p>
        </p:txBody>
      </p:sp>
      <p:sp>
        <p:nvSpPr>
          <p:cNvPr id="4" name="Inhaltsplatzhalter 10"/>
          <p:cNvSpPr txBox="1">
            <a:spLocks/>
          </p:cNvSpPr>
          <p:nvPr/>
        </p:nvSpPr>
        <p:spPr>
          <a:xfrm>
            <a:off x="421296" y="3384586"/>
            <a:ext cx="8722703" cy="2924734"/>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lang="de-DE" sz="1800" smtClean="0">
                <a:solidFill>
                  <a:schemeClr val="tx1"/>
                </a:solidFill>
                <a:latin typeface="MetaNormalLF-Roman" pitchFamily="34" charset="0"/>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lang="de-DE" sz="1800" smtClean="0">
                <a:solidFill>
                  <a:schemeClr val="tx1"/>
                </a:solidFill>
                <a:latin typeface="MetaNormalLF-Roman" pitchFamily="34" charset="0"/>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lang="de-DE" sz="1800" smtClean="0">
                <a:solidFill>
                  <a:schemeClr val="tx1"/>
                </a:solidFill>
                <a:latin typeface="MetaNormalLF-Roman" pitchFamily="34" charset="0"/>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lang="de-DE" sz="1800" smtClean="0">
                <a:solidFill>
                  <a:schemeClr val="tx1"/>
                </a:solidFill>
                <a:latin typeface="MetaNormalLF-Roman" pitchFamily="34" charset="0"/>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lang="de-DE" sz="1800">
                <a:solidFill>
                  <a:schemeClr val="tx1"/>
                </a:solidFill>
                <a:latin typeface="MetaNormalLF-Roman"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126900" lvl="1" indent="0">
              <a:buClr>
                <a:srgbClr val="C00000"/>
              </a:buClr>
              <a:buSzPct val="100000"/>
              <a:buFont typeface="Wingdings" pitchFamily="2" charset="2"/>
              <a:buNone/>
            </a:pPr>
            <a:r>
              <a:rPr lang="en-US" altLang="de-DE" kern="0" dirty="0" smtClean="0">
                <a:solidFill>
                  <a:srgbClr val="C00000"/>
                </a:solidFill>
                <a:latin typeface="Symbol" pitchFamily="18" charset="2"/>
              </a:rPr>
              <a:t>· </a:t>
            </a:r>
            <a:r>
              <a:rPr lang="en-US" kern="0" dirty="0" smtClean="0">
                <a:solidFill>
                  <a:srgbClr val="C00000"/>
                </a:solidFill>
                <a:latin typeface="MetaBold-Roman" pitchFamily="34" charset="0"/>
              </a:rPr>
              <a:t>Gender equality strategy</a:t>
            </a:r>
          </a:p>
          <a:p>
            <a:pPr marL="126900" lvl="1" indent="0">
              <a:buClr>
                <a:srgbClr val="C00000"/>
              </a:buClr>
              <a:buSzPct val="100000"/>
              <a:buNone/>
            </a:pPr>
            <a:r>
              <a:rPr lang="en-US" altLang="de-DE" b="1" kern="0" dirty="0" smtClean="0">
                <a:solidFill>
                  <a:srgbClr val="C00000"/>
                </a:solidFill>
              </a:rPr>
              <a:t>   </a:t>
            </a:r>
            <a:r>
              <a:rPr lang="en-US" altLang="de-DE" b="1" kern="0" dirty="0" smtClean="0">
                <a:solidFill>
                  <a:srgbClr val="346AA0"/>
                </a:solidFill>
              </a:rPr>
              <a:t>&gt; </a:t>
            </a:r>
            <a:r>
              <a:rPr lang="en-GB" altLang="de-DE" dirty="0" smtClean="0"/>
              <a:t>Measures taken according to “</a:t>
            </a:r>
            <a:r>
              <a:rPr lang="en-GB" altLang="de-DE" dirty="0" err="1" smtClean="0"/>
              <a:t>Frauenförderplan</a:t>
            </a:r>
            <a:r>
              <a:rPr lang="en-GB" altLang="de-DE" dirty="0" smtClean="0"/>
              <a:t>”</a:t>
            </a:r>
            <a:r>
              <a:rPr lang="en-GB" dirty="0"/>
              <a:t/>
            </a:r>
            <a:br>
              <a:rPr lang="en-GB" dirty="0"/>
            </a:br>
            <a:r>
              <a:rPr lang="en-GB" dirty="0"/>
              <a:t>     + </a:t>
            </a:r>
            <a:r>
              <a:rPr lang="en-GB" b="1" dirty="0" smtClean="0">
                <a:solidFill>
                  <a:srgbClr val="346AA0"/>
                </a:solidFill>
              </a:rPr>
              <a:t>Increase </a:t>
            </a:r>
            <a:r>
              <a:rPr lang="en-GB" b="1" dirty="0">
                <a:solidFill>
                  <a:srgbClr val="346AA0"/>
                </a:solidFill>
              </a:rPr>
              <a:t>number of females </a:t>
            </a:r>
            <a:r>
              <a:rPr lang="en-GB" dirty="0"/>
              <a:t>(cascade model)</a:t>
            </a:r>
            <a:br>
              <a:rPr lang="en-GB" dirty="0"/>
            </a:br>
            <a:r>
              <a:rPr lang="en-GB" dirty="0"/>
              <a:t>     + </a:t>
            </a:r>
            <a:r>
              <a:rPr lang="en-GB" dirty="0" smtClean="0"/>
              <a:t>Support </a:t>
            </a:r>
            <a:r>
              <a:rPr lang="en-GB" dirty="0"/>
              <a:t>of students and career support: </a:t>
            </a:r>
            <a:r>
              <a:rPr lang="en-GB" b="1" dirty="0">
                <a:solidFill>
                  <a:srgbClr val="346AA0"/>
                </a:solidFill>
              </a:rPr>
              <a:t>mentoring programs</a:t>
            </a:r>
          </a:p>
          <a:p>
            <a:pPr marL="126900" lvl="1" indent="0">
              <a:buClr>
                <a:srgbClr val="C00000"/>
              </a:buClr>
              <a:buSzPct val="100000"/>
              <a:buNone/>
            </a:pPr>
            <a:r>
              <a:rPr lang="en-GB" dirty="0"/>
              <a:t>     + </a:t>
            </a:r>
            <a:r>
              <a:rPr lang="en-GB" dirty="0" smtClean="0"/>
              <a:t>Foster </a:t>
            </a:r>
            <a:r>
              <a:rPr lang="en-GB" dirty="0"/>
              <a:t>networking: </a:t>
            </a:r>
            <a:r>
              <a:rPr lang="en-GB" b="1" dirty="0">
                <a:solidFill>
                  <a:srgbClr val="346AA0"/>
                </a:solidFill>
              </a:rPr>
              <a:t>gender equality meetings and events</a:t>
            </a:r>
            <a:r>
              <a:rPr lang="en-GB" dirty="0"/>
              <a:t/>
            </a:r>
            <a:br>
              <a:rPr lang="en-GB" dirty="0"/>
            </a:br>
            <a:r>
              <a:rPr lang="en-GB" dirty="0"/>
              <a:t>     + </a:t>
            </a:r>
            <a:r>
              <a:rPr lang="en-GB" dirty="0" smtClean="0"/>
              <a:t>Show </a:t>
            </a:r>
            <a:r>
              <a:rPr lang="en-GB" dirty="0"/>
              <a:t>examples: </a:t>
            </a:r>
            <a:r>
              <a:rPr lang="en-GB" b="1" dirty="0">
                <a:solidFill>
                  <a:srgbClr val="346AA0"/>
                </a:solidFill>
              </a:rPr>
              <a:t>female physicists café (</a:t>
            </a:r>
            <a:r>
              <a:rPr lang="en-GB" b="1" dirty="0" smtClean="0">
                <a:solidFill>
                  <a:srgbClr val="346AA0"/>
                </a:solidFill>
              </a:rPr>
              <a:t>colloquium)</a:t>
            </a:r>
          </a:p>
          <a:p>
            <a:pPr marL="126900" lvl="1" indent="0">
              <a:buClr>
                <a:srgbClr val="C00000"/>
              </a:buClr>
              <a:buSzPct val="100000"/>
              <a:buNone/>
            </a:pPr>
            <a:r>
              <a:rPr lang="en-GB" dirty="0" smtClean="0"/>
              <a:t>     + Increase </a:t>
            </a:r>
            <a:r>
              <a:rPr lang="en-GB" b="1" dirty="0" smtClean="0">
                <a:solidFill>
                  <a:srgbClr val="346AA0"/>
                </a:solidFill>
              </a:rPr>
              <a:t>interest of females in physics: </a:t>
            </a:r>
            <a:r>
              <a:rPr lang="en-GB" dirty="0" smtClean="0"/>
              <a:t>Girl’s Day, Activities of pupil’s lab </a:t>
            </a:r>
            <a:r>
              <a:rPr lang="en-GB" dirty="0" err="1" smtClean="0"/>
              <a:t>MEXlab</a:t>
            </a:r>
            <a:r>
              <a:rPr lang="en-GB" dirty="0" smtClean="0"/>
              <a:t>,</a:t>
            </a:r>
            <a:br>
              <a:rPr lang="en-GB" dirty="0" smtClean="0"/>
            </a:br>
            <a:r>
              <a:rPr lang="en-GB" dirty="0" smtClean="0"/>
              <a:t>        </a:t>
            </a:r>
            <a:r>
              <a:rPr lang="en-GB" b="1" dirty="0" smtClean="0">
                <a:solidFill>
                  <a:srgbClr val="346AA0"/>
                </a:solidFill>
              </a:rPr>
              <a:t>Long-term projects for Girls: </a:t>
            </a:r>
            <a:br>
              <a:rPr lang="en-GB" b="1" dirty="0" smtClean="0">
                <a:solidFill>
                  <a:srgbClr val="346AA0"/>
                </a:solidFill>
              </a:rPr>
            </a:br>
            <a:r>
              <a:rPr lang="en-GB" b="1" dirty="0" smtClean="0">
                <a:solidFill>
                  <a:srgbClr val="346AA0"/>
                </a:solidFill>
              </a:rPr>
              <a:t>        </a:t>
            </a:r>
            <a:r>
              <a:rPr lang="en-GB" dirty="0" smtClean="0"/>
              <a:t>Light up your Life, Girls Go 4 Green, Nano 4 your Life  </a:t>
            </a:r>
            <a:endParaRPr lang="en-GB" dirty="0"/>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7343" y="5540249"/>
            <a:ext cx="720250" cy="632764"/>
          </a:xfrm>
          <a:prstGeom prst="rect">
            <a:avLst/>
          </a:prstGeom>
        </p:spPr>
      </p:pic>
      <p:pic>
        <p:nvPicPr>
          <p:cNvPr id="6" name="Grafik 5" descr="MExLab-Logo_FARBIG_rgb.wmf"/>
          <p:cNvPicPr>
            <a:picLocks noChangeAspect="1"/>
          </p:cNvPicPr>
          <p:nvPr/>
        </p:nvPicPr>
        <p:blipFill>
          <a:blip r:embed="rId5" cstate="print"/>
          <a:stretch>
            <a:fillRect/>
          </a:stretch>
        </p:blipFill>
        <p:spPr>
          <a:xfrm>
            <a:off x="7164288" y="4276806"/>
            <a:ext cx="1728192" cy="724471"/>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3000" y="5540249"/>
            <a:ext cx="1081288" cy="669630"/>
          </a:xfrm>
          <a:prstGeom prst="rect">
            <a:avLst/>
          </a:prstGeom>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287" y="5509472"/>
            <a:ext cx="1086649" cy="683883"/>
          </a:xfrm>
          <a:prstGeom prst="rect">
            <a:avLst/>
          </a:prstGeom>
          <a:solidFill>
            <a:schemeClr val="bg1"/>
          </a:solidFill>
        </p:spPr>
      </p:pic>
    </p:spTree>
    <p:custDataLst>
      <p:tags r:id="rId1"/>
    </p:custDataLst>
    <p:extLst>
      <p:ext uri="{BB962C8B-B14F-4D97-AF65-F5344CB8AC3E}">
        <p14:creationId xmlns:p14="http://schemas.microsoft.com/office/powerpoint/2010/main" val="32352572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smtClean="0"/>
              <a:t>&gt; Examples for Activities for RTGs, SFBs, …</a:t>
            </a:r>
            <a:r>
              <a:rPr lang="en-US" dirty="0"/>
              <a:t> </a:t>
            </a:r>
            <a:r>
              <a:rPr lang="en-US" dirty="0" smtClean="0"/>
              <a:t>in the frame of DFG gender</a:t>
            </a:r>
            <a:endParaRPr lang="en-US" dirty="0"/>
          </a:p>
        </p:txBody>
      </p:sp>
      <p:sp>
        <p:nvSpPr>
          <p:cNvPr id="11" name="Inhaltsplatzhalter 10"/>
          <p:cNvSpPr>
            <a:spLocks noGrp="1"/>
          </p:cNvSpPr>
          <p:nvPr>
            <p:ph idx="1"/>
          </p:nvPr>
        </p:nvSpPr>
        <p:spPr>
          <a:xfrm>
            <a:off x="457200" y="1600201"/>
            <a:ext cx="8229600" cy="1108720"/>
          </a:xfrm>
        </p:spPr>
        <p:txBody>
          <a:bodyPr/>
          <a:lstStyle/>
          <a:p>
            <a:pPr marL="126900" lvl="1" indent="0">
              <a:buClr>
                <a:srgbClr val="C00000"/>
              </a:buClr>
              <a:buSzPct val="100000"/>
              <a:buNone/>
            </a:pPr>
            <a:r>
              <a:rPr lang="de-DE" altLang="de-DE" dirty="0" smtClean="0">
                <a:solidFill>
                  <a:srgbClr val="C00000"/>
                </a:solidFill>
                <a:latin typeface="Symbol" pitchFamily="18" charset="2"/>
              </a:rPr>
              <a:t>· </a:t>
            </a:r>
            <a:r>
              <a:rPr lang="en-GB" dirty="0" smtClean="0">
                <a:solidFill>
                  <a:srgbClr val="C00000"/>
                </a:solidFill>
                <a:latin typeface="MetaBold-Roman" pitchFamily="34" charset="0"/>
              </a:rPr>
              <a:t>Evaluations: Situation of females in large consortia and projects</a:t>
            </a:r>
          </a:p>
          <a:p>
            <a:pPr marL="126900" lvl="1" indent="0">
              <a:buClr>
                <a:srgbClr val="C00000"/>
              </a:buClr>
              <a:buSzPct val="100000"/>
              <a:buNone/>
            </a:pPr>
            <a:r>
              <a:rPr lang="en-US" altLang="de-DE" b="1" dirty="0" smtClean="0">
                <a:solidFill>
                  <a:srgbClr val="C00000"/>
                </a:solidFill>
              </a:rPr>
              <a:t>   </a:t>
            </a:r>
            <a:r>
              <a:rPr lang="en-US" altLang="de-DE" b="1" dirty="0" smtClean="0">
                <a:solidFill>
                  <a:srgbClr val="346AA0"/>
                </a:solidFill>
              </a:rPr>
              <a:t>&gt; </a:t>
            </a:r>
            <a:r>
              <a:rPr lang="en-US" altLang="de-DE" b="1" dirty="0">
                <a:solidFill>
                  <a:srgbClr val="346AA0"/>
                </a:solidFill>
              </a:rPr>
              <a:t>E</a:t>
            </a:r>
            <a:r>
              <a:rPr lang="en-US" altLang="de-DE" b="1" dirty="0" smtClean="0">
                <a:solidFill>
                  <a:srgbClr val="346AA0"/>
                </a:solidFill>
              </a:rPr>
              <a:t>xperience: </a:t>
            </a:r>
            <a:r>
              <a:rPr lang="en-GB" dirty="0" smtClean="0"/>
              <a:t>EU Evaluations, Evaluation “Photonics 4 Life”, Evaluation TRR61 </a:t>
            </a:r>
          </a:p>
          <a:p>
            <a:pPr marL="126900" lvl="1" indent="0">
              <a:buClr>
                <a:srgbClr val="C00000"/>
              </a:buClr>
              <a:buSzPct val="100000"/>
              <a:buNone/>
            </a:pPr>
            <a:r>
              <a:rPr lang="en-GB" dirty="0"/>
              <a:t> </a:t>
            </a:r>
            <a:r>
              <a:rPr lang="en-GB" dirty="0" smtClean="0"/>
              <a:t>  &gt; </a:t>
            </a:r>
            <a:r>
              <a:rPr lang="en-GB" b="1" dirty="0" smtClean="0">
                <a:solidFill>
                  <a:srgbClr val="346AA0"/>
                </a:solidFill>
              </a:rPr>
              <a:t>Main outcomes (similar): </a:t>
            </a:r>
            <a:r>
              <a:rPr lang="en-GB" dirty="0" smtClean="0"/>
              <a:t>females tend to leave, career options important, ….</a:t>
            </a:r>
          </a:p>
          <a:p>
            <a:pPr marL="742950" lvl="2" indent="-216000">
              <a:buClrTx/>
              <a:buSzPct val="60000"/>
              <a:buFont typeface="Arial" panose="020B0604020202020204" pitchFamily="34" charset="0"/>
              <a:buChar char="•"/>
            </a:pPr>
            <a:endParaRPr lang="en-GB" dirty="0" smtClean="0">
              <a:latin typeface="MetaBold-Roman" panose="020B0502030000020004" pitchFamily="34" charset="0"/>
            </a:endParaRPr>
          </a:p>
        </p:txBody>
      </p:sp>
      <p:pic>
        <p:nvPicPr>
          <p:cNvPr id="5" name="Grafik 4"/>
          <p:cNvPicPr>
            <a:picLocks noChangeAspect="1"/>
          </p:cNvPicPr>
          <p:nvPr/>
        </p:nvPicPr>
        <p:blipFill>
          <a:blip r:embed="rId4"/>
          <a:stretch>
            <a:fillRect/>
          </a:stretch>
        </p:blipFill>
        <p:spPr>
          <a:xfrm>
            <a:off x="684213" y="2723931"/>
            <a:ext cx="5404891" cy="3152937"/>
          </a:xfrm>
          <a:prstGeom prst="rect">
            <a:avLst/>
          </a:prstGeom>
          <a:ln w="28575">
            <a:solidFill>
              <a:srgbClr val="346AA0"/>
            </a:solidFill>
          </a:ln>
        </p:spPr>
      </p:pic>
      <p:pic>
        <p:nvPicPr>
          <p:cNvPr id="4" name="Grafik 3"/>
          <p:cNvPicPr>
            <a:picLocks noChangeAspect="1"/>
          </p:cNvPicPr>
          <p:nvPr/>
        </p:nvPicPr>
        <p:blipFill>
          <a:blip r:embed="rId5"/>
          <a:stretch>
            <a:fillRect/>
          </a:stretch>
        </p:blipFill>
        <p:spPr>
          <a:xfrm>
            <a:off x="2555776" y="2838595"/>
            <a:ext cx="3648702" cy="3281761"/>
          </a:xfrm>
          <a:prstGeom prst="rect">
            <a:avLst/>
          </a:prstGeom>
        </p:spPr>
      </p:pic>
      <p:graphicFrame>
        <p:nvGraphicFramePr>
          <p:cNvPr id="7" name="Objekt 6"/>
          <p:cNvGraphicFramePr>
            <a:graphicFrameLocks noChangeAspect="1"/>
          </p:cNvGraphicFramePr>
          <p:nvPr>
            <p:extLst>
              <p:ext uri="{D42A27DB-BD31-4B8C-83A1-F6EECF244321}">
                <p14:modId xmlns:p14="http://schemas.microsoft.com/office/powerpoint/2010/main" val="3949556840"/>
              </p:ext>
            </p:extLst>
          </p:nvPr>
        </p:nvGraphicFramePr>
        <p:xfrm>
          <a:off x="3995936" y="2933652"/>
          <a:ext cx="5032007" cy="3179199"/>
        </p:xfrm>
        <a:graphic>
          <a:graphicData uri="http://schemas.openxmlformats.org/presentationml/2006/ole">
            <mc:AlternateContent xmlns:mc="http://schemas.openxmlformats.org/markup-compatibility/2006">
              <mc:Choice xmlns:v="urn:schemas-microsoft-com:vml" Requires="v">
                <p:oleObj spid="_x0000_s3080" name="PHOTO-PAINT" r:id="rId6" imgW="5402520" imgH="3413520" progId="CorelPHOTOPAINT.Image.17">
                  <p:embed/>
                </p:oleObj>
              </mc:Choice>
              <mc:Fallback>
                <p:oleObj name="PHOTO-PAINT" r:id="rId6" imgW="5402520" imgH="3413520" progId="CorelPHOTOPAINT.Image.17">
                  <p:embed/>
                  <p:pic>
                    <p:nvPicPr>
                      <p:cNvPr id="0" name=""/>
                      <p:cNvPicPr/>
                      <p:nvPr/>
                    </p:nvPicPr>
                    <p:blipFill>
                      <a:blip r:embed="rId7"/>
                      <a:stretch>
                        <a:fillRect/>
                      </a:stretch>
                    </p:blipFill>
                    <p:spPr>
                      <a:xfrm>
                        <a:off x="3995936" y="2933652"/>
                        <a:ext cx="5032007" cy="3179199"/>
                      </a:xfrm>
                      <a:prstGeom prst="rect">
                        <a:avLst/>
                      </a:prstGeom>
                      <a:ln w="28575">
                        <a:solidFill>
                          <a:srgbClr val="346AA0"/>
                        </a:solidFill>
                      </a:ln>
                    </p:spPr>
                  </p:pic>
                </p:oleObj>
              </mc:Fallback>
            </mc:AlternateContent>
          </a:graphicData>
        </a:graphic>
      </p:graphicFrame>
    </p:spTree>
    <p:custDataLst>
      <p:tags r:id="rId2"/>
    </p:custDataLst>
    <p:extLst>
      <p:ext uri="{BB962C8B-B14F-4D97-AF65-F5344CB8AC3E}">
        <p14:creationId xmlns:p14="http://schemas.microsoft.com/office/powerpoint/2010/main" val="4034781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smtClean="0"/>
              <a:t>&gt; Examples for Activities for RTGs, SFBs, …</a:t>
            </a:r>
            <a:r>
              <a:rPr lang="en-US" dirty="0"/>
              <a:t> </a:t>
            </a:r>
            <a:r>
              <a:rPr lang="en-US" dirty="0" smtClean="0"/>
              <a:t>in the frame of DFG gender</a:t>
            </a:r>
            <a:endParaRPr lang="en-US" dirty="0"/>
          </a:p>
        </p:txBody>
      </p:sp>
      <p:sp>
        <p:nvSpPr>
          <p:cNvPr id="11" name="Inhaltsplatzhalter 10"/>
          <p:cNvSpPr>
            <a:spLocks noGrp="1"/>
          </p:cNvSpPr>
          <p:nvPr>
            <p:ph idx="1"/>
          </p:nvPr>
        </p:nvSpPr>
        <p:spPr>
          <a:xfrm>
            <a:off x="457200" y="1600201"/>
            <a:ext cx="8507288" cy="1180727"/>
          </a:xfrm>
        </p:spPr>
        <p:txBody>
          <a:bodyPr/>
          <a:lstStyle/>
          <a:p>
            <a:pPr marL="126900" lvl="1" indent="0">
              <a:buClr>
                <a:srgbClr val="C00000"/>
              </a:buClr>
              <a:buSzPct val="100000"/>
              <a:buNone/>
            </a:pPr>
            <a:r>
              <a:rPr lang="de-DE" altLang="de-DE" dirty="0" smtClean="0">
                <a:solidFill>
                  <a:srgbClr val="C00000"/>
                </a:solidFill>
                <a:latin typeface="Symbol" pitchFamily="18" charset="2"/>
              </a:rPr>
              <a:t>· </a:t>
            </a:r>
            <a:r>
              <a:rPr lang="en-GB" dirty="0" smtClean="0">
                <a:solidFill>
                  <a:srgbClr val="C00000"/>
                </a:solidFill>
                <a:latin typeface="MetaBold-Roman" pitchFamily="34" charset="0"/>
              </a:rPr>
              <a:t>Setting rules and measures</a:t>
            </a:r>
          </a:p>
          <a:p>
            <a:pPr marL="126900" lvl="1" indent="0">
              <a:buClr>
                <a:srgbClr val="C00000"/>
              </a:buClr>
              <a:buSzPct val="100000"/>
              <a:buNone/>
            </a:pPr>
            <a:r>
              <a:rPr lang="en-US" altLang="de-DE" b="1" dirty="0" smtClean="0">
                <a:solidFill>
                  <a:srgbClr val="C00000"/>
                </a:solidFill>
              </a:rPr>
              <a:t>   </a:t>
            </a:r>
            <a:r>
              <a:rPr lang="en-US" altLang="de-DE" b="1" dirty="0" smtClean="0">
                <a:solidFill>
                  <a:srgbClr val="346AA0"/>
                </a:solidFill>
              </a:rPr>
              <a:t>&gt; </a:t>
            </a:r>
            <a:r>
              <a:rPr lang="de-DE" altLang="de-DE" b="1" dirty="0" smtClean="0">
                <a:solidFill>
                  <a:srgbClr val="346AA0"/>
                </a:solidFill>
              </a:rPr>
              <a:t>Setting a </a:t>
            </a:r>
            <a:r>
              <a:rPr lang="de-DE" altLang="de-DE" b="1" dirty="0" err="1" smtClean="0">
                <a:solidFill>
                  <a:srgbClr val="346AA0"/>
                </a:solidFill>
              </a:rPr>
              <a:t>mission</a:t>
            </a:r>
            <a:r>
              <a:rPr lang="de-DE" altLang="de-DE" b="1" dirty="0" smtClean="0">
                <a:solidFill>
                  <a:srgbClr val="346AA0"/>
                </a:solidFill>
              </a:rPr>
              <a:t> </a:t>
            </a:r>
            <a:r>
              <a:rPr lang="de-DE" altLang="de-DE" b="1" dirty="0" err="1" smtClean="0">
                <a:solidFill>
                  <a:srgbClr val="346AA0"/>
                </a:solidFill>
              </a:rPr>
              <a:t>for</a:t>
            </a:r>
            <a:r>
              <a:rPr lang="de-DE" altLang="de-DE" b="1" dirty="0" smtClean="0">
                <a:solidFill>
                  <a:srgbClr val="346AA0"/>
                </a:solidFill>
              </a:rPr>
              <a:t> RTG </a:t>
            </a:r>
            <a:r>
              <a:rPr lang="de-DE" altLang="de-DE" dirty="0" err="1" smtClean="0"/>
              <a:t>similar</a:t>
            </a:r>
            <a:r>
              <a:rPr lang="de-DE" altLang="de-DE" dirty="0" smtClean="0"/>
              <a:t> </a:t>
            </a:r>
            <a:r>
              <a:rPr lang="de-DE" altLang="de-DE" dirty="0" err="1" smtClean="0"/>
              <a:t>to</a:t>
            </a:r>
            <a:r>
              <a:rPr lang="de-DE" altLang="de-DE" dirty="0" smtClean="0"/>
              <a:t> WWU, FB 11</a:t>
            </a:r>
            <a:endParaRPr lang="en-GB" dirty="0" smtClean="0"/>
          </a:p>
          <a:p>
            <a:pPr marL="126900" lvl="1" indent="0">
              <a:buClr>
                <a:srgbClr val="C00000"/>
              </a:buClr>
              <a:buSzPct val="100000"/>
              <a:buNone/>
            </a:pPr>
            <a:r>
              <a:rPr lang="en-GB" b="1" dirty="0" smtClean="0">
                <a:solidFill>
                  <a:srgbClr val="346AA0"/>
                </a:solidFill>
              </a:rPr>
              <a:t>   &gt; </a:t>
            </a:r>
            <a:r>
              <a:rPr lang="en-GB" dirty="0" smtClean="0"/>
              <a:t>Find out details: statistics and evaluation (survey!)</a:t>
            </a:r>
          </a:p>
          <a:p>
            <a:pPr marL="126900" lvl="1" indent="0">
              <a:buClr>
                <a:srgbClr val="C00000"/>
              </a:buClr>
              <a:buSzPct val="100000"/>
              <a:buNone/>
            </a:pPr>
            <a:r>
              <a:rPr lang="en-GB" dirty="0" smtClean="0"/>
              <a:t>   </a:t>
            </a:r>
            <a:r>
              <a:rPr lang="en-GB" b="1" dirty="0" smtClean="0">
                <a:solidFill>
                  <a:srgbClr val="346AA0"/>
                </a:solidFill>
              </a:rPr>
              <a:t>&gt;</a:t>
            </a:r>
            <a:r>
              <a:rPr lang="en-GB" dirty="0" smtClean="0"/>
              <a:t> </a:t>
            </a:r>
            <a:r>
              <a:rPr lang="de-DE" altLang="de-DE" b="1" dirty="0" err="1">
                <a:solidFill>
                  <a:srgbClr val="346AA0"/>
                </a:solidFill>
              </a:rPr>
              <a:t>Defining</a:t>
            </a:r>
            <a:r>
              <a:rPr lang="de-DE" altLang="de-DE" b="1" dirty="0">
                <a:solidFill>
                  <a:srgbClr val="346AA0"/>
                </a:solidFill>
              </a:rPr>
              <a:t> a </a:t>
            </a:r>
            <a:r>
              <a:rPr lang="de-DE" altLang="de-DE" b="1" dirty="0" err="1">
                <a:solidFill>
                  <a:srgbClr val="346AA0"/>
                </a:solidFill>
              </a:rPr>
              <a:t>yearly</a:t>
            </a:r>
            <a:r>
              <a:rPr lang="de-DE" altLang="de-DE" b="1" dirty="0">
                <a:solidFill>
                  <a:srgbClr val="346AA0"/>
                </a:solidFill>
              </a:rPr>
              <a:t> </a:t>
            </a:r>
            <a:r>
              <a:rPr lang="de-DE" altLang="de-DE" b="1" dirty="0" err="1">
                <a:solidFill>
                  <a:srgbClr val="346AA0"/>
                </a:solidFill>
              </a:rPr>
              <a:t>program</a:t>
            </a:r>
            <a:r>
              <a:rPr lang="de-DE" altLang="de-DE" b="1" dirty="0">
                <a:solidFill>
                  <a:srgbClr val="346AA0"/>
                </a:solidFill>
              </a:rPr>
              <a:t>: </a:t>
            </a:r>
            <a:r>
              <a:rPr lang="de-DE" altLang="de-DE" dirty="0" err="1"/>
              <a:t>with</a:t>
            </a:r>
            <a:r>
              <a:rPr lang="de-DE" altLang="de-DE" dirty="0"/>
              <a:t> different </a:t>
            </a:r>
            <a:r>
              <a:rPr lang="de-DE" altLang="de-DE" dirty="0" smtClean="0"/>
              <a:t/>
            </a:r>
            <a:br>
              <a:rPr lang="de-DE" altLang="de-DE" dirty="0" smtClean="0"/>
            </a:br>
            <a:r>
              <a:rPr lang="de-DE" altLang="de-DE" dirty="0" smtClean="0"/>
              <a:t>    </a:t>
            </a:r>
            <a:r>
              <a:rPr lang="de-DE" altLang="de-DE" dirty="0" err="1" smtClean="0"/>
              <a:t>elements</a:t>
            </a:r>
            <a:r>
              <a:rPr lang="de-DE" altLang="de-DE" dirty="0" smtClean="0"/>
              <a:t> </a:t>
            </a:r>
            <a:r>
              <a:rPr lang="de-DE" altLang="de-DE" dirty="0" err="1"/>
              <a:t>for</a:t>
            </a:r>
            <a:r>
              <a:rPr lang="de-DE" altLang="de-DE" dirty="0"/>
              <a:t> different </a:t>
            </a:r>
            <a:r>
              <a:rPr lang="de-DE" altLang="de-DE" dirty="0" err="1"/>
              <a:t>target</a:t>
            </a:r>
            <a:r>
              <a:rPr lang="de-DE" altLang="de-DE" dirty="0"/>
              <a:t> </a:t>
            </a:r>
            <a:r>
              <a:rPr lang="de-DE" altLang="de-DE" dirty="0" err="1" smtClean="0"/>
              <a:t>group</a:t>
            </a:r>
            <a:r>
              <a:rPr lang="de-DE" altLang="de-DE" dirty="0" smtClean="0"/>
              <a:t/>
            </a:r>
            <a:br>
              <a:rPr lang="de-DE" altLang="de-DE" dirty="0" smtClean="0"/>
            </a:br>
            <a:r>
              <a:rPr lang="de-DE" altLang="de-DE" dirty="0" smtClean="0"/>
              <a:t> </a:t>
            </a:r>
            <a:br>
              <a:rPr lang="de-DE" altLang="de-DE" dirty="0" smtClean="0"/>
            </a:br>
            <a:r>
              <a:rPr lang="de-DE" altLang="de-DE" dirty="0" smtClean="0"/>
              <a:t>   </a:t>
            </a:r>
            <a:endParaRPr lang="en-GB" dirty="0" smtClean="0">
              <a:latin typeface="MetaBold-Roman" panose="020B0502030000020004" pitchFamily="34" charset="0"/>
            </a:endParaRPr>
          </a:p>
        </p:txBody>
      </p:sp>
      <p:sp>
        <p:nvSpPr>
          <p:cNvPr id="10" name="Inhaltsplatzhalter 10"/>
          <p:cNvSpPr txBox="1">
            <a:spLocks/>
          </p:cNvSpPr>
          <p:nvPr/>
        </p:nvSpPr>
        <p:spPr>
          <a:xfrm>
            <a:off x="467544" y="3472409"/>
            <a:ext cx="8507288" cy="1612775"/>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lang="de-DE" sz="1800" smtClean="0">
                <a:solidFill>
                  <a:schemeClr val="tx1"/>
                </a:solidFill>
                <a:latin typeface="MetaNormalLF-Roman" pitchFamily="34" charset="0"/>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lang="de-DE" sz="1800" smtClean="0">
                <a:solidFill>
                  <a:schemeClr val="tx1"/>
                </a:solidFill>
                <a:latin typeface="MetaNormalLF-Roman" pitchFamily="34" charset="0"/>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lang="de-DE" sz="1800" smtClean="0">
                <a:solidFill>
                  <a:schemeClr val="tx1"/>
                </a:solidFill>
                <a:latin typeface="MetaNormalLF-Roman" pitchFamily="34" charset="0"/>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lang="de-DE" sz="1800" smtClean="0">
                <a:solidFill>
                  <a:schemeClr val="tx1"/>
                </a:solidFill>
                <a:latin typeface="MetaNormalLF-Roman" pitchFamily="34" charset="0"/>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lang="de-DE" sz="1800">
                <a:solidFill>
                  <a:schemeClr val="tx1"/>
                </a:solidFill>
                <a:latin typeface="MetaNormalLF-Roman"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126900" lvl="1" indent="0">
              <a:buClr>
                <a:srgbClr val="C00000"/>
              </a:buClr>
              <a:buSzPct val="100000"/>
              <a:buFont typeface="Wingdings" pitchFamily="2" charset="2"/>
              <a:buNone/>
            </a:pPr>
            <a:r>
              <a:rPr lang="en-US" altLang="de-DE" kern="0" dirty="0" smtClean="0">
                <a:solidFill>
                  <a:srgbClr val="C00000"/>
                </a:solidFill>
                <a:latin typeface="Symbol" pitchFamily="18" charset="2"/>
              </a:rPr>
              <a:t>· </a:t>
            </a:r>
            <a:r>
              <a:rPr lang="en-US" kern="0" dirty="0" smtClean="0">
                <a:solidFill>
                  <a:srgbClr val="C00000"/>
                </a:solidFill>
                <a:latin typeface="MetaBold-Roman" pitchFamily="34" charset="0"/>
              </a:rPr>
              <a:t>Defining individual females support </a:t>
            </a:r>
            <a:r>
              <a:rPr lang="en-US" kern="0" dirty="0" err="1" smtClean="0">
                <a:solidFill>
                  <a:srgbClr val="C00000"/>
                </a:solidFill>
                <a:latin typeface="MetaBold-Roman" pitchFamily="34" charset="0"/>
              </a:rPr>
              <a:t>programme</a:t>
            </a:r>
            <a:endParaRPr lang="en-US" kern="0" dirty="0" smtClean="0">
              <a:solidFill>
                <a:srgbClr val="C00000"/>
              </a:solidFill>
              <a:latin typeface="MetaBold-Roman" pitchFamily="34" charset="0"/>
            </a:endParaRPr>
          </a:p>
          <a:p>
            <a:pPr marL="126900" lvl="1" indent="0">
              <a:buClr>
                <a:srgbClr val="C00000"/>
              </a:buClr>
              <a:buSzPct val="100000"/>
              <a:buNone/>
            </a:pPr>
            <a:r>
              <a:rPr lang="en-US" altLang="de-DE" b="1" kern="0" dirty="0" smtClean="0">
                <a:solidFill>
                  <a:srgbClr val="C00000"/>
                </a:solidFill>
              </a:rPr>
              <a:t>   </a:t>
            </a:r>
            <a:r>
              <a:rPr lang="en-US" altLang="de-DE" b="1" kern="0" dirty="0" smtClean="0">
                <a:solidFill>
                  <a:srgbClr val="346AA0"/>
                </a:solidFill>
              </a:rPr>
              <a:t>&gt; Examples for work-life balance: </a:t>
            </a:r>
            <a:r>
              <a:rPr lang="de-DE" altLang="de-DE" dirty="0" smtClean="0"/>
              <a:t>Child </a:t>
            </a:r>
            <a:r>
              <a:rPr lang="de-DE" altLang="de-DE" dirty="0"/>
              <a:t>care, Lab </a:t>
            </a:r>
            <a:r>
              <a:rPr lang="de-DE" altLang="de-DE" dirty="0" err="1" smtClean="0"/>
              <a:t>aid</a:t>
            </a:r>
            <a:r>
              <a:rPr lang="de-DE" altLang="de-DE" dirty="0" smtClean="0"/>
              <a:t>, ---</a:t>
            </a:r>
          </a:p>
          <a:p>
            <a:pPr marL="126900" lvl="1" indent="0">
              <a:buClr>
                <a:srgbClr val="C00000"/>
              </a:buClr>
              <a:buSzPct val="100000"/>
              <a:buNone/>
            </a:pPr>
            <a:r>
              <a:rPr lang="de-DE" altLang="de-DE" dirty="0" smtClean="0"/>
              <a:t>   </a:t>
            </a:r>
            <a:r>
              <a:rPr lang="en-US" altLang="de-DE" b="1" kern="0" dirty="0">
                <a:solidFill>
                  <a:srgbClr val="346AA0"/>
                </a:solidFill>
              </a:rPr>
              <a:t>&gt; Examples for </a:t>
            </a:r>
            <a:r>
              <a:rPr lang="en-US" altLang="de-DE" b="1" kern="0" dirty="0" smtClean="0">
                <a:solidFill>
                  <a:srgbClr val="346AA0"/>
                </a:solidFill>
              </a:rPr>
              <a:t>career fostering: </a:t>
            </a:r>
            <a:r>
              <a:rPr lang="de-DE" altLang="de-DE" dirty="0" smtClean="0"/>
              <a:t>Conference </a:t>
            </a:r>
            <a:r>
              <a:rPr lang="de-DE" altLang="de-DE" dirty="0" err="1" smtClean="0"/>
              <a:t>support</a:t>
            </a:r>
            <a:r>
              <a:rPr lang="de-DE" altLang="de-DE" dirty="0" smtClean="0"/>
              <a:t>, </a:t>
            </a:r>
            <a:r>
              <a:rPr lang="de-DE" altLang="de-DE" dirty="0" err="1" smtClean="0"/>
              <a:t>stay</a:t>
            </a:r>
            <a:r>
              <a:rPr lang="de-DE" altLang="de-DE" dirty="0" smtClean="0"/>
              <a:t> </a:t>
            </a:r>
            <a:r>
              <a:rPr lang="de-DE" altLang="de-DE" dirty="0" err="1" smtClean="0"/>
              <a:t>abroad</a:t>
            </a:r>
            <a:r>
              <a:rPr lang="de-DE" altLang="de-DE" dirty="0" smtClean="0"/>
              <a:t> </a:t>
            </a:r>
            <a:r>
              <a:rPr lang="de-DE" altLang="de-DE" dirty="0" err="1" smtClean="0"/>
              <a:t>support</a:t>
            </a:r>
            <a:r>
              <a:rPr lang="de-DE" altLang="de-DE" dirty="0" smtClean="0"/>
              <a:t>, …</a:t>
            </a:r>
          </a:p>
          <a:p>
            <a:pPr marL="126900" lvl="1" indent="0">
              <a:buClr>
                <a:srgbClr val="C00000"/>
              </a:buClr>
              <a:buSzPct val="100000"/>
              <a:buNone/>
            </a:pPr>
            <a:r>
              <a:rPr lang="de-DE" altLang="de-DE" b="1" kern="0" dirty="0">
                <a:solidFill>
                  <a:srgbClr val="346AA0"/>
                </a:solidFill>
              </a:rPr>
              <a:t> </a:t>
            </a:r>
            <a:r>
              <a:rPr lang="de-DE" altLang="de-DE" b="1" kern="0" dirty="0" smtClean="0">
                <a:solidFill>
                  <a:srgbClr val="346AA0"/>
                </a:solidFill>
              </a:rPr>
              <a:t>  </a:t>
            </a:r>
            <a:r>
              <a:rPr lang="en-US" altLang="de-DE" b="1" kern="0" dirty="0" smtClean="0">
                <a:solidFill>
                  <a:srgbClr val="346AA0"/>
                </a:solidFill>
              </a:rPr>
              <a:t>&gt; </a:t>
            </a:r>
            <a:r>
              <a:rPr lang="en-US" altLang="de-DE" b="1" kern="0" dirty="0">
                <a:solidFill>
                  <a:srgbClr val="346AA0"/>
                </a:solidFill>
              </a:rPr>
              <a:t>Examples for </a:t>
            </a:r>
            <a:r>
              <a:rPr lang="en-US" altLang="de-DE" b="1" kern="0" dirty="0" smtClean="0">
                <a:solidFill>
                  <a:srgbClr val="346AA0"/>
                </a:solidFill>
              </a:rPr>
              <a:t>research support: </a:t>
            </a:r>
            <a:r>
              <a:rPr lang="de-DE" altLang="de-DE" dirty="0" err="1" smtClean="0"/>
              <a:t>Own</a:t>
            </a:r>
            <a:r>
              <a:rPr lang="de-DE" altLang="de-DE" dirty="0" smtClean="0"/>
              <a:t> lab </a:t>
            </a:r>
            <a:r>
              <a:rPr lang="de-DE" altLang="de-DE" dirty="0" err="1" smtClean="0"/>
              <a:t>money</a:t>
            </a:r>
            <a:r>
              <a:rPr lang="de-DE" altLang="de-DE" dirty="0" smtClean="0"/>
              <a:t>, ... </a:t>
            </a:r>
          </a:p>
        </p:txBody>
      </p:sp>
      <p:grpSp>
        <p:nvGrpSpPr>
          <p:cNvPr id="12" name="Gruppieren 11"/>
          <p:cNvGrpSpPr/>
          <p:nvPr/>
        </p:nvGrpSpPr>
        <p:grpSpPr>
          <a:xfrm>
            <a:off x="1148321" y="4734416"/>
            <a:ext cx="7744159" cy="1430888"/>
            <a:chOff x="1148321" y="4734416"/>
            <a:chExt cx="7744159" cy="1430888"/>
          </a:xfrm>
        </p:grpSpPr>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808" y="4734416"/>
              <a:ext cx="2962672" cy="1430888"/>
            </a:xfrm>
            <a:prstGeom prst="rect">
              <a:avLst/>
            </a:prstGeom>
          </p:spPr>
        </p:pic>
        <p:sp>
          <p:nvSpPr>
            <p:cNvPr id="6" name="Textfeld 5"/>
            <p:cNvSpPr txBox="1"/>
            <p:nvPr/>
          </p:nvSpPr>
          <p:spPr>
            <a:xfrm>
              <a:off x="1148321" y="5013176"/>
              <a:ext cx="4897238" cy="923330"/>
            </a:xfrm>
            <a:prstGeom prst="rect">
              <a:avLst/>
            </a:prstGeom>
            <a:noFill/>
          </p:spPr>
          <p:txBody>
            <a:bodyPr wrap="none" rtlCol="0">
              <a:spAutoFit/>
            </a:bodyPr>
            <a:lstStyle/>
            <a:p>
              <a:pPr marL="0" lvl="1"/>
              <a:r>
                <a:rPr lang="de-DE" altLang="de-DE" b="1" dirty="0">
                  <a:solidFill>
                    <a:srgbClr val="C00000"/>
                  </a:solidFill>
                  <a:latin typeface="MetaBoldLF-Roman" panose="020B0502030000020004" pitchFamily="34" charset="0"/>
                </a:rPr>
                <a:t>!!! </a:t>
              </a:r>
              <a:r>
                <a:rPr lang="de-DE" altLang="de-DE" b="1" dirty="0" err="1">
                  <a:solidFill>
                    <a:srgbClr val="C00000"/>
                  </a:solidFill>
                  <a:latin typeface="MetaBoldLF-Roman" panose="020B0502030000020004" pitchFamily="34" charset="0"/>
                </a:rPr>
                <a:t>Obey</a:t>
              </a:r>
              <a:r>
                <a:rPr lang="de-DE" altLang="de-DE" b="1" dirty="0">
                  <a:solidFill>
                    <a:srgbClr val="C00000"/>
                  </a:solidFill>
                  <a:latin typeface="MetaBoldLF-Roman" panose="020B0502030000020004" pitchFamily="34" charset="0"/>
                </a:rPr>
                <a:t> DFG </a:t>
              </a:r>
              <a:r>
                <a:rPr lang="de-DE" altLang="de-DE" b="1" dirty="0" err="1" smtClean="0">
                  <a:solidFill>
                    <a:srgbClr val="C00000"/>
                  </a:solidFill>
                  <a:latin typeface="MetaBoldLF-Roman" panose="020B0502030000020004" pitchFamily="34" charset="0"/>
                </a:rPr>
                <a:t>rules</a:t>
              </a:r>
              <a:r>
                <a:rPr lang="de-DE" altLang="de-DE" b="1" dirty="0" smtClean="0">
                  <a:solidFill>
                    <a:srgbClr val="C00000"/>
                  </a:solidFill>
                  <a:latin typeface="MetaBoldLF-Roman" panose="020B0502030000020004" pitchFamily="34" charset="0"/>
                </a:rPr>
                <a:t> </a:t>
              </a:r>
              <a:r>
                <a:rPr lang="de-DE" altLang="de-DE" b="1" dirty="0" err="1" smtClean="0">
                  <a:solidFill>
                    <a:srgbClr val="C00000"/>
                  </a:solidFill>
                  <a:latin typeface="MetaBoldLF-Roman" panose="020B0502030000020004" pitchFamily="34" charset="0"/>
                </a:rPr>
                <a:t>and</a:t>
              </a:r>
              <a:r>
                <a:rPr lang="de-DE" altLang="de-DE" b="1" dirty="0" smtClean="0">
                  <a:solidFill>
                    <a:srgbClr val="C00000"/>
                  </a:solidFill>
                  <a:latin typeface="MetaBoldLF-Roman" panose="020B0502030000020004" pitchFamily="34" charset="0"/>
                </a:rPr>
                <a:t> </a:t>
              </a:r>
              <a:r>
                <a:rPr lang="de-DE" altLang="de-DE" b="1" dirty="0" err="1" smtClean="0">
                  <a:solidFill>
                    <a:srgbClr val="C00000"/>
                  </a:solidFill>
                  <a:latin typeface="MetaBoldLF-Roman" panose="020B0502030000020004" pitchFamily="34" charset="0"/>
                </a:rPr>
                <a:t>existing</a:t>
              </a:r>
              <a:r>
                <a:rPr lang="de-DE" altLang="de-DE" b="1" dirty="0" smtClean="0">
                  <a:solidFill>
                    <a:srgbClr val="C00000"/>
                  </a:solidFill>
                  <a:latin typeface="MetaBoldLF-Roman" panose="020B0502030000020004" pitchFamily="34" charset="0"/>
                </a:rPr>
                <a:t> WWU </a:t>
              </a:r>
              <a:r>
                <a:rPr lang="de-DE" altLang="de-DE" b="1" dirty="0" err="1" smtClean="0">
                  <a:solidFill>
                    <a:srgbClr val="C00000"/>
                  </a:solidFill>
                  <a:latin typeface="MetaBoldLF-Roman" panose="020B0502030000020004" pitchFamily="34" charset="0"/>
                </a:rPr>
                <a:t>measures</a:t>
              </a:r>
              <a:r>
                <a:rPr lang="de-DE" altLang="de-DE" b="1" dirty="0" smtClean="0">
                  <a:solidFill>
                    <a:srgbClr val="C00000"/>
                  </a:solidFill>
                  <a:latin typeface="MetaBoldLF-Roman" panose="020B0502030000020004" pitchFamily="34" charset="0"/>
                </a:rPr>
                <a:t>: </a:t>
              </a:r>
              <a:r>
                <a:rPr lang="de-DE" altLang="de-DE" b="1" dirty="0">
                  <a:solidFill>
                    <a:srgbClr val="C00000"/>
                  </a:solidFill>
                  <a:latin typeface="MetaBoldLF-Roman" panose="020B0502030000020004" pitchFamily="34" charset="0"/>
                </a:rPr>
                <a:t/>
              </a:r>
              <a:br>
                <a:rPr lang="de-DE" altLang="de-DE" b="1" dirty="0">
                  <a:solidFill>
                    <a:srgbClr val="C00000"/>
                  </a:solidFill>
                  <a:latin typeface="MetaBoldLF-Roman" panose="020B0502030000020004" pitchFamily="34" charset="0"/>
                </a:rPr>
              </a:br>
              <a:r>
                <a:rPr lang="de-DE" altLang="de-DE" b="1" dirty="0">
                  <a:solidFill>
                    <a:srgbClr val="C00000"/>
                  </a:solidFill>
                  <a:latin typeface="MetaBoldLF-Roman" panose="020B0502030000020004" pitchFamily="34" charset="0"/>
                </a:rPr>
                <a:t>     not all </a:t>
              </a:r>
              <a:r>
                <a:rPr lang="de-DE" altLang="de-DE" b="1" dirty="0" err="1">
                  <a:solidFill>
                    <a:srgbClr val="C00000"/>
                  </a:solidFill>
                  <a:latin typeface="MetaBoldLF-Roman" panose="020B0502030000020004" pitchFamily="34" charset="0"/>
                </a:rPr>
                <a:t>nice</a:t>
              </a:r>
              <a:r>
                <a:rPr lang="de-DE" altLang="de-DE" b="1" dirty="0">
                  <a:solidFill>
                    <a:srgbClr val="C00000"/>
                  </a:solidFill>
                  <a:latin typeface="MetaBoldLF-Roman" panose="020B0502030000020004" pitchFamily="34" charset="0"/>
                </a:rPr>
                <a:t> </a:t>
              </a:r>
              <a:r>
                <a:rPr lang="de-DE" altLang="de-DE" b="1" dirty="0" err="1">
                  <a:solidFill>
                    <a:srgbClr val="C00000"/>
                  </a:solidFill>
                  <a:latin typeface="MetaBoldLF-Roman" panose="020B0502030000020004" pitchFamily="34" charset="0"/>
                </a:rPr>
                <a:t>ideas</a:t>
              </a:r>
              <a:r>
                <a:rPr lang="de-DE" altLang="de-DE" b="1" dirty="0">
                  <a:solidFill>
                    <a:srgbClr val="C00000"/>
                  </a:solidFill>
                  <a:latin typeface="MetaBoldLF-Roman" panose="020B0502030000020004" pitchFamily="34" charset="0"/>
                </a:rPr>
                <a:t> </a:t>
              </a:r>
              <a:r>
                <a:rPr lang="de-DE" altLang="de-DE" b="1" dirty="0" err="1">
                  <a:solidFill>
                    <a:srgbClr val="C00000"/>
                  </a:solidFill>
                  <a:latin typeface="MetaBoldLF-Roman" panose="020B0502030000020004" pitchFamily="34" charset="0"/>
                </a:rPr>
                <a:t>are</a:t>
              </a:r>
              <a:r>
                <a:rPr lang="de-DE" altLang="de-DE" b="1" dirty="0">
                  <a:solidFill>
                    <a:srgbClr val="C00000"/>
                  </a:solidFill>
                  <a:latin typeface="MetaBoldLF-Roman" panose="020B0502030000020004" pitchFamily="34" charset="0"/>
                </a:rPr>
                <a:t> </a:t>
              </a:r>
              <a:r>
                <a:rPr lang="de-DE" altLang="de-DE" b="1" dirty="0" err="1">
                  <a:solidFill>
                    <a:srgbClr val="C00000"/>
                  </a:solidFill>
                  <a:latin typeface="MetaBoldLF-Roman" panose="020B0502030000020004" pitchFamily="34" charset="0"/>
                </a:rPr>
                <a:t>gender</a:t>
              </a:r>
              <a:r>
                <a:rPr lang="de-DE" altLang="de-DE" b="1" dirty="0">
                  <a:solidFill>
                    <a:srgbClr val="C00000"/>
                  </a:solidFill>
                  <a:latin typeface="MetaBoldLF-Roman" panose="020B0502030000020004" pitchFamily="34" charset="0"/>
                </a:rPr>
                <a:t> </a:t>
              </a:r>
              <a:r>
                <a:rPr lang="de-DE" altLang="de-DE" b="1" dirty="0" err="1">
                  <a:solidFill>
                    <a:srgbClr val="C00000"/>
                  </a:solidFill>
                  <a:latin typeface="MetaBoldLF-Roman" panose="020B0502030000020004" pitchFamily="34" charset="0"/>
                </a:rPr>
                <a:t>equality</a:t>
              </a:r>
              <a:r>
                <a:rPr lang="de-DE" altLang="de-DE" b="1" dirty="0">
                  <a:solidFill>
                    <a:srgbClr val="C00000"/>
                  </a:solidFill>
                  <a:latin typeface="MetaBoldLF-Roman" panose="020B0502030000020004" pitchFamily="34" charset="0"/>
                </a:rPr>
                <a:t> </a:t>
              </a:r>
              <a:r>
                <a:rPr lang="de-DE" altLang="de-DE" b="1" dirty="0" err="1">
                  <a:solidFill>
                    <a:srgbClr val="C00000"/>
                  </a:solidFill>
                  <a:latin typeface="MetaBoldLF-Roman" panose="020B0502030000020004" pitchFamily="34" charset="0"/>
                </a:rPr>
                <a:t>or</a:t>
              </a:r>
              <a:r>
                <a:rPr lang="de-DE" altLang="de-DE" b="1" dirty="0">
                  <a:solidFill>
                    <a:srgbClr val="C00000"/>
                  </a:solidFill>
                  <a:latin typeface="MetaBoldLF-Roman" panose="020B0502030000020004" pitchFamily="34" charset="0"/>
                </a:rPr>
                <a:t> </a:t>
              </a:r>
              <a:br>
                <a:rPr lang="de-DE" altLang="de-DE" b="1" dirty="0">
                  <a:solidFill>
                    <a:srgbClr val="C00000"/>
                  </a:solidFill>
                  <a:latin typeface="MetaBoldLF-Roman" panose="020B0502030000020004" pitchFamily="34" charset="0"/>
                </a:rPr>
              </a:br>
              <a:r>
                <a:rPr lang="de-DE" altLang="de-DE" b="1" dirty="0">
                  <a:solidFill>
                    <a:srgbClr val="C00000"/>
                  </a:solidFill>
                  <a:latin typeface="MetaBoldLF-Roman" panose="020B0502030000020004" pitchFamily="34" charset="0"/>
                </a:rPr>
                <a:t>     </a:t>
              </a:r>
              <a:r>
                <a:rPr lang="de-DE" altLang="de-DE" b="1" dirty="0" err="1">
                  <a:solidFill>
                    <a:srgbClr val="C00000"/>
                  </a:solidFill>
                  <a:latin typeface="MetaBoldLF-Roman" panose="020B0502030000020004" pitchFamily="34" charset="0"/>
                </a:rPr>
                <a:t>gender</a:t>
              </a:r>
              <a:r>
                <a:rPr lang="de-DE" altLang="de-DE" b="1" dirty="0">
                  <a:solidFill>
                    <a:srgbClr val="C00000"/>
                  </a:solidFill>
                  <a:latin typeface="MetaBoldLF-Roman" panose="020B0502030000020004" pitchFamily="34" charset="0"/>
                </a:rPr>
                <a:t> </a:t>
              </a:r>
              <a:r>
                <a:rPr lang="de-DE" altLang="de-DE" b="1" dirty="0" err="1">
                  <a:solidFill>
                    <a:srgbClr val="C00000"/>
                  </a:solidFill>
                  <a:latin typeface="MetaBoldLF-Roman" panose="020B0502030000020004" pitchFamily="34" charset="0"/>
                </a:rPr>
                <a:t>mainstreaming</a:t>
              </a:r>
              <a:r>
                <a:rPr lang="de-DE" altLang="de-DE" b="1" dirty="0">
                  <a:solidFill>
                    <a:srgbClr val="C00000"/>
                  </a:solidFill>
                  <a:latin typeface="MetaBoldLF-Roman" panose="020B0502030000020004" pitchFamily="34" charset="0"/>
                </a:rPr>
                <a:t> </a:t>
              </a:r>
              <a:r>
                <a:rPr lang="de-DE" altLang="de-DE" b="1" dirty="0" err="1">
                  <a:solidFill>
                    <a:srgbClr val="C00000"/>
                  </a:solidFill>
                  <a:latin typeface="MetaBoldLF-Roman" panose="020B0502030000020004" pitchFamily="34" charset="0"/>
                </a:rPr>
                <a:t>support</a:t>
              </a:r>
              <a:r>
                <a:rPr lang="de-DE" altLang="de-DE" b="1" dirty="0">
                  <a:solidFill>
                    <a:srgbClr val="C00000"/>
                  </a:solidFill>
                  <a:latin typeface="MetaBoldLF-Roman" panose="020B0502030000020004" pitchFamily="34" charset="0"/>
                </a:rPr>
                <a:t> </a:t>
              </a:r>
              <a:r>
                <a:rPr lang="de-DE" altLang="de-DE" b="1" dirty="0" smtClean="0">
                  <a:solidFill>
                    <a:srgbClr val="C00000"/>
                  </a:solidFill>
                  <a:latin typeface="MetaBoldLF-Roman" panose="020B0502030000020004" pitchFamily="34" charset="0"/>
                </a:rPr>
                <a:t>!!!</a:t>
              </a:r>
              <a:endParaRPr lang="de-DE" altLang="de-DE" b="1" dirty="0">
                <a:solidFill>
                  <a:srgbClr val="C00000"/>
                </a:solidFill>
                <a:latin typeface="MetaBoldLF-Roman" panose="020B0502030000020004" pitchFamily="34" charset="0"/>
              </a:endParaRPr>
            </a:p>
          </p:txBody>
        </p:sp>
      </p:grpSp>
      <p:grpSp>
        <p:nvGrpSpPr>
          <p:cNvPr id="15" name="Gruppieren 14"/>
          <p:cNvGrpSpPr/>
          <p:nvPr/>
        </p:nvGrpSpPr>
        <p:grpSpPr>
          <a:xfrm>
            <a:off x="5887796" y="1505646"/>
            <a:ext cx="2458616" cy="1771030"/>
            <a:chOff x="5887796" y="1505646"/>
            <a:chExt cx="2458616" cy="1771030"/>
          </a:xfrm>
        </p:grpSpPr>
        <p:graphicFrame>
          <p:nvGraphicFramePr>
            <p:cNvPr id="13" name="Objekt 12"/>
            <p:cNvGraphicFramePr>
              <a:graphicFrameLocks noChangeAspect="1"/>
            </p:cNvGraphicFramePr>
            <p:nvPr>
              <p:extLst>
                <p:ext uri="{D42A27DB-BD31-4B8C-83A1-F6EECF244321}">
                  <p14:modId xmlns:p14="http://schemas.microsoft.com/office/powerpoint/2010/main" val="3174853041"/>
                </p:ext>
              </p:extLst>
            </p:nvPr>
          </p:nvGraphicFramePr>
          <p:xfrm>
            <a:off x="6516216" y="1505646"/>
            <a:ext cx="1830196" cy="1771030"/>
          </p:xfrm>
          <a:graphic>
            <a:graphicData uri="http://schemas.openxmlformats.org/presentationml/2006/ole">
              <mc:AlternateContent xmlns:mc="http://schemas.openxmlformats.org/markup-compatibility/2006">
                <mc:Choice xmlns:v="urn:schemas-microsoft-com:vml" Requires="v">
                  <p:oleObj spid="_x0000_s4102" name="PHOTO-PAINT" r:id="rId5" imgW="5892480" imgH="5702040" progId="CorelPHOTOPAINT.Image.17">
                    <p:embed/>
                  </p:oleObj>
                </mc:Choice>
                <mc:Fallback>
                  <p:oleObj name="PHOTO-PAINT" r:id="rId5" imgW="5892480" imgH="5702040" progId="CorelPHOTOPAINT.Image.17">
                    <p:embed/>
                    <p:pic>
                      <p:nvPicPr>
                        <p:cNvPr id="0" name=""/>
                        <p:cNvPicPr/>
                        <p:nvPr/>
                      </p:nvPicPr>
                      <p:blipFill>
                        <a:blip r:embed="rId6"/>
                        <a:stretch>
                          <a:fillRect/>
                        </a:stretch>
                      </p:blipFill>
                      <p:spPr>
                        <a:xfrm>
                          <a:off x="6516216" y="1505646"/>
                          <a:ext cx="1830196" cy="1771030"/>
                        </a:xfrm>
                        <a:prstGeom prst="rect">
                          <a:avLst/>
                        </a:prstGeom>
                      </p:spPr>
                    </p:pic>
                  </p:oleObj>
                </mc:Fallback>
              </mc:AlternateContent>
            </a:graphicData>
          </a:graphic>
        </p:graphicFrame>
        <p:sp>
          <p:nvSpPr>
            <p:cNvPr id="14" name="Textfeld 13"/>
            <p:cNvSpPr txBox="1"/>
            <p:nvPr/>
          </p:nvSpPr>
          <p:spPr>
            <a:xfrm>
              <a:off x="5887796" y="2783463"/>
              <a:ext cx="1461747" cy="369332"/>
            </a:xfrm>
            <a:prstGeom prst="rect">
              <a:avLst/>
            </a:prstGeom>
            <a:noFill/>
          </p:spPr>
          <p:txBody>
            <a:bodyPr wrap="none" rtlCol="0">
              <a:spAutoFit/>
            </a:bodyPr>
            <a:lstStyle/>
            <a:p>
              <a:r>
                <a:rPr lang="de-DE" dirty="0" err="1" smtClean="0">
                  <a:solidFill>
                    <a:srgbClr val="C00000"/>
                  </a:solidFill>
                  <a:latin typeface="MetaBoldLF-Roman" panose="020B0502030000020004" pitchFamily="34" charset="0"/>
                </a:rPr>
                <a:t>It‘s</a:t>
              </a:r>
              <a:r>
                <a:rPr lang="de-DE" dirty="0" smtClean="0">
                  <a:solidFill>
                    <a:srgbClr val="C00000"/>
                  </a:solidFill>
                  <a:latin typeface="MetaBoldLF-Roman" panose="020B0502030000020004" pitchFamily="34" charset="0"/>
                </a:rPr>
                <a:t> a must !!!</a:t>
              </a:r>
              <a:endParaRPr lang="de-DE" dirty="0">
                <a:solidFill>
                  <a:srgbClr val="C00000"/>
                </a:solidFill>
                <a:latin typeface="MetaBoldLF-Roman" panose="020B0502030000020004" pitchFamily="34" charset="0"/>
              </a:endParaRPr>
            </a:p>
          </p:txBody>
        </p:sp>
      </p:grpSp>
    </p:spTree>
    <p:custDataLst>
      <p:tags r:id="rId2"/>
    </p:custDataLst>
    <p:extLst>
      <p:ext uri="{BB962C8B-B14F-4D97-AF65-F5344CB8AC3E}">
        <p14:creationId xmlns:p14="http://schemas.microsoft.com/office/powerpoint/2010/main" val="3778738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smtClean="0"/>
              <a:t>&gt; Examples for Activities for RTGs, SFBs, …</a:t>
            </a:r>
            <a:r>
              <a:rPr lang="en-US" dirty="0"/>
              <a:t> </a:t>
            </a:r>
            <a:r>
              <a:rPr lang="en-US" dirty="0" smtClean="0"/>
              <a:t>in the frame of DFG gender</a:t>
            </a:r>
            <a:endParaRPr lang="en-US" dirty="0"/>
          </a:p>
        </p:txBody>
      </p:sp>
      <p:grpSp>
        <p:nvGrpSpPr>
          <p:cNvPr id="3" name="Gruppieren 2"/>
          <p:cNvGrpSpPr/>
          <p:nvPr/>
        </p:nvGrpSpPr>
        <p:grpSpPr>
          <a:xfrm>
            <a:off x="457200" y="1628800"/>
            <a:ext cx="8459315" cy="4074753"/>
            <a:chOff x="463285" y="2969003"/>
            <a:chExt cx="8459315" cy="4074753"/>
          </a:xfrm>
        </p:grpSpPr>
        <p:sp>
          <p:nvSpPr>
            <p:cNvPr id="4" name="Inhaltsplatzhalter 10"/>
            <p:cNvSpPr txBox="1">
              <a:spLocks/>
            </p:cNvSpPr>
            <p:nvPr/>
          </p:nvSpPr>
          <p:spPr>
            <a:xfrm>
              <a:off x="463285" y="3588475"/>
              <a:ext cx="8229600" cy="1108720"/>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lang="de-DE" sz="1800" smtClean="0">
                  <a:solidFill>
                    <a:schemeClr val="tx1"/>
                  </a:solidFill>
                  <a:latin typeface="MetaNormalLF-Roman" pitchFamily="34" charset="0"/>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lang="de-DE" sz="1800" smtClean="0">
                  <a:solidFill>
                    <a:schemeClr val="tx1"/>
                  </a:solidFill>
                  <a:latin typeface="MetaNormalLF-Roman" pitchFamily="34" charset="0"/>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lang="de-DE" sz="1800" smtClean="0">
                  <a:solidFill>
                    <a:schemeClr val="tx1"/>
                  </a:solidFill>
                  <a:latin typeface="MetaNormalLF-Roman" pitchFamily="34" charset="0"/>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lang="de-DE" sz="1800" smtClean="0">
                  <a:solidFill>
                    <a:schemeClr val="tx1"/>
                  </a:solidFill>
                  <a:latin typeface="MetaNormalLF-Roman" pitchFamily="34" charset="0"/>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lang="de-DE" sz="1800">
                  <a:solidFill>
                    <a:schemeClr val="tx1"/>
                  </a:solidFill>
                  <a:latin typeface="MetaNormalLF-Roman"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126900" lvl="1" indent="0">
                <a:buClr>
                  <a:srgbClr val="C00000"/>
                </a:buClr>
                <a:buSzPct val="100000"/>
                <a:buFont typeface="Wingdings" pitchFamily="2" charset="2"/>
                <a:buNone/>
              </a:pPr>
              <a:r>
                <a:rPr lang="en-US" altLang="de-DE" kern="0" dirty="0" smtClean="0">
                  <a:solidFill>
                    <a:srgbClr val="C00000"/>
                  </a:solidFill>
                  <a:latin typeface="Symbol" pitchFamily="18" charset="2"/>
                </a:rPr>
                <a:t>· </a:t>
              </a:r>
              <a:r>
                <a:rPr lang="en-US" kern="0" dirty="0" smtClean="0">
                  <a:solidFill>
                    <a:srgbClr val="C00000"/>
                  </a:solidFill>
                  <a:latin typeface="MetaBold-Roman" pitchFamily="34" charset="0"/>
                </a:rPr>
                <a:t>Meetings and Networking: Learning from examples</a:t>
              </a:r>
            </a:p>
            <a:p>
              <a:pPr marL="126900" lvl="1" indent="0">
                <a:buClr>
                  <a:srgbClr val="C00000"/>
                </a:buClr>
                <a:buSzPct val="100000"/>
                <a:buFont typeface="Wingdings" pitchFamily="2" charset="2"/>
                <a:buNone/>
              </a:pPr>
              <a:r>
                <a:rPr lang="en-US" altLang="de-DE" b="1" kern="0" dirty="0" smtClean="0">
                  <a:solidFill>
                    <a:srgbClr val="C00000"/>
                  </a:solidFill>
                </a:rPr>
                <a:t>   </a:t>
              </a:r>
              <a:r>
                <a:rPr lang="en-US" altLang="de-DE" b="1" kern="0" dirty="0" smtClean="0">
                  <a:solidFill>
                    <a:srgbClr val="346AA0"/>
                  </a:solidFill>
                </a:rPr>
                <a:t>&gt; Yearly events </a:t>
              </a:r>
              <a:r>
                <a:rPr lang="en-US" altLang="de-DE" kern="0" dirty="0" smtClean="0"/>
                <a:t>for women in the field (e.g. SFB 858)</a:t>
              </a:r>
              <a:endParaRPr lang="en-US" kern="0" dirty="0" smtClean="0"/>
            </a:p>
            <a:p>
              <a:pPr marL="126900" lvl="1" indent="0">
                <a:buClr>
                  <a:srgbClr val="C00000"/>
                </a:buClr>
                <a:buSzPct val="100000"/>
                <a:buFont typeface="Wingdings" pitchFamily="2" charset="2"/>
                <a:buNone/>
              </a:pPr>
              <a:r>
                <a:rPr lang="en-US" kern="0" dirty="0" smtClean="0"/>
                <a:t>  </a:t>
              </a:r>
              <a:r>
                <a:rPr lang="en-US" b="1" kern="0" dirty="0" smtClean="0">
                  <a:solidFill>
                    <a:srgbClr val="346AA0"/>
                  </a:solidFill>
                </a:rPr>
                <a:t> &gt; Example speakers </a:t>
              </a:r>
              <a:r>
                <a:rPr lang="en-US" kern="0" dirty="0" smtClean="0"/>
                <a:t>at colloquia, retreats, …</a:t>
              </a:r>
            </a:p>
            <a:p>
              <a:pPr marL="742950" lvl="2" indent="-216000">
                <a:buClrTx/>
                <a:buSzPct val="60000"/>
                <a:buFont typeface="Arial" panose="020B0604020202020204" pitchFamily="34" charset="0"/>
                <a:buChar char="•"/>
              </a:pPr>
              <a:endParaRPr lang="en-US" kern="0" dirty="0">
                <a:latin typeface="MetaBold-Roman" panose="020B05020300000200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253" y="3070713"/>
              <a:ext cx="2832347" cy="3973043"/>
            </a:xfrm>
            <a:prstGeom prst="rect">
              <a:avLst/>
            </a:prstGeom>
          </p:spPr>
        </p:pic>
        <p:sp>
          <p:nvSpPr>
            <p:cNvPr id="10" name="Inhaltsplatzhalter 10"/>
            <p:cNvSpPr txBox="1">
              <a:spLocks/>
            </p:cNvSpPr>
            <p:nvPr/>
          </p:nvSpPr>
          <p:spPr>
            <a:xfrm>
              <a:off x="473629" y="2969003"/>
              <a:ext cx="8229600" cy="417805"/>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lang="de-DE" sz="1800" smtClean="0">
                  <a:solidFill>
                    <a:schemeClr val="tx1"/>
                  </a:solidFill>
                  <a:latin typeface="MetaNormalLF-Roman" pitchFamily="34" charset="0"/>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lang="de-DE" sz="1800" smtClean="0">
                  <a:solidFill>
                    <a:schemeClr val="tx1"/>
                  </a:solidFill>
                  <a:latin typeface="MetaNormalLF-Roman" pitchFamily="34" charset="0"/>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lang="de-DE" sz="1800" smtClean="0">
                  <a:solidFill>
                    <a:schemeClr val="tx1"/>
                  </a:solidFill>
                  <a:latin typeface="MetaNormalLF-Roman" pitchFamily="34" charset="0"/>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lang="de-DE" sz="1800" smtClean="0">
                  <a:solidFill>
                    <a:schemeClr val="tx1"/>
                  </a:solidFill>
                  <a:latin typeface="MetaNormalLF-Roman" pitchFamily="34" charset="0"/>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lang="de-DE" sz="1800">
                  <a:solidFill>
                    <a:schemeClr val="tx1"/>
                  </a:solidFill>
                  <a:latin typeface="MetaNormalLF-Roman"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126900" lvl="1" indent="0">
                <a:buClr>
                  <a:srgbClr val="C00000"/>
                </a:buClr>
                <a:buSzPct val="100000"/>
                <a:buFont typeface="Wingdings" pitchFamily="2" charset="2"/>
                <a:buNone/>
              </a:pPr>
              <a:r>
                <a:rPr lang="en-US" altLang="de-DE" kern="0" dirty="0" smtClean="0">
                  <a:solidFill>
                    <a:srgbClr val="C00000"/>
                  </a:solidFill>
                  <a:latin typeface="Symbol" pitchFamily="18" charset="2"/>
                </a:rPr>
                <a:t>· </a:t>
              </a:r>
              <a:r>
                <a:rPr lang="en-US" altLang="de-DE" kern="0" dirty="0" smtClean="0">
                  <a:solidFill>
                    <a:srgbClr val="C00000"/>
                  </a:solidFill>
                  <a:latin typeface="MetaBold-Roman" pitchFamily="34" charset="0"/>
                </a:rPr>
                <a:t>What DFG loves to see realized …</a:t>
              </a:r>
              <a:endParaRPr lang="en-US" kern="0" dirty="0" smtClean="0"/>
            </a:p>
            <a:p>
              <a:pPr marL="742950" lvl="2" indent="-216000">
                <a:buClrTx/>
                <a:buSzPct val="60000"/>
                <a:buFont typeface="Arial" panose="020B0604020202020204" pitchFamily="34" charset="0"/>
                <a:buChar char="•"/>
              </a:pPr>
              <a:endParaRPr lang="en-US" kern="0" dirty="0">
                <a:latin typeface="MetaBold-Roman" panose="020B0502030000020004" pitchFamily="34" charset="0"/>
              </a:endParaRPr>
            </a:p>
          </p:txBody>
        </p:sp>
      </p:grpSp>
      <p:sp>
        <p:nvSpPr>
          <p:cNvPr id="8" name="Inhaltsplatzhalter 10"/>
          <p:cNvSpPr txBox="1">
            <a:spLocks/>
          </p:cNvSpPr>
          <p:nvPr/>
        </p:nvSpPr>
        <p:spPr>
          <a:xfrm>
            <a:off x="457200" y="3717032"/>
            <a:ext cx="8229600" cy="1784854"/>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lang="de-DE" sz="1800" smtClean="0">
                <a:solidFill>
                  <a:schemeClr val="tx1"/>
                </a:solidFill>
                <a:latin typeface="MetaNormalLF-Roman" pitchFamily="34" charset="0"/>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lang="de-DE" sz="1800" smtClean="0">
                <a:solidFill>
                  <a:schemeClr val="tx1"/>
                </a:solidFill>
                <a:latin typeface="MetaNormalLF-Roman" pitchFamily="34" charset="0"/>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lang="de-DE" sz="1800" smtClean="0">
                <a:solidFill>
                  <a:schemeClr val="tx1"/>
                </a:solidFill>
                <a:latin typeface="MetaNormalLF-Roman" pitchFamily="34" charset="0"/>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lang="de-DE" sz="1800" smtClean="0">
                <a:solidFill>
                  <a:schemeClr val="tx1"/>
                </a:solidFill>
                <a:latin typeface="MetaNormalLF-Roman" pitchFamily="34" charset="0"/>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lang="de-DE" sz="1800">
                <a:solidFill>
                  <a:schemeClr val="tx1"/>
                </a:solidFill>
                <a:latin typeface="MetaNormalLF-Roman"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126900" lvl="1" indent="0">
              <a:buClr>
                <a:srgbClr val="C00000"/>
              </a:buClr>
              <a:buSzPct val="100000"/>
              <a:buFont typeface="Wingdings" pitchFamily="2" charset="2"/>
              <a:buNone/>
            </a:pPr>
            <a:r>
              <a:rPr lang="en-US" altLang="de-DE" kern="0" dirty="0" smtClean="0">
                <a:solidFill>
                  <a:srgbClr val="C00000"/>
                </a:solidFill>
                <a:latin typeface="Symbol" pitchFamily="18" charset="2"/>
              </a:rPr>
              <a:t>· </a:t>
            </a:r>
            <a:r>
              <a:rPr lang="en-US" kern="0" dirty="0" smtClean="0">
                <a:solidFill>
                  <a:srgbClr val="C00000"/>
                </a:solidFill>
                <a:latin typeface="MetaBold-Roman" pitchFamily="34" charset="0"/>
              </a:rPr>
              <a:t>Mentoring RTG female scientists</a:t>
            </a:r>
          </a:p>
          <a:p>
            <a:pPr marL="126900" lvl="1" indent="0">
              <a:buClr>
                <a:srgbClr val="C00000"/>
              </a:buClr>
              <a:buSzPct val="100000"/>
              <a:buFont typeface="Wingdings" pitchFamily="2" charset="2"/>
              <a:buNone/>
            </a:pPr>
            <a:r>
              <a:rPr lang="en-US" altLang="de-DE" b="1" kern="0" dirty="0" smtClean="0">
                <a:solidFill>
                  <a:srgbClr val="C00000"/>
                </a:solidFill>
              </a:rPr>
              <a:t>   </a:t>
            </a:r>
            <a:r>
              <a:rPr lang="en-US" altLang="de-DE" b="1" kern="0" dirty="0" smtClean="0">
                <a:solidFill>
                  <a:srgbClr val="346AA0"/>
                </a:solidFill>
              </a:rPr>
              <a:t>&gt; Setting a program </a:t>
            </a:r>
            <a:r>
              <a:rPr lang="en-US" altLang="de-DE" kern="0" dirty="0" smtClean="0"/>
              <a:t>together with WWU programs</a:t>
            </a:r>
            <a:endParaRPr lang="en-US" kern="0" dirty="0" smtClean="0"/>
          </a:p>
          <a:p>
            <a:pPr marL="126900" lvl="1" indent="0">
              <a:buClr>
                <a:srgbClr val="C00000"/>
              </a:buClr>
              <a:buSzPct val="100000"/>
              <a:buFont typeface="Wingdings" pitchFamily="2" charset="2"/>
              <a:buNone/>
            </a:pPr>
            <a:r>
              <a:rPr lang="en-US" kern="0" dirty="0" smtClean="0"/>
              <a:t>  </a:t>
            </a:r>
            <a:r>
              <a:rPr lang="en-US" b="1" kern="0" dirty="0" smtClean="0">
                <a:solidFill>
                  <a:srgbClr val="346AA0"/>
                </a:solidFill>
              </a:rPr>
              <a:t> &gt; Pillars of program (e.g. TRR61): </a:t>
            </a:r>
            <a:br>
              <a:rPr lang="en-US" b="1" kern="0" dirty="0" smtClean="0">
                <a:solidFill>
                  <a:srgbClr val="346AA0"/>
                </a:solidFill>
              </a:rPr>
            </a:br>
            <a:r>
              <a:rPr lang="en-US" b="1" kern="0" dirty="0" smtClean="0">
                <a:solidFill>
                  <a:srgbClr val="346AA0"/>
                </a:solidFill>
              </a:rPr>
              <a:t>     + Workshops</a:t>
            </a:r>
            <a:r>
              <a:rPr lang="en-US" kern="0" dirty="0" smtClean="0"/>
              <a:t> with experts on soft skills</a:t>
            </a:r>
            <a:br>
              <a:rPr lang="en-US" kern="0" dirty="0" smtClean="0"/>
            </a:br>
            <a:r>
              <a:rPr lang="en-US" kern="0" dirty="0" smtClean="0"/>
              <a:t>     + </a:t>
            </a:r>
            <a:r>
              <a:rPr lang="en-US" b="1" kern="0" dirty="0" smtClean="0">
                <a:solidFill>
                  <a:srgbClr val="346AA0"/>
                </a:solidFill>
              </a:rPr>
              <a:t>Individual mentoring </a:t>
            </a:r>
            <a:r>
              <a:rPr lang="en-US" kern="0" dirty="0" smtClean="0"/>
              <a:t>by female experts </a:t>
            </a:r>
            <a:br>
              <a:rPr lang="en-US" kern="0" dirty="0" smtClean="0"/>
            </a:br>
            <a:r>
              <a:rPr lang="en-US" kern="0" dirty="0" smtClean="0"/>
              <a:t>        (outside RTG)</a:t>
            </a:r>
            <a:br>
              <a:rPr lang="en-US" kern="0" dirty="0" smtClean="0"/>
            </a:br>
            <a:r>
              <a:rPr lang="en-US" kern="0" dirty="0" smtClean="0"/>
              <a:t>     + </a:t>
            </a:r>
            <a:r>
              <a:rPr lang="en-US" b="1" kern="0" dirty="0" smtClean="0">
                <a:solidFill>
                  <a:srgbClr val="346AA0"/>
                </a:solidFill>
              </a:rPr>
              <a:t>Mentoring at home </a:t>
            </a:r>
            <a:r>
              <a:rPr lang="en-US" kern="0" dirty="0" smtClean="0"/>
              <a:t>by female experts </a:t>
            </a:r>
            <a:br>
              <a:rPr lang="en-US" kern="0" dirty="0" smtClean="0"/>
            </a:br>
            <a:r>
              <a:rPr lang="en-US" kern="0" dirty="0" smtClean="0"/>
              <a:t>        (supervisor PhD)</a:t>
            </a:r>
            <a:r>
              <a:rPr lang="en-US" b="1" kern="0" dirty="0" smtClean="0">
                <a:solidFill>
                  <a:srgbClr val="346AA0"/>
                </a:solidFill>
              </a:rPr>
              <a:t/>
            </a:r>
            <a:br>
              <a:rPr lang="en-US" b="1" kern="0" dirty="0" smtClean="0">
                <a:solidFill>
                  <a:srgbClr val="346AA0"/>
                </a:solidFill>
              </a:rPr>
            </a:br>
            <a:r>
              <a:rPr lang="en-US" b="1" kern="0" dirty="0" smtClean="0">
                <a:solidFill>
                  <a:srgbClr val="346AA0"/>
                </a:solidFill>
              </a:rPr>
              <a:t>    </a:t>
            </a:r>
            <a:endParaRPr lang="en-US" kern="0" dirty="0">
              <a:latin typeface="MetaBold-Roman" panose="020B0502030000020004" pitchFamily="34" charset="0"/>
            </a:endParaRPr>
          </a:p>
        </p:txBody>
      </p:sp>
    </p:spTree>
    <p:custDataLst>
      <p:tags r:id="rId1"/>
    </p:custDataLst>
    <p:extLst>
      <p:ext uri="{BB962C8B-B14F-4D97-AF65-F5344CB8AC3E}">
        <p14:creationId xmlns:p14="http://schemas.microsoft.com/office/powerpoint/2010/main" val="3380915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lvl="1"/>
            <a:r>
              <a:rPr lang="en-GB" sz="2000" dirty="0" smtClean="0">
                <a:solidFill>
                  <a:srgbClr val="346AA0"/>
                </a:solidFill>
                <a:latin typeface="MetaBold-Roman" pitchFamily="34" charset="0"/>
              </a:rPr>
              <a:t>&gt; Promotion </a:t>
            </a:r>
            <a:r>
              <a:rPr lang="en-GB" sz="2000" dirty="0">
                <a:solidFill>
                  <a:srgbClr val="346AA0"/>
                </a:solidFill>
                <a:latin typeface="MetaBold-Roman" pitchFamily="34" charset="0"/>
              </a:rPr>
              <a:t>of </a:t>
            </a:r>
            <a:r>
              <a:rPr lang="en-GB" sz="2000" dirty="0" smtClean="0">
                <a:solidFill>
                  <a:srgbClr val="346AA0"/>
                </a:solidFill>
                <a:latin typeface="MetaBold-Roman" pitchFamily="34" charset="0"/>
              </a:rPr>
              <a:t>Female </a:t>
            </a:r>
            <a:r>
              <a:rPr lang="en-GB" sz="2000" dirty="0">
                <a:solidFill>
                  <a:srgbClr val="346AA0"/>
                </a:solidFill>
                <a:latin typeface="MetaBold-Roman" pitchFamily="34" charset="0"/>
              </a:rPr>
              <a:t>first-year </a:t>
            </a:r>
            <a:r>
              <a:rPr lang="en-GB" sz="2000" dirty="0" smtClean="0">
                <a:solidFill>
                  <a:srgbClr val="346AA0"/>
                </a:solidFill>
                <a:latin typeface="MetaBold-Roman" pitchFamily="34" charset="0"/>
              </a:rPr>
              <a:t>Students </a:t>
            </a:r>
            <a:r>
              <a:rPr lang="en-GB" sz="2000" dirty="0">
                <a:solidFill>
                  <a:srgbClr val="346AA0"/>
                </a:solidFill>
                <a:latin typeface="MetaBold-Roman" pitchFamily="34" charset="0"/>
              </a:rPr>
              <a:t>in </a:t>
            </a:r>
            <a:r>
              <a:rPr lang="en-GB" sz="2000" dirty="0" smtClean="0">
                <a:solidFill>
                  <a:srgbClr val="346AA0"/>
                </a:solidFill>
                <a:latin typeface="MetaBold-Roman" pitchFamily="34" charset="0"/>
              </a:rPr>
              <a:t>Physics </a:t>
            </a:r>
            <a:r>
              <a:rPr lang="en-GB" sz="2000" dirty="0">
                <a:solidFill>
                  <a:srgbClr val="346AA0"/>
                </a:solidFill>
                <a:latin typeface="MetaBold-Roman" pitchFamily="34" charset="0"/>
              </a:rPr>
              <a:t>and </a:t>
            </a:r>
            <a:r>
              <a:rPr lang="en-GB" sz="2000" dirty="0" smtClean="0">
                <a:solidFill>
                  <a:srgbClr val="346AA0"/>
                </a:solidFill>
                <a:latin typeface="MetaBold-Roman" pitchFamily="34" charset="0"/>
              </a:rPr>
              <a:t>Chemistry</a:t>
            </a:r>
            <a:r>
              <a:rPr lang="en-GB" sz="2000" dirty="0">
                <a:solidFill>
                  <a:srgbClr val="346AA0"/>
                </a:solidFill>
                <a:latin typeface="MetaBold-Roman" pitchFamily="34" charset="0"/>
              </a:rPr>
              <a:t/>
            </a:r>
            <a:br>
              <a:rPr lang="en-GB" sz="2000" dirty="0">
                <a:solidFill>
                  <a:srgbClr val="346AA0"/>
                </a:solidFill>
                <a:latin typeface="MetaBold-Roman" pitchFamily="34" charset="0"/>
              </a:rPr>
            </a:br>
            <a:endParaRPr lang="de-DE" sz="2000" dirty="0"/>
          </a:p>
        </p:txBody>
      </p:sp>
      <p:sp>
        <p:nvSpPr>
          <p:cNvPr id="8" name="Inhaltsplatzhalter 7"/>
          <p:cNvSpPr>
            <a:spLocks noGrp="1"/>
          </p:cNvSpPr>
          <p:nvPr>
            <p:ph idx="1"/>
          </p:nvPr>
        </p:nvSpPr>
        <p:spPr>
          <a:xfrm>
            <a:off x="590872" y="1600201"/>
            <a:ext cx="8229600" cy="3340968"/>
          </a:xfrm>
        </p:spPr>
        <p:txBody>
          <a:bodyPr/>
          <a:lstStyle/>
          <a:p>
            <a:pPr marL="0" indent="0">
              <a:buClr>
                <a:srgbClr val="C00000"/>
              </a:buClr>
              <a:buNone/>
            </a:pPr>
            <a:r>
              <a:rPr lang="de-DE" altLang="de-DE" dirty="0" smtClean="0">
                <a:solidFill>
                  <a:srgbClr val="C00000"/>
                </a:solidFill>
                <a:latin typeface="Symbol" pitchFamily="18" charset="2"/>
              </a:rPr>
              <a:t>· </a:t>
            </a:r>
            <a:r>
              <a:rPr lang="en-GB" altLang="de-DE" b="1" dirty="0" smtClean="0">
                <a:solidFill>
                  <a:srgbClr val="C00000"/>
                </a:solidFill>
                <a:latin typeface="MetaNormal-Roman" panose="020B0502030000020004" pitchFamily="34" charset="0"/>
              </a:rPr>
              <a:t>P</a:t>
            </a:r>
            <a:r>
              <a:rPr lang="en-GB" b="1" dirty="0" smtClean="0">
                <a:solidFill>
                  <a:srgbClr val="C00000"/>
                </a:solidFill>
                <a:latin typeface="MetaNormal-Roman" panose="020B0502030000020004" pitchFamily="34" charset="0"/>
              </a:rPr>
              <a:t>roject </a:t>
            </a:r>
            <a:r>
              <a:rPr lang="en-GB" b="1" dirty="0">
                <a:solidFill>
                  <a:srgbClr val="C00000"/>
                </a:solidFill>
                <a:latin typeface="MetaNormal-Roman" panose="020B0502030000020004" pitchFamily="34" charset="0"/>
              </a:rPr>
              <a:t>“</a:t>
            </a:r>
            <a:r>
              <a:rPr lang="en-GB" b="1" dirty="0" smtClean="0">
                <a:solidFill>
                  <a:srgbClr val="C00000"/>
                </a:solidFill>
                <a:latin typeface="MetaNormal-Roman" panose="020B0502030000020004" pitchFamily="34" charset="0"/>
              </a:rPr>
              <a:t>Nano4YourLife“   </a:t>
            </a:r>
            <a:r>
              <a:rPr lang="en-GB" dirty="0" smtClean="0">
                <a:solidFill>
                  <a:srgbClr val="346AA0"/>
                </a:solidFill>
                <a:latin typeface="MetaBoldLF-Roman" panose="020B0502030000020004" pitchFamily="34" charset="0"/>
              </a:rPr>
              <a:t>&gt;</a:t>
            </a:r>
            <a:r>
              <a:rPr lang="en-GB" dirty="0" smtClean="0">
                <a:solidFill>
                  <a:srgbClr val="C00000"/>
                </a:solidFill>
                <a:latin typeface="MetaBoldLF-Roman" panose="020B0502030000020004" pitchFamily="34" charset="0"/>
              </a:rPr>
              <a:t> </a:t>
            </a:r>
            <a:r>
              <a:rPr lang="en-GB" dirty="0" smtClean="0"/>
              <a:t>Duration of </a:t>
            </a:r>
            <a:r>
              <a:rPr lang="en-GB" dirty="0"/>
              <a:t>1 – 1½ </a:t>
            </a:r>
            <a:r>
              <a:rPr lang="en-GB" dirty="0" smtClean="0"/>
              <a:t>years</a:t>
            </a:r>
          </a:p>
          <a:p>
            <a:pPr marL="0" indent="0">
              <a:buClr>
                <a:srgbClr val="C00000"/>
              </a:buClr>
              <a:buNone/>
            </a:pPr>
            <a:r>
              <a:rPr lang="de-DE" altLang="de-DE" dirty="0" smtClean="0">
                <a:solidFill>
                  <a:srgbClr val="C00000"/>
                </a:solidFill>
                <a:latin typeface="Symbol" pitchFamily="18" charset="2"/>
              </a:rPr>
              <a:t>· </a:t>
            </a:r>
            <a:r>
              <a:rPr lang="en-GB" dirty="0"/>
              <a:t>Participants from</a:t>
            </a:r>
            <a:r>
              <a:rPr lang="en-GB" kern="1200" dirty="0">
                <a:latin typeface="MetaBold-Roman" panose="020B0502030000020004" pitchFamily="34" charset="0"/>
              </a:rPr>
              <a:t> </a:t>
            </a:r>
            <a:r>
              <a:rPr lang="en-GB" b="1" kern="1200" dirty="0">
                <a:solidFill>
                  <a:srgbClr val="C00000"/>
                </a:solidFill>
                <a:latin typeface="MetaNormal-Roman" panose="020B0502030000020004" pitchFamily="34" charset="0"/>
              </a:rPr>
              <a:t>grammar schools and first-year students</a:t>
            </a:r>
          </a:p>
          <a:p>
            <a:pPr marL="0" indent="0">
              <a:buClr>
                <a:srgbClr val="C00000"/>
              </a:buClr>
              <a:buNone/>
            </a:pPr>
            <a:r>
              <a:rPr lang="en-GB" dirty="0" smtClean="0"/>
              <a:t> </a:t>
            </a:r>
            <a:r>
              <a:rPr lang="en-GB" b="1" dirty="0" smtClean="0">
                <a:solidFill>
                  <a:srgbClr val="346AA0"/>
                </a:solidFill>
              </a:rPr>
              <a:t> &gt; </a:t>
            </a:r>
            <a:r>
              <a:rPr lang="en-GB" b="1" dirty="0" smtClean="0">
                <a:solidFill>
                  <a:srgbClr val="C00000"/>
                </a:solidFill>
              </a:rPr>
              <a:t>Overall concept: </a:t>
            </a:r>
            <a:r>
              <a:rPr lang="en-GB" dirty="0" smtClean="0"/>
              <a:t>Learning </a:t>
            </a:r>
            <a:r>
              <a:rPr lang="en-GB" b="1" dirty="0" smtClean="0">
                <a:solidFill>
                  <a:srgbClr val="346AA0"/>
                </a:solidFill>
              </a:rPr>
              <a:t>experimentally</a:t>
            </a:r>
            <a:r>
              <a:rPr lang="en-GB" dirty="0" smtClean="0"/>
              <a:t> (“Hands on”), </a:t>
            </a:r>
            <a:br>
              <a:rPr lang="en-GB" dirty="0" smtClean="0"/>
            </a:br>
            <a:r>
              <a:rPr lang="en-GB" dirty="0" smtClean="0"/>
              <a:t>     by </a:t>
            </a:r>
            <a:r>
              <a:rPr lang="en-GB" b="1" dirty="0" smtClean="0">
                <a:solidFill>
                  <a:srgbClr val="346AA0"/>
                </a:solidFill>
              </a:rPr>
              <a:t>examples</a:t>
            </a:r>
            <a:r>
              <a:rPr lang="en-GB" dirty="0" smtClean="0"/>
              <a:t> (Women only tutors, mainly from TRR61),</a:t>
            </a:r>
            <a:br>
              <a:rPr lang="en-GB" dirty="0" smtClean="0"/>
            </a:br>
            <a:r>
              <a:rPr lang="en-GB" dirty="0" smtClean="0"/>
              <a:t>     getting </a:t>
            </a:r>
            <a:r>
              <a:rPr lang="en-GB" b="1" dirty="0" smtClean="0">
                <a:solidFill>
                  <a:srgbClr val="346AA0"/>
                </a:solidFill>
              </a:rPr>
              <a:t>extraordinary insights </a:t>
            </a:r>
            <a:r>
              <a:rPr lang="en-GB" dirty="0" smtClean="0"/>
              <a:t>(No help, but VIP treatment)</a:t>
            </a:r>
            <a:br>
              <a:rPr lang="en-GB" dirty="0" smtClean="0"/>
            </a:br>
            <a:r>
              <a:rPr lang="en-GB" b="1" dirty="0" smtClean="0">
                <a:solidFill>
                  <a:srgbClr val="346AA0"/>
                </a:solidFill>
              </a:rPr>
              <a:t>     &gt; </a:t>
            </a:r>
            <a:r>
              <a:rPr lang="en-GB" b="1" dirty="0" smtClean="0">
                <a:solidFill>
                  <a:srgbClr val="C00000"/>
                </a:solidFill>
              </a:rPr>
              <a:t>Foster interest, sustain interest, reduce breakup, </a:t>
            </a:r>
            <a:r>
              <a:rPr lang="en-GB" b="1" dirty="0" err="1" smtClean="0">
                <a:solidFill>
                  <a:srgbClr val="C00000"/>
                </a:solidFill>
              </a:rPr>
              <a:t>recruite</a:t>
            </a:r>
            <a:r>
              <a:rPr lang="en-GB" b="1" dirty="0" smtClean="0">
                <a:solidFill>
                  <a:srgbClr val="C00000"/>
                </a:solidFill>
              </a:rPr>
              <a:t> RTG youngsters</a:t>
            </a:r>
          </a:p>
          <a:p>
            <a:pPr marL="0" indent="0">
              <a:buClr>
                <a:srgbClr val="C00000"/>
              </a:buClr>
              <a:buNone/>
            </a:pPr>
            <a:r>
              <a:rPr lang="de-DE" altLang="de-DE" dirty="0" smtClean="0">
                <a:solidFill>
                  <a:srgbClr val="C00000"/>
                </a:solidFill>
                <a:latin typeface="Symbol" pitchFamily="18" charset="2"/>
              </a:rPr>
              <a:t>· </a:t>
            </a:r>
            <a:r>
              <a:rPr lang="en-GB" b="1" dirty="0" smtClean="0">
                <a:solidFill>
                  <a:srgbClr val="C00000"/>
                </a:solidFill>
                <a:latin typeface="MetaNormal-Roman" panose="020B0502030000020004" pitchFamily="34" charset="0"/>
              </a:rPr>
              <a:t>Project pillars</a:t>
            </a:r>
            <a:endParaRPr lang="en-GB" b="1" dirty="0">
              <a:solidFill>
                <a:srgbClr val="C00000"/>
              </a:solidFill>
              <a:latin typeface="MetaNormal-Roman" panose="020B0502030000020004" pitchFamily="34" charset="0"/>
            </a:endParaRPr>
          </a:p>
          <a:p>
            <a:pPr marL="0" indent="0">
              <a:buClr>
                <a:srgbClr val="C00000"/>
              </a:buClr>
              <a:buNone/>
            </a:pPr>
            <a:r>
              <a:rPr lang="en-US" altLang="de-DE" b="1" dirty="0" smtClean="0">
                <a:solidFill>
                  <a:srgbClr val="346AA0"/>
                </a:solidFill>
              </a:rPr>
              <a:t>    &gt; </a:t>
            </a:r>
            <a:r>
              <a:rPr lang="en-GB" b="1" kern="1200" dirty="0" smtClean="0">
                <a:solidFill>
                  <a:srgbClr val="346AA0"/>
                </a:solidFill>
                <a:latin typeface="MetaNormal-Roman" panose="020B0502030000020004" pitchFamily="34" charset="0"/>
              </a:rPr>
              <a:t>Explorative </a:t>
            </a:r>
            <a:r>
              <a:rPr lang="en-GB" b="1" kern="1200" dirty="0">
                <a:solidFill>
                  <a:srgbClr val="346AA0"/>
                </a:solidFill>
                <a:latin typeface="MetaNormal-Roman" panose="020B0502030000020004" pitchFamily="34" charset="0"/>
              </a:rPr>
              <a:t>workshops </a:t>
            </a:r>
            <a:r>
              <a:rPr lang="en-GB" dirty="0" smtClean="0">
                <a:latin typeface="MetaNormal-Roman" panose="020B0502030000020004" pitchFamily="34" charset="0"/>
              </a:rPr>
              <a:t>(two per cycle) with experiments for all participants</a:t>
            </a:r>
          </a:p>
          <a:p>
            <a:pPr marL="0" indent="0">
              <a:buClr>
                <a:srgbClr val="C00000"/>
              </a:buClr>
              <a:buNone/>
            </a:pPr>
            <a:r>
              <a:rPr lang="en-GB" dirty="0" smtClean="0">
                <a:latin typeface="MetaNormal-Roman" panose="020B0502030000020004" pitchFamily="34" charset="0"/>
              </a:rPr>
              <a:t>    </a:t>
            </a:r>
            <a:r>
              <a:rPr lang="en-US" altLang="de-DE" b="1" dirty="0" smtClean="0">
                <a:solidFill>
                  <a:srgbClr val="346AA0"/>
                </a:solidFill>
                <a:latin typeface="MetaNormal-Roman" panose="020B0502030000020004" pitchFamily="34" charset="0"/>
              </a:rPr>
              <a:t>&gt; </a:t>
            </a:r>
            <a:r>
              <a:rPr lang="en-GB" b="1" kern="1200" dirty="0" smtClean="0">
                <a:solidFill>
                  <a:srgbClr val="346AA0"/>
                </a:solidFill>
                <a:latin typeface="MetaNormal-Roman" panose="020B0502030000020004" pitchFamily="34" charset="0"/>
              </a:rPr>
              <a:t>Lab </a:t>
            </a:r>
            <a:r>
              <a:rPr lang="en-GB" b="1" kern="1200" dirty="0">
                <a:solidFill>
                  <a:srgbClr val="346AA0"/>
                </a:solidFill>
                <a:latin typeface="MetaNormal-Roman" panose="020B0502030000020004" pitchFamily="34" charset="0"/>
              </a:rPr>
              <a:t>or business workshops </a:t>
            </a:r>
            <a:r>
              <a:rPr lang="en-GB" dirty="0" smtClean="0">
                <a:latin typeface="MetaNormal-Roman" panose="020B0502030000020004" pitchFamily="34" charset="0"/>
              </a:rPr>
              <a:t>( approx. 3-4 a year) in small groups</a:t>
            </a:r>
          </a:p>
          <a:p>
            <a:pPr marL="0" indent="0">
              <a:buClr>
                <a:srgbClr val="C00000"/>
              </a:buClr>
              <a:buNone/>
            </a:pPr>
            <a:r>
              <a:rPr lang="en-GB" dirty="0" smtClean="0">
                <a:latin typeface="MetaNormal-Roman" panose="020B0502030000020004" pitchFamily="34" charset="0"/>
              </a:rPr>
              <a:t>    </a:t>
            </a:r>
            <a:r>
              <a:rPr lang="en-US" altLang="de-DE" b="1" dirty="0" smtClean="0">
                <a:solidFill>
                  <a:srgbClr val="346AA0"/>
                </a:solidFill>
                <a:latin typeface="MetaNormal-Roman" panose="020B0502030000020004" pitchFamily="34" charset="0"/>
              </a:rPr>
              <a:t>&gt; </a:t>
            </a:r>
            <a:r>
              <a:rPr lang="en-GB" b="1" kern="1200" dirty="0" smtClean="0">
                <a:solidFill>
                  <a:srgbClr val="346AA0"/>
                </a:solidFill>
                <a:latin typeface="MetaNormal-Roman" panose="020B0502030000020004" pitchFamily="34" charset="0"/>
              </a:rPr>
              <a:t>Web </a:t>
            </a:r>
            <a:r>
              <a:rPr lang="en-GB" b="1" kern="1200" dirty="0">
                <a:solidFill>
                  <a:srgbClr val="346AA0"/>
                </a:solidFill>
                <a:latin typeface="MetaNormal-Roman" panose="020B0502030000020004" pitchFamily="34" charset="0"/>
              </a:rPr>
              <a:t>community </a:t>
            </a:r>
            <a:r>
              <a:rPr lang="en-GB" b="1" dirty="0" smtClean="0">
                <a:solidFill>
                  <a:srgbClr val="346AA0"/>
                </a:solidFill>
                <a:latin typeface="MetaNormal-Roman" panose="020B0502030000020004" pitchFamily="34" charset="0"/>
              </a:rPr>
              <a:t>with journal </a:t>
            </a:r>
            <a:r>
              <a:rPr lang="en-GB" b="1" dirty="0" smtClean="0">
                <a:solidFill>
                  <a:srgbClr val="346AA0"/>
                </a:solidFill>
              </a:rPr>
              <a:t>about TRR61 </a:t>
            </a:r>
            <a:r>
              <a:rPr lang="en-GB" dirty="0" smtClean="0"/>
              <a:t>research, a chat etc.</a:t>
            </a:r>
          </a:p>
          <a:p>
            <a:pPr marL="0" indent="0">
              <a:buClr>
                <a:srgbClr val="C00000"/>
              </a:buClr>
              <a:buNone/>
            </a:pPr>
            <a:endParaRPr lang="en-GB" sz="10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483888"/>
            <a:ext cx="1440392" cy="1265432"/>
          </a:xfrm>
          <a:prstGeom prst="rect">
            <a:avLst/>
          </a:prstGeom>
        </p:spPr>
      </p:pic>
      <p:sp>
        <p:nvSpPr>
          <p:cNvPr id="5" name="Inhaltsplatzhalter 7"/>
          <p:cNvSpPr txBox="1">
            <a:spLocks/>
          </p:cNvSpPr>
          <p:nvPr/>
        </p:nvSpPr>
        <p:spPr>
          <a:xfrm>
            <a:off x="623597" y="4797152"/>
            <a:ext cx="8229600" cy="1440159"/>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lang="de-DE" sz="1800" smtClean="0">
                <a:solidFill>
                  <a:schemeClr val="tx1"/>
                </a:solidFill>
                <a:latin typeface="MetaNormalLF-Roman" pitchFamily="34" charset="0"/>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lang="de-DE" sz="1800" smtClean="0">
                <a:solidFill>
                  <a:schemeClr val="tx1"/>
                </a:solidFill>
                <a:latin typeface="MetaNormalLF-Roman" pitchFamily="34" charset="0"/>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lang="de-DE" sz="1800" smtClean="0">
                <a:solidFill>
                  <a:schemeClr val="tx1"/>
                </a:solidFill>
                <a:latin typeface="MetaNormalLF-Roman" pitchFamily="34" charset="0"/>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lang="de-DE" sz="1800" smtClean="0">
                <a:solidFill>
                  <a:schemeClr val="tx1"/>
                </a:solidFill>
                <a:latin typeface="MetaNormalLF-Roman" pitchFamily="34" charset="0"/>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lang="de-DE" sz="1800">
                <a:solidFill>
                  <a:schemeClr val="tx1"/>
                </a:solidFill>
                <a:latin typeface="MetaNormalLF-Roman"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Tx/>
              <a:buFont typeface="Wingdings" pitchFamily="2" charset="2"/>
              <a:buNone/>
            </a:pPr>
            <a:r>
              <a:rPr lang="de-DE" altLang="de-DE" kern="0" dirty="0" smtClean="0">
                <a:solidFill>
                  <a:srgbClr val="C00000"/>
                </a:solidFill>
                <a:latin typeface="Symbol" panose="05050102010706020507" pitchFamily="18" charset="2"/>
              </a:rPr>
              <a:t>·</a:t>
            </a:r>
            <a:r>
              <a:rPr lang="de-DE" altLang="de-DE" kern="0" dirty="0" smtClean="0">
                <a:solidFill>
                  <a:srgbClr val="C00000"/>
                </a:solidFill>
                <a:latin typeface="MetaNormal-Roman" panose="020B0502030000020004" pitchFamily="34" charset="0"/>
              </a:rPr>
              <a:t> </a:t>
            </a:r>
            <a:r>
              <a:rPr lang="de-DE" altLang="de-DE" b="1" kern="0" dirty="0" smtClean="0">
                <a:solidFill>
                  <a:srgbClr val="C00000"/>
                </a:solidFill>
                <a:latin typeface="MetaNormal-Roman" panose="020B0502030000020004" pitchFamily="34" charset="0"/>
              </a:rPr>
              <a:t>F</a:t>
            </a:r>
            <a:r>
              <a:rPr lang="de-DE" b="1" kern="0" dirty="0" smtClean="0">
                <a:solidFill>
                  <a:srgbClr val="C00000"/>
                </a:solidFill>
                <a:latin typeface="MetaNormal-Roman" panose="020B0502030000020004" pitchFamily="34" charset="0"/>
              </a:rPr>
              <a:t>irst </a:t>
            </a:r>
            <a:r>
              <a:rPr lang="de-DE" b="1" kern="0" dirty="0" err="1" smtClean="0">
                <a:solidFill>
                  <a:srgbClr val="C00000"/>
                </a:solidFill>
                <a:latin typeface="MetaNormal-Roman" panose="020B0502030000020004" pitchFamily="34" charset="0"/>
              </a:rPr>
              <a:t>cycle</a:t>
            </a:r>
            <a:r>
              <a:rPr lang="de-DE" b="1" kern="0" dirty="0" smtClean="0">
                <a:solidFill>
                  <a:srgbClr val="C00000"/>
                </a:solidFill>
                <a:latin typeface="MetaNormal-Roman" panose="020B0502030000020004" pitchFamily="34" charset="0"/>
              </a:rPr>
              <a:t>: 57 </a:t>
            </a:r>
            <a:r>
              <a:rPr lang="de-DE" b="1" kern="0" dirty="0" err="1" smtClean="0">
                <a:solidFill>
                  <a:srgbClr val="C00000"/>
                </a:solidFill>
                <a:latin typeface="MetaNormal-Roman" panose="020B0502030000020004" pitchFamily="34" charset="0"/>
              </a:rPr>
              <a:t>participants</a:t>
            </a:r>
            <a:r>
              <a:rPr lang="de-DE" b="1" kern="0" dirty="0" smtClean="0">
                <a:solidFill>
                  <a:srgbClr val="C00000"/>
                </a:solidFill>
                <a:latin typeface="MetaNormal-Roman" panose="020B0502030000020004" pitchFamily="34" charset="0"/>
              </a:rPr>
              <a:t>  </a:t>
            </a:r>
            <a:r>
              <a:rPr lang="de-DE" altLang="de-DE" b="1" kern="0" dirty="0" smtClean="0">
                <a:solidFill>
                  <a:srgbClr val="346AA0"/>
                </a:solidFill>
                <a:latin typeface="MetaNormal-Roman" panose="020B0502030000020004" pitchFamily="34" charset="0"/>
              </a:rPr>
              <a:t>&gt; </a:t>
            </a:r>
            <a:r>
              <a:rPr lang="de-DE" kern="0" dirty="0" smtClean="0">
                <a:latin typeface="MetaNormal-Roman" panose="020B0502030000020004" pitchFamily="34" charset="0"/>
              </a:rPr>
              <a:t>44 </a:t>
            </a:r>
            <a:r>
              <a:rPr lang="de-DE" kern="0" dirty="0" err="1" smtClean="0">
                <a:latin typeface="MetaNormal-Roman" panose="020B0502030000020004" pitchFamily="34" charset="0"/>
              </a:rPr>
              <a:t>grammar</a:t>
            </a:r>
            <a:r>
              <a:rPr lang="de-DE" kern="0" dirty="0" smtClean="0">
                <a:latin typeface="MetaNormal-Roman" panose="020B0502030000020004" pitchFamily="34" charset="0"/>
              </a:rPr>
              <a:t> </a:t>
            </a:r>
            <a:r>
              <a:rPr lang="de-DE" kern="0" dirty="0" err="1" smtClean="0">
                <a:latin typeface="MetaNormal-Roman" panose="020B0502030000020004" pitchFamily="34" charset="0"/>
              </a:rPr>
              <a:t>school</a:t>
            </a:r>
            <a:r>
              <a:rPr lang="de-DE" kern="0" dirty="0" smtClean="0">
                <a:latin typeface="MetaNormal-Roman" panose="020B0502030000020004" pitchFamily="34" charset="0"/>
              </a:rPr>
              <a:t> </a:t>
            </a:r>
            <a:r>
              <a:rPr lang="de-DE" kern="0" dirty="0" err="1" smtClean="0">
                <a:latin typeface="MetaNormal-Roman" panose="020B0502030000020004" pitchFamily="34" charset="0"/>
              </a:rPr>
              <a:t>students</a:t>
            </a:r>
            <a:r>
              <a:rPr lang="de-DE" kern="0" dirty="0" smtClean="0">
                <a:latin typeface="MetaNormal-Roman" panose="020B0502030000020004" pitchFamily="34" charset="0"/>
              </a:rPr>
              <a:t> </a:t>
            </a:r>
            <a:r>
              <a:rPr lang="de-DE" altLang="de-DE" b="1" kern="0" dirty="0" smtClean="0">
                <a:solidFill>
                  <a:srgbClr val="346AA0"/>
                </a:solidFill>
                <a:latin typeface="MetaNormal-Roman" panose="020B0502030000020004" pitchFamily="34" charset="0"/>
              </a:rPr>
              <a:t>&gt; </a:t>
            </a:r>
            <a:r>
              <a:rPr lang="de-DE" kern="0" dirty="0" smtClean="0">
                <a:latin typeface="MetaNormal-Roman" panose="020B0502030000020004" pitchFamily="34" charset="0"/>
              </a:rPr>
              <a:t>11 </a:t>
            </a:r>
            <a:r>
              <a:rPr lang="de-DE" kern="0" dirty="0" err="1" smtClean="0">
                <a:latin typeface="MetaNormal-Roman" panose="020B0502030000020004" pitchFamily="34" charset="0"/>
              </a:rPr>
              <a:t>students</a:t>
            </a:r>
            <a:endParaRPr lang="de-DE" kern="0" dirty="0" smtClean="0">
              <a:latin typeface="MetaNormal-Roman" panose="020B0502030000020004" pitchFamily="34" charset="0"/>
            </a:endParaRPr>
          </a:p>
          <a:p>
            <a:pPr marL="0" indent="0">
              <a:buClrTx/>
              <a:buNone/>
            </a:pPr>
            <a:r>
              <a:rPr lang="de-DE" altLang="de-DE" kern="0" dirty="0" smtClean="0">
                <a:solidFill>
                  <a:srgbClr val="C00000"/>
                </a:solidFill>
                <a:latin typeface="Symbol" panose="05050102010706020507" pitchFamily="18" charset="2"/>
              </a:rPr>
              <a:t>·</a:t>
            </a:r>
            <a:r>
              <a:rPr lang="de-DE" altLang="de-DE" kern="0" dirty="0" smtClean="0">
                <a:solidFill>
                  <a:srgbClr val="C00000"/>
                </a:solidFill>
                <a:latin typeface="MetaNormal-Roman" panose="020B0502030000020004" pitchFamily="34" charset="0"/>
              </a:rPr>
              <a:t> </a:t>
            </a:r>
            <a:r>
              <a:rPr lang="de-DE" altLang="de-DE" b="1" kern="0" dirty="0" err="1" smtClean="0">
                <a:solidFill>
                  <a:srgbClr val="C00000"/>
                </a:solidFill>
                <a:latin typeface="MetaNormal-Roman" panose="020B0502030000020004" pitchFamily="34" charset="0"/>
              </a:rPr>
              <a:t>Participation</a:t>
            </a:r>
            <a:r>
              <a:rPr lang="de-DE" altLang="de-DE" b="1" kern="0" dirty="0" smtClean="0">
                <a:solidFill>
                  <a:srgbClr val="C00000"/>
                </a:solidFill>
                <a:latin typeface="MetaNormal-Roman" panose="020B0502030000020004" pitchFamily="34" charset="0"/>
              </a:rPr>
              <a:t>: </a:t>
            </a:r>
            <a:r>
              <a:rPr lang="de-DE" altLang="de-DE" kern="0" dirty="0" err="1" smtClean="0">
                <a:solidFill>
                  <a:srgbClr val="000000"/>
                </a:solidFill>
                <a:latin typeface="MetaNormal-Roman" panose="020B0502030000020004" pitchFamily="34" charset="0"/>
              </a:rPr>
              <a:t>partner</a:t>
            </a:r>
            <a:r>
              <a:rPr lang="de-DE" altLang="de-DE" kern="0" dirty="0" smtClean="0">
                <a:solidFill>
                  <a:srgbClr val="000000"/>
                </a:solidFill>
                <a:latin typeface="MetaNormal-Roman" panose="020B0502030000020004" pitchFamily="34" charset="0"/>
              </a:rPr>
              <a:t> </a:t>
            </a:r>
            <a:r>
              <a:rPr lang="de-DE" altLang="de-DE" kern="0" dirty="0" err="1" smtClean="0">
                <a:solidFill>
                  <a:srgbClr val="000000"/>
                </a:solidFill>
                <a:latin typeface="MetaNormal-Roman" panose="020B0502030000020004" pitchFamily="34" charset="0"/>
              </a:rPr>
              <a:t>schools</a:t>
            </a:r>
            <a:r>
              <a:rPr lang="de-DE" altLang="de-DE" kern="0" dirty="0" smtClean="0">
                <a:solidFill>
                  <a:srgbClr val="000000"/>
                </a:solidFill>
                <a:latin typeface="MetaNormal-Roman" panose="020B0502030000020004" pitchFamily="34" charset="0"/>
              </a:rPr>
              <a:t>, TRR61 </a:t>
            </a:r>
            <a:r>
              <a:rPr lang="de-DE" altLang="de-DE" kern="0" dirty="0" err="1" smtClean="0">
                <a:solidFill>
                  <a:srgbClr val="000000"/>
                </a:solidFill>
                <a:latin typeface="MetaNormal-Roman" panose="020B0502030000020004" pitchFamily="34" charset="0"/>
              </a:rPr>
              <a:t>labs</a:t>
            </a:r>
            <a:r>
              <a:rPr lang="de-DE" altLang="de-DE" kern="0" dirty="0" smtClean="0">
                <a:solidFill>
                  <a:srgbClr val="000000"/>
                </a:solidFill>
                <a:latin typeface="MetaNormal-Roman" panose="020B0502030000020004" pitchFamily="34" charset="0"/>
              </a:rPr>
              <a:t>, Research </a:t>
            </a:r>
            <a:r>
              <a:rPr lang="de-DE" altLang="de-DE" kern="0" dirty="0" err="1" smtClean="0">
                <a:solidFill>
                  <a:srgbClr val="000000"/>
                </a:solidFill>
                <a:latin typeface="MetaNormal-Roman" panose="020B0502030000020004" pitchFamily="34" charset="0"/>
              </a:rPr>
              <a:t>Institutions</a:t>
            </a:r>
            <a:r>
              <a:rPr lang="de-DE" altLang="de-DE" kern="0" dirty="0" smtClean="0">
                <a:solidFill>
                  <a:srgbClr val="000000"/>
                </a:solidFill>
                <a:latin typeface="MetaNormal-Roman" panose="020B0502030000020004" pitchFamily="34" charset="0"/>
              </a:rPr>
              <a:t>, Companies</a:t>
            </a:r>
            <a:endParaRPr lang="de-DE" sz="1400" kern="0" dirty="0" smtClean="0">
              <a:latin typeface="MetaNormal-Roman" panose="020B0502030000020004" pitchFamily="34" charset="0"/>
            </a:endParaRPr>
          </a:p>
          <a:p>
            <a:pPr marL="0" indent="0">
              <a:buClrTx/>
              <a:buNone/>
            </a:pPr>
            <a:r>
              <a:rPr lang="de-DE" altLang="de-DE" kern="0" dirty="0">
                <a:solidFill>
                  <a:srgbClr val="C00000"/>
                </a:solidFill>
                <a:latin typeface="Symbol" panose="05050102010706020507" pitchFamily="18" charset="2"/>
              </a:rPr>
              <a:t>· </a:t>
            </a:r>
            <a:r>
              <a:rPr lang="de-DE" b="1" kern="0" dirty="0" err="1" smtClean="0">
                <a:solidFill>
                  <a:srgbClr val="C00000"/>
                </a:solidFill>
                <a:latin typeface="MetaNormal-Roman" panose="020B0502030000020004" pitchFamily="34" charset="0"/>
              </a:rPr>
              <a:t>Opening</a:t>
            </a:r>
            <a:r>
              <a:rPr lang="de-DE" kern="0" dirty="0" smtClean="0">
                <a:latin typeface="MetaNormal-Roman" panose="020B0502030000020004" pitchFamily="34" charset="0"/>
              </a:rPr>
              <a:t> on May, 16</a:t>
            </a:r>
            <a:r>
              <a:rPr lang="de-DE" kern="0" baseline="30000" dirty="0" smtClean="0">
                <a:latin typeface="MetaNormal-Roman" panose="020B0502030000020004" pitchFamily="34" charset="0"/>
              </a:rPr>
              <a:t>th</a:t>
            </a:r>
            <a:r>
              <a:rPr lang="de-DE" kern="0" dirty="0" smtClean="0">
                <a:latin typeface="MetaNormal-Roman" panose="020B0502030000020004" pitchFamily="34" charset="0"/>
              </a:rPr>
              <a:t> 2014 </a:t>
            </a:r>
            <a:r>
              <a:rPr lang="de-DE" kern="0" dirty="0" err="1" smtClean="0">
                <a:latin typeface="MetaNormal-Roman" panose="020B0502030000020004" pitchFamily="34" charset="0"/>
              </a:rPr>
              <a:t>with</a:t>
            </a:r>
            <a:r>
              <a:rPr lang="de-DE" kern="0" dirty="0" smtClean="0">
                <a:latin typeface="MetaNormal-Roman" panose="020B0502030000020004" pitchFamily="34" charset="0"/>
              </a:rPr>
              <a:t> </a:t>
            </a:r>
            <a:r>
              <a:rPr lang="de-DE" kern="0" dirty="0" err="1" smtClean="0">
                <a:latin typeface="MetaNormal-Roman" panose="020B0502030000020004" pitchFamily="34" charset="0"/>
              </a:rPr>
              <a:t>approx</a:t>
            </a:r>
            <a:r>
              <a:rPr lang="de-DE" kern="0" dirty="0" smtClean="0">
                <a:latin typeface="MetaNormal-Roman" panose="020B0502030000020004" pitchFamily="34" charset="0"/>
              </a:rPr>
              <a:t>. 100 </a:t>
            </a:r>
            <a:r>
              <a:rPr lang="de-DE" kern="0" dirty="0" err="1" smtClean="0">
                <a:latin typeface="MetaNormal-Roman" panose="020B0502030000020004" pitchFamily="34" charset="0"/>
              </a:rPr>
              <a:t>guests</a:t>
            </a:r>
            <a:endParaRPr lang="de-DE" sz="1400" kern="0" dirty="0" smtClean="0">
              <a:latin typeface="MetaNormal-Roman" panose="020B0502030000020004" pitchFamily="34" charset="0"/>
            </a:endParaRPr>
          </a:p>
          <a:p>
            <a:pPr marL="0" indent="0">
              <a:buClrTx/>
              <a:buNone/>
            </a:pPr>
            <a:r>
              <a:rPr lang="de-DE" altLang="de-DE" kern="0" dirty="0">
                <a:solidFill>
                  <a:srgbClr val="C00000"/>
                </a:solidFill>
                <a:latin typeface="Symbol" panose="05050102010706020507" pitchFamily="18" charset="2"/>
              </a:rPr>
              <a:t>·</a:t>
            </a:r>
            <a:r>
              <a:rPr lang="de-DE" altLang="de-DE" kern="0" dirty="0" smtClean="0">
                <a:solidFill>
                  <a:srgbClr val="C00000"/>
                </a:solidFill>
                <a:latin typeface="MetaNormal-Roman" panose="020B0502030000020004" pitchFamily="34" charset="0"/>
              </a:rPr>
              <a:t> </a:t>
            </a:r>
            <a:r>
              <a:rPr lang="de-DE" b="1" kern="0" dirty="0" smtClean="0">
                <a:solidFill>
                  <a:srgbClr val="C00000"/>
                </a:solidFill>
                <a:latin typeface="MetaNormal-Roman" panose="020B0502030000020004" pitchFamily="34" charset="0"/>
              </a:rPr>
              <a:t>Explorative </a:t>
            </a:r>
            <a:r>
              <a:rPr lang="de-DE" b="1" kern="0" dirty="0" err="1" smtClean="0">
                <a:solidFill>
                  <a:srgbClr val="C00000"/>
                </a:solidFill>
                <a:latin typeface="MetaNormal-Roman" panose="020B0502030000020004" pitchFamily="34" charset="0"/>
              </a:rPr>
              <a:t>workshops</a:t>
            </a:r>
            <a:r>
              <a:rPr lang="de-DE" b="1" kern="0" dirty="0" smtClean="0">
                <a:solidFill>
                  <a:srgbClr val="C00000"/>
                </a:solidFill>
                <a:latin typeface="MetaNormal-Roman" panose="020B0502030000020004" pitchFamily="34" charset="0"/>
              </a:rPr>
              <a:t>      </a:t>
            </a:r>
            <a:r>
              <a:rPr lang="de-DE" altLang="de-DE" kern="0" dirty="0" smtClean="0">
                <a:solidFill>
                  <a:srgbClr val="C00000"/>
                </a:solidFill>
                <a:latin typeface="Symbol" panose="05050102010706020507" pitchFamily="18" charset="2"/>
              </a:rPr>
              <a:t>·</a:t>
            </a:r>
            <a:r>
              <a:rPr lang="de-DE" altLang="de-DE" kern="0" dirty="0" smtClean="0">
                <a:solidFill>
                  <a:srgbClr val="C00000"/>
                </a:solidFill>
                <a:latin typeface="MetaNormal-Roman" panose="020B0502030000020004" pitchFamily="34" charset="0"/>
              </a:rPr>
              <a:t> </a:t>
            </a:r>
            <a:r>
              <a:rPr lang="de-DE" b="1" kern="0" dirty="0" smtClean="0">
                <a:solidFill>
                  <a:srgbClr val="C00000"/>
                </a:solidFill>
                <a:latin typeface="MetaNormal-Roman" panose="020B0502030000020004" pitchFamily="34" charset="0"/>
              </a:rPr>
              <a:t>Lab </a:t>
            </a:r>
            <a:r>
              <a:rPr lang="de-DE" b="1" kern="0" dirty="0" err="1" smtClean="0">
                <a:solidFill>
                  <a:srgbClr val="C00000"/>
                </a:solidFill>
                <a:latin typeface="MetaNormal-Roman" panose="020B0502030000020004" pitchFamily="34" charset="0"/>
              </a:rPr>
              <a:t>workshops</a:t>
            </a:r>
            <a:endParaRPr lang="de-DE" b="1" kern="0" dirty="0" smtClean="0">
              <a:solidFill>
                <a:srgbClr val="C00000"/>
              </a:solidFill>
              <a:latin typeface="MetaNormal-Roman" panose="020B0502030000020004" pitchFamily="34" charset="0"/>
            </a:endParaRPr>
          </a:p>
          <a:p>
            <a:pPr marL="0" indent="0">
              <a:buClrTx/>
              <a:buFont typeface="Wingdings" pitchFamily="2" charset="2"/>
              <a:buNone/>
            </a:pPr>
            <a:r>
              <a:rPr lang="de-DE" kern="1200" dirty="0" smtClean="0">
                <a:latin typeface="MetaNormal-Roman" panose="020B0502030000020004" pitchFamily="34" charset="0"/>
              </a:rPr>
              <a:t>  </a:t>
            </a:r>
            <a:endParaRPr lang="de-DE" kern="1200" dirty="0">
              <a:solidFill>
                <a:srgbClr val="C00000"/>
              </a:solidFill>
              <a:latin typeface="MetaNormal-Roman" panose="020B0502030000020004" pitchFamily="34" charset="0"/>
            </a:endParaRPr>
          </a:p>
        </p:txBody>
      </p:sp>
    </p:spTree>
    <p:custDataLst>
      <p:tags r:id="rId1"/>
    </p:custDataLst>
    <p:extLst>
      <p:ext uri="{BB962C8B-B14F-4D97-AF65-F5344CB8AC3E}">
        <p14:creationId xmlns:p14="http://schemas.microsoft.com/office/powerpoint/2010/main" val="1814137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TRRDesign1">
  <a:themeElements>
    <a:clrScheme name="Benutzerdefiniert 1">
      <a:dk1>
        <a:srgbClr val="000000"/>
      </a:dk1>
      <a:lt1>
        <a:srgbClr val="FFFFFF"/>
      </a:lt1>
      <a:dk2>
        <a:srgbClr val="333399"/>
      </a:dk2>
      <a:lt2>
        <a:srgbClr val="1C1C1C"/>
      </a:lt2>
      <a:accent1>
        <a:srgbClr val="346AA0"/>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Übergänge">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Übergäng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Übergäng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Übergäng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Übergäng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Übergäng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Übergäng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Übergäng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Übergänge">
  <a:themeElements>
    <a:clrScheme name="Übergäng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Übergänge">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Übergäng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Übergäng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Übergäng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Übergäng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Übergäng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Übergäng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Übergäng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xLabPhysikDesign1">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MetaNormal-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TRRDesign1</Template>
  <TotalTime>0</TotalTime>
  <Words>1031</Words>
  <Application>Microsoft Office PowerPoint</Application>
  <PresentationFormat>Bildschirmpräsentation (4:3)</PresentationFormat>
  <Paragraphs>118</Paragraphs>
  <Slides>15</Slides>
  <Notes>3</Notes>
  <HiddenSlides>0</HiddenSlides>
  <MMClips>0</MMClips>
  <ScaleCrop>false</ScaleCrop>
  <HeadingPairs>
    <vt:vector size="8" baseType="variant">
      <vt:variant>
        <vt:lpstr>Verwendete Schriftarten</vt:lpstr>
      </vt:variant>
      <vt:variant>
        <vt:i4>12</vt:i4>
      </vt:variant>
      <vt:variant>
        <vt:lpstr>Design</vt:lpstr>
      </vt:variant>
      <vt:variant>
        <vt:i4>3</vt:i4>
      </vt:variant>
      <vt:variant>
        <vt:lpstr>Eingebettete OLE-Server</vt:lpstr>
      </vt:variant>
      <vt:variant>
        <vt:i4>2</vt:i4>
      </vt:variant>
      <vt:variant>
        <vt:lpstr>Folientitel</vt:lpstr>
      </vt:variant>
      <vt:variant>
        <vt:i4>15</vt:i4>
      </vt:variant>
    </vt:vector>
  </HeadingPairs>
  <TitlesOfParts>
    <vt:vector size="32" baseType="lpstr">
      <vt:lpstr>MetaBold-Roman</vt:lpstr>
      <vt:lpstr>ＭＳ Ｐゴシック</vt:lpstr>
      <vt:lpstr>Calibri</vt:lpstr>
      <vt:lpstr>Courier New</vt:lpstr>
      <vt:lpstr>Arial</vt:lpstr>
      <vt:lpstr>MetaNormalLF-Roman</vt:lpstr>
      <vt:lpstr>Tahoma</vt:lpstr>
      <vt:lpstr>MetaBoldLF-Roman</vt:lpstr>
      <vt:lpstr>MetaNormal-Roman</vt:lpstr>
      <vt:lpstr>Wingdings</vt:lpstr>
      <vt:lpstr>宋体</vt:lpstr>
      <vt:lpstr>Symbol</vt:lpstr>
      <vt:lpstr>TRRDesign1</vt:lpstr>
      <vt:lpstr>1_Übergänge</vt:lpstr>
      <vt:lpstr>MExLabPhysikDesign1</vt:lpstr>
      <vt:lpstr>CorelPhotoPaint.Image.8</vt:lpstr>
      <vt:lpstr>PHOTO-PAINT</vt:lpstr>
      <vt:lpstr>PowerPoint-Präsentation</vt:lpstr>
      <vt:lpstr>&gt; Requirements from DFG – the Gender equality viewpoint</vt:lpstr>
      <vt:lpstr>&gt; Contents</vt:lpstr>
      <vt:lpstr>&gt; WWU activities – one of DFG’s best</vt:lpstr>
      <vt:lpstr>&gt; Faculty of Physics – Gender equality structure and programs</vt:lpstr>
      <vt:lpstr>&gt; Examples for Activities for RTGs, SFBs, … in the frame of DFG gender</vt:lpstr>
      <vt:lpstr>&gt; Examples for Activities for RTGs, SFBs, … in the frame of DFG gender</vt:lpstr>
      <vt:lpstr>&gt; Examples for Activities for RTGs, SFBs, … in the frame of DFG gender</vt:lpstr>
      <vt:lpstr>&gt; Promotion of Female first-year Students in Physics and Chemistry </vt:lpstr>
      <vt:lpstr>&gt; Opening</vt:lpstr>
      <vt:lpstr>&gt; Opening</vt:lpstr>
      <vt:lpstr>&gt; EinBlick in die Nanowissenschaften:    nanostructured surfaces - the Lotus effect   </vt:lpstr>
      <vt:lpstr>&gt; OLEDs - Leuchten lernen von der Natur    nanolayers – OLEDs   </vt:lpstr>
      <vt:lpstr>&gt; Further projects in the frame of DFG projects </vt:lpstr>
      <vt:lpstr>&gt; Summary: Concept of Gender Measures in a RTG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Sybille Niemeier</dc:creator>
  <cp:lastModifiedBy>Prof. Dr. Cornelia Denz</cp:lastModifiedBy>
  <cp:revision>167</cp:revision>
  <dcterms:created xsi:type="dcterms:W3CDTF">2014-01-19T13:03:09Z</dcterms:created>
  <dcterms:modified xsi:type="dcterms:W3CDTF">2015-11-25T15:27:40Z</dcterms:modified>
</cp:coreProperties>
</file>