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5" r:id="rId3"/>
    <p:sldId id="272" r:id="rId4"/>
    <p:sldId id="287" r:id="rId5"/>
    <p:sldId id="268" r:id="rId6"/>
    <p:sldId id="269" r:id="rId7"/>
    <p:sldId id="271" r:id="rId8"/>
    <p:sldId id="273" r:id="rId9"/>
    <p:sldId id="288" r:id="rId10"/>
    <p:sldId id="289" r:id="rId11"/>
    <p:sldId id="275" r:id="rId12"/>
    <p:sldId id="276" r:id="rId13"/>
    <p:sldId id="277" r:id="rId14"/>
    <p:sldId id="279" r:id="rId15"/>
    <p:sldId id="282" r:id="rId16"/>
    <p:sldId id="280" r:id="rId17"/>
    <p:sldId id="281" r:id="rId18"/>
    <p:sldId id="283" r:id="rId19"/>
    <p:sldId id="285" r:id="rId20"/>
    <p:sldId id="284" r:id="rId21"/>
    <p:sldId id="286" r:id="rId22"/>
  </p:sldIdLst>
  <p:sldSz cx="12204700" cy="6858000"/>
  <p:notesSz cx="6794500" cy="99314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1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227" userDrawn="1">
          <p15:clr>
            <a:srgbClr val="A4A3A4"/>
          </p15:clr>
        </p15:guide>
        <p15:guide id="4" pos="7461" userDrawn="1">
          <p15:clr>
            <a:srgbClr val="A4A3A4"/>
          </p15:clr>
        </p15:guide>
        <p15:guide id="5" orient="horz" pos="14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0DA"/>
    <a:srgbClr val="99D6EB"/>
    <a:srgbClr val="4CB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1" autoAdjust="0"/>
    <p:restoredTop sz="96699" autoAdjust="0"/>
  </p:normalViewPr>
  <p:slideViewPr>
    <p:cSldViewPr snapToObjects="1">
      <p:cViewPr varScale="1">
        <p:scale>
          <a:sx n="97" d="100"/>
          <a:sy n="97" d="100"/>
        </p:scale>
        <p:origin x="51" y="321"/>
      </p:cViewPr>
      <p:guideLst>
        <p:guide orient="horz" pos="851"/>
        <p:guide orient="horz" pos="3618"/>
        <p:guide pos="227"/>
        <p:guide pos="7461"/>
        <p:guide orient="horz" pos="1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89A12-7D50-4A9D-A1DF-F5048A8828DC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12FE9-79A9-407C-B7B2-CBD0C9851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206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19.06.2020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41425"/>
            <a:ext cx="59626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55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509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396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819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658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555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809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518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09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242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96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660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61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55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62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779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219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60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722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273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99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962150"/>
            <a:ext cx="6408000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4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238501"/>
            <a:ext cx="6408000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5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1" name="Linie"/>
          <p:cNvSpPr/>
          <p:nvPr userDrawn="1"/>
        </p:nvSpPr>
        <p:spPr>
          <a:xfrm>
            <a:off x="0" y="5642640"/>
            <a:ext cx="1220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1" name="Regieanweisungen"/>
          <p:cNvGrpSpPr/>
          <p:nvPr userDrawn="1"/>
        </p:nvGrpSpPr>
        <p:grpSpPr>
          <a:xfrm>
            <a:off x="-1908000" y="-468000"/>
            <a:ext cx="14580000" cy="7776000"/>
            <a:chOff x="-1908000" y="-468000"/>
            <a:chExt cx="14580000" cy="7776000"/>
          </a:xfrm>
        </p:grpSpPr>
        <p:sp>
          <p:nvSpPr>
            <p:cNvPr id="92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93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94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1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103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8244000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12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400" dirty="0"/>
          </a:p>
        </p:txBody>
      </p:sp>
      <p:grpSp>
        <p:nvGrpSpPr>
          <p:cNvPr id="30" name="Türmchen"/>
          <p:cNvGrpSpPr>
            <a:grpSpLocks noChangeAspect="1"/>
          </p:cNvGrpSpPr>
          <p:nvPr userDrawn="1"/>
        </p:nvGrpSpPr>
        <p:grpSpPr bwMode="auto">
          <a:xfrm>
            <a:off x="8696325" y="1035714"/>
            <a:ext cx="3508375" cy="4606925"/>
            <a:chOff x="3550" y="652"/>
            <a:chExt cx="2210" cy="2902"/>
          </a:xfrm>
        </p:grpSpPr>
        <p:sp>
          <p:nvSpPr>
            <p:cNvPr id="31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0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2A5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32" y="5993722"/>
            <a:ext cx="1137466" cy="603630"/>
          </a:xfrm>
          <a:prstGeom prst="rect">
            <a:avLst/>
          </a:prstGeom>
        </p:spPr>
      </p:pic>
      <p:sp>
        <p:nvSpPr>
          <p:cNvPr id="29" name="livng.knowledge">
            <a:extLst>
              <a:ext uri="{FF2B5EF4-FFF2-40B4-BE49-F238E27FC236}">
                <a16:creationId xmlns:a16="http://schemas.microsoft.com/office/drawing/2014/main" id="{9BA86843-7021-4364-95A8-67B8DA8C0874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60000" y="6320880"/>
            <a:ext cx="1693440" cy="216000"/>
          </a:xfrm>
          <a:custGeom>
            <a:avLst/>
            <a:gdLst>
              <a:gd name="T0" fmla="*/ 0 w 4704"/>
              <a:gd name="T1" fmla="*/ 17 h 592"/>
              <a:gd name="T2" fmla="*/ 85 w 4704"/>
              <a:gd name="T3" fmla="*/ 421 h 592"/>
              <a:gd name="T4" fmla="*/ 1676 w 4704"/>
              <a:gd name="T5" fmla="*/ 413 h 592"/>
              <a:gd name="T6" fmla="*/ 1676 w 4704"/>
              <a:gd name="T7" fmla="*/ 413 h 592"/>
              <a:gd name="T8" fmla="*/ 4672 w 4704"/>
              <a:gd name="T9" fmla="*/ 393 h 592"/>
              <a:gd name="T10" fmla="*/ 4475 w 4704"/>
              <a:gd name="T11" fmla="*/ 183 h 592"/>
              <a:gd name="T12" fmla="*/ 4704 w 4704"/>
              <a:gd name="T13" fmla="*/ 328 h 592"/>
              <a:gd name="T14" fmla="*/ 4631 w 4704"/>
              <a:gd name="T15" fmla="*/ 276 h 592"/>
              <a:gd name="T16" fmla="*/ 4347 w 4704"/>
              <a:gd name="T17" fmla="*/ 252 h 592"/>
              <a:gd name="T18" fmla="*/ 4369 w 4704"/>
              <a:gd name="T19" fmla="*/ 486 h 592"/>
              <a:gd name="T20" fmla="*/ 4155 w 4704"/>
              <a:gd name="T21" fmla="*/ 470 h 592"/>
              <a:gd name="T22" fmla="*/ 4207 w 4704"/>
              <a:gd name="T23" fmla="*/ 444 h 592"/>
              <a:gd name="T24" fmla="*/ 4218 w 4704"/>
              <a:gd name="T25" fmla="*/ 140 h 592"/>
              <a:gd name="T26" fmla="*/ 4351 w 4704"/>
              <a:gd name="T27" fmla="*/ 199 h 592"/>
              <a:gd name="T28" fmla="*/ 4273 w 4704"/>
              <a:gd name="T29" fmla="*/ 248 h 592"/>
              <a:gd name="T30" fmla="*/ 3868 w 4704"/>
              <a:gd name="T31" fmla="*/ 477 h 592"/>
              <a:gd name="T32" fmla="*/ 3937 w 4704"/>
              <a:gd name="T33" fmla="*/ 118 h 592"/>
              <a:gd name="T34" fmla="*/ 4017 w 4704"/>
              <a:gd name="T35" fmla="*/ 470 h 592"/>
              <a:gd name="T36" fmla="*/ 3814 w 4704"/>
              <a:gd name="T37" fmla="*/ 311 h 592"/>
              <a:gd name="T38" fmla="*/ 3481 w 4704"/>
              <a:gd name="T39" fmla="*/ 328 h 592"/>
              <a:gd name="T40" fmla="*/ 3668 w 4704"/>
              <a:gd name="T41" fmla="*/ 435 h 592"/>
              <a:gd name="T42" fmla="*/ 3542 w 4704"/>
              <a:gd name="T43" fmla="*/ 140 h 592"/>
              <a:gd name="T44" fmla="*/ 3481 w 4704"/>
              <a:gd name="T45" fmla="*/ 328 h 592"/>
              <a:gd name="T46" fmla="*/ 3542 w 4704"/>
              <a:gd name="T47" fmla="*/ 193 h 592"/>
              <a:gd name="T48" fmla="*/ 3242 w 4704"/>
              <a:gd name="T49" fmla="*/ 17 h 592"/>
              <a:gd name="T50" fmla="*/ 3327 w 4704"/>
              <a:gd name="T51" fmla="*/ 421 h 592"/>
              <a:gd name="T52" fmla="*/ 3095 w 4704"/>
              <a:gd name="T53" fmla="*/ 471 h 592"/>
              <a:gd name="T54" fmla="*/ 2968 w 4704"/>
              <a:gd name="T55" fmla="*/ 235 h 592"/>
              <a:gd name="T56" fmla="*/ 2755 w 4704"/>
              <a:gd name="T57" fmla="*/ 152 h 592"/>
              <a:gd name="T58" fmla="*/ 2878 w 4704"/>
              <a:gd name="T59" fmla="*/ 383 h 592"/>
              <a:gd name="T60" fmla="*/ 3042 w 4704"/>
              <a:gd name="T61" fmla="*/ 293 h 592"/>
              <a:gd name="T62" fmla="*/ 3114 w 4704"/>
              <a:gd name="T63" fmla="*/ 148 h 592"/>
              <a:gd name="T64" fmla="*/ 2433 w 4704"/>
              <a:gd name="T65" fmla="*/ 309 h 592"/>
              <a:gd name="T66" fmla="*/ 2574 w 4704"/>
              <a:gd name="T67" fmla="*/ 193 h 592"/>
              <a:gd name="T68" fmla="*/ 2574 w 4704"/>
              <a:gd name="T69" fmla="*/ 193 h 592"/>
              <a:gd name="T70" fmla="*/ 2175 w 4704"/>
              <a:gd name="T71" fmla="*/ 236 h 592"/>
              <a:gd name="T72" fmla="*/ 2095 w 4704"/>
              <a:gd name="T73" fmla="*/ 157 h 592"/>
              <a:gd name="T74" fmla="*/ 2352 w 4704"/>
              <a:gd name="T75" fmla="*/ 229 h 592"/>
              <a:gd name="T76" fmla="*/ 1770 w 4704"/>
              <a:gd name="T77" fmla="*/ 95 h 592"/>
              <a:gd name="T78" fmla="*/ 1840 w 4704"/>
              <a:gd name="T79" fmla="*/ 470 h 592"/>
              <a:gd name="T80" fmla="*/ 1940 w 4704"/>
              <a:gd name="T81" fmla="*/ 148 h 592"/>
              <a:gd name="T82" fmla="*/ 1966 w 4704"/>
              <a:gd name="T83" fmla="*/ 470 h 592"/>
              <a:gd name="T84" fmla="*/ 1302 w 4704"/>
              <a:gd name="T85" fmla="*/ 351 h 592"/>
              <a:gd name="T86" fmla="*/ 1302 w 4704"/>
              <a:gd name="T87" fmla="*/ 592 h 592"/>
              <a:gd name="T88" fmla="*/ 1226 w 4704"/>
              <a:gd name="T89" fmla="*/ 492 h 592"/>
              <a:gd name="T90" fmla="*/ 1178 w 4704"/>
              <a:gd name="T91" fmla="*/ 395 h 592"/>
              <a:gd name="T92" fmla="*/ 1393 w 4704"/>
              <a:gd name="T93" fmla="*/ 157 h 592"/>
              <a:gd name="T94" fmla="*/ 1294 w 4704"/>
              <a:gd name="T95" fmla="*/ 193 h 592"/>
              <a:gd name="T96" fmla="*/ 1294 w 4704"/>
              <a:gd name="T97" fmla="*/ 193 h 592"/>
              <a:gd name="T98" fmla="*/ 908 w 4704"/>
              <a:gd name="T99" fmla="*/ 236 h 592"/>
              <a:gd name="T100" fmla="*/ 827 w 4704"/>
              <a:gd name="T101" fmla="*/ 157 h 592"/>
              <a:gd name="T102" fmla="*/ 1084 w 4704"/>
              <a:gd name="T103" fmla="*/ 229 h 592"/>
              <a:gd name="T104" fmla="*/ 657 w 4704"/>
              <a:gd name="T105" fmla="*/ 53 h 592"/>
              <a:gd name="T106" fmla="*/ 668 w 4704"/>
              <a:gd name="T107" fmla="*/ 470 h 592"/>
              <a:gd name="T108" fmla="*/ 668 w 4704"/>
              <a:gd name="T109" fmla="*/ 470 h 592"/>
              <a:gd name="T110" fmla="*/ 385 w 4704"/>
              <a:gd name="T111" fmla="*/ 140 h 592"/>
              <a:gd name="T112" fmla="*/ 481 w 4704"/>
              <a:gd name="T113" fmla="*/ 311 h 592"/>
              <a:gd name="T114" fmla="*/ 217 w 4704"/>
              <a:gd name="T115" fmla="*/ 100 h 592"/>
              <a:gd name="T116" fmla="*/ 217 w 4704"/>
              <a:gd name="T117" fmla="*/ 100 h 592"/>
              <a:gd name="T118" fmla="*/ 253 w 4704"/>
              <a:gd name="T119" fmla="*/ 47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704" h="592">
                <a:moveTo>
                  <a:pt x="77" y="477"/>
                </a:moveTo>
                <a:cubicBezTo>
                  <a:pt x="6" y="477"/>
                  <a:pt x="6" y="413"/>
                  <a:pt x="6" y="386"/>
                </a:cubicBezTo>
                <a:lnTo>
                  <a:pt x="6" y="111"/>
                </a:lnTo>
                <a:cubicBezTo>
                  <a:pt x="6" y="67"/>
                  <a:pt x="4" y="44"/>
                  <a:pt x="0" y="17"/>
                </a:cubicBezTo>
                <a:lnTo>
                  <a:pt x="72" y="1"/>
                </a:lnTo>
                <a:cubicBezTo>
                  <a:pt x="77" y="21"/>
                  <a:pt x="78" y="48"/>
                  <a:pt x="78" y="90"/>
                </a:cubicBezTo>
                <a:lnTo>
                  <a:pt x="78" y="363"/>
                </a:lnTo>
                <a:cubicBezTo>
                  <a:pt x="78" y="406"/>
                  <a:pt x="80" y="413"/>
                  <a:pt x="85" y="421"/>
                </a:cubicBezTo>
                <a:cubicBezTo>
                  <a:pt x="88" y="426"/>
                  <a:pt x="99" y="429"/>
                  <a:pt x="108" y="426"/>
                </a:cubicBezTo>
                <a:lnTo>
                  <a:pt x="119" y="469"/>
                </a:lnTo>
                <a:cubicBezTo>
                  <a:pt x="106" y="474"/>
                  <a:pt x="93" y="477"/>
                  <a:pt x="77" y="477"/>
                </a:cubicBezTo>
                <a:close/>
                <a:moveTo>
                  <a:pt x="1676" y="413"/>
                </a:moveTo>
                <a:cubicBezTo>
                  <a:pt x="1676" y="375"/>
                  <a:pt x="1644" y="344"/>
                  <a:pt x="1606" y="344"/>
                </a:cubicBezTo>
                <a:cubicBezTo>
                  <a:pt x="1568" y="344"/>
                  <a:pt x="1538" y="375"/>
                  <a:pt x="1538" y="413"/>
                </a:cubicBezTo>
                <a:cubicBezTo>
                  <a:pt x="1538" y="453"/>
                  <a:pt x="1569" y="485"/>
                  <a:pt x="1608" y="485"/>
                </a:cubicBezTo>
                <a:cubicBezTo>
                  <a:pt x="1644" y="485"/>
                  <a:pt x="1676" y="453"/>
                  <a:pt x="1676" y="413"/>
                </a:cubicBezTo>
                <a:close/>
                <a:moveTo>
                  <a:pt x="4512" y="328"/>
                </a:moveTo>
                <a:lnTo>
                  <a:pt x="4512" y="333"/>
                </a:lnTo>
                <a:cubicBezTo>
                  <a:pt x="4512" y="377"/>
                  <a:pt x="4528" y="424"/>
                  <a:pt x="4591" y="424"/>
                </a:cubicBezTo>
                <a:cubicBezTo>
                  <a:pt x="4621" y="424"/>
                  <a:pt x="4647" y="414"/>
                  <a:pt x="4672" y="393"/>
                </a:cubicBezTo>
                <a:lnTo>
                  <a:pt x="4699" y="435"/>
                </a:lnTo>
                <a:cubicBezTo>
                  <a:pt x="4665" y="464"/>
                  <a:pt x="4626" y="478"/>
                  <a:pt x="4583" y="478"/>
                </a:cubicBezTo>
                <a:cubicBezTo>
                  <a:pt x="4492" y="478"/>
                  <a:pt x="4435" y="412"/>
                  <a:pt x="4435" y="309"/>
                </a:cubicBezTo>
                <a:cubicBezTo>
                  <a:pt x="4435" y="253"/>
                  <a:pt x="4447" y="215"/>
                  <a:pt x="4475" y="183"/>
                </a:cubicBezTo>
                <a:cubicBezTo>
                  <a:pt x="4501" y="153"/>
                  <a:pt x="4533" y="140"/>
                  <a:pt x="4574" y="140"/>
                </a:cubicBezTo>
                <a:cubicBezTo>
                  <a:pt x="4605" y="140"/>
                  <a:pt x="4635" y="148"/>
                  <a:pt x="4662" y="173"/>
                </a:cubicBezTo>
                <a:cubicBezTo>
                  <a:pt x="4690" y="199"/>
                  <a:pt x="4704" y="238"/>
                  <a:pt x="4704" y="313"/>
                </a:cubicBezTo>
                <a:lnTo>
                  <a:pt x="4704" y="328"/>
                </a:lnTo>
                <a:lnTo>
                  <a:pt x="4512" y="328"/>
                </a:lnTo>
                <a:close/>
                <a:moveTo>
                  <a:pt x="4574" y="193"/>
                </a:moveTo>
                <a:cubicBezTo>
                  <a:pt x="4534" y="193"/>
                  <a:pt x="4513" y="224"/>
                  <a:pt x="4513" y="276"/>
                </a:cubicBezTo>
                <a:lnTo>
                  <a:pt x="4631" y="276"/>
                </a:lnTo>
                <a:cubicBezTo>
                  <a:pt x="4631" y="224"/>
                  <a:pt x="4609" y="193"/>
                  <a:pt x="4574" y="193"/>
                </a:cubicBezTo>
                <a:close/>
                <a:moveTo>
                  <a:pt x="4351" y="199"/>
                </a:moveTo>
                <a:cubicBezTo>
                  <a:pt x="4338" y="199"/>
                  <a:pt x="4328" y="197"/>
                  <a:pt x="4326" y="196"/>
                </a:cubicBezTo>
                <a:cubicBezTo>
                  <a:pt x="4328" y="198"/>
                  <a:pt x="4347" y="219"/>
                  <a:pt x="4347" y="252"/>
                </a:cubicBezTo>
                <a:cubicBezTo>
                  <a:pt x="4347" y="308"/>
                  <a:pt x="4301" y="351"/>
                  <a:pt x="4225" y="351"/>
                </a:cubicBezTo>
                <a:cubicBezTo>
                  <a:pt x="4202" y="359"/>
                  <a:pt x="4182" y="371"/>
                  <a:pt x="4182" y="381"/>
                </a:cubicBezTo>
                <a:cubicBezTo>
                  <a:pt x="4182" y="393"/>
                  <a:pt x="4186" y="394"/>
                  <a:pt x="4262" y="394"/>
                </a:cubicBezTo>
                <a:cubicBezTo>
                  <a:pt x="4314" y="394"/>
                  <a:pt x="4369" y="421"/>
                  <a:pt x="4369" y="486"/>
                </a:cubicBezTo>
                <a:cubicBezTo>
                  <a:pt x="4369" y="555"/>
                  <a:pt x="4312" y="592"/>
                  <a:pt x="4226" y="592"/>
                </a:cubicBezTo>
                <a:cubicBezTo>
                  <a:pt x="4142" y="592"/>
                  <a:pt x="4082" y="564"/>
                  <a:pt x="4082" y="504"/>
                </a:cubicBezTo>
                <a:cubicBezTo>
                  <a:pt x="4082" y="489"/>
                  <a:pt x="4088" y="470"/>
                  <a:pt x="4088" y="470"/>
                </a:cubicBezTo>
                <a:lnTo>
                  <a:pt x="4155" y="470"/>
                </a:lnTo>
                <a:cubicBezTo>
                  <a:pt x="4155" y="470"/>
                  <a:pt x="4149" y="482"/>
                  <a:pt x="4149" y="492"/>
                </a:cubicBezTo>
                <a:cubicBezTo>
                  <a:pt x="4149" y="522"/>
                  <a:pt x="4175" y="539"/>
                  <a:pt x="4220" y="539"/>
                </a:cubicBezTo>
                <a:cubicBezTo>
                  <a:pt x="4270" y="539"/>
                  <a:pt x="4296" y="519"/>
                  <a:pt x="4296" y="489"/>
                </a:cubicBezTo>
                <a:cubicBezTo>
                  <a:pt x="4296" y="454"/>
                  <a:pt x="4267" y="444"/>
                  <a:pt x="4207" y="444"/>
                </a:cubicBezTo>
                <a:cubicBezTo>
                  <a:pt x="4121" y="444"/>
                  <a:pt x="4102" y="427"/>
                  <a:pt x="4102" y="395"/>
                </a:cubicBezTo>
                <a:cubicBezTo>
                  <a:pt x="4102" y="363"/>
                  <a:pt x="4128" y="351"/>
                  <a:pt x="4163" y="340"/>
                </a:cubicBezTo>
                <a:cubicBezTo>
                  <a:pt x="4114" y="326"/>
                  <a:pt x="4090" y="295"/>
                  <a:pt x="4090" y="249"/>
                </a:cubicBezTo>
                <a:cubicBezTo>
                  <a:pt x="4090" y="183"/>
                  <a:pt x="4141" y="140"/>
                  <a:pt x="4218" y="140"/>
                </a:cubicBezTo>
                <a:cubicBezTo>
                  <a:pt x="4264" y="140"/>
                  <a:pt x="4290" y="157"/>
                  <a:pt x="4316" y="157"/>
                </a:cubicBezTo>
                <a:cubicBezTo>
                  <a:pt x="4337" y="157"/>
                  <a:pt x="4357" y="149"/>
                  <a:pt x="4375" y="134"/>
                </a:cubicBezTo>
                <a:lnTo>
                  <a:pt x="4407" y="178"/>
                </a:lnTo>
                <a:cubicBezTo>
                  <a:pt x="4389" y="193"/>
                  <a:pt x="4373" y="199"/>
                  <a:pt x="4351" y="199"/>
                </a:cubicBezTo>
                <a:close/>
                <a:moveTo>
                  <a:pt x="4218" y="193"/>
                </a:moveTo>
                <a:cubicBezTo>
                  <a:pt x="4182" y="193"/>
                  <a:pt x="4162" y="213"/>
                  <a:pt x="4162" y="249"/>
                </a:cubicBezTo>
                <a:cubicBezTo>
                  <a:pt x="4162" y="286"/>
                  <a:pt x="4183" y="303"/>
                  <a:pt x="4218" y="303"/>
                </a:cubicBezTo>
                <a:cubicBezTo>
                  <a:pt x="4254" y="303"/>
                  <a:pt x="4273" y="284"/>
                  <a:pt x="4273" y="248"/>
                </a:cubicBezTo>
                <a:cubicBezTo>
                  <a:pt x="4273" y="212"/>
                  <a:pt x="4254" y="193"/>
                  <a:pt x="4218" y="193"/>
                </a:cubicBezTo>
                <a:close/>
                <a:moveTo>
                  <a:pt x="3953" y="470"/>
                </a:moveTo>
                <a:cubicBezTo>
                  <a:pt x="3949" y="463"/>
                  <a:pt x="3949" y="458"/>
                  <a:pt x="3947" y="445"/>
                </a:cubicBezTo>
                <a:cubicBezTo>
                  <a:pt x="3925" y="466"/>
                  <a:pt x="3900" y="477"/>
                  <a:pt x="3868" y="477"/>
                </a:cubicBezTo>
                <a:cubicBezTo>
                  <a:pt x="3786" y="477"/>
                  <a:pt x="3736" y="412"/>
                  <a:pt x="3736" y="312"/>
                </a:cubicBezTo>
                <a:cubicBezTo>
                  <a:pt x="3736" y="211"/>
                  <a:pt x="3792" y="142"/>
                  <a:pt x="3870" y="142"/>
                </a:cubicBezTo>
                <a:cubicBezTo>
                  <a:pt x="3897" y="142"/>
                  <a:pt x="3920" y="151"/>
                  <a:pt x="3939" y="171"/>
                </a:cubicBezTo>
                <a:cubicBezTo>
                  <a:pt x="3939" y="171"/>
                  <a:pt x="3937" y="146"/>
                  <a:pt x="3937" y="118"/>
                </a:cubicBezTo>
                <a:lnTo>
                  <a:pt x="3937" y="1"/>
                </a:lnTo>
                <a:lnTo>
                  <a:pt x="4007" y="11"/>
                </a:lnTo>
                <a:lnTo>
                  <a:pt x="4007" y="358"/>
                </a:lnTo>
                <a:cubicBezTo>
                  <a:pt x="4007" y="421"/>
                  <a:pt x="4011" y="454"/>
                  <a:pt x="4017" y="470"/>
                </a:cubicBezTo>
                <a:lnTo>
                  <a:pt x="3953" y="470"/>
                </a:lnTo>
                <a:close/>
                <a:moveTo>
                  <a:pt x="3937" y="224"/>
                </a:moveTo>
                <a:cubicBezTo>
                  <a:pt x="3921" y="207"/>
                  <a:pt x="3902" y="198"/>
                  <a:pt x="3879" y="198"/>
                </a:cubicBezTo>
                <a:cubicBezTo>
                  <a:pt x="3834" y="198"/>
                  <a:pt x="3814" y="234"/>
                  <a:pt x="3814" y="311"/>
                </a:cubicBezTo>
                <a:cubicBezTo>
                  <a:pt x="3814" y="382"/>
                  <a:pt x="3828" y="418"/>
                  <a:pt x="3881" y="418"/>
                </a:cubicBezTo>
                <a:cubicBezTo>
                  <a:pt x="3907" y="418"/>
                  <a:pt x="3928" y="403"/>
                  <a:pt x="3937" y="387"/>
                </a:cubicBezTo>
                <a:lnTo>
                  <a:pt x="3937" y="224"/>
                </a:lnTo>
                <a:close/>
                <a:moveTo>
                  <a:pt x="3481" y="328"/>
                </a:moveTo>
                <a:lnTo>
                  <a:pt x="3481" y="333"/>
                </a:lnTo>
                <a:cubicBezTo>
                  <a:pt x="3481" y="377"/>
                  <a:pt x="3497" y="424"/>
                  <a:pt x="3560" y="424"/>
                </a:cubicBezTo>
                <a:cubicBezTo>
                  <a:pt x="3590" y="424"/>
                  <a:pt x="3616" y="414"/>
                  <a:pt x="3640" y="393"/>
                </a:cubicBezTo>
                <a:lnTo>
                  <a:pt x="3668" y="435"/>
                </a:lnTo>
                <a:cubicBezTo>
                  <a:pt x="3634" y="464"/>
                  <a:pt x="3595" y="478"/>
                  <a:pt x="3552" y="478"/>
                </a:cubicBezTo>
                <a:cubicBezTo>
                  <a:pt x="3461" y="478"/>
                  <a:pt x="3404" y="412"/>
                  <a:pt x="3404" y="309"/>
                </a:cubicBezTo>
                <a:cubicBezTo>
                  <a:pt x="3404" y="253"/>
                  <a:pt x="3416" y="215"/>
                  <a:pt x="3444" y="183"/>
                </a:cubicBezTo>
                <a:cubicBezTo>
                  <a:pt x="3470" y="153"/>
                  <a:pt x="3502" y="140"/>
                  <a:pt x="3542" y="140"/>
                </a:cubicBezTo>
                <a:cubicBezTo>
                  <a:pt x="3574" y="140"/>
                  <a:pt x="3603" y="148"/>
                  <a:pt x="3631" y="173"/>
                </a:cubicBezTo>
                <a:cubicBezTo>
                  <a:pt x="3659" y="199"/>
                  <a:pt x="3673" y="238"/>
                  <a:pt x="3673" y="313"/>
                </a:cubicBezTo>
                <a:lnTo>
                  <a:pt x="3673" y="328"/>
                </a:lnTo>
                <a:lnTo>
                  <a:pt x="3481" y="328"/>
                </a:lnTo>
                <a:close/>
                <a:moveTo>
                  <a:pt x="3542" y="193"/>
                </a:moveTo>
                <a:cubicBezTo>
                  <a:pt x="3503" y="193"/>
                  <a:pt x="3481" y="224"/>
                  <a:pt x="3481" y="276"/>
                </a:cubicBezTo>
                <a:lnTo>
                  <a:pt x="3600" y="276"/>
                </a:lnTo>
                <a:cubicBezTo>
                  <a:pt x="3600" y="224"/>
                  <a:pt x="3577" y="193"/>
                  <a:pt x="3542" y="193"/>
                </a:cubicBezTo>
                <a:close/>
                <a:moveTo>
                  <a:pt x="3319" y="477"/>
                </a:moveTo>
                <a:cubicBezTo>
                  <a:pt x="3249" y="477"/>
                  <a:pt x="3249" y="413"/>
                  <a:pt x="3249" y="386"/>
                </a:cubicBezTo>
                <a:lnTo>
                  <a:pt x="3249" y="111"/>
                </a:lnTo>
                <a:cubicBezTo>
                  <a:pt x="3249" y="67"/>
                  <a:pt x="3247" y="44"/>
                  <a:pt x="3242" y="17"/>
                </a:cubicBezTo>
                <a:lnTo>
                  <a:pt x="3314" y="1"/>
                </a:lnTo>
                <a:cubicBezTo>
                  <a:pt x="3319" y="21"/>
                  <a:pt x="3320" y="48"/>
                  <a:pt x="3320" y="90"/>
                </a:cubicBezTo>
                <a:lnTo>
                  <a:pt x="3320" y="363"/>
                </a:lnTo>
                <a:cubicBezTo>
                  <a:pt x="3320" y="406"/>
                  <a:pt x="3322" y="413"/>
                  <a:pt x="3327" y="421"/>
                </a:cubicBezTo>
                <a:cubicBezTo>
                  <a:pt x="3331" y="426"/>
                  <a:pt x="3342" y="429"/>
                  <a:pt x="3350" y="426"/>
                </a:cubicBezTo>
                <a:lnTo>
                  <a:pt x="3361" y="469"/>
                </a:lnTo>
                <a:cubicBezTo>
                  <a:pt x="3349" y="474"/>
                  <a:pt x="3335" y="477"/>
                  <a:pt x="3319" y="477"/>
                </a:cubicBezTo>
                <a:close/>
                <a:moveTo>
                  <a:pt x="3095" y="471"/>
                </a:moveTo>
                <a:lnTo>
                  <a:pt x="3030" y="471"/>
                </a:lnTo>
                <a:lnTo>
                  <a:pt x="2990" y="323"/>
                </a:lnTo>
                <a:cubicBezTo>
                  <a:pt x="2980" y="284"/>
                  <a:pt x="2969" y="235"/>
                  <a:pt x="2969" y="235"/>
                </a:cubicBezTo>
                <a:lnTo>
                  <a:pt x="2968" y="235"/>
                </a:lnTo>
                <a:cubicBezTo>
                  <a:pt x="2968" y="235"/>
                  <a:pt x="2963" y="267"/>
                  <a:pt x="2947" y="326"/>
                </a:cubicBezTo>
                <a:lnTo>
                  <a:pt x="2908" y="471"/>
                </a:lnTo>
                <a:lnTo>
                  <a:pt x="2843" y="471"/>
                </a:lnTo>
                <a:lnTo>
                  <a:pt x="2755" y="152"/>
                </a:lnTo>
                <a:lnTo>
                  <a:pt x="2824" y="143"/>
                </a:lnTo>
                <a:lnTo>
                  <a:pt x="2859" y="298"/>
                </a:lnTo>
                <a:cubicBezTo>
                  <a:pt x="2868" y="338"/>
                  <a:pt x="2876" y="383"/>
                  <a:pt x="2876" y="383"/>
                </a:cubicBezTo>
                <a:lnTo>
                  <a:pt x="2878" y="383"/>
                </a:lnTo>
                <a:cubicBezTo>
                  <a:pt x="2878" y="383"/>
                  <a:pt x="2884" y="341"/>
                  <a:pt x="2896" y="297"/>
                </a:cubicBezTo>
                <a:lnTo>
                  <a:pt x="2937" y="148"/>
                </a:lnTo>
                <a:lnTo>
                  <a:pt x="3006" y="148"/>
                </a:lnTo>
                <a:lnTo>
                  <a:pt x="3042" y="293"/>
                </a:lnTo>
                <a:cubicBezTo>
                  <a:pt x="3056" y="345"/>
                  <a:pt x="3063" y="384"/>
                  <a:pt x="3063" y="384"/>
                </a:cubicBezTo>
                <a:lnTo>
                  <a:pt x="3065" y="384"/>
                </a:lnTo>
                <a:cubicBezTo>
                  <a:pt x="3065" y="384"/>
                  <a:pt x="3072" y="335"/>
                  <a:pt x="3081" y="298"/>
                </a:cubicBezTo>
                <a:lnTo>
                  <a:pt x="3114" y="148"/>
                </a:lnTo>
                <a:lnTo>
                  <a:pt x="3186" y="148"/>
                </a:lnTo>
                <a:lnTo>
                  <a:pt x="3095" y="471"/>
                </a:lnTo>
                <a:close/>
                <a:moveTo>
                  <a:pt x="2575" y="478"/>
                </a:moveTo>
                <a:cubicBezTo>
                  <a:pt x="2487" y="478"/>
                  <a:pt x="2433" y="412"/>
                  <a:pt x="2433" y="309"/>
                </a:cubicBezTo>
                <a:cubicBezTo>
                  <a:pt x="2433" y="206"/>
                  <a:pt x="2488" y="140"/>
                  <a:pt x="2573" y="140"/>
                </a:cubicBezTo>
                <a:cubicBezTo>
                  <a:pt x="2665" y="140"/>
                  <a:pt x="2717" y="208"/>
                  <a:pt x="2717" y="310"/>
                </a:cubicBezTo>
                <a:cubicBezTo>
                  <a:pt x="2717" y="414"/>
                  <a:pt x="2662" y="478"/>
                  <a:pt x="2575" y="478"/>
                </a:cubicBezTo>
                <a:close/>
                <a:moveTo>
                  <a:pt x="2574" y="193"/>
                </a:moveTo>
                <a:cubicBezTo>
                  <a:pt x="2529" y="193"/>
                  <a:pt x="2510" y="226"/>
                  <a:pt x="2510" y="305"/>
                </a:cubicBezTo>
                <a:cubicBezTo>
                  <a:pt x="2510" y="398"/>
                  <a:pt x="2534" y="426"/>
                  <a:pt x="2576" y="426"/>
                </a:cubicBezTo>
                <a:cubicBezTo>
                  <a:pt x="2617" y="426"/>
                  <a:pt x="2640" y="392"/>
                  <a:pt x="2640" y="311"/>
                </a:cubicBezTo>
                <a:cubicBezTo>
                  <a:pt x="2640" y="220"/>
                  <a:pt x="2615" y="193"/>
                  <a:pt x="2574" y="193"/>
                </a:cubicBezTo>
                <a:close/>
                <a:moveTo>
                  <a:pt x="2283" y="470"/>
                </a:moveTo>
                <a:lnTo>
                  <a:pt x="2283" y="256"/>
                </a:lnTo>
                <a:cubicBezTo>
                  <a:pt x="2283" y="212"/>
                  <a:pt x="2273" y="200"/>
                  <a:pt x="2246" y="200"/>
                </a:cubicBezTo>
                <a:cubicBezTo>
                  <a:pt x="2226" y="200"/>
                  <a:pt x="2196" y="215"/>
                  <a:pt x="2175" y="236"/>
                </a:cubicBezTo>
                <a:lnTo>
                  <a:pt x="2175" y="470"/>
                </a:lnTo>
                <a:lnTo>
                  <a:pt x="2107" y="470"/>
                </a:lnTo>
                <a:lnTo>
                  <a:pt x="2107" y="233"/>
                </a:lnTo>
                <a:cubicBezTo>
                  <a:pt x="2107" y="199"/>
                  <a:pt x="2104" y="179"/>
                  <a:pt x="2095" y="157"/>
                </a:cubicBezTo>
                <a:lnTo>
                  <a:pt x="2158" y="139"/>
                </a:lnTo>
                <a:cubicBezTo>
                  <a:pt x="2166" y="153"/>
                  <a:pt x="2170" y="167"/>
                  <a:pt x="2170" y="185"/>
                </a:cubicBezTo>
                <a:cubicBezTo>
                  <a:pt x="2204" y="155"/>
                  <a:pt x="2234" y="140"/>
                  <a:pt x="2268" y="140"/>
                </a:cubicBezTo>
                <a:cubicBezTo>
                  <a:pt x="2318" y="140"/>
                  <a:pt x="2352" y="170"/>
                  <a:pt x="2352" y="229"/>
                </a:cubicBezTo>
                <a:lnTo>
                  <a:pt x="2352" y="470"/>
                </a:lnTo>
                <a:lnTo>
                  <a:pt x="2283" y="470"/>
                </a:lnTo>
                <a:close/>
                <a:moveTo>
                  <a:pt x="1770" y="470"/>
                </a:moveTo>
                <a:lnTo>
                  <a:pt x="1770" y="95"/>
                </a:lnTo>
                <a:cubicBezTo>
                  <a:pt x="1770" y="64"/>
                  <a:pt x="1768" y="42"/>
                  <a:pt x="1763" y="17"/>
                </a:cubicBezTo>
                <a:lnTo>
                  <a:pt x="1833" y="0"/>
                </a:lnTo>
                <a:cubicBezTo>
                  <a:pt x="1837" y="20"/>
                  <a:pt x="1840" y="52"/>
                  <a:pt x="1840" y="85"/>
                </a:cubicBezTo>
                <a:lnTo>
                  <a:pt x="1840" y="470"/>
                </a:lnTo>
                <a:lnTo>
                  <a:pt x="1770" y="470"/>
                </a:lnTo>
                <a:close/>
                <a:moveTo>
                  <a:pt x="1966" y="470"/>
                </a:moveTo>
                <a:lnTo>
                  <a:pt x="1845" y="288"/>
                </a:lnTo>
                <a:lnTo>
                  <a:pt x="1940" y="148"/>
                </a:lnTo>
                <a:lnTo>
                  <a:pt x="2025" y="148"/>
                </a:lnTo>
                <a:lnTo>
                  <a:pt x="1915" y="284"/>
                </a:lnTo>
                <a:lnTo>
                  <a:pt x="2051" y="470"/>
                </a:lnTo>
                <a:lnTo>
                  <a:pt x="1966" y="470"/>
                </a:lnTo>
                <a:close/>
                <a:moveTo>
                  <a:pt x="1428" y="199"/>
                </a:moveTo>
                <a:cubicBezTo>
                  <a:pt x="1415" y="199"/>
                  <a:pt x="1405" y="197"/>
                  <a:pt x="1403" y="196"/>
                </a:cubicBezTo>
                <a:cubicBezTo>
                  <a:pt x="1405" y="198"/>
                  <a:pt x="1424" y="219"/>
                  <a:pt x="1424" y="252"/>
                </a:cubicBezTo>
                <a:cubicBezTo>
                  <a:pt x="1424" y="308"/>
                  <a:pt x="1378" y="351"/>
                  <a:pt x="1302" y="351"/>
                </a:cubicBezTo>
                <a:cubicBezTo>
                  <a:pt x="1279" y="359"/>
                  <a:pt x="1259" y="371"/>
                  <a:pt x="1259" y="381"/>
                </a:cubicBezTo>
                <a:cubicBezTo>
                  <a:pt x="1259" y="393"/>
                  <a:pt x="1263" y="394"/>
                  <a:pt x="1339" y="394"/>
                </a:cubicBezTo>
                <a:cubicBezTo>
                  <a:pt x="1390" y="394"/>
                  <a:pt x="1446" y="421"/>
                  <a:pt x="1446" y="486"/>
                </a:cubicBezTo>
                <a:cubicBezTo>
                  <a:pt x="1446" y="555"/>
                  <a:pt x="1388" y="592"/>
                  <a:pt x="1302" y="592"/>
                </a:cubicBezTo>
                <a:cubicBezTo>
                  <a:pt x="1219" y="592"/>
                  <a:pt x="1159" y="564"/>
                  <a:pt x="1159" y="504"/>
                </a:cubicBezTo>
                <a:cubicBezTo>
                  <a:pt x="1159" y="489"/>
                  <a:pt x="1165" y="470"/>
                  <a:pt x="1165" y="470"/>
                </a:cubicBezTo>
                <a:lnTo>
                  <a:pt x="1231" y="470"/>
                </a:lnTo>
                <a:cubicBezTo>
                  <a:pt x="1231" y="470"/>
                  <a:pt x="1226" y="482"/>
                  <a:pt x="1226" y="492"/>
                </a:cubicBezTo>
                <a:cubicBezTo>
                  <a:pt x="1226" y="522"/>
                  <a:pt x="1252" y="539"/>
                  <a:pt x="1297" y="539"/>
                </a:cubicBezTo>
                <a:cubicBezTo>
                  <a:pt x="1346" y="539"/>
                  <a:pt x="1373" y="519"/>
                  <a:pt x="1373" y="489"/>
                </a:cubicBezTo>
                <a:cubicBezTo>
                  <a:pt x="1373" y="454"/>
                  <a:pt x="1344" y="444"/>
                  <a:pt x="1284" y="444"/>
                </a:cubicBezTo>
                <a:cubicBezTo>
                  <a:pt x="1198" y="444"/>
                  <a:pt x="1178" y="427"/>
                  <a:pt x="1178" y="395"/>
                </a:cubicBezTo>
                <a:cubicBezTo>
                  <a:pt x="1178" y="363"/>
                  <a:pt x="1205" y="351"/>
                  <a:pt x="1240" y="340"/>
                </a:cubicBezTo>
                <a:cubicBezTo>
                  <a:pt x="1191" y="326"/>
                  <a:pt x="1166" y="295"/>
                  <a:pt x="1166" y="249"/>
                </a:cubicBezTo>
                <a:cubicBezTo>
                  <a:pt x="1166" y="183"/>
                  <a:pt x="1218" y="140"/>
                  <a:pt x="1295" y="140"/>
                </a:cubicBezTo>
                <a:cubicBezTo>
                  <a:pt x="1341" y="140"/>
                  <a:pt x="1367" y="157"/>
                  <a:pt x="1393" y="157"/>
                </a:cubicBezTo>
                <a:cubicBezTo>
                  <a:pt x="1414" y="157"/>
                  <a:pt x="1434" y="149"/>
                  <a:pt x="1451" y="134"/>
                </a:cubicBezTo>
                <a:lnTo>
                  <a:pt x="1484" y="178"/>
                </a:lnTo>
                <a:cubicBezTo>
                  <a:pt x="1466" y="193"/>
                  <a:pt x="1449" y="199"/>
                  <a:pt x="1428" y="199"/>
                </a:cubicBezTo>
                <a:close/>
                <a:moveTo>
                  <a:pt x="1294" y="193"/>
                </a:moveTo>
                <a:cubicBezTo>
                  <a:pt x="1259" y="193"/>
                  <a:pt x="1239" y="213"/>
                  <a:pt x="1239" y="249"/>
                </a:cubicBezTo>
                <a:cubicBezTo>
                  <a:pt x="1239" y="286"/>
                  <a:pt x="1260" y="303"/>
                  <a:pt x="1294" y="303"/>
                </a:cubicBezTo>
                <a:cubicBezTo>
                  <a:pt x="1331" y="303"/>
                  <a:pt x="1350" y="284"/>
                  <a:pt x="1350" y="248"/>
                </a:cubicBezTo>
                <a:cubicBezTo>
                  <a:pt x="1350" y="212"/>
                  <a:pt x="1331" y="193"/>
                  <a:pt x="1294" y="193"/>
                </a:cubicBezTo>
                <a:close/>
                <a:moveTo>
                  <a:pt x="1015" y="470"/>
                </a:moveTo>
                <a:lnTo>
                  <a:pt x="1015" y="256"/>
                </a:lnTo>
                <a:cubicBezTo>
                  <a:pt x="1015" y="212"/>
                  <a:pt x="1005" y="200"/>
                  <a:pt x="978" y="200"/>
                </a:cubicBezTo>
                <a:cubicBezTo>
                  <a:pt x="958" y="200"/>
                  <a:pt x="929" y="215"/>
                  <a:pt x="908" y="236"/>
                </a:cubicBezTo>
                <a:lnTo>
                  <a:pt x="908" y="470"/>
                </a:lnTo>
                <a:lnTo>
                  <a:pt x="839" y="470"/>
                </a:lnTo>
                <a:lnTo>
                  <a:pt x="839" y="233"/>
                </a:lnTo>
                <a:cubicBezTo>
                  <a:pt x="839" y="199"/>
                  <a:pt x="836" y="179"/>
                  <a:pt x="827" y="157"/>
                </a:cubicBezTo>
                <a:lnTo>
                  <a:pt x="890" y="139"/>
                </a:lnTo>
                <a:cubicBezTo>
                  <a:pt x="898" y="153"/>
                  <a:pt x="902" y="167"/>
                  <a:pt x="902" y="185"/>
                </a:cubicBezTo>
                <a:cubicBezTo>
                  <a:pt x="936" y="155"/>
                  <a:pt x="966" y="140"/>
                  <a:pt x="1000" y="140"/>
                </a:cubicBezTo>
                <a:cubicBezTo>
                  <a:pt x="1050" y="140"/>
                  <a:pt x="1084" y="170"/>
                  <a:pt x="1084" y="229"/>
                </a:cubicBezTo>
                <a:lnTo>
                  <a:pt x="1084" y="470"/>
                </a:lnTo>
                <a:lnTo>
                  <a:pt x="1015" y="470"/>
                </a:lnTo>
                <a:close/>
                <a:moveTo>
                  <a:pt x="703" y="100"/>
                </a:moveTo>
                <a:cubicBezTo>
                  <a:pt x="677" y="100"/>
                  <a:pt x="657" y="79"/>
                  <a:pt x="657" y="53"/>
                </a:cubicBezTo>
                <a:cubicBezTo>
                  <a:pt x="657" y="27"/>
                  <a:pt x="678" y="6"/>
                  <a:pt x="704" y="6"/>
                </a:cubicBezTo>
                <a:cubicBezTo>
                  <a:pt x="729" y="6"/>
                  <a:pt x="750" y="27"/>
                  <a:pt x="750" y="53"/>
                </a:cubicBezTo>
                <a:cubicBezTo>
                  <a:pt x="750" y="79"/>
                  <a:pt x="729" y="100"/>
                  <a:pt x="703" y="100"/>
                </a:cubicBezTo>
                <a:close/>
                <a:moveTo>
                  <a:pt x="668" y="470"/>
                </a:moveTo>
                <a:lnTo>
                  <a:pt x="668" y="153"/>
                </a:lnTo>
                <a:lnTo>
                  <a:pt x="738" y="140"/>
                </a:lnTo>
                <a:lnTo>
                  <a:pt x="738" y="470"/>
                </a:lnTo>
                <a:lnTo>
                  <a:pt x="668" y="470"/>
                </a:lnTo>
                <a:close/>
                <a:moveTo>
                  <a:pt x="490" y="471"/>
                </a:moveTo>
                <a:lnTo>
                  <a:pt x="428" y="471"/>
                </a:lnTo>
                <a:lnTo>
                  <a:pt x="313" y="150"/>
                </a:lnTo>
                <a:lnTo>
                  <a:pt x="385" y="140"/>
                </a:lnTo>
                <a:lnTo>
                  <a:pt x="440" y="314"/>
                </a:lnTo>
                <a:cubicBezTo>
                  <a:pt x="451" y="347"/>
                  <a:pt x="460" y="386"/>
                  <a:pt x="460" y="386"/>
                </a:cubicBezTo>
                <a:lnTo>
                  <a:pt x="461" y="386"/>
                </a:lnTo>
                <a:cubicBezTo>
                  <a:pt x="461" y="386"/>
                  <a:pt x="468" y="347"/>
                  <a:pt x="481" y="311"/>
                </a:cubicBezTo>
                <a:lnTo>
                  <a:pt x="534" y="148"/>
                </a:lnTo>
                <a:lnTo>
                  <a:pt x="607" y="148"/>
                </a:lnTo>
                <a:lnTo>
                  <a:pt x="490" y="471"/>
                </a:lnTo>
                <a:close/>
                <a:moveTo>
                  <a:pt x="217" y="100"/>
                </a:moveTo>
                <a:cubicBezTo>
                  <a:pt x="192" y="100"/>
                  <a:pt x="172" y="79"/>
                  <a:pt x="172" y="53"/>
                </a:cubicBezTo>
                <a:cubicBezTo>
                  <a:pt x="172" y="27"/>
                  <a:pt x="192" y="6"/>
                  <a:pt x="218" y="6"/>
                </a:cubicBezTo>
                <a:cubicBezTo>
                  <a:pt x="243" y="6"/>
                  <a:pt x="264" y="27"/>
                  <a:pt x="264" y="53"/>
                </a:cubicBezTo>
                <a:cubicBezTo>
                  <a:pt x="264" y="79"/>
                  <a:pt x="243" y="100"/>
                  <a:pt x="217" y="100"/>
                </a:cubicBezTo>
                <a:close/>
                <a:moveTo>
                  <a:pt x="182" y="470"/>
                </a:moveTo>
                <a:lnTo>
                  <a:pt x="182" y="153"/>
                </a:lnTo>
                <a:lnTo>
                  <a:pt x="253" y="140"/>
                </a:lnTo>
                <a:lnTo>
                  <a:pt x="253" y="470"/>
                </a:lnTo>
                <a:lnTo>
                  <a:pt x="182" y="4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227" userDrawn="1">
          <p15:clr>
            <a:srgbClr val="FBAE40"/>
          </p15:clr>
        </p15:guide>
        <p15:guide id="4" pos="746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lau mit Typoeck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908000" y="-468000"/>
            <a:ext cx="14580000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1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8244000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12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400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962150"/>
            <a:ext cx="6408000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238501"/>
            <a:ext cx="6408000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D73216BB-FB10-4681-887F-80A66FE162D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8821737" y="0"/>
            <a:ext cx="3382963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AA62FF4B-C8F3-4806-87CE-89223593B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F1FA4564-42B9-47CA-85FB-F54CD95F3A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323" y="6001349"/>
            <a:ext cx="1137600" cy="603701"/>
          </a:xfrm>
          <a:prstGeom prst="rect">
            <a:avLst/>
          </a:prstGeom>
        </p:spPr>
      </p:pic>
      <p:sp>
        <p:nvSpPr>
          <p:cNvPr id="30" name="livng.knowledge">
            <a:extLst>
              <a:ext uri="{FF2B5EF4-FFF2-40B4-BE49-F238E27FC236}">
                <a16:creationId xmlns:a16="http://schemas.microsoft.com/office/drawing/2014/main" id="{C58224B1-0BCF-45BF-BD0B-E490931AAB18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360000" y="6320880"/>
            <a:ext cx="1693440" cy="216000"/>
          </a:xfrm>
          <a:custGeom>
            <a:avLst/>
            <a:gdLst>
              <a:gd name="T0" fmla="*/ 0 w 4704"/>
              <a:gd name="T1" fmla="*/ 17 h 592"/>
              <a:gd name="T2" fmla="*/ 85 w 4704"/>
              <a:gd name="T3" fmla="*/ 421 h 592"/>
              <a:gd name="T4" fmla="*/ 1676 w 4704"/>
              <a:gd name="T5" fmla="*/ 413 h 592"/>
              <a:gd name="T6" fmla="*/ 1676 w 4704"/>
              <a:gd name="T7" fmla="*/ 413 h 592"/>
              <a:gd name="T8" fmla="*/ 4672 w 4704"/>
              <a:gd name="T9" fmla="*/ 393 h 592"/>
              <a:gd name="T10" fmla="*/ 4475 w 4704"/>
              <a:gd name="T11" fmla="*/ 183 h 592"/>
              <a:gd name="T12" fmla="*/ 4704 w 4704"/>
              <a:gd name="T13" fmla="*/ 328 h 592"/>
              <a:gd name="T14" fmla="*/ 4631 w 4704"/>
              <a:gd name="T15" fmla="*/ 276 h 592"/>
              <a:gd name="T16" fmla="*/ 4347 w 4704"/>
              <a:gd name="T17" fmla="*/ 252 h 592"/>
              <a:gd name="T18" fmla="*/ 4369 w 4704"/>
              <a:gd name="T19" fmla="*/ 486 h 592"/>
              <a:gd name="T20" fmla="*/ 4155 w 4704"/>
              <a:gd name="T21" fmla="*/ 470 h 592"/>
              <a:gd name="T22" fmla="*/ 4207 w 4704"/>
              <a:gd name="T23" fmla="*/ 444 h 592"/>
              <a:gd name="T24" fmla="*/ 4218 w 4704"/>
              <a:gd name="T25" fmla="*/ 140 h 592"/>
              <a:gd name="T26" fmla="*/ 4351 w 4704"/>
              <a:gd name="T27" fmla="*/ 199 h 592"/>
              <a:gd name="T28" fmla="*/ 4273 w 4704"/>
              <a:gd name="T29" fmla="*/ 248 h 592"/>
              <a:gd name="T30" fmla="*/ 3868 w 4704"/>
              <a:gd name="T31" fmla="*/ 477 h 592"/>
              <a:gd name="T32" fmla="*/ 3937 w 4704"/>
              <a:gd name="T33" fmla="*/ 118 h 592"/>
              <a:gd name="T34" fmla="*/ 4017 w 4704"/>
              <a:gd name="T35" fmla="*/ 470 h 592"/>
              <a:gd name="T36" fmla="*/ 3814 w 4704"/>
              <a:gd name="T37" fmla="*/ 311 h 592"/>
              <a:gd name="T38" fmla="*/ 3481 w 4704"/>
              <a:gd name="T39" fmla="*/ 328 h 592"/>
              <a:gd name="T40" fmla="*/ 3668 w 4704"/>
              <a:gd name="T41" fmla="*/ 435 h 592"/>
              <a:gd name="T42" fmla="*/ 3542 w 4704"/>
              <a:gd name="T43" fmla="*/ 140 h 592"/>
              <a:gd name="T44" fmla="*/ 3481 w 4704"/>
              <a:gd name="T45" fmla="*/ 328 h 592"/>
              <a:gd name="T46" fmla="*/ 3542 w 4704"/>
              <a:gd name="T47" fmla="*/ 193 h 592"/>
              <a:gd name="T48" fmla="*/ 3242 w 4704"/>
              <a:gd name="T49" fmla="*/ 17 h 592"/>
              <a:gd name="T50" fmla="*/ 3327 w 4704"/>
              <a:gd name="T51" fmla="*/ 421 h 592"/>
              <a:gd name="T52" fmla="*/ 3095 w 4704"/>
              <a:gd name="T53" fmla="*/ 471 h 592"/>
              <a:gd name="T54" fmla="*/ 2968 w 4704"/>
              <a:gd name="T55" fmla="*/ 235 h 592"/>
              <a:gd name="T56" fmla="*/ 2755 w 4704"/>
              <a:gd name="T57" fmla="*/ 152 h 592"/>
              <a:gd name="T58" fmla="*/ 2878 w 4704"/>
              <a:gd name="T59" fmla="*/ 383 h 592"/>
              <a:gd name="T60" fmla="*/ 3042 w 4704"/>
              <a:gd name="T61" fmla="*/ 293 h 592"/>
              <a:gd name="T62" fmla="*/ 3114 w 4704"/>
              <a:gd name="T63" fmla="*/ 148 h 592"/>
              <a:gd name="T64" fmla="*/ 2433 w 4704"/>
              <a:gd name="T65" fmla="*/ 309 h 592"/>
              <a:gd name="T66" fmla="*/ 2574 w 4704"/>
              <a:gd name="T67" fmla="*/ 193 h 592"/>
              <a:gd name="T68" fmla="*/ 2574 w 4704"/>
              <a:gd name="T69" fmla="*/ 193 h 592"/>
              <a:gd name="T70" fmla="*/ 2175 w 4704"/>
              <a:gd name="T71" fmla="*/ 236 h 592"/>
              <a:gd name="T72" fmla="*/ 2095 w 4704"/>
              <a:gd name="T73" fmla="*/ 157 h 592"/>
              <a:gd name="T74" fmla="*/ 2352 w 4704"/>
              <a:gd name="T75" fmla="*/ 229 h 592"/>
              <a:gd name="T76" fmla="*/ 1770 w 4704"/>
              <a:gd name="T77" fmla="*/ 95 h 592"/>
              <a:gd name="T78" fmla="*/ 1840 w 4704"/>
              <a:gd name="T79" fmla="*/ 470 h 592"/>
              <a:gd name="T80" fmla="*/ 1940 w 4704"/>
              <a:gd name="T81" fmla="*/ 148 h 592"/>
              <a:gd name="T82" fmla="*/ 1966 w 4704"/>
              <a:gd name="T83" fmla="*/ 470 h 592"/>
              <a:gd name="T84" fmla="*/ 1302 w 4704"/>
              <a:gd name="T85" fmla="*/ 351 h 592"/>
              <a:gd name="T86" fmla="*/ 1302 w 4704"/>
              <a:gd name="T87" fmla="*/ 592 h 592"/>
              <a:gd name="T88" fmla="*/ 1226 w 4704"/>
              <a:gd name="T89" fmla="*/ 492 h 592"/>
              <a:gd name="T90" fmla="*/ 1178 w 4704"/>
              <a:gd name="T91" fmla="*/ 395 h 592"/>
              <a:gd name="T92" fmla="*/ 1393 w 4704"/>
              <a:gd name="T93" fmla="*/ 157 h 592"/>
              <a:gd name="T94" fmla="*/ 1294 w 4704"/>
              <a:gd name="T95" fmla="*/ 193 h 592"/>
              <a:gd name="T96" fmla="*/ 1294 w 4704"/>
              <a:gd name="T97" fmla="*/ 193 h 592"/>
              <a:gd name="T98" fmla="*/ 908 w 4704"/>
              <a:gd name="T99" fmla="*/ 236 h 592"/>
              <a:gd name="T100" fmla="*/ 827 w 4704"/>
              <a:gd name="T101" fmla="*/ 157 h 592"/>
              <a:gd name="T102" fmla="*/ 1084 w 4704"/>
              <a:gd name="T103" fmla="*/ 229 h 592"/>
              <a:gd name="T104" fmla="*/ 657 w 4704"/>
              <a:gd name="T105" fmla="*/ 53 h 592"/>
              <a:gd name="T106" fmla="*/ 668 w 4704"/>
              <a:gd name="T107" fmla="*/ 470 h 592"/>
              <a:gd name="T108" fmla="*/ 668 w 4704"/>
              <a:gd name="T109" fmla="*/ 470 h 592"/>
              <a:gd name="T110" fmla="*/ 385 w 4704"/>
              <a:gd name="T111" fmla="*/ 140 h 592"/>
              <a:gd name="T112" fmla="*/ 481 w 4704"/>
              <a:gd name="T113" fmla="*/ 311 h 592"/>
              <a:gd name="T114" fmla="*/ 217 w 4704"/>
              <a:gd name="T115" fmla="*/ 100 h 592"/>
              <a:gd name="T116" fmla="*/ 217 w 4704"/>
              <a:gd name="T117" fmla="*/ 100 h 592"/>
              <a:gd name="T118" fmla="*/ 253 w 4704"/>
              <a:gd name="T119" fmla="*/ 47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704" h="592">
                <a:moveTo>
                  <a:pt x="77" y="477"/>
                </a:moveTo>
                <a:cubicBezTo>
                  <a:pt x="6" y="477"/>
                  <a:pt x="6" y="413"/>
                  <a:pt x="6" y="386"/>
                </a:cubicBezTo>
                <a:lnTo>
                  <a:pt x="6" y="111"/>
                </a:lnTo>
                <a:cubicBezTo>
                  <a:pt x="6" y="67"/>
                  <a:pt x="4" y="44"/>
                  <a:pt x="0" y="17"/>
                </a:cubicBezTo>
                <a:lnTo>
                  <a:pt x="72" y="1"/>
                </a:lnTo>
                <a:cubicBezTo>
                  <a:pt x="77" y="21"/>
                  <a:pt x="78" y="48"/>
                  <a:pt x="78" y="90"/>
                </a:cubicBezTo>
                <a:lnTo>
                  <a:pt x="78" y="363"/>
                </a:lnTo>
                <a:cubicBezTo>
                  <a:pt x="78" y="406"/>
                  <a:pt x="80" y="413"/>
                  <a:pt x="85" y="421"/>
                </a:cubicBezTo>
                <a:cubicBezTo>
                  <a:pt x="88" y="426"/>
                  <a:pt x="99" y="429"/>
                  <a:pt x="108" y="426"/>
                </a:cubicBezTo>
                <a:lnTo>
                  <a:pt x="119" y="469"/>
                </a:lnTo>
                <a:cubicBezTo>
                  <a:pt x="106" y="474"/>
                  <a:pt x="93" y="477"/>
                  <a:pt x="77" y="477"/>
                </a:cubicBezTo>
                <a:close/>
                <a:moveTo>
                  <a:pt x="1676" y="413"/>
                </a:moveTo>
                <a:cubicBezTo>
                  <a:pt x="1676" y="375"/>
                  <a:pt x="1644" y="344"/>
                  <a:pt x="1606" y="344"/>
                </a:cubicBezTo>
                <a:cubicBezTo>
                  <a:pt x="1568" y="344"/>
                  <a:pt x="1538" y="375"/>
                  <a:pt x="1538" y="413"/>
                </a:cubicBezTo>
                <a:cubicBezTo>
                  <a:pt x="1538" y="453"/>
                  <a:pt x="1569" y="485"/>
                  <a:pt x="1608" y="485"/>
                </a:cubicBezTo>
                <a:cubicBezTo>
                  <a:pt x="1644" y="485"/>
                  <a:pt x="1676" y="453"/>
                  <a:pt x="1676" y="413"/>
                </a:cubicBezTo>
                <a:close/>
                <a:moveTo>
                  <a:pt x="4512" y="328"/>
                </a:moveTo>
                <a:lnTo>
                  <a:pt x="4512" y="333"/>
                </a:lnTo>
                <a:cubicBezTo>
                  <a:pt x="4512" y="377"/>
                  <a:pt x="4528" y="424"/>
                  <a:pt x="4591" y="424"/>
                </a:cubicBezTo>
                <a:cubicBezTo>
                  <a:pt x="4621" y="424"/>
                  <a:pt x="4647" y="414"/>
                  <a:pt x="4672" y="393"/>
                </a:cubicBezTo>
                <a:lnTo>
                  <a:pt x="4699" y="435"/>
                </a:lnTo>
                <a:cubicBezTo>
                  <a:pt x="4665" y="464"/>
                  <a:pt x="4626" y="478"/>
                  <a:pt x="4583" y="478"/>
                </a:cubicBezTo>
                <a:cubicBezTo>
                  <a:pt x="4492" y="478"/>
                  <a:pt x="4435" y="412"/>
                  <a:pt x="4435" y="309"/>
                </a:cubicBezTo>
                <a:cubicBezTo>
                  <a:pt x="4435" y="253"/>
                  <a:pt x="4447" y="215"/>
                  <a:pt x="4475" y="183"/>
                </a:cubicBezTo>
                <a:cubicBezTo>
                  <a:pt x="4501" y="153"/>
                  <a:pt x="4533" y="140"/>
                  <a:pt x="4574" y="140"/>
                </a:cubicBezTo>
                <a:cubicBezTo>
                  <a:pt x="4605" y="140"/>
                  <a:pt x="4635" y="148"/>
                  <a:pt x="4662" y="173"/>
                </a:cubicBezTo>
                <a:cubicBezTo>
                  <a:pt x="4690" y="199"/>
                  <a:pt x="4704" y="238"/>
                  <a:pt x="4704" y="313"/>
                </a:cubicBezTo>
                <a:lnTo>
                  <a:pt x="4704" y="328"/>
                </a:lnTo>
                <a:lnTo>
                  <a:pt x="4512" y="328"/>
                </a:lnTo>
                <a:close/>
                <a:moveTo>
                  <a:pt x="4574" y="193"/>
                </a:moveTo>
                <a:cubicBezTo>
                  <a:pt x="4534" y="193"/>
                  <a:pt x="4513" y="224"/>
                  <a:pt x="4513" y="276"/>
                </a:cubicBezTo>
                <a:lnTo>
                  <a:pt x="4631" y="276"/>
                </a:lnTo>
                <a:cubicBezTo>
                  <a:pt x="4631" y="224"/>
                  <a:pt x="4609" y="193"/>
                  <a:pt x="4574" y="193"/>
                </a:cubicBezTo>
                <a:close/>
                <a:moveTo>
                  <a:pt x="4351" y="199"/>
                </a:moveTo>
                <a:cubicBezTo>
                  <a:pt x="4338" y="199"/>
                  <a:pt x="4328" y="197"/>
                  <a:pt x="4326" y="196"/>
                </a:cubicBezTo>
                <a:cubicBezTo>
                  <a:pt x="4328" y="198"/>
                  <a:pt x="4347" y="219"/>
                  <a:pt x="4347" y="252"/>
                </a:cubicBezTo>
                <a:cubicBezTo>
                  <a:pt x="4347" y="308"/>
                  <a:pt x="4301" y="351"/>
                  <a:pt x="4225" y="351"/>
                </a:cubicBezTo>
                <a:cubicBezTo>
                  <a:pt x="4202" y="359"/>
                  <a:pt x="4182" y="371"/>
                  <a:pt x="4182" y="381"/>
                </a:cubicBezTo>
                <a:cubicBezTo>
                  <a:pt x="4182" y="393"/>
                  <a:pt x="4186" y="394"/>
                  <a:pt x="4262" y="394"/>
                </a:cubicBezTo>
                <a:cubicBezTo>
                  <a:pt x="4314" y="394"/>
                  <a:pt x="4369" y="421"/>
                  <a:pt x="4369" y="486"/>
                </a:cubicBezTo>
                <a:cubicBezTo>
                  <a:pt x="4369" y="555"/>
                  <a:pt x="4312" y="592"/>
                  <a:pt x="4226" y="592"/>
                </a:cubicBezTo>
                <a:cubicBezTo>
                  <a:pt x="4142" y="592"/>
                  <a:pt x="4082" y="564"/>
                  <a:pt x="4082" y="504"/>
                </a:cubicBezTo>
                <a:cubicBezTo>
                  <a:pt x="4082" y="489"/>
                  <a:pt x="4088" y="470"/>
                  <a:pt x="4088" y="470"/>
                </a:cubicBezTo>
                <a:lnTo>
                  <a:pt x="4155" y="470"/>
                </a:lnTo>
                <a:cubicBezTo>
                  <a:pt x="4155" y="470"/>
                  <a:pt x="4149" y="482"/>
                  <a:pt x="4149" y="492"/>
                </a:cubicBezTo>
                <a:cubicBezTo>
                  <a:pt x="4149" y="522"/>
                  <a:pt x="4175" y="539"/>
                  <a:pt x="4220" y="539"/>
                </a:cubicBezTo>
                <a:cubicBezTo>
                  <a:pt x="4270" y="539"/>
                  <a:pt x="4296" y="519"/>
                  <a:pt x="4296" y="489"/>
                </a:cubicBezTo>
                <a:cubicBezTo>
                  <a:pt x="4296" y="454"/>
                  <a:pt x="4267" y="444"/>
                  <a:pt x="4207" y="444"/>
                </a:cubicBezTo>
                <a:cubicBezTo>
                  <a:pt x="4121" y="444"/>
                  <a:pt x="4102" y="427"/>
                  <a:pt x="4102" y="395"/>
                </a:cubicBezTo>
                <a:cubicBezTo>
                  <a:pt x="4102" y="363"/>
                  <a:pt x="4128" y="351"/>
                  <a:pt x="4163" y="340"/>
                </a:cubicBezTo>
                <a:cubicBezTo>
                  <a:pt x="4114" y="326"/>
                  <a:pt x="4090" y="295"/>
                  <a:pt x="4090" y="249"/>
                </a:cubicBezTo>
                <a:cubicBezTo>
                  <a:pt x="4090" y="183"/>
                  <a:pt x="4141" y="140"/>
                  <a:pt x="4218" y="140"/>
                </a:cubicBezTo>
                <a:cubicBezTo>
                  <a:pt x="4264" y="140"/>
                  <a:pt x="4290" y="157"/>
                  <a:pt x="4316" y="157"/>
                </a:cubicBezTo>
                <a:cubicBezTo>
                  <a:pt x="4337" y="157"/>
                  <a:pt x="4357" y="149"/>
                  <a:pt x="4375" y="134"/>
                </a:cubicBezTo>
                <a:lnTo>
                  <a:pt x="4407" y="178"/>
                </a:lnTo>
                <a:cubicBezTo>
                  <a:pt x="4389" y="193"/>
                  <a:pt x="4373" y="199"/>
                  <a:pt x="4351" y="199"/>
                </a:cubicBezTo>
                <a:close/>
                <a:moveTo>
                  <a:pt x="4218" y="193"/>
                </a:moveTo>
                <a:cubicBezTo>
                  <a:pt x="4182" y="193"/>
                  <a:pt x="4162" y="213"/>
                  <a:pt x="4162" y="249"/>
                </a:cubicBezTo>
                <a:cubicBezTo>
                  <a:pt x="4162" y="286"/>
                  <a:pt x="4183" y="303"/>
                  <a:pt x="4218" y="303"/>
                </a:cubicBezTo>
                <a:cubicBezTo>
                  <a:pt x="4254" y="303"/>
                  <a:pt x="4273" y="284"/>
                  <a:pt x="4273" y="248"/>
                </a:cubicBezTo>
                <a:cubicBezTo>
                  <a:pt x="4273" y="212"/>
                  <a:pt x="4254" y="193"/>
                  <a:pt x="4218" y="193"/>
                </a:cubicBezTo>
                <a:close/>
                <a:moveTo>
                  <a:pt x="3953" y="470"/>
                </a:moveTo>
                <a:cubicBezTo>
                  <a:pt x="3949" y="463"/>
                  <a:pt x="3949" y="458"/>
                  <a:pt x="3947" y="445"/>
                </a:cubicBezTo>
                <a:cubicBezTo>
                  <a:pt x="3925" y="466"/>
                  <a:pt x="3900" y="477"/>
                  <a:pt x="3868" y="477"/>
                </a:cubicBezTo>
                <a:cubicBezTo>
                  <a:pt x="3786" y="477"/>
                  <a:pt x="3736" y="412"/>
                  <a:pt x="3736" y="312"/>
                </a:cubicBezTo>
                <a:cubicBezTo>
                  <a:pt x="3736" y="211"/>
                  <a:pt x="3792" y="142"/>
                  <a:pt x="3870" y="142"/>
                </a:cubicBezTo>
                <a:cubicBezTo>
                  <a:pt x="3897" y="142"/>
                  <a:pt x="3920" y="151"/>
                  <a:pt x="3939" y="171"/>
                </a:cubicBezTo>
                <a:cubicBezTo>
                  <a:pt x="3939" y="171"/>
                  <a:pt x="3937" y="146"/>
                  <a:pt x="3937" y="118"/>
                </a:cubicBezTo>
                <a:lnTo>
                  <a:pt x="3937" y="1"/>
                </a:lnTo>
                <a:lnTo>
                  <a:pt x="4007" y="11"/>
                </a:lnTo>
                <a:lnTo>
                  <a:pt x="4007" y="358"/>
                </a:lnTo>
                <a:cubicBezTo>
                  <a:pt x="4007" y="421"/>
                  <a:pt x="4011" y="454"/>
                  <a:pt x="4017" y="470"/>
                </a:cubicBezTo>
                <a:lnTo>
                  <a:pt x="3953" y="470"/>
                </a:lnTo>
                <a:close/>
                <a:moveTo>
                  <a:pt x="3937" y="224"/>
                </a:moveTo>
                <a:cubicBezTo>
                  <a:pt x="3921" y="207"/>
                  <a:pt x="3902" y="198"/>
                  <a:pt x="3879" y="198"/>
                </a:cubicBezTo>
                <a:cubicBezTo>
                  <a:pt x="3834" y="198"/>
                  <a:pt x="3814" y="234"/>
                  <a:pt x="3814" y="311"/>
                </a:cubicBezTo>
                <a:cubicBezTo>
                  <a:pt x="3814" y="382"/>
                  <a:pt x="3828" y="418"/>
                  <a:pt x="3881" y="418"/>
                </a:cubicBezTo>
                <a:cubicBezTo>
                  <a:pt x="3907" y="418"/>
                  <a:pt x="3928" y="403"/>
                  <a:pt x="3937" y="387"/>
                </a:cubicBezTo>
                <a:lnTo>
                  <a:pt x="3937" y="224"/>
                </a:lnTo>
                <a:close/>
                <a:moveTo>
                  <a:pt x="3481" y="328"/>
                </a:moveTo>
                <a:lnTo>
                  <a:pt x="3481" y="333"/>
                </a:lnTo>
                <a:cubicBezTo>
                  <a:pt x="3481" y="377"/>
                  <a:pt x="3497" y="424"/>
                  <a:pt x="3560" y="424"/>
                </a:cubicBezTo>
                <a:cubicBezTo>
                  <a:pt x="3590" y="424"/>
                  <a:pt x="3616" y="414"/>
                  <a:pt x="3640" y="393"/>
                </a:cubicBezTo>
                <a:lnTo>
                  <a:pt x="3668" y="435"/>
                </a:lnTo>
                <a:cubicBezTo>
                  <a:pt x="3634" y="464"/>
                  <a:pt x="3595" y="478"/>
                  <a:pt x="3552" y="478"/>
                </a:cubicBezTo>
                <a:cubicBezTo>
                  <a:pt x="3461" y="478"/>
                  <a:pt x="3404" y="412"/>
                  <a:pt x="3404" y="309"/>
                </a:cubicBezTo>
                <a:cubicBezTo>
                  <a:pt x="3404" y="253"/>
                  <a:pt x="3416" y="215"/>
                  <a:pt x="3444" y="183"/>
                </a:cubicBezTo>
                <a:cubicBezTo>
                  <a:pt x="3470" y="153"/>
                  <a:pt x="3502" y="140"/>
                  <a:pt x="3542" y="140"/>
                </a:cubicBezTo>
                <a:cubicBezTo>
                  <a:pt x="3574" y="140"/>
                  <a:pt x="3603" y="148"/>
                  <a:pt x="3631" y="173"/>
                </a:cubicBezTo>
                <a:cubicBezTo>
                  <a:pt x="3659" y="199"/>
                  <a:pt x="3673" y="238"/>
                  <a:pt x="3673" y="313"/>
                </a:cubicBezTo>
                <a:lnTo>
                  <a:pt x="3673" y="328"/>
                </a:lnTo>
                <a:lnTo>
                  <a:pt x="3481" y="328"/>
                </a:lnTo>
                <a:close/>
                <a:moveTo>
                  <a:pt x="3542" y="193"/>
                </a:moveTo>
                <a:cubicBezTo>
                  <a:pt x="3503" y="193"/>
                  <a:pt x="3481" y="224"/>
                  <a:pt x="3481" y="276"/>
                </a:cubicBezTo>
                <a:lnTo>
                  <a:pt x="3600" y="276"/>
                </a:lnTo>
                <a:cubicBezTo>
                  <a:pt x="3600" y="224"/>
                  <a:pt x="3577" y="193"/>
                  <a:pt x="3542" y="193"/>
                </a:cubicBezTo>
                <a:close/>
                <a:moveTo>
                  <a:pt x="3319" y="477"/>
                </a:moveTo>
                <a:cubicBezTo>
                  <a:pt x="3249" y="477"/>
                  <a:pt x="3249" y="413"/>
                  <a:pt x="3249" y="386"/>
                </a:cubicBezTo>
                <a:lnTo>
                  <a:pt x="3249" y="111"/>
                </a:lnTo>
                <a:cubicBezTo>
                  <a:pt x="3249" y="67"/>
                  <a:pt x="3247" y="44"/>
                  <a:pt x="3242" y="17"/>
                </a:cubicBezTo>
                <a:lnTo>
                  <a:pt x="3314" y="1"/>
                </a:lnTo>
                <a:cubicBezTo>
                  <a:pt x="3319" y="21"/>
                  <a:pt x="3320" y="48"/>
                  <a:pt x="3320" y="90"/>
                </a:cubicBezTo>
                <a:lnTo>
                  <a:pt x="3320" y="363"/>
                </a:lnTo>
                <a:cubicBezTo>
                  <a:pt x="3320" y="406"/>
                  <a:pt x="3322" y="413"/>
                  <a:pt x="3327" y="421"/>
                </a:cubicBezTo>
                <a:cubicBezTo>
                  <a:pt x="3331" y="426"/>
                  <a:pt x="3342" y="429"/>
                  <a:pt x="3350" y="426"/>
                </a:cubicBezTo>
                <a:lnTo>
                  <a:pt x="3361" y="469"/>
                </a:lnTo>
                <a:cubicBezTo>
                  <a:pt x="3349" y="474"/>
                  <a:pt x="3335" y="477"/>
                  <a:pt x="3319" y="477"/>
                </a:cubicBezTo>
                <a:close/>
                <a:moveTo>
                  <a:pt x="3095" y="471"/>
                </a:moveTo>
                <a:lnTo>
                  <a:pt x="3030" y="471"/>
                </a:lnTo>
                <a:lnTo>
                  <a:pt x="2990" y="323"/>
                </a:lnTo>
                <a:cubicBezTo>
                  <a:pt x="2980" y="284"/>
                  <a:pt x="2969" y="235"/>
                  <a:pt x="2969" y="235"/>
                </a:cubicBezTo>
                <a:lnTo>
                  <a:pt x="2968" y="235"/>
                </a:lnTo>
                <a:cubicBezTo>
                  <a:pt x="2968" y="235"/>
                  <a:pt x="2963" y="267"/>
                  <a:pt x="2947" y="326"/>
                </a:cubicBezTo>
                <a:lnTo>
                  <a:pt x="2908" y="471"/>
                </a:lnTo>
                <a:lnTo>
                  <a:pt x="2843" y="471"/>
                </a:lnTo>
                <a:lnTo>
                  <a:pt x="2755" y="152"/>
                </a:lnTo>
                <a:lnTo>
                  <a:pt x="2824" y="143"/>
                </a:lnTo>
                <a:lnTo>
                  <a:pt x="2859" y="298"/>
                </a:lnTo>
                <a:cubicBezTo>
                  <a:pt x="2868" y="338"/>
                  <a:pt x="2876" y="383"/>
                  <a:pt x="2876" y="383"/>
                </a:cubicBezTo>
                <a:lnTo>
                  <a:pt x="2878" y="383"/>
                </a:lnTo>
                <a:cubicBezTo>
                  <a:pt x="2878" y="383"/>
                  <a:pt x="2884" y="341"/>
                  <a:pt x="2896" y="297"/>
                </a:cubicBezTo>
                <a:lnTo>
                  <a:pt x="2937" y="148"/>
                </a:lnTo>
                <a:lnTo>
                  <a:pt x="3006" y="148"/>
                </a:lnTo>
                <a:lnTo>
                  <a:pt x="3042" y="293"/>
                </a:lnTo>
                <a:cubicBezTo>
                  <a:pt x="3056" y="345"/>
                  <a:pt x="3063" y="384"/>
                  <a:pt x="3063" y="384"/>
                </a:cubicBezTo>
                <a:lnTo>
                  <a:pt x="3065" y="384"/>
                </a:lnTo>
                <a:cubicBezTo>
                  <a:pt x="3065" y="384"/>
                  <a:pt x="3072" y="335"/>
                  <a:pt x="3081" y="298"/>
                </a:cubicBezTo>
                <a:lnTo>
                  <a:pt x="3114" y="148"/>
                </a:lnTo>
                <a:lnTo>
                  <a:pt x="3186" y="148"/>
                </a:lnTo>
                <a:lnTo>
                  <a:pt x="3095" y="471"/>
                </a:lnTo>
                <a:close/>
                <a:moveTo>
                  <a:pt x="2575" y="478"/>
                </a:moveTo>
                <a:cubicBezTo>
                  <a:pt x="2487" y="478"/>
                  <a:pt x="2433" y="412"/>
                  <a:pt x="2433" y="309"/>
                </a:cubicBezTo>
                <a:cubicBezTo>
                  <a:pt x="2433" y="206"/>
                  <a:pt x="2488" y="140"/>
                  <a:pt x="2573" y="140"/>
                </a:cubicBezTo>
                <a:cubicBezTo>
                  <a:pt x="2665" y="140"/>
                  <a:pt x="2717" y="208"/>
                  <a:pt x="2717" y="310"/>
                </a:cubicBezTo>
                <a:cubicBezTo>
                  <a:pt x="2717" y="414"/>
                  <a:pt x="2662" y="478"/>
                  <a:pt x="2575" y="478"/>
                </a:cubicBezTo>
                <a:close/>
                <a:moveTo>
                  <a:pt x="2574" y="193"/>
                </a:moveTo>
                <a:cubicBezTo>
                  <a:pt x="2529" y="193"/>
                  <a:pt x="2510" y="226"/>
                  <a:pt x="2510" y="305"/>
                </a:cubicBezTo>
                <a:cubicBezTo>
                  <a:pt x="2510" y="398"/>
                  <a:pt x="2534" y="426"/>
                  <a:pt x="2576" y="426"/>
                </a:cubicBezTo>
                <a:cubicBezTo>
                  <a:pt x="2617" y="426"/>
                  <a:pt x="2640" y="392"/>
                  <a:pt x="2640" y="311"/>
                </a:cubicBezTo>
                <a:cubicBezTo>
                  <a:pt x="2640" y="220"/>
                  <a:pt x="2615" y="193"/>
                  <a:pt x="2574" y="193"/>
                </a:cubicBezTo>
                <a:close/>
                <a:moveTo>
                  <a:pt x="2283" y="470"/>
                </a:moveTo>
                <a:lnTo>
                  <a:pt x="2283" y="256"/>
                </a:lnTo>
                <a:cubicBezTo>
                  <a:pt x="2283" y="212"/>
                  <a:pt x="2273" y="200"/>
                  <a:pt x="2246" y="200"/>
                </a:cubicBezTo>
                <a:cubicBezTo>
                  <a:pt x="2226" y="200"/>
                  <a:pt x="2196" y="215"/>
                  <a:pt x="2175" y="236"/>
                </a:cubicBezTo>
                <a:lnTo>
                  <a:pt x="2175" y="470"/>
                </a:lnTo>
                <a:lnTo>
                  <a:pt x="2107" y="470"/>
                </a:lnTo>
                <a:lnTo>
                  <a:pt x="2107" y="233"/>
                </a:lnTo>
                <a:cubicBezTo>
                  <a:pt x="2107" y="199"/>
                  <a:pt x="2104" y="179"/>
                  <a:pt x="2095" y="157"/>
                </a:cubicBezTo>
                <a:lnTo>
                  <a:pt x="2158" y="139"/>
                </a:lnTo>
                <a:cubicBezTo>
                  <a:pt x="2166" y="153"/>
                  <a:pt x="2170" y="167"/>
                  <a:pt x="2170" y="185"/>
                </a:cubicBezTo>
                <a:cubicBezTo>
                  <a:pt x="2204" y="155"/>
                  <a:pt x="2234" y="140"/>
                  <a:pt x="2268" y="140"/>
                </a:cubicBezTo>
                <a:cubicBezTo>
                  <a:pt x="2318" y="140"/>
                  <a:pt x="2352" y="170"/>
                  <a:pt x="2352" y="229"/>
                </a:cubicBezTo>
                <a:lnTo>
                  <a:pt x="2352" y="470"/>
                </a:lnTo>
                <a:lnTo>
                  <a:pt x="2283" y="470"/>
                </a:lnTo>
                <a:close/>
                <a:moveTo>
                  <a:pt x="1770" y="470"/>
                </a:moveTo>
                <a:lnTo>
                  <a:pt x="1770" y="95"/>
                </a:lnTo>
                <a:cubicBezTo>
                  <a:pt x="1770" y="64"/>
                  <a:pt x="1768" y="42"/>
                  <a:pt x="1763" y="17"/>
                </a:cubicBezTo>
                <a:lnTo>
                  <a:pt x="1833" y="0"/>
                </a:lnTo>
                <a:cubicBezTo>
                  <a:pt x="1837" y="20"/>
                  <a:pt x="1840" y="52"/>
                  <a:pt x="1840" y="85"/>
                </a:cubicBezTo>
                <a:lnTo>
                  <a:pt x="1840" y="470"/>
                </a:lnTo>
                <a:lnTo>
                  <a:pt x="1770" y="470"/>
                </a:lnTo>
                <a:close/>
                <a:moveTo>
                  <a:pt x="1966" y="470"/>
                </a:moveTo>
                <a:lnTo>
                  <a:pt x="1845" y="288"/>
                </a:lnTo>
                <a:lnTo>
                  <a:pt x="1940" y="148"/>
                </a:lnTo>
                <a:lnTo>
                  <a:pt x="2025" y="148"/>
                </a:lnTo>
                <a:lnTo>
                  <a:pt x="1915" y="284"/>
                </a:lnTo>
                <a:lnTo>
                  <a:pt x="2051" y="470"/>
                </a:lnTo>
                <a:lnTo>
                  <a:pt x="1966" y="470"/>
                </a:lnTo>
                <a:close/>
                <a:moveTo>
                  <a:pt x="1428" y="199"/>
                </a:moveTo>
                <a:cubicBezTo>
                  <a:pt x="1415" y="199"/>
                  <a:pt x="1405" y="197"/>
                  <a:pt x="1403" y="196"/>
                </a:cubicBezTo>
                <a:cubicBezTo>
                  <a:pt x="1405" y="198"/>
                  <a:pt x="1424" y="219"/>
                  <a:pt x="1424" y="252"/>
                </a:cubicBezTo>
                <a:cubicBezTo>
                  <a:pt x="1424" y="308"/>
                  <a:pt x="1378" y="351"/>
                  <a:pt x="1302" y="351"/>
                </a:cubicBezTo>
                <a:cubicBezTo>
                  <a:pt x="1279" y="359"/>
                  <a:pt x="1259" y="371"/>
                  <a:pt x="1259" y="381"/>
                </a:cubicBezTo>
                <a:cubicBezTo>
                  <a:pt x="1259" y="393"/>
                  <a:pt x="1263" y="394"/>
                  <a:pt x="1339" y="394"/>
                </a:cubicBezTo>
                <a:cubicBezTo>
                  <a:pt x="1390" y="394"/>
                  <a:pt x="1446" y="421"/>
                  <a:pt x="1446" y="486"/>
                </a:cubicBezTo>
                <a:cubicBezTo>
                  <a:pt x="1446" y="555"/>
                  <a:pt x="1388" y="592"/>
                  <a:pt x="1302" y="592"/>
                </a:cubicBezTo>
                <a:cubicBezTo>
                  <a:pt x="1219" y="592"/>
                  <a:pt x="1159" y="564"/>
                  <a:pt x="1159" y="504"/>
                </a:cubicBezTo>
                <a:cubicBezTo>
                  <a:pt x="1159" y="489"/>
                  <a:pt x="1165" y="470"/>
                  <a:pt x="1165" y="470"/>
                </a:cubicBezTo>
                <a:lnTo>
                  <a:pt x="1231" y="470"/>
                </a:lnTo>
                <a:cubicBezTo>
                  <a:pt x="1231" y="470"/>
                  <a:pt x="1226" y="482"/>
                  <a:pt x="1226" y="492"/>
                </a:cubicBezTo>
                <a:cubicBezTo>
                  <a:pt x="1226" y="522"/>
                  <a:pt x="1252" y="539"/>
                  <a:pt x="1297" y="539"/>
                </a:cubicBezTo>
                <a:cubicBezTo>
                  <a:pt x="1346" y="539"/>
                  <a:pt x="1373" y="519"/>
                  <a:pt x="1373" y="489"/>
                </a:cubicBezTo>
                <a:cubicBezTo>
                  <a:pt x="1373" y="454"/>
                  <a:pt x="1344" y="444"/>
                  <a:pt x="1284" y="444"/>
                </a:cubicBezTo>
                <a:cubicBezTo>
                  <a:pt x="1198" y="444"/>
                  <a:pt x="1178" y="427"/>
                  <a:pt x="1178" y="395"/>
                </a:cubicBezTo>
                <a:cubicBezTo>
                  <a:pt x="1178" y="363"/>
                  <a:pt x="1205" y="351"/>
                  <a:pt x="1240" y="340"/>
                </a:cubicBezTo>
                <a:cubicBezTo>
                  <a:pt x="1191" y="326"/>
                  <a:pt x="1166" y="295"/>
                  <a:pt x="1166" y="249"/>
                </a:cubicBezTo>
                <a:cubicBezTo>
                  <a:pt x="1166" y="183"/>
                  <a:pt x="1218" y="140"/>
                  <a:pt x="1295" y="140"/>
                </a:cubicBezTo>
                <a:cubicBezTo>
                  <a:pt x="1341" y="140"/>
                  <a:pt x="1367" y="157"/>
                  <a:pt x="1393" y="157"/>
                </a:cubicBezTo>
                <a:cubicBezTo>
                  <a:pt x="1414" y="157"/>
                  <a:pt x="1434" y="149"/>
                  <a:pt x="1451" y="134"/>
                </a:cubicBezTo>
                <a:lnTo>
                  <a:pt x="1484" y="178"/>
                </a:lnTo>
                <a:cubicBezTo>
                  <a:pt x="1466" y="193"/>
                  <a:pt x="1449" y="199"/>
                  <a:pt x="1428" y="199"/>
                </a:cubicBezTo>
                <a:close/>
                <a:moveTo>
                  <a:pt x="1294" y="193"/>
                </a:moveTo>
                <a:cubicBezTo>
                  <a:pt x="1259" y="193"/>
                  <a:pt x="1239" y="213"/>
                  <a:pt x="1239" y="249"/>
                </a:cubicBezTo>
                <a:cubicBezTo>
                  <a:pt x="1239" y="286"/>
                  <a:pt x="1260" y="303"/>
                  <a:pt x="1294" y="303"/>
                </a:cubicBezTo>
                <a:cubicBezTo>
                  <a:pt x="1331" y="303"/>
                  <a:pt x="1350" y="284"/>
                  <a:pt x="1350" y="248"/>
                </a:cubicBezTo>
                <a:cubicBezTo>
                  <a:pt x="1350" y="212"/>
                  <a:pt x="1331" y="193"/>
                  <a:pt x="1294" y="193"/>
                </a:cubicBezTo>
                <a:close/>
                <a:moveTo>
                  <a:pt x="1015" y="470"/>
                </a:moveTo>
                <a:lnTo>
                  <a:pt x="1015" y="256"/>
                </a:lnTo>
                <a:cubicBezTo>
                  <a:pt x="1015" y="212"/>
                  <a:pt x="1005" y="200"/>
                  <a:pt x="978" y="200"/>
                </a:cubicBezTo>
                <a:cubicBezTo>
                  <a:pt x="958" y="200"/>
                  <a:pt x="929" y="215"/>
                  <a:pt x="908" y="236"/>
                </a:cubicBezTo>
                <a:lnTo>
                  <a:pt x="908" y="470"/>
                </a:lnTo>
                <a:lnTo>
                  <a:pt x="839" y="470"/>
                </a:lnTo>
                <a:lnTo>
                  <a:pt x="839" y="233"/>
                </a:lnTo>
                <a:cubicBezTo>
                  <a:pt x="839" y="199"/>
                  <a:pt x="836" y="179"/>
                  <a:pt x="827" y="157"/>
                </a:cubicBezTo>
                <a:lnTo>
                  <a:pt x="890" y="139"/>
                </a:lnTo>
                <a:cubicBezTo>
                  <a:pt x="898" y="153"/>
                  <a:pt x="902" y="167"/>
                  <a:pt x="902" y="185"/>
                </a:cubicBezTo>
                <a:cubicBezTo>
                  <a:pt x="936" y="155"/>
                  <a:pt x="966" y="140"/>
                  <a:pt x="1000" y="140"/>
                </a:cubicBezTo>
                <a:cubicBezTo>
                  <a:pt x="1050" y="140"/>
                  <a:pt x="1084" y="170"/>
                  <a:pt x="1084" y="229"/>
                </a:cubicBezTo>
                <a:lnTo>
                  <a:pt x="1084" y="470"/>
                </a:lnTo>
                <a:lnTo>
                  <a:pt x="1015" y="470"/>
                </a:lnTo>
                <a:close/>
                <a:moveTo>
                  <a:pt x="703" y="100"/>
                </a:moveTo>
                <a:cubicBezTo>
                  <a:pt x="677" y="100"/>
                  <a:pt x="657" y="79"/>
                  <a:pt x="657" y="53"/>
                </a:cubicBezTo>
                <a:cubicBezTo>
                  <a:pt x="657" y="27"/>
                  <a:pt x="678" y="6"/>
                  <a:pt x="704" y="6"/>
                </a:cubicBezTo>
                <a:cubicBezTo>
                  <a:pt x="729" y="6"/>
                  <a:pt x="750" y="27"/>
                  <a:pt x="750" y="53"/>
                </a:cubicBezTo>
                <a:cubicBezTo>
                  <a:pt x="750" y="79"/>
                  <a:pt x="729" y="100"/>
                  <a:pt x="703" y="100"/>
                </a:cubicBezTo>
                <a:close/>
                <a:moveTo>
                  <a:pt x="668" y="470"/>
                </a:moveTo>
                <a:lnTo>
                  <a:pt x="668" y="153"/>
                </a:lnTo>
                <a:lnTo>
                  <a:pt x="738" y="140"/>
                </a:lnTo>
                <a:lnTo>
                  <a:pt x="738" y="470"/>
                </a:lnTo>
                <a:lnTo>
                  <a:pt x="668" y="470"/>
                </a:lnTo>
                <a:close/>
                <a:moveTo>
                  <a:pt x="490" y="471"/>
                </a:moveTo>
                <a:lnTo>
                  <a:pt x="428" y="471"/>
                </a:lnTo>
                <a:lnTo>
                  <a:pt x="313" y="150"/>
                </a:lnTo>
                <a:lnTo>
                  <a:pt x="385" y="140"/>
                </a:lnTo>
                <a:lnTo>
                  <a:pt x="440" y="314"/>
                </a:lnTo>
                <a:cubicBezTo>
                  <a:pt x="451" y="347"/>
                  <a:pt x="460" y="386"/>
                  <a:pt x="460" y="386"/>
                </a:cubicBezTo>
                <a:lnTo>
                  <a:pt x="461" y="386"/>
                </a:lnTo>
                <a:cubicBezTo>
                  <a:pt x="461" y="386"/>
                  <a:pt x="468" y="347"/>
                  <a:pt x="481" y="311"/>
                </a:cubicBezTo>
                <a:lnTo>
                  <a:pt x="534" y="148"/>
                </a:lnTo>
                <a:lnTo>
                  <a:pt x="607" y="148"/>
                </a:lnTo>
                <a:lnTo>
                  <a:pt x="490" y="471"/>
                </a:lnTo>
                <a:close/>
                <a:moveTo>
                  <a:pt x="217" y="100"/>
                </a:moveTo>
                <a:cubicBezTo>
                  <a:pt x="192" y="100"/>
                  <a:pt x="172" y="79"/>
                  <a:pt x="172" y="53"/>
                </a:cubicBezTo>
                <a:cubicBezTo>
                  <a:pt x="172" y="27"/>
                  <a:pt x="192" y="6"/>
                  <a:pt x="218" y="6"/>
                </a:cubicBezTo>
                <a:cubicBezTo>
                  <a:pt x="243" y="6"/>
                  <a:pt x="264" y="27"/>
                  <a:pt x="264" y="53"/>
                </a:cubicBezTo>
                <a:cubicBezTo>
                  <a:pt x="264" y="79"/>
                  <a:pt x="243" y="100"/>
                  <a:pt x="217" y="100"/>
                </a:cubicBezTo>
                <a:close/>
                <a:moveTo>
                  <a:pt x="182" y="470"/>
                </a:moveTo>
                <a:lnTo>
                  <a:pt x="182" y="153"/>
                </a:lnTo>
                <a:lnTo>
                  <a:pt x="253" y="140"/>
                </a:lnTo>
                <a:lnTo>
                  <a:pt x="253" y="470"/>
                </a:lnTo>
                <a:lnTo>
                  <a:pt x="182" y="4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227" userDrawn="1">
          <p15:clr>
            <a:srgbClr val="FBAE40"/>
          </p15:clr>
        </p15:guide>
        <p15:guide id="4" pos="746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Name: der Referentin / des Referenten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50962"/>
            <a:ext cx="11485224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774" y="2322513"/>
            <a:ext cx="11485225" cy="342106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5"/>
            <a:endParaRPr lang="de-DE" dirty="0"/>
          </a:p>
          <a:p>
            <a:pPr lvl="5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463" userDrawn="1">
          <p15:clr>
            <a:srgbClr val="FBAE40"/>
          </p15:clr>
        </p15:guide>
        <p15:guide id="4" pos="227" userDrawn="1">
          <p15:clr>
            <a:srgbClr val="FBAE40"/>
          </p15:clr>
        </p15:guide>
        <p15:guide id="5" pos="746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50962"/>
            <a:ext cx="11484000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360000" y="2322513"/>
            <a:ext cx="11484000" cy="34210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227" userDrawn="1">
          <p15:clr>
            <a:srgbClr val="FBAE40"/>
          </p15:clr>
        </p15:guide>
        <p15:guide id="5" pos="746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3600000" y="388800"/>
            <a:ext cx="8244000" cy="360000"/>
          </a:xfrm>
        </p:spPr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358774" y="1350962"/>
            <a:ext cx="5751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775" y="2827338"/>
            <a:ext cx="5751000" cy="291623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7524000" y="1512000"/>
            <a:ext cx="4320000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1200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7524000" y="4896000"/>
            <a:ext cx="4320000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781" userDrawn="1">
          <p15:clr>
            <a:srgbClr val="FBAE40"/>
          </p15:clr>
        </p15:guide>
        <p15:guide id="4" pos="227" userDrawn="1">
          <p15:clr>
            <a:srgbClr val="FBAE40"/>
          </p15:clr>
        </p15:guide>
        <p15:guide id="5" pos="746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50962"/>
            <a:ext cx="11484000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12240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227" userDrawn="1">
          <p15:clr>
            <a:srgbClr val="FBAE40"/>
          </p15:clr>
        </p15:guide>
        <p15:guide id="5" pos="74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Regieanweisungen"/>
          <p:cNvGrpSpPr/>
          <p:nvPr userDrawn="1"/>
        </p:nvGrpSpPr>
        <p:grpSpPr>
          <a:xfrm>
            <a:off x="-1908000" y="-468000"/>
            <a:ext cx="15696684" cy="7776001"/>
            <a:chOff x="-1908000" y="-468000"/>
            <a:chExt cx="15696684" cy="7776001"/>
          </a:xfrm>
        </p:grpSpPr>
        <p:grpSp>
          <p:nvGrpSpPr>
            <p:cNvPr id="32" name="Listenebenen"/>
            <p:cNvGrpSpPr/>
            <p:nvPr userDrawn="1"/>
          </p:nvGrpSpPr>
          <p:grpSpPr>
            <a:xfrm>
              <a:off x="-1908000" y="2376000"/>
              <a:ext cx="1800000" cy="1476000"/>
              <a:chOff x="-1908000" y="1368000"/>
              <a:chExt cx="1800000" cy="1107000"/>
            </a:xfrm>
          </p:grpSpPr>
          <p:sp>
            <p:nvSpPr>
              <p:cNvPr id="53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54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5" name="Listenebenen"/>
              <p:cNvSpPr txBox="1"/>
              <p:nvPr userDrawn="1"/>
            </p:nvSpPr>
            <p:spPr>
              <a:xfrm rot="10800000" flipH="1" flipV="1">
                <a:off x="-1908000" y="1368000"/>
                <a:ext cx="1800000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1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1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1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1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6" name="Bild // Listenebene verringern"/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57" name="Bild // Listenebene erhöhen"/>
              <p:cNvPicPr>
                <a:picLocks noChangeAspect="1"/>
              </p:cNvPicPr>
              <p:nvPr userDrawn="1"/>
            </p:nvPicPr>
            <p:blipFill>
              <a:blip r:embed="rId9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33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5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3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39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1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ußzeile"/>
            <p:cNvSpPr txBox="1"/>
            <p:nvPr userDrawn="1"/>
          </p:nvSpPr>
          <p:spPr>
            <a:xfrm rot="10800000" flipH="1" flipV="1">
              <a:off x="12312000" y="388800"/>
              <a:ext cx="1476684" cy="96216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100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</p:grpSp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360000" y="1350962"/>
            <a:ext cx="11484000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360000" y="2322513"/>
            <a:ext cx="11484000" cy="3421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Listenebene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</p:txBody>
      </p:sp>
      <p:sp>
        <p:nvSpPr>
          <p:cNvPr id="60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000" y="388800"/>
            <a:ext cx="8244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i="0" baseline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9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9999" y="6172447"/>
            <a:ext cx="8425225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9pPr>
          </a:lstStyle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24000" y="6172448"/>
            <a:ext cx="720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i="0" baseline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63" name="Logo"/>
          <p:cNvSpPr>
            <a:spLocks noChangeAspect="1" noEditPoints="1"/>
          </p:cNvSpPr>
          <p:nvPr userDrawn="1"/>
        </p:nvSpPr>
        <p:spPr bwMode="auto">
          <a:xfrm>
            <a:off x="360000" y="304200"/>
            <a:ext cx="1440000" cy="41580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64" name="Linie"/>
          <p:cNvSpPr/>
          <p:nvPr userDrawn="1"/>
        </p:nvSpPr>
        <p:spPr>
          <a:xfrm>
            <a:off x="0" y="6030720"/>
            <a:ext cx="12204000" cy="1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50" r:id="rId4"/>
    <p:sldLayoutId id="2147483661" r:id="rId5"/>
    <p:sldLayoutId id="2147483666" r:id="rId6"/>
  </p:sldLayoutIdLst>
  <p:hf hdr="0"/>
  <p:txStyles>
    <p:titleStyle>
      <a:lvl1pPr marL="0" indent="0" algn="l" defTabSz="91429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b="1" i="0" kern="1200" baseline="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lang="de-DE" sz="1600" b="0" i="0" u="none" strike="noStrike" kern="1200" baseline="0" smtClean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23972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03958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83942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63926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863926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863926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863926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863926" indent="-143988" algn="l" defTabSz="914299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Meta Offc Pro" panose="020B0504030101020102" pitchFamily="34" charset="0"/>
        <a:buChar char="-"/>
        <a:defRPr sz="1600" b="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8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8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7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7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6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6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jupyterhub.wwu.d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uni-muenster.de/display/osc/Projektantra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\\wwu.de\ddfs\Cloud\wwu1\%3cproject%3e\%3cshar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st.org/doc/libs/1_66_0/libs/test/doc/html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360000" y="1962150"/>
            <a:ext cx="8046606" cy="1276350"/>
          </a:xfrm>
        </p:spPr>
        <p:txBody>
          <a:bodyPr/>
          <a:lstStyle/>
          <a:p>
            <a:r>
              <a:rPr lang="en-DE" dirty="0"/>
              <a:t>Interactive Data Analysis with </a:t>
            </a:r>
            <a:r>
              <a:rPr lang="en-DE" dirty="0" err="1"/>
              <a:t>JupyterHub</a:t>
            </a:r>
            <a:br>
              <a:rPr lang="en-GB" dirty="0"/>
            </a:br>
            <a:r>
              <a:rPr lang="en-GB" sz="1600" dirty="0"/>
              <a:t>(also including Git, CI, HPC)</a:t>
            </a:r>
            <a:b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Dr. Markus Blank-Burian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60363" y="7020000"/>
            <a:ext cx="8280000" cy="360000"/>
          </a:xfrm>
        </p:spPr>
        <p:txBody>
          <a:bodyPr/>
          <a:lstStyle/>
          <a:p>
            <a:r>
              <a:rPr lang="de-DE"/>
              <a:t>Name: der Referentin / des Referenten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WWU IT – Systems </a:t>
            </a:r>
            <a:r>
              <a:rPr lang="de-DE" dirty="0" err="1"/>
              <a:t>Overview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10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248FF76-3914-46D1-A3E5-0DB76ADC281C}"/>
              </a:ext>
            </a:extLst>
          </p:cNvPr>
          <p:cNvSpPr txBox="1"/>
          <p:nvPr/>
        </p:nvSpPr>
        <p:spPr>
          <a:xfrm>
            <a:off x="1440084" y="3221874"/>
            <a:ext cx="3888432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WWU Cloud (VMs + Network Shares)</a:t>
            </a:r>
            <a:endParaRPr lang="en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21D65D-60F1-4F97-BA47-4E294839FA8B}"/>
              </a:ext>
            </a:extLst>
          </p:cNvPr>
          <p:cNvSpPr txBox="1"/>
          <p:nvPr/>
        </p:nvSpPr>
        <p:spPr>
          <a:xfrm>
            <a:off x="1440084" y="3743606"/>
            <a:ext cx="3168352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ZIV </a:t>
            </a:r>
            <a:r>
              <a:rPr lang="en-GB" dirty="0" err="1"/>
              <a:t>Kube</a:t>
            </a:r>
            <a:endParaRPr lang="en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03DADD-7BC4-4639-8347-E29307872450}"/>
              </a:ext>
            </a:extLst>
          </p:cNvPr>
          <p:cNvSpPr txBox="1"/>
          <p:nvPr/>
        </p:nvSpPr>
        <p:spPr>
          <a:xfrm>
            <a:off x="1440084" y="4265338"/>
            <a:ext cx="1584176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JupyterHub</a:t>
            </a:r>
            <a:endParaRPr lang="en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8FC4908-037E-4F80-88A4-A2510DE451D0}"/>
              </a:ext>
            </a:extLst>
          </p:cNvPr>
          <p:cNvSpPr txBox="1"/>
          <p:nvPr/>
        </p:nvSpPr>
        <p:spPr>
          <a:xfrm>
            <a:off x="3096268" y="4265338"/>
            <a:ext cx="864096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Jitsi</a:t>
            </a:r>
            <a:endParaRPr lang="en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9BCE8DA-53F4-4A2B-A2E8-7E44579A6EBE}"/>
              </a:ext>
            </a:extLst>
          </p:cNvPr>
          <p:cNvSpPr txBox="1"/>
          <p:nvPr/>
        </p:nvSpPr>
        <p:spPr>
          <a:xfrm>
            <a:off x="4032372" y="4265338"/>
            <a:ext cx="576064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  <a:endParaRPr lang="en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44D8ABB-F696-4593-9F6D-B29A1400E192}"/>
              </a:ext>
            </a:extLst>
          </p:cNvPr>
          <p:cNvSpPr txBox="1"/>
          <p:nvPr/>
        </p:nvSpPr>
        <p:spPr>
          <a:xfrm>
            <a:off x="4680444" y="3743606"/>
            <a:ext cx="648072" cy="406265"/>
          </a:xfrm>
          <a:prstGeom prst="rect">
            <a:avLst/>
          </a:prstGeom>
          <a:solidFill>
            <a:srgbClr val="31B0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  <a:endParaRPr lang="en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ED0CECE-1476-43A5-838F-662666955C30}"/>
              </a:ext>
            </a:extLst>
          </p:cNvPr>
          <p:cNvSpPr txBox="1"/>
          <p:nvPr/>
        </p:nvSpPr>
        <p:spPr>
          <a:xfrm>
            <a:off x="7758534" y="3232685"/>
            <a:ext cx="2952328" cy="14204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en-GB" dirty="0"/>
              <a:t>Palma HPC-Cluster</a:t>
            </a:r>
            <a:endParaRPr lang="en-DE" dirty="0"/>
          </a:p>
        </p:txBody>
      </p:sp>
      <p:sp>
        <p:nvSpPr>
          <p:cNvPr id="6" name="Pfeil: nach links und rechts 5">
            <a:extLst>
              <a:ext uri="{FF2B5EF4-FFF2-40B4-BE49-F238E27FC236}">
                <a16:creationId xmlns:a16="http://schemas.microsoft.com/office/drawing/2014/main" id="{67E2A3AF-84FC-4DC9-942B-357221A9A55E}"/>
              </a:ext>
            </a:extLst>
          </p:cNvPr>
          <p:cNvSpPr/>
          <p:nvPr/>
        </p:nvSpPr>
        <p:spPr>
          <a:xfrm>
            <a:off x="5940584" y="3636965"/>
            <a:ext cx="1224136" cy="369332"/>
          </a:xfrm>
          <a:prstGeom prst="left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7494180-B1BD-44F8-A671-7455A7A911DB}"/>
              </a:ext>
            </a:extLst>
          </p:cNvPr>
          <p:cNvSpPr txBox="1"/>
          <p:nvPr/>
        </p:nvSpPr>
        <p:spPr>
          <a:xfrm>
            <a:off x="5981822" y="4006297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2x 40 </a:t>
            </a:r>
            <a:r>
              <a:rPr lang="en-GB" dirty="0" err="1"/>
              <a:t>GBit</a:t>
            </a:r>
            <a:endParaRPr lang="en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A0B2930-CC5A-47E8-BB8D-47EA36926CCB}"/>
              </a:ext>
            </a:extLst>
          </p:cNvPr>
          <p:cNvSpPr txBox="1"/>
          <p:nvPr/>
        </p:nvSpPr>
        <p:spPr>
          <a:xfrm>
            <a:off x="7974558" y="400506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Node 1</a:t>
            </a:r>
            <a:endParaRPr lang="en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B3FAB6-1BEE-48A8-833E-E7D059FE8CBE}"/>
              </a:ext>
            </a:extLst>
          </p:cNvPr>
          <p:cNvSpPr txBox="1"/>
          <p:nvPr/>
        </p:nvSpPr>
        <p:spPr>
          <a:xfrm>
            <a:off x="9063062" y="400506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Node 2</a:t>
            </a:r>
            <a:endParaRPr lang="en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7088282-6ED7-4064-8038-F941662DB694}"/>
              </a:ext>
            </a:extLst>
          </p:cNvPr>
          <p:cNvSpPr txBox="1"/>
          <p:nvPr/>
        </p:nvSpPr>
        <p:spPr>
          <a:xfrm>
            <a:off x="10132702" y="4005064"/>
            <a:ext cx="372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3071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Web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notebooks</a:t>
            </a:r>
            <a:r>
              <a:rPr lang="de-DE" dirty="0"/>
              <a:t>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originally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Julia, Python and R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Notebook </a:t>
            </a:r>
            <a:r>
              <a:rPr lang="de-DE" dirty="0" err="1"/>
              <a:t>consists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cells</a:t>
            </a:r>
            <a:r>
              <a:rPr lang="de-DE" dirty="0"/>
              <a:t> (Text, Code)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Code-Cells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edited</a:t>
            </a:r>
            <a:r>
              <a:rPr lang="de-DE" dirty="0"/>
              <a:t> and </a:t>
            </a:r>
            <a:r>
              <a:rPr lang="de-DE" dirty="0" err="1"/>
              <a:t>executed</a:t>
            </a:r>
            <a:r>
              <a:rPr lang="de-DE" dirty="0"/>
              <a:t> in </a:t>
            </a:r>
            <a:r>
              <a:rPr lang="de-DE" dirty="0" err="1"/>
              <a:t>arbirary</a:t>
            </a:r>
            <a:r>
              <a:rPr lang="de-DE" dirty="0"/>
              <a:t> </a:t>
            </a:r>
            <a:r>
              <a:rPr lang="de-DE" dirty="0" err="1"/>
              <a:t>order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Code-Cells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displayed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Code-Cells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display</a:t>
            </a:r>
            <a:r>
              <a:rPr lang="de-DE" dirty="0"/>
              <a:t> </a:t>
            </a:r>
            <a:r>
              <a:rPr lang="de-DE" dirty="0" err="1"/>
              <a:t>graphics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result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Notebook </a:t>
            </a:r>
            <a:r>
              <a:rPr lang="de-DE" dirty="0" err="1"/>
              <a:t>extensions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graphics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Webserver </a:t>
            </a:r>
            <a:r>
              <a:rPr lang="de-DE" dirty="0" err="1"/>
              <a:t>normally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 </a:t>
            </a:r>
            <a:r>
              <a:rPr lang="de-DE" dirty="0" err="1"/>
              <a:t>locally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computer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locally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11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7B093F8-0A68-4149-9C12-4144DD99FAFF}"/>
              </a:ext>
            </a:extLst>
          </p:cNvPr>
          <p:cNvSpPr txBox="1"/>
          <p:nvPr/>
        </p:nvSpPr>
        <p:spPr>
          <a:xfrm>
            <a:off x="6750422" y="3294380"/>
            <a:ext cx="4248472" cy="1477328"/>
          </a:xfrm>
          <a:prstGeom prst="rect">
            <a:avLst/>
          </a:prstGeom>
          <a:noFill/>
          <a:ln>
            <a:solidFill>
              <a:srgbClr val="31B0DA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# install </a:t>
            </a:r>
            <a:r>
              <a:rPr lang="en-GB" dirty="0" err="1">
                <a:latin typeface="Consolas" panose="020B0609020204030204" pitchFamily="49" charset="0"/>
              </a:rPr>
              <a:t>jupyter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pip install notebook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# start </a:t>
            </a:r>
            <a:r>
              <a:rPr lang="en-GB" dirty="0" err="1">
                <a:latin typeface="Consolas" panose="020B0609020204030204" pitchFamily="49" charset="0"/>
              </a:rPr>
              <a:t>jupyter</a:t>
            </a:r>
            <a:r>
              <a:rPr lang="en-GB" dirty="0">
                <a:latin typeface="Consolas" panose="020B0609020204030204" pitchFamily="49" charset="0"/>
              </a:rPr>
              <a:t> notebook server</a:t>
            </a:r>
          </a:p>
          <a:p>
            <a:r>
              <a:rPr lang="en-GB" dirty="0" err="1">
                <a:latin typeface="Consolas" panose="020B0609020204030204" pitchFamily="49" charset="0"/>
              </a:rPr>
              <a:t>jupyter</a:t>
            </a:r>
            <a:r>
              <a:rPr lang="en-GB" dirty="0">
                <a:latin typeface="Consolas" panose="020B0609020204030204" pitchFamily="49" charset="0"/>
              </a:rPr>
              <a:t> notebook</a:t>
            </a:r>
            <a:endParaRPr lang="en-DE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2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JupyterLab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 err="1"/>
              <a:t>Newly</a:t>
            </a:r>
            <a:r>
              <a:rPr lang="de-DE" dirty="0"/>
              <a:t>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 interface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Notebooks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 via </a:t>
            </a:r>
            <a:r>
              <a:rPr lang="de-DE" dirty="0" err="1"/>
              <a:t>launcher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Multiple </a:t>
            </a:r>
            <a:r>
              <a:rPr lang="de-DE" dirty="0" err="1"/>
              <a:t>notebooks</a:t>
            </a:r>
            <a:r>
              <a:rPr lang="de-DE" dirty="0"/>
              <a:t>, </a:t>
            </a:r>
            <a:r>
              <a:rPr lang="de-DE" dirty="0" err="1"/>
              <a:t>accessible</a:t>
            </a:r>
            <a:r>
              <a:rPr lang="de-DE" dirty="0"/>
              <a:t> via </a:t>
            </a:r>
            <a:r>
              <a:rPr lang="de-DE" dirty="0" err="1"/>
              <a:t>tabs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explorer</a:t>
            </a:r>
            <a:r>
              <a:rPr lang="de-DE" dirty="0"/>
              <a:t> in </a:t>
            </a:r>
            <a:r>
              <a:rPr lang="de-DE" dirty="0" err="1"/>
              <a:t>panel</a:t>
            </a:r>
            <a:r>
              <a:rPr lang="de-DE" dirty="0"/>
              <a:t> on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side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Simple 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integration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Terminal and </a:t>
            </a:r>
            <a:r>
              <a:rPr lang="de-DE" dirty="0" err="1"/>
              <a:t>Consoles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TypeScript</a:t>
            </a:r>
            <a:r>
              <a:rPr lang="de-DE" dirty="0"/>
              <a:t> API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12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7B093F8-0A68-4149-9C12-4144DD99FAFF}"/>
              </a:ext>
            </a:extLst>
          </p:cNvPr>
          <p:cNvSpPr txBox="1"/>
          <p:nvPr/>
        </p:nvSpPr>
        <p:spPr>
          <a:xfrm>
            <a:off x="6750422" y="3294380"/>
            <a:ext cx="4248472" cy="1477328"/>
          </a:xfrm>
          <a:prstGeom prst="rect">
            <a:avLst/>
          </a:prstGeom>
          <a:noFill/>
          <a:ln>
            <a:solidFill>
              <a:srgbClr val="31B0DA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# install </a:t>
            </a:r>
            <a:r>
              <a:rPr lang="en-GB" dirty="0" err="1">
                <a:latin typeface="Consolas" panose="020B0609020204030204" pitchFamily="49" charset="0"/>
              </a:rPr>
              <a:t>jupyterlab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pip install </a:t>
            </a:r>
            <a:r>
              <a:rPr lang="en-GB" dirty="0" err="1">
                <a:latin typeface="Consolas" panose="020B0609020204030204" pitchFamily="49" charset="0"/>
              </a:rPr>
              <a:t>jupyterlab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# start </a:t>
            </a:r>
            <a:r>
              <a:rPr lang="en-GB" dirty="0" err="1">
                <a:latin typeface="Consolas" panose="020B0609020204030204" pitchFamily="49" charset="0"/>
              </a:rPr>
              <a:t>jupyterlab</a:t>
            </a:r>
            <a:r>
              <a:rPr lang="en-GB" dirty="0">
                <a:latin typeface="Consolas" panose="020B0609020204030204" pitchFamily="49" charset="0"/>
              </a:rPr>
              <a:t> server</a:t>
            </a:r>
          </a:p>
          <a:p>
            <a:r>
              <a:rPr lang="en-GB" dirty="0" err="1">
                <a:latin typeface="Consolas" panose="020B0609020204030204" pitchFamily="49" charset="0"/>
              </a:rPr>
              <a:t>jupyter</a:t>
            </a:r>
            <a:r>
              <a:rPr lang="en-GB" dirty="0">
                <a:latin typeface="Consolas" panose="020B0609020204030204" pitchFamily="49" charset="0"/>
              </a:rPr>
              <a:t> lab</a:t>
            </a:r>
            <a:endParaRPr lang="en-DE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66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Jupyter</a:t>
            </a:r>
            <a:r>
              <a:rPr lang="de-DE" dirty="0"/>
              <a:t> Notebook / </a:t>
            </a:r>
            <a:r>
              <a:rPr lang="de-DE" dirty="0" err="1"/>
              <a:t>JupyterLab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4" y="2780928"/>
            <a:ext cx="11485225" cy="2978972"/>
          </a:xfrm>
        </p:spPr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computer</a:t>
            </a:r>
            <a:r>
              <a:rPr lang="de-DE" dirty="0"/>
              <a:t>?</a:t>
            </a:r>
          </a:p>
          <a:p>
            <a:pPr marL="609722" lvl="1" indent="-285750">
              <a:buFontTx/>
              <a:buChar char="-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install</a:t>
            </a:r>
            <a:r>
              <a:rPr lang="de-DE" dirty="0"/>
              <a:t> </a:t>
            </a:r>
            <a:r>
              <a:rPr lang="de-DE" dirty="0" err="1"/>
              <a:t>neccessary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?</a:t>
            </a:r>
          </a:p>
          <a:p>
            <a:pPr marL="789708" lvl="2" indent="-285750">
              <a:buFont typeface="Symbol" panose="05050102010706020507" pitchFamily="18" charset="2"/>
              <a:buChar char="Þ"/>
            </a:pPr>
            <a:r>
              <a:rPr lang="de-DE" dirty="0" err="1"/>
              <a:t>Everyone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an expert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install</a:t>
            </a:r>
            <a:r>
              <a:rPr lang="de-DE" dirty="0"/>
              <a:t>/</a:t>
            </a:r>
            <a:r>
              <a:rPr lang="de-DE" dirty="0" err="1"/>
              <a:t>compile</a:t>
            </a:r>
            <a:r>
              <a:rPr lang="de-DE" dirty="0"/>
              <a:t> all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packages</a:t>
            </a:r>
            <a:endParaRPr lang="de-DE" dirty="0"/>
          </a:p>
          <a:p>
            <a:pPr marL="789708" lvl="2" indent="-285750">
              <a:buFont typeface="Symbol" panose="05050102010706020507" pitchFamily="18" charset="2"/>
              <a:buChar char="Þ"/>
            </a:pPr>
            <a:r>
              <a:rPr lang="de-DE" dirty="0"/>
              <a:t>License </a:t>
            </a:r>
            <a:r>
              <a:rPr lang="de-DE" dirty="0" err="1"/>
              <a:t>restrictions</a:t>
            </a:r>
            <a:r>
              <a:rPr lang="de-DE" dirty="0"/>
              <a:t>: License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Matlab</a:t>
            </a:r>
            <a:r>
              <a:rPr lang="de-DE" dirty="0"/>
              <a:t>, Mathematica</a:t>
            </a:r>
          </a:p>
          <a:p>
            <a:pPr marL="609722" lvl="1" indent="-285750">
              <a:buFontTx/>
              <a:buChar char="-"/>
            </a:pPr>
            <a:r>
              <a:rPr lang="de-DE" dirty="0" err="1"/>
              <a:t>Sometimes</a:t>
            </a:r>
            <a:r>
              <a:rPr lang="de-DE" dirty="0"/>
              <a:t> large </a:t>
            </a:r>
            <a:r>
              <a:rPr lang="de-DE" dirty="0" err="1"/>
              <a:t>compute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(CPU, RAM, GPU, Disk </a:t>
            </a:r>
            <a:r>
              <a:rPr lang="de-DE" dirty="0" err="1"/>
              <a:t>space</a:t>
            </a:r>
            <a:r>
              <a:rPr lang="de-DE" dirty="0"/>
              <a:t>)</a:t>
            </a:r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13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5631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58D0F9D-B310-4952-AE91-A6B5DB7EC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766" y="620688"/>
            <a:ext cx="1946047" cy="1731445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>
                <a:hlinkClick r:id="rId4"/>
              </a:rPr>
              <a:t>https://jupyterhub.wwu.de/</a:t>
            </a: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Spawn </a:t>
            </a:r>
            <a:r>
              <a:rPr lang="de-DE" dirty="0" err="1"/>
              <a:t>JupyterLab</a:t>
            </a:r>
            <a:r>
              <a:rPr lang="de-DE" dirty="0"/>
              <a:t> </a:t>
            </a:r>
            <a:r>
              <a:rPr lang="de-DE" dirty="0" err="1"/>
              <a:t>sessions</a:t>
            </a:r>
            <a:r>
              <a:rPr lang="de-DE" dirty="0"/>
              <a:t> in Web Browser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Backed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Kubernetes</a:t>
            </a:r>
            <a:r>
              <a:rPr lang="de-DE" dirty="0"/>
              <a:t> Cluster „ZIV Kube“ on VMs in WWU Cloud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WWU Cloud: 1600 Cores, 25 TiB RAM, 11 PiB Disk Space, 2x Tesla M10 GPU, (</a:t>
            </a:r>
            <a:r>
              <a:rPr lang="de-DE" dirty="0" err="1"/>
              <a:t>soon</a:t>
            </a:r>
            <a:r>
              <a:rPr lang="de-DE" dirty="0"/>
              <a:t>: 16 Tesla T4 GPUs)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Next </a:t>
            </a:r>
            <a:r>
              <a:rPr lang="de-DE" dirty="0" err="1"/>
              <a:t>expansion</a:t>
            </a:r>
            <a:r>
              <a:rPr lang="de-DE" dirty="0"/>
              <a:t> in 2021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Sessions </a:t>
            </a:r>
            <a:r>
              <a:rPr lang="de-DE" dirty="0" err="1"/>
              <a:t>with</a:t>
            </a:r>
            <a:r>
              <a:rPr lang="de-DE" dirty="0"/>
              <a:t> GPU/CUDA </a:t>
            </a:r>
            <a:r>
              <a:rPr lang="de-DE" dirty="0" err="1"/>
              <a:t>supported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Sessions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launched</a:t>
            </a:r>
            <a:r>
              <a:rPr lang="de-DE" dirty="0"/>
              <a:t> in </a:t>
            </a:r>
            <a:r>
              <a:rPr lang="de-DE" dirty="0" err="1"/>
              <a:t>containers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sessions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VM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requests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Selectable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limits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based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All </a:t>
            </a:r>
            <a:r>
              <a:rPr lang="de-DE" dirty="0" err="1"/>
              <a:t>students</a:t>
            </a:r>
            <a:r>
              <a:rPr lang="de-DE" dirty="0"/>
              <a:t> and </a:t>
            </a:r>
            <a:r>
              <a:rPr lang="de-DE" dirty="0" err="1"/>
              <a:t>faculty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  <a:p>
            <a:pPr lvl="2" indent="0">
              <a:buNone/>
            </a:pP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14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76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r>
              <a:rPr lang="de-DE" dirty="0"/>
              <a:t>: Software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Support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jupyter</a:t>
            </a:r>
            <a:r>
              <a:rPr lang="de-DE" dirty="0"/>
              <a:t> </a:t>
            </a:r>
            <a:r>
              <a:rPr lang="de-DE" dirty="0" err="1"/>
              <a:t>container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escience</a:t>
            </a:r>
            <a:r>
              <a:rPr lang="de-DE" dirty="0"/>
              <a:t>“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maintained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WWU IT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: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Traditional </a:t>
            </a:r>
            <a:r>
              <a:rPr lang="de-DE" dirty="0" err="1"/>
              <a:t>notebooks</a:t>
            </a:r>
            <a:r>
              <a:rPr lang="de-DE" dirty="0"/>
              <a:t> (Julia, Python, R, </a:t>
            </a:r>
            <a:r>
              <a:rPr lang="de-DE" dirty="0" err="1"/>
              <a:t>GnuPlot</a:t>
            </a:r>
            <a:r>
              <a:rPr lang="de-DE" dirty="0"/>
              <a:t>, Octave, </a:t>
            </a:r>
            <a:r>
              <a:rPr lang="de-DE" dirty="0" err="1"/>
              <a:t>SageMath</a:t>
            </a:r>
            <a:r>
              <a:rPr lang="de-DE" dirty="0"/>
              <a:t>, </a:t>
            </a:r>
            <a:r>
              <a:rPr lang="de-DE" dirty="0" err="1"/>
              <a:t>SciLab</a:t>
            </a:r>
            <a:r>
              <a:rPr lang="de-DE" dirty="0"/>
              <a:t>, Mathematica)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Web </a:t>
            </a:r>
            <a:r>
              <a:rPr lang="de-DE" dirty="0" err="1"/>
              <a:t>applications</a:t>
            </a:r>
            <a:r>
              <a:rPr lang="de-DE" dirty="0"/>
              <a:t> (Visual Studio Code, R Studio, </a:t>
            </a:r>
            <a:r>
              <a:rPr lang="de-DE" dirty="0" err="1"/>
              <a:t>Shiny</a:t>
            </a:r>
            <a:r>
              <a:rPr lang="de-DE" dirty="0"/>
              <a:t> Apps)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X11 </a:t>
            </a:r>
            <a:r>
              <a:rPr lang="de-DE" dirty="0" err="1"/>
              <a:t>applications</a:t>
            </a:r>
            <a:r>
              <a:rPr lang="de-DE" dirty="0"/>
              <a:t> (Mathematica, </a:t>
            </a:r>
            <a:r>
              <a:rPr lang="de-DE" dirty="0" err="1"/>
              <a:t>MatLab</a:t>
            </a:r>
            <a:r>
              <a:rPr lang="de-DE" dirty="0"/>
              <a:t>, </a:t>
            </a:r>
            <a:r>
              <a:rPr lang="de-DE" dirty="0" err="1"/>
              <a:t>TeXstudio</a:t>
            </a:r>
            <a:r>
              <a:rPr lang="de-DE" dirty="0"/>
              <a:t>, </a:t>
            </a:r>
            <a:r>
              <a:rPr lang="de-DE" dirty="0" err="1"/>
              <a:t>Voreen</a:t>
            </a:r>
            <a:r>
              <a:rPr lang="de-DE" dirty="0"/>
              <a:t>, VMD, Konsole, …)</a:t>
            </a:r>
          </a:p>
          <a:p>
            <a:pPr marL="1149676" lvl="4" indent="-285750">
              <a:buFontTx/>
              <a:buChar char="-"/>
            </a:pPr>
            <a:r>
              <a:rPr lang="de-DE" dirty="0"/>
              <a:t>Support </a:t>
            </a:r>
            <a:r>
              <a:rPr lang="de-DE" dirty="0" err="1"/>
              <a:t>for</a:t>
            </a:r>
            <a:r>
              <a:rPr lang="de-DE" dirty="0"/>
              <a:t> GPU </a:t>
            </a:r>
            <a:r>
              <a:rPr lang="de-DE" dirty="0" err="1"/>
              <a:t>acceleration</a:t>
            </a:r>
            <a:r>
              <a:rPr lang="de-DE" dirty="0"/>
              <a:t> and CUDA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Linux-Terminal (</a:t>
            </a:r>
            <a:r>
              <a:rPr lang="de-DE" dirty="0" err="1"/>
              <a:t>gcc</a:t>
            </a:r>
            <a:r>
              <a:rPr lang="de-DE" dirty="0"/>
              <a:t>, </a:t>
            </a:r>
            <a:r>
              <a:rPr lang="de-DE" dirty="0" err="1"/>
              <a:t>clang</a:t>
            </a:r>
            <a:r>
              <a:rPr lang="de-DE" dirty="0"/>
              <a:t>, </a:t>
            </a:r>
            <a:r>
              <a:rPr lang="de-DE" dirty="0" err="1"/>
              <a:t>make</a:t>
            </a:r>
            <a:r>
              <a:rPr lang="de-DE" dirty="0"/>
              <a:t>, …)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More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on </a:t>
            </a:r>
            <a:r>
              <a:rPr lang="de-DE" dirty="0" err="1"/>
              <a:t>requests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Custom </a:t>
            </a:r>
            <a:r>
              <a:rPr lang="de-DE" dirty="0" err="1"/>
              <a:t>images</a:t>
            </a:r>
            <a:r>
              <a:rPr lang="de-DE" dirty="0"/>
              <a:t> possible, but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Palma/WWU Cloud</a:t>
            </a:r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15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203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r>
              <a:rPr lang="de-DE" dirty="0"/>
              <a:t>: Data Access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Home </a:t>
            </a:r>
            <a:r>
              <a:rPr lang="de-DE" dirty="0" err="1"/>
              <a:t>directory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10 </a:t>
            </a:r>
            <a:r>
              <a:rPr lang="de-DE" dirty="0" err="1"/>
              <a:t>GiB</a:t>
            </a:r>
            <a:r>
              <a:rPr lang="de-DE" dirty="0"/>
              <a:t> </a:t>
            </a:r>
            <a:r>
              <a:rPr lang="de-DE" dirty="0" err="1"/>
              <a:t>quota</a:t>
            </a:r>
            <a:r>
              <a:rPr lang="de-DE" dirty="0"/>
              <a:t>,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extended</a:t>
            </a:r>
            <a:r>
              <a:rPr lang="de-DE" dirty="0"/>
              <a:t> on </a:t>
            </a:r>
            <a:r>
              <a:rPr lang="de-DE" dirty="0" err="1"/>
              <a:t>request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Accessible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workstations</a:t>
            </a:r>
            <a:r>
              <a:rPr lang="de-DE" dirty="0"/>
              <a:t> via \\wwu.de\ddfs\Cloud\wwu1\u_zivkube\jupyterhub_home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Access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on Palma HPC-Cluster: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/</a:t>
            </a:r>
            <a:r>
              <a:rPr lang="de-DE" dirty="0" err="1"/>
              <a:t>palma</a:t>
            </a:r>
            <a:r>
              <a:rPr lang="de-DE" dirty="0"/>
              <a:t>/</a:t>
            </a:r>
            <a:r>
              <a:rPr lang="de-DE" dirty="0" err="1"/>
              <a:t>home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/</a:t>
            </a:r>
            <a:r>
              <a:rPr lang="de-DE" dirty="0" err="1"/>
              <a:t>palma</a:t>
            </a:r>
            <a:r>
              <a:rPr lang="de-DE" dirty="0"/>
              <a:t>/</a:t>
            </a:r>
            <a:r>
              <a:rPr lang="de-DE" dirty="0" err="1"/>
              <a:t>scratch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Access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shares</a:t>
            </a:r>
            <a:r>
              <a:rPr lang="de-DE" dirty="0"/>
              <a:t> in WWU Cloud: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/</a:t>
            </a:r>
            <a:r>
              <a:rPr lang="de-DE" dirty="0" err="1"/>
              <a:t>cloud</a:t>
            </a:r>
            <a:r>
              <a:rPr lang="de-DE" dirty="0"/>
              <a:t>/wwu1/&lt;</a:t>
            </a:r>
            <a:r>
              <a:rPr lang="de-DE" dirty="0" err="1"/>
              <a:t>project</a:t>
            </a:r>
            <a:r>
              <a:rPr lang="de-DE" dirty="0"/>
              <a:t>&gt;/&lt;</a:t>
            </a:r>
            <a:r>
              <a:rPr lang="de-DE" dirty="0" err="1"/>
              <a:t>share</a:t>
            </a:r>
            <a:r>
              <a:rPr lang="de-DE" dirty="0"/>
              <a:t>&gt;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16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5377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r>
              <a:rPr lang="de-DE" dirty="0"/>
              <a:t> &lt;-&gt; WWU Cloud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WWU Cloud = Infrastructure </a:t>
            </a:r>
            <a:r>
              <a:rPr lang="de-DE" dirty="0" err="1"/>
              <a:t>as</a:t>
            </a:r>
            <a:r>
              <a:rPr lang="de-DE" dirty="0"/>
              <a:t> a Service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Virtual Machines + Network Shares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Request a </a:t>
            </a:r>
            <a:r>
              <a:rPr lang="de-DE" dirty="0" err="1"/>
              <a:t>project</a:t>
            </a:r>
            <a:r>
              <a:rPr lang="de-DE" dirty="0"/>
              <a:t> in WWU Cloud: </a:t>
            </a:r>
            <a:r>
              <a:rPr lang="de-DE" dirty="0">
                <a:hlinkClick r:id="rId3"/>
              </a:rPr>
              <a:t>https://confluence.uni-muenster.de/display/osc/Projektantrag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Access </a:t>
            </a:r>
            <a:r>
              <a:rPr lang="de-DE" dirty="0" err="1"/>
              <a:t>to</a:t>
            </a:r>
            <a:r>
              <a:rPr lang="de-DE" dirty="0"/>
              <a:t> network </a:t>
            </a:r>
            <a:r>
              <a:rPr lang="de-DE" dirty="0" err="1"/>
              <a:t>shares</a:t>
            </a:r>
            <a:r>
              <a:rPr lang="de-DE" dirty="0"/>
              <a:t> via: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Workstations: </a:t>
            </a:r>
            <a:r>
              <a:rPr lang="de-DE" dirty="0">
                <a:hlinkClick r:id="rId4" action="ppaction://hlinkfile"/>
              </a:rPr>
              <a:t>\\wwu.de\ddfs\Cloud\wwu1\&lt;project&gt;\&lt;share</a:t>
            </a:r>
            <a:r>
              <a:rPr lang="de-DE" dirty="0"/>
              <a:t>&gt;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JupyterHub</a:t>
            </a:r>
            <a:r>
              <a:rPr lang="de-DE" dirty="0"/>
              <a:t>: /</a:t>
            </a:r>
            <a:r>
              <a:rPr lang="de-DE" dirty="0" err="1"/>
              <a:t>cloud</a:t>
            </a:r>
            <a:r>
              <a:rPr lang="de-DE" dirty="0"/>
              <a:t>/wwu1/&lt;</a:t>
            </a:r>
            <a:r>
              <a:rPr lang="de-DE" dirty="0" err="1"/>
              <a:t>project</a:t>
            </a:r>
            <a:r>
              <a:rPr lang="de-DE" dirty="0"/>
              <a:t>&gt;/&lt;</a:t>
            </a:r>
            <a:r>
              <a:rPr lang="de-DE" dirty="0" err="1"/>
              <a:t>share</a:t>
            </a:r>
            <a:r>
              <a:rPr lang="de-DE" dirty="0"/>
              <a:t>&gt;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Palma: /</a:t>
            </a:r>
            <a:r>
              <a:rPr lang="de-DE" dirty="0" err="1"/>
              <a:t>cloud</a:t>
            </a:r>
            <a:r>
              <a:rPr lang="de-DE" dirty="0"/>
              <a:t>/wwu1/&lt;</a:t>
            </a:r>
            <a:r>
              <a:rPr lang="de-DE" dirty="0" err="1"/>
              <a:t>project</a:t>
            </a:r>
            <a:r>
              <a:rPr lang="de-DE" dirty="0"/>
              <a:t>&gt;/&lt;</a:t>
            </a:r>
            <a:r>
              <a:rPr lang="de-DE" dirty="0" err="1"/>
              <a:t>share</a:t>
            </a:r>
            <a:r>
              <a:rPr lang="de-DE" dirty="0"/>
              <a:t>&gt;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Use </a:t>
            </a:r>
            <a:r>
              <a:rPr lang="de-DE" dirty="0" err="1"/>
              <a:t>of</a:t>
            </a:r>
            <a:r>
              <a:rPr lang="de-DE" dirty="0"/>
              <a:t> WWU Cloud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charge</a:t>
            </a:r>
            <a:r>
              <a:rPr lang="de-DE" dirty="0"/>
              <a:t>!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17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823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Palma: HPC-Cluster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Non-Interactive </a:t>
            </a:r>
            <a:r>
              <a:rPr lang="de-DE" dirty="0" err="1"/>
              <a:t>batch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Most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sbatch</a:t>
            </a:r>
            <a:r>
              <a:rPr lang="de-DE" dirty="0"/>
              <a:t>“: Queue a „</a:t>
            </a:r>
            <a:r>
              <a:rPr lang="de-DE" dirty="0" err="1"/>
              <a:t>job</a:t>
            </a:r>
            <a:r>
              <a:rPr lang="de-DE" dirty="0"/>
              <a:t>“ (</a:t>
            </a:r>
            <a:r>
              <a:rPr lang="de-DE" dirty="0" err="1"/>
              <a:t>shell</a:t>
            </a:r>
            <a:r>
              <a:rPr lang="de-DE" dirty="0"/>
              <a:t> </a:t>
            </a:r>
            <a:r>
              <a:rPr lang="de-DE" dirty="0" err="1"/>
              <a:t>script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execution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squeue</a:t>
            </a:r>
            <a:r>
              <a:rPr lang="de-DE" dirty="0"/>
              <a:t>“: View </a:t>
            </a:r>
            <a:r>
              <a:rPr lang="de-DE" dirty="0" err="1"/>
              <a:t>the</a:t>
            </a:r>
            <a:r>
              <a:rPr lang="de-DE" dirty="0"/>
              <a:t> job-queue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scancel</a:t>
            </a:r>
            <a:r>
              <a:rPr lang="de-DE" dirty="0"/>
              <a:t>“: Abort a </a:t>
            </a:r>
            <a:r>
              <a:rPr lang="de-DE" dirty="0" err="1"/>
              <a:t>job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scontrol</a:t>
            </a:r>
            <a:r>
              <a:rPr lang="de-DE" dirty="0"/>
              <a:t>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“ / „</a:t>
            </a:r>
            <a:r>
              <a:rPr lang="de-DE" dirty="0" err="1"/>
              <a:t>sinfo</a:t>
            </a:r>
            <a:r>
              <a:rPr lang="de-DE" dirty="0"/>
              <a:t>“: Show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queues</a:t>
            </a:r>
            <a:r>
              <a:rPr lang="de-DE" dirty="0"/>
              <a:t> / </a:t>
            </a:r>
            <a:r>
              <a:rPr lang="de-DE" dirty="0" err="1"/>
              <a:t>nodes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Much </a:t>
            </a:r>
            <a:r>
              <a:rPr lang="de-DE" dirty="0" err="1"/>
              <a:t>pre-compiled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spider</a:t>
            </a:r>
            <a:r>
              <a:rPr lang="de-DE" dirty="0"/>
              <a:t>“, „</a:t>
            </a:r>
            <a:r>
              <a:rPr lang="de-DE" dirty="0" err="1"/>
              <a:t>module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“</a:t>
            </a:r>
          </a:p>
          <a:p>
            <a:pPr marL="609722" lvl="1" indent="-285750">
              <a:buFontTx/>
              <a:buChar char="-"/>
            </a:pPr>
            <a:r>
              <a:rPr lang="de-DE" dirty="0" err="1"/>
              <a:t>Notification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completed</a:t>
            </a:r>
            <a:r>
              <a:rPr lang="de-DE" dirty="0"/>
              <a:t>/</a:t>
            </a:r>
            <a:r>
              <a:rPr lang="de-DE" dirty="0" err="1"/>
              <a:t>failed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via </a:t>
            </a:r>
            <a:r>
              <a:rPr lang="de-DE" dirty="0" err="1"/>
              <a:t>e-mail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possible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18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08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r>
              <a:rPr lang="de-DE" dirty="0"/>
              <a:t>: Integration </a:t>
            </a:r>
            <a:r>
              <a:rPr lang="de-DE" dirty="0" err="1"/>
              <a:t>with</a:t>
            </a:r>
            <a:r>
              <a:rPr lang="de-DE" dirty="0"/>
              <a:t> Palma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Supports </a:t>
            </a:r>
            <a:r>
              <a:rPr lang="de-DE" dirty="0" err="1"/>
              <a:t>slurm</a:t>
            </a:r>
            <a:r>
              <a:rPr lang="de-DE" dirty="0"/>
              <a:t> </a:t>
            </a:r>
            <a:r>
              <a:rPr lang="de-DE" dirty="0" err="1"/>
              <a:t>commands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Caution</a:t>
            </a:r>
            <a:r>
              <a:rPr lang="de-DE" dirty="0"/>
              <a:t>: „</a:t>
            </a:r>
            <a:r>
              <a:rPr lang="de-DE" dirty="0" err="1"/>
              <a:t>sbatch</a:t>
            </a:r>
            <a:r>
              <a:rPr lang="de-DE" dirty="0"/>
              <a:t>“ </a:t>
            </a:r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identical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on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systems</a:t>
            </a:r>
            <a:endParaRPr lang="de-DE" dirty="0"/>
          </a:p>
          <a:p>
            <a:pPr marL="969692" lvl="3" indent="-285750">
              <a:buFontTx/>
              <a:buChar char="-"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symlinks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directory</a:t>
            </a:r>
            <a:r>
              <a:rPr lang="de-DE" dirty="0"/>
              <a:t>: e.g. </a:t>
            </a:r>
            <a:r>
              <a:rPr lang="de-DE" dirty="0">
                <a:latin typeface="Consolas" panose="020B0609020204030204" pitchFamily="49" charset="0"/>
              </a:rPr>
              <a:t>“${HOME}/</a:t>
            </a:r>
            <a:r>
              <a:rPr lang="de-DE" dirty="0" err="1">
                <a:latin typeface="Consolas" panose="020B0609020204030204" pitchFamily="49" charset="0"/>
              </a:rPr>
              <a:t>data</a:t>
            </a:r>
            <a:r>
              <a:rPr lang="de-DE" dirty="0">
                <a:latin typeface="Consolas" panose="020B0609020204030204" pitchFamily="49" charset="0"/>
              </a:rPr>
              <a:t>“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same </a:t>
            </a:r>
            <a:r>
              <a:rPr lang="de-DE" dirty="0" err="1"/>
              <a:t>directory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Support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Dask</a:t>
            </a:r>
            <a:r>
              <a:rPr lang="de-DE" dirty="0"/>
              <a:t> </a:t>
            </a:r>
            <a:r>
              <a:rPr lang="de-DE" dirty="0" err="1"/>
              <a:t>library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Dynamically</a:t>
            </a:r>
            <a:r>
              <a:rPr lang="de-DE" dirty="0"/>
              <a:t> spawn </a:t>
            </a:r>
            <a:r>
              <a:rPr lang="de-DE" dirty="0" err="1"/>
              <a:t>workers</a:t>
            </a:r>
            <a:r>
              <a:rPr lang="de-DE" dirty="0"/>
              <a:t> on Palma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Parallelize</a:t>
            </a:r>
            <a:r>
              <a:rPr lang="de-DE" dirty="0"/>
              <a:t> code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on </a:t>
            </a:r>
            <a:r>
              <a:rPr lang="de-DE" dirty="0" err="1"/>
              <a:t>workers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Library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parallel </a:t>
            </a:r>
            <a:r>
              <a:rPr lang="de-DE" dirty="0" err="1"/>
              <a:t>operations</a:t>
            </a:r>
            <a:r>
              <a:rPr lang="de-DE" dirty="0"/>
              <a:t> on large </a:t>
            </a:r>
            <a:r>
              <a:rPr lang="de-DE" dirty="0" err="1"/>
              <a:t>data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Machine</a:t>
            </a:r>
            <a:r>
              <a:rPr lang="de-DE" dirty="0"/>
              <a:t> Learning </a:t>
            </a:r>
            <a:r>
              <a:rPr lang="de-DE" dirty="0" err="1"/>
              <a:t>algorithms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scikit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-liner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Dask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Workers on Palma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dedicated</a:t>
            </a:r>
            <a:r>
              <a:rPr lang="de-DE" dirty="0"/>
              <a:t> GPU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19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900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+ Science = Data Science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Medium </a:t>
            </a:r>
            <a:r>
              <a:rPr lang="de-DE" dirty="0" err="1"/>
              <a:t>or</a:t>
            </a:r>
            <a:r>
              <a:rPr lang="de-DE" dirty="0"/>
              <a:t> Large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Automatically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 (Experiments, </a:t>
            </a:r>
            <a:r>
              <a:rPr lang="de-DE" dirty="0" err="1"/>
              <a:t>Simulations</a:t>
            </a:r>
            <a:r>
              <a:rPr lang="de-DE" dirty="0"/>
              <a:t>)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Small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Manually</a:t>
            </a:r>
            <a:r>
              <a:rPr lang="de-DE" dirty="0"/>
              <a:t>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/</a:t>
            </a:r>
            <a:r>
              <a:rPr lang="de-DE" dirty="0" err="1"/>
              <a:t>metadata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Source Code</a:t>
            </a:r>
          </a:p>
          <a:p>
            <a:pPr lvl="2" indent="0">
              <a:buNone/>
            </a:pPr>
            <a:endParaRPr lang="de-DE" dirty="0"/>
          </a:p>
          <a:p>
            <a:pPr marL="609722" lvl="1" indent="-285750">
              <a:buFont typeface="Symbol" panose="05050102010706020507" pitchFamily="18" charset="2"/>
              <a:buChar char="Þ"/>
            </a:pPr>
            <a:r>
              <a:rPr lang="de-DE" dirty="0"/>
              <a:t>Wide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different </a:t>
            </a:r>
            <a:r>
              <a:rPr lang="de-DE" dirty="0" err="1"/>
              <a:t>handling</a:t>
            </a:r>
            <a:endParaRPr lang="de-DE" dirty="0"/>
          </a:p>
          <a:p>
            <a:pPr marL="609722" lvl="1" indent="-285750">
              <a:buFont typeface="Symbol" panose="05050102010706020507" pitchFamily="18" charset="2"/>
              <a:buChar char="Þ"/>
            </a:pPr>
            <a:r>
              <a:rPr lang="de-DE" dirty="0"/>
              <a:t>Source Code </a:t>
            </a:r>
            <a:r>
              <a:rPr lang="de-DE" dirty="0" err="1"/>
              <a:t>is</a:t>
            </a:r>
            <a:r>
              <a:rPr lang="de-DE" dirty="0"/>
              <a:t> also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!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2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687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JupyterHub</a:t>
            </a:r>
            <a:r>
              <a:rPr lang="de-DE" dirty="0"/>
              <a:t>: </a:t>
            </a:r>
            <a:r>
              <a:rPr lang="de-DE" dirty="0" err="1"/>
              <a:t>Knowledgebase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https://confluence.uni-muenster.de/display/jupyterhub/Jupyter+Hub+Knowledge+Base</a:t>
            </a:r>
          </a:p>
          <a:p>
            <a:pPr marL="609722" lvl="1" indent="-285750">
              <a:buFontTx/>
              <a:buChar char="-"/>
            </a:pPr>
            <a:r>
              <a:rPr lang="de-DE" dirty="0" err="1"/>
              <a:t>Everyone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contribute</a:t>
            </a:r>
            <a:r>
              <a:rPr lang="de-DE" dirty="0"/>
              <a:t>!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66872" lvl="1" indent="-342900">
              <a:buAutoNum type="arabicPeriod"/>
            </a:pPr>
            <a:r>
              <a:rPr lang="de-DE" dirty="0"/>
              <a:t>Create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in </a:t>
            </a:r>
            <a:r>
              <a:rPr lang="de-DE" dirty="0" err="1"/>
              <a:t>Confluence</a:t>
            </a:r>
            <a:endParaRPr lang="de-DE" dirty="0"/>
          </a:p>
          <a:p>
            <a:pPr marL="666872" lvl="1" indent="-342900">
              <a:buAutoNum type="arabicPeriod"/>
            </a:pPr>
            <a:r>
              <a:rPr lang="de-DE" dirty="0"/>
              <a:t>Upload </a:t>
            </a:r>
            <a:r>
              <a:rPr lang="de-DE" dirty="0" err="1"/>
              <a:t>notebook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terminal:</a:t>
            </a:r>
            <a:br>
              <a:rPr lang="de-DE" dirty="0"/>
            </a:br>
            <a:r>
              <a:rPr lang="de-DE" dirty="0" err="1">
                <a:latin typeface="Consolas" panose="020B0609020204030204" pitchFamily="49" charset="0"/>
              </a:rPr>
              <a:t>nbconflux</a:t>
            </a:r>
            <a:r>
              <a:rPr lang="de-DE" dirty="0">
                <a:latin typeface="Consolas" panose="020B0609020204030204" pitchFamily="49" charset="0"/>
              </a:rPr>
              <a:t> &lt;</a:t>
            </a:r>
            <a:r>
              <a:rPr lang="de-DE" dirty="0" err="1">
                <a:latin typeface="Consolas" panose="020B0609020204030204" pitchFamily="49" charset="0"/>
              </a:rPr>
              <a:t>notebook</a:t>
            </a:r>
            <a:r>
              <a:rPr lang="de-DE" dirty="0">
                <a:latin typeface="Consolas" panose="020B0609020204030204" pitchFamily="49" charset="0"/>
              </a:rPr>
              <a:t>&gt; &lt;</a:t>
            </a:r>
            <a:r>
              <a:rPr lang="de-DE" dirty="0" err="1">
                <a:latin typeface="Consolas" panose="020B0609020204030204" pitchFamily="49" charset="0"/>
              </a:rPr>
              <a:t>url</a:t>
            </a:r>
            <a:r>
              <a:rPr lang="de-DE" dirty="0">
                <a:latin typeface="Consolas" panose="020B0609020204030204" pitchFamily="49" charset="0"/>
              </a:rPr>
              <a:t>&gt; --</a:t>
            </a:r>
            <a:r>
              <a:rPr lang="de-DE" dirty="0" err="1">
                <a:latin typeface="Consolas" panose="020B0609020204030204" pitchFamily="49" charset="0"/>
              </a:rPr>
              <a:t>exclude-toc</a:t>
            </a:r>
            <a:r>
              <a:rPr lang="de-DE" dirty="0">
                <a:latin typeface="Consolas" panose="020B0609020204030204" pitchFamily="49" charset="0"/>
              </a:rPr>
              <a:t> --extra-labels </a:t>
            </a:r>
            <a:r>
              <a:rPr lang="de-DE" dirty="0" err="1">
                <a:latin typeface="Consolas" panose="020B0609020204030204" pitchFamily="49" charset="0"/>
              </a:rPr>
              <a:t>jupyterhub</a:t>
            </a:r>
            <a:endParaRPr lang="de-DE" dirty="0">
              <a:latin typeface="Consolas" panose="020B0609020204030204" pitchFamily="49" charset="0"/>
            </a:endParaRP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20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5751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4" y="1196752"/>
            <a:ext cx="11485225" cy="4546823"/>
          </a:xfrm>
        </p:spPr>
        <p:txBody>
          <a:bodyPr anchor="ctr"/>
          <a:lstStyle/>
          <a:p>
            <a:pPr lvl="1" indent="0" algn="ctr">
              <a:buNone/>
            </a:pPr>
            <a:r>
              <a:rPr lang="de-DE" sz="3600" dirty="0" err="1">
                <a:latin typeface="+mn-lt"/>
              </a:rPr>
              <a:t>Thank</a:t>
            </a:r>
            <a:r>
              <a:rPr lang="de-DE" sz="3600" dirty="0">
                <a:latin typeface="+mn-lt"/>
              </a:rPr>
              <a:t> </a:t>
            </a:r>
            <a:r>
              <a:rPr lang="de-DE" sz="3600" dirty="0" err="1">
                <a:latin typeface="+mn-lt"/>
              </a:rPr>
              <a:t>you</a:t>
            </a:r>
            <a:r>
              <a:rPr lang="de-DE" sz="3600" dirty="0">
                <a:latin typeface="+mn-lt"/>
              </a:rPr>
              <a:t> </a:t>
            </a:r>
            <a:r>
              <a:rPr lang="de-DE" sz="3600" dirty="0" err="1">
                <a:latin typeface="+mn-lt"/>
              </a:rPr>
              <a:t>for</a:t>
            </a:r>
            <a:r>
              <a:rPr lang="de-DE" sz="3600" dirty="0">
                <a:latin typeface="+mn-lt"/>
              </a:rPr>
              <a:t> </a:t>
            </a:r>
            <a:r>
              <a:rPr lang="de-DE" sz="3600" dirty="0" err="1">
                <a:latin typeface="+mn-lt"/>
              </a:rPr>
              <a:t>your</a:t>
            </a:r>
            <a:r>
              <a:rPr lang="de-DE" sz="3600" dirty="0">
                <a:latin typeface="+mn-lt"/>
              </a:rPr>
              <a:t> </a:t>
            </a:r>
            <a:r>
              <a:rPr lang="de-DE" sz="3600" dirty="0" err="1">
                <a:latin typeface="+mn-lt"/>
              </a:rPr>
              <a:t>attention</a:t>
            </a:r>
            <a:r>
              <a:rPr lang="de-DE" sz="3600" dirty="0">
                <a:latin typeface="+mn-lt"/>
              </a:rPr>
              <a:t>!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21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5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Source Code: </a:t>
            </a:r>
            <a:r>
              <a:rPr lang="de-DE" dirty="0" err="1"/>
              <a:t>Accidents</a:t>
            </a:r>
            <a:r>
              <a:rPr lang="de-DE" dirty="0"/>
              <a:t> happen!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775" y="2322513"/>
            <a:ext cx="6247632" cy="3421062"/>
          </a:xfrm>
        </p:spPr>
        <p:txBody>
          <a:bodyPr/>
          <a:lstStyle/>
          <a:p>
            <a:pPr marL="609722" lvl="1" indent="-285750">
              <a:buFontTx/>
              <a:buChar char="-"/>
            </a:pPr>
            <a:r>
              <a:rPr lang="en-US" dirty="0"/>
              <a:t>Non-complete list of possible accidents:</a:t>
            </a:r>
          </a:p>
          <a:p>
            <a:pPr marL="789708" lvl="2" indent="-285750">
              <a:buFontTx/>
              <a:buChar char="-"/>
            </a:pPr>
            <a:r>
              <a:rPr lang="en-US" dirty="0"/>
              <a:t>Minor changes from weeks ago introduced hard-to-find errors</a:t>
            </a:r>
          </a:p>
          <a:p>
            <a:pPr marL="789708" lvl="2" indent="-285750">
              <a:buFontTx/>
              <a:buChar char="-"/>
            </a:pPr>
            <a:r>
              <a:rPr lang="en-US" dirty="0"/>
              <a:t>Delete a file / all files</a:t>
            </a:r>
          </a:p>
          <a:p>
            <a:pPr marL="789708" lvl="2" indent="-285750">
              <a:buFontTx/>
              <a:buChar char="-"/>
            </a:pPr>
            <a:r>
              <a:rPr lang="en-US" dirty="0"/>
              <a:t>Malware / Crypto locker</a:t>
            </a:r>
          </a:p>
          <a:p>
            <a:pPr marL="789708" lvl="2" indent="-285750">
              <a:buFontTx/>
              <a:buChar char="-"/>
            </a:pPr>
            <a:r>
              <a:rPr lang="en-US" dirty="0"/>
              <a:t>Backup is corrupted, incomplete or too old</a:t>
            </a:r>
          </a:p>
          <a:p>
            <a:pPr marL="609722" lvl="1" indent="-285750">
              <a:buFontTx/>
              <a:buChar char="-"/>
            </a:pPr>
            <a:r>
              <a:rPr lang="en-US" dirty="0"/>
              <a:t>Most accidents happen near deadlines!</a:t>
            </a:r>
          </a:p>
          <a:p>
            <a:pPr marL="609722" lvl="1" indent="-285750">
              <a:buFontTx/>
              <a:buChar char="-"/>
            </a:pPr>
            <a:endParaRPr lang="en-US" b="1" dirty="0"/>
          </a:p>
          <a:p>
            <a:pPr marL="609722" lvl="1" indent="-285750">
              <a:buFontTx/>
              <a:buChar char="-"/>
            </a:pPr>
            <a:r>
              <a:rPr lang="en-US" b="1" dirty="0"/>
              <a:t>Always keep a backup!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3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B4DEAE5-4D1E-493E-ACD1-DC12B39DE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446" y="1988840"/>
            <a:ext cx="4280809" cy="389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Source Code -&gt; </a:t>
            </a:r>
            <a:r>
              <a:rPr lang="de-DE" dirty="0" err="1"/>
              <a:t>Git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 err="1"/>
              <a:t>Git</a:t>
            </a:r>
            <a:r>
              <a:rPr lang="de-DE" dirty="0"/>
              <a:t> = Distributed Version Control System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Store source code in „</a:t>
            </a:r>
            <a:r>
              <a:rPr lang="de-DE" dirty="0" err="1"/>
              <a:t>repository</a:t>
            </a:r>
            <a:r>
              <a:rPr lang="de-DE" dirty="0"/>
              <a:t>“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Repository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and also </a:t>
            </a:r>
            <a:r>
              <a:rPr lang="de-DE" dirty="0" err="1"/>
              <a:t>pushed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remote </a:t>
            </a:r>
            <a:r>
              <a:rPr lang="de-DE" dirty="0" err="1"/>
              <a:t>location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Changeset</a:t>
            </a:r>
            <a:r>
              <a:rPr lang="de-DE" dirty="0"/>
              <a:t> (</a:t>
            </a:r>
            <a:r>
              <a:rPr lang="de-DE" dirty="0" err="1"/>
              <a:t>modified</a:t>
            </a:r>
            <a:r>
              <a:rPr lang="de-DE" dirty="0"/>
              <a:t> </a:t>
            </a:r>
            <a:r>
              <a:rPr lang="de-DE" dirty="0" err="1"/>
              <a:t>files</a:t>
            </a:r>
            <a:r>
              <a:rPr lang="de-DE" dirty="0"/>
              <a:t>)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annotated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metadata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History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changes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Can </a:t>
            </a:r>
            <a:r>
              <a:rPr lang="de-DE" dirty="0" err="1"/>
              <a:t>compare</a:t>
            </a:r>
            <a:r>
              <a:rPr lang="de-DE" dirty="0"/>
              <a:t> different </a:t>
            </a:r>
            <a:r>
              <a:rPr lang="de-DE" dirty="0" err="1"/>
              <a:t>versions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Rollback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versions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Command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utility</a:t>
            </a:r>
            <a:r>
              <a:rPr lang="de-DE" dirty="0"/>
              <a:t>: Simple </a:t>
            </a:r>
            <a:r>
              <a:rPr lang="de-DE" dirty="0" err="1"/>
              <a:t>commands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beginners</a:t>
            </a:r>
            <a:r>
              <a:rPr lang="de-DE" dirty="0"/>
              <a:t>, powerful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users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4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27F3D4-7736-477B-821B-EA22E2211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557" y="1026849"/>
            <a:ext cx="899442" cy="89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5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Source Code -&gt; </a:t>
            </a:r>
            <a:r>
              <a:rPr lang="de-DE" dirty="0" err="1"/>
              <a:t>Git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Most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commands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init</a:t>
            </a:r>
            <a:r>
              <a:rPr lang="de-DE" dirty="0"/>
              <a:t>“: </a:t>
            </a:r>
            <a:r>
              <a:rPr lang="de-DE" dirty="0" err="1"/>
              <a:t>Convert</a:t>
            </a:r>
            <a:r>
              <a:rPr lang="de-DE" dirty="0"/>
              <a:t> source code </a:t>
            </a:r>
            <a:r>
              <a:rPr lang="de-DE" dirty="0" err="1"/>
              <a:t>directory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repository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clone</a:t>
            </a:r>
            <a:r>
              <a:rPr lang="de-DE" dirty="0"/>
              <a:t>“: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fresh</a:t>
            </a:r>
            <a:r>
              <a:rPr lang="de-DE" dirty="0"/>
              <a:t> </a:t>
            </a:r>
            <a:r>
              <a:rPr lang="de-DE" dirty="0" err="1"/>
              <a:t>repository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“ / 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rm</a:t>
            </a:r>
            <a:r>
              <a:rPr lang="de-DE" dirty="0"/>
              <a:t>“: Add </a:t>
            </a:r>
            <a:r>
              <a:rPr lang="de-DE" dirty="0" err="1"/>
              <a:t>files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commit</a:t>
            </a:r>
            <a:r>
              <a:rPr lang="de-DE" dirty="0"/>
              <a:t> / Remove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files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repository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commit</a:t>
            </a:r>
            <a:r>
              <a:rPr lang="de-DE" dirty="0"/>
              <a:t>“: Save </a:t>
            </a:r>
            <a:r>
              <a:rPr lang="de-DE" dirty="0" err="1"/>
              <a:t>changes</a:t>
            </a:r>
            <a:r>
              <a:rPr lang="de-DE" dirty="0"/>
              <a:t> in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files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changeset</a:t>
            </a:r>
            <a:endParaRPr lang="de-DE" dirty="0"/>
          </a:p>
          <a:p>
            <a:pPr marL="969692" lvl="3" indent="-285750">
              <a:buFontTx/>
              <a:buChar char="-"/>
            </a:pPr>
            <a:r>
              <a:rPr lang="de-DE" dirty="0" err="1"/>
              <a:t>Annotate</a:t>
            </a:r>
            <a:r>
              <a:rPr lang="de-DE" dirty="0"/>
              <a:t> „</a:t>
            </a:r>
            <a:r>
              <a:rPr lang="de-DE" dirty="0" err="1"/>
              <a:t>commit</a:t>
            </a:r>
            <a:r>
              <a:rPr lang="de-DE" dirty="0"/>
              <a:t>“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changes</a:t>
            </a:r>
            <a:endParaRPr lang="de-DE" dirty="0"/>
          </a:p>
          <a:p>
            <a:pPr marL="969692" lvl="3" indent="-285750">
              <a:buFontTx/>
              <a:buChar char="-"/>
            </a:pPr>
            <a:r>
              <a:rPr lang="de-DE" dirty="0"/>
              <a:t>Commit </a:t>
            </a:r>
            <a:r>
              <a:rPr lang="de-DE" dirty="0" err="1"/>
              <a:t>early</a:t>
            </a:r>
            <a:r>
              <a:rPr lang="de-DE" dirty="0"/>
              <a:t>, </a:t>
            </a:r>
            <a:r>
              <a:rPr lang="de-DE" dirty="0" err="1"/>
              <a:t>commit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!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„</a:t>
            </a:r>
            <a:r>
              <a:rPr lang="de-DE" dirty="0" err="1"/>
              <a:t>git</a:t>
            </a:r>
            <a:r>
              <a:rPr lang="de-DE" dirty="0"/>
              <a:t> push“ / „</a:t>
            </a:r>
            <a:r>
              <a:rPr lang="de-DE" dirty="0" err="1"/>
              <a:t>git</a:t>
            </a:r>
            <a:r>
              <a:rPr lang="de-DE" dirty="0"/>
              <a:t> pull“: Transfer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/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Also: 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branch</a:t>
            </a:r>
            <a:r>
              <a:rPr lang="de-DE" dirty="0"/>
              <a:t>“ / „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merge</a:t>
            </a:r>
            <a:r>
              <a:rPr lang="de-DE" dirty="0"/>
              <a:t>“ </a:t>
            </a:r>
            <a:r>
              <a:rPr lang="de-DE" dirty="0" err="1"/>
              <a:t>to</a:t>
            </a:r>
            <a:r>
              <a:rPr lang="de-DE" dirty="0"/>
              <a:t> handle different </a:t>
            </a:r>
            <a:r>
              <a:rPr lang="de-DE" dirty="0" err="1"/>
              <a:t>versions</a:t>
            </a:r>
            <a:r>
              <a:rPr lang="de-DE" dirty="0"/>
              <a:t>, </a:t>
            </a:r>
            <a:r>
              <a:rPr lang="de-DE" dirty="0" err="1"/>
              <a:t>prepare</a:t>
            </a:r>
            <a:r>
              <a:rPr lang="de-DE" dirty="0"/>
              <a:t> </a:t>
            </a:r>
            <a:r>
              <a:rPr lang="de-DE" dirty="0" err="1"/>
              <a:t>patches</a:t>
            </a:r>
            <a:r>
              <a:rPr lang="de-DE" dirty="0"/>
              <a:t>,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complicated</a:t>
            </a:r>
            <a:r>
              <a:rPr lang="de-DE" dirty="0"/>
              <a:t> </a:t>
            </a:r>
            <a:r>
              <a:rPr lang="de-DE" dirty="0" err="1"/>
              <a:t>workflows</a:t>
            </a: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5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827F3D4-7736-477B-821B-EA22E2211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557" y="1026849"/>
            <a:ext cx="899442" cy="89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3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Git</a:t>
            </a:r>
            <a:r>
              <a:rPr lang="de-DE" dirty="0"/>
              <a:t> -&gt; </a:t>
            </a:r>
            <a:r>
              <a:rPr lang="de-DE" dirty="0" err="1"/>
              <a:t>GitLab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 err="1"/>
              <a:t>GitLab</a:t>
            </a:r>
            <a:r>
              <a:rPr lang="de-DE" dirty="0"/>
              <a:t>: </a:t>
            </a:r>
            <a:r>
              <a:rPr lang="de-DE" dirty="0" err="1"/>
              <a:t>Git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at WWU IT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Web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managing</a:t>
            </a:r>
            <a:r>
              <a:rPr lang="de-DE" dirty="0"/>
              <a:t> </a:t>
            </a:r>
            <a:r>
              <a:rPr lang="de-DE" dirty="0" err="1"/>
              <a:t>repository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Repository </a:t>
            </a:r>
            <a:r>
              <a:rPr lang="de-DE" dirty="0" err="1"/>
              <a:t>storage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Access </a:t>
            </a:r>
            <a:r>
              <a:rPr lang="de-DE" dirty="0" err="1"/>
              <a:t>control</a:t>
            </a:r>
            <a:r>
              <a:rPr lang="de-DE" dirty="0"/>
              <a:t> (Projects, Groups)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Container </a:t>
            </a:r>
            <a:r>
              <a:rPr lang="de-DE" dirty="0" err="1"/>
              <a:t>registry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CI/CD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Many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backups</a:t>
            </a:r>
            <a:r>
              <a:rPr lang="de-DE" dirty="0"/>
              <a:t> (</a:t>
            </a:r>
            <a:r>
              <a:rPr lang="de-DE" dirty="0" err="1"/>
              <a:t>disk</a:t>
            </a:r>
            <a:r>
              <a:rPr lang="de-DE" dirty="0"/>
              <a:t>, </a:t>
            </a:r>
            <a:r>
              <a:rPr lang="de-DE" dirty="0" err="1"/>
              <a:t>snapshots</a:t>
            </a:r>
            <a:r>
              <a:rPr lang="de-DE" dirty="0"/>
              <a:t>, tape)</a:t>
            </a:r>
          </a:p>
          <a:p>
            <a:pPr marL="789708" lvl="2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https://zivgitlab.uni-muenster.de/</a:t>
            </a:r>
          </a:p>
          <a:p>
            <a:pPr marL="789708" lvl="2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6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504F625-34C3-43E8-9F38-25C2EA7A3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844" y="748800"/>
            <a:ext cx="1622311" cy="154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5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GitLab</a:t>
            </a:r>
            <a:r>
              <a:rPr lang="de-DE" dirty="0"/>
              <a:t> -&gt; CI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CI = </a:t>
            </a:r>
            <a:r>
              <a:rPr lang="de-DE" dirty="0" err="1"/>
              <a:t>Continuous</a:t>
            </a:r>
            <a:r>
              <a:rPr lang="de-DE" dirty="0"/>
              <a:t> Integration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Test </a:t>
            </a:r>
            <a:r>
              <a:rPr lang="de-DE" dirty="0" err="1"/>
              <a:t>your</a:t>
            </a:r>
            <a:r>
              <a:rPr lang="de-DE" dirty="0"/>
              <a:t> Source Code </a:t>
            </a:r>
            <a:r>
              <a:rPr lang="de-DE" dirty="0" err="1"/>
              <a:t>automatically</a:t>
            </a:r>
            <a:r>
              <a:rPr lang="de-DE" dirty="0"/>
              <a:t> on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Git</a:t>
            </a:r>
            <a:r>
              <a:rPr lang="de-DE" dirty="0"/>
              <a:t> „Push“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remote </a:t>
            </a:r>
            <a:r>
              <a:rPr lang="de-DE" dirty="0" err="1"/>
              <a:t>repository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Write CI </a:t>
            </a:r>
            <a:r>
              <a:rPr lang="de-DE" dirty="0" err="1"/>
              <a:t>pipeline</a:t>
            </a:r>
            <a:r>
              <a:rPr lang="de-DE" dirty="0"/>
              <a:t> in .</a:t>
            </a:r>
            <a:r>
              <a:rPr lang="de-DE" dirty="0" err="1"/>
              <a:t>gitlab-ci.yml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,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source code</a:t>
            </a:r>
          </a:p>
          <a:p>
            <a:pPr marL="609722" lvl="1" indent="-285750">
              <a:buFontTx/>
              <a:buChar char="-"/>
            </a:pPr>
            <a:r>
              <a:rPr lang="de-DE" dirty="0"/>
              <a:t>Live-View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pipeline</a:t>
            </a:r>
            <a:r>
              <a:rPr lang="de-DE" dirty="0"/>
              <a:t> </a:t>
            </a:r>
            <a:r>
              <a:rPr lang="de-DE" dirty="0" err="1"/>
              <a:t>output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 err="1"/>
              <a:t>Notification</a:t>
            </a:r>
            <a:r>
              <a:rPr lang="de-DE" dirty="0"/>
              <a:t> on </a:t>
            </a:r>
            <a:r>
              <a:rPr lang="de-DE" dirty="0" err="1"/>
              <a:t>pipeline</a:t>
            </a:r>
            <a:r>
              <a:rPr lang="de-DE" dirty="0"/>
              <a:t> </a:t>
            </a:r>
            <a:r>
              <a:rPr lang="de-DE" dirty="0" err="1"/>
              <a:t>failures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E-Mail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Reference: https://docs.gitlab.com/ee/ci/yaml/</a:t>
            </a:r>
          </a:p>
          <a:p>
            <a:pPr marL="609722" lvl="1" indent="-285750">
              <a:buFontTx/>
              <a:buChar char="-"/>
            </a:pPr>
            <a:r>
              <a:rPr lang="de-DE" dirty="0" err="1"/>
              <a:t>Examples</a:t>
            </a:r>
            <a:r>
              <a:rPr lang="de-DE" dirty="0"/>
              <a:t>: https://docs.gitlab.com/ee/ci/examples/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7</a:t>
            </a:fld>
            <a:r>
              <a:rPr lang="de-DE"/>
              <a:t> 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F67A014-4F68-4BA4-AE8F-70A25DDBF908}"/>
              </a:ext>
            </a:extLst>
          </p:cNvPr>
          <p:cNvSpPr txBox="1"/>
          <p:nvPr/>
        </p:nvSpPr>
        <p:spPr>
          <a:xfrm>
            <a:off x="7686526" y="3096332"/>
            <a:ext cx="3528392" cy="2677656"/>
          </a:xfrm>
          <a:prstGeom prst="rect">
            <a:avLst/>
          </a:prstGeom>
          <a:noFill/>
          <a:ln>
            <a:solidFill>
              <a:srgbClr val="31B0DA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# .</a:t>
            </a:r>
            <a:r>
              <a:rPr lang="en-US" sz="1200" dirty="0" err="1">
                <a:latin typeface="Consolas" panose="020B0609020204030204" pitchFamily="49" charset="0"/>
              </a:rPr>
              <a:t>gitlab-ci.yml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image: </a:t>
            </a:r>
            <a:r>
              <a:rPr lang="en-US" sz="1200" dirty="0" err="1">
                <a:latin typeface="Consolas" panose="020B0609020204030204" pitchFamily="49" charset="0"/>
              </a:rPr>
              <a:t>gcc</a:t>
            </a:r>
            <a:endParaRPr lang="en-US" sz="1200" dirty="0">
              <a:latin typeface="Consolas" panose="020B0609020204030204" pitchFamily="49" charset="0"/>
            </a:endParaRP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build: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stage: build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script: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- g++ helloworld.cpp -o </a:t>
            </a:r>
            <a:r>
              <a:rPr lang="en-US" sz="1200" dirty="0" err="1">
                <a:latin typeface="Consolas" panose="020B0609020204030204" pitchFamily="49" charset="0"/>
              </a:rPr>
              <a:t>mybinary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  artifacts: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paths: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- </a:t>
            </a:r>
            <a:r>
              <a:rPr lang="en-US" sz="1200" dirty="0" err="1">
                <a:latin typeface="Consolas" panose="020B0609020204030204" pitchFamily="49" charset="0"/>
              </a:rPr>
              <a:t>mybinary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test: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stage: test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script: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- ./runmytests.sh</a:t>
            </a:r>
          </a:p>
        </p:txBody>
      </p:sp>
    </p:spTree>
    <p:extLst>
      <p:ext uri="{BB962C8B-B14F-4D97-AF65-F5344CB8AC3E}">
        <p14:creationId xmlns:p14="http://schemas.microsoft.com/office/powerpoint/2010/main" val="296844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Writing Tests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Tests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functions</a:t>
            </a:r>
            <a:r>
              <a:rPr lang="de-DE" dirty="0"/>
              <a:t> in </a:t>
            </a:r>
            <a:r>
              <a:rPr lang="de-DE" dirty="0" err="1"/>
              <a:t>scientific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easy: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Input –&gt; </a:t>
            </a:r>
            <a:r>
              <a:rPr lang="de-DE" dirty="0" err="1"/>
              <a:t>function</a:t>
            </a:r>
            <a:r>
              <a:rPr lang="de-DE" dirty="0"/>
              <a:t> -&gt; Output</a:t>
            </a:r>
          </a:p>
          <a:p>
            <a:pPr marL="789708" lvl="2" indent="-285750">
              <a:buFontTx/>
              <a:buChar char="-"/>
            </a:pP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mach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output</a:t>
            </a:r>
            <a:r>
              <a:rPr lang="de-DE" dirty="0"/>
              <a:t> at same </a:t>
            </a:r>
            <a:r>
              <a:rPr lang="de-DE" dirty="0" err="1"/>
              <a:t>input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Use </a:t>
            </a:r>
            <a:r>
              <a:rPr lang="de-DE" dirty="0" err="1"/>
              <a:t>libraries</a:t>
            </a:r>
            <a:r>
              <a:rPr lang="de-DE" dirty="0"/>
              <a:t>: 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C++: </a:t>
            </a:r>
            <a:r>
              <a:rPr lang="de-DE" dirty="0">
                <a:hlinkClick r:id="rId3"/>
              </a:rPr>
              <a:t>https://www.boost.org/doc/libs/1_66_0/libs/test/doc/html/index.html</a:t>
            </a:r>
            <a:endParaRPr lang="de-DE" dirty="0"/>
          </a:p>
          <a:p>
            <a:pPr marL="969692" lvl="3" indent="-285750">
              <a:buFontTx/>
              <a:buChar char="-"/>
            </a:pPr>
            <a:r>
              <a:rPr lang="de-DE" dirty="0"/>
              <a:t>Python: https://docs.python.org/3/library/unittest.html</a:t>
            </a:r>
          </a:p>
          <a:p>
            <a:pPr marL="609722" lvl="1" indent="-285750">
              <a:buFontTx/>
              <a:buChar char="-"/>
            </a:pP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Tests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detecting</a:t>
            </a:r>
            <a:r>
              <a:rPr lang="de-DE" dirty="0"/>
              <a:t> </a:t>
            </a:r>
            <a:r>
              <a:rPr lang="de-DE" dirty="0" err="1"/>
              <a:t>coding</a:t>
            </a:r>
            <a:r>
              <a:rPr lang="de-DE" dirty="0"/>
              <a:t> </a:t>
            </a:r>
            <a:r>
              <a:rPr lang="de-DE" dirty="0" err="1"/>
              <a:t>errors</a:t>
            </a:r>
            <a:endParaRPr lang="de-DE" dirty="0"/>
          </a:p>
          <a:p>
            <a:pPr marL="609722" lvl="1" indent="-285750">
              <a:buFontTx/>
              <a:buChar char="-"/>
            </a:pPr>
            <a:r>
              <a:rPr lang="de-DE" dirty="0"/>
              <a:t>Write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code: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New </a:t>
            </a:r>
            <a:r>
              <a:rPr lang="de-DE" dirty="0" err="1"/>
              <a:t>algorithms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automatically</a:t>
            </a:r>
            <a:r>
              <a:rPr lang="de-DE" dirty="0"/>
              <a:t> </a:t>
            </a:r>
            <a:r>
              <a:rPr lang="de-DE" dirty="0" err="1"/>
              <a:t>validated</a:t>
            </a: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8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081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Analysis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609722" lvl="1" indent="-285750">
              <a:buFontTx/>
              <a:buChar char="-"/>
            </a:pPr>
            <a:r>
              <a:rPr lang="de-DE" dirty="0"/>
              <a:t>Many different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analyze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:</a:t>
            </a:r>
          </a:p>
          <a:p>
            <a:pPr marL="789708" lvl="2" indent="-285750">
              <a:buFontTx/>
              <a:buChar char="-"/>
            </a:pPr>
            <a:r>
              <a:rPr lang="de-DE" dirty="0"/>
              <a:t>Custom </a:t>
            </a:r>
            <a:r>
              <a:rPr lang="de-DE" dirty="0" err="1"/>
              <a:t>scripts</a:t>
            </a:r>
            <a:r>
              <a:rPr lang="de-DE" dirty="0"/>
              <a:t>/</a:t>
            </a:r>
            <a:r>
              <a:rPr lang="de-DE" dirty="0" err="1"/>
              <a:t>software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 err="1"/>
              <a:t>Proprietary</a:t>
            </a:r>
            <a:r>
              <a:rPr lang="de-DE" dirty="0"/>
              <a:t> </a:t>
            </a:r>
            <a:r>
              <a:rPr lang="de-DE" dirty="0" err="1"/>
              <a:t>software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Multi-</a:t>
            </a:r>
            <a:r>
              <a:rPr lang="de-DE" dirty="0" err="1"/>
              <a:t>Step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workflows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multiple </a:t>
            </a:r>
            <a:r>
              <a:rPr lang="de-DE" dirty="0" err="1"/>
              <a:t>programs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Batch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large </a:t>
            </a:r>
            <a:r>
              <a:rPr lang="de-DE" dirty="0" err="1"/>
              <a:t>datasets</a:t>
            </a:r>
            <a:endParaRPr lang="de-DE" dirty="0"/>
          </a:p>
          <a:p>
            <a:pPr marL="789708" lvl="2" indent="-285750">
              <a:buFontTx/>
              <a:buChar char="-"/>
            </a:pPr>
            <a:r>
              <a:rPr lang="de-DE" dirty="0"/>
              <a:t>Last </a:t>
            </a:r>
            <a:r>
              <a:rPr lang="de-DE" dirty="0" err="1"/>
              <a:t>step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: </a:t>
            </a:r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/</a:t>
            </a:r>
            <a:r>
              <a:rPr lang="de-DE" dirty="0" err="1"/>
              <a:t>results</a:t>
            </a:r>
            <a:endParaRPr lang="de-DE" dirty="0"/>
          </a:p>
          <a:p>
            <a:pPr marL="969692" lvl="3" indent="-285750">
              <a:buFontTx/>
              <a:buChar char="-"/>
            </a:pPr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leads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!</a:t>
            </a:r>
          </a:p>
          <a:p>
            <a:pPr marL="969692" lvl="3" indent="-285750">
              <a:buFontTx/>
              <a:buChar char="-"/>
            </a:pPr>
            <a:r>
              <a:rPr lang="de-DE" dirty="0"/>
              <a:t>Quick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visualization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prefered</a:t>
            </a:r>
            <a:r>
              <a:rPr lang="de-DE" dirty="0"/>
              <a:t>!</a:t>
            </a:r>
          </a:p>
          <a:p>
            <a:pPr lvl="2" indent="0">
              <a:buNone/>
            </a:pPr>
            <a:endParaRPr lang="de-DE" dirty="0"/>
          </a:p>
          <a:p>
            <a:pPr lvl="2" indent="0">
              <a:buNone/>
            </a:pPr>
            <a:r>
              <a:rPr lang="de-DE" dirty="0"/>
              <a:t>=&gt; Many </a:t>
            </a:r>
            <a:r>
              <a:rPr lang="de-DE" dirty="0" err="1"/>
              <a:t>tools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platforms</a:t>
            </a:r>
            <a:r>
              <a:rPr lang="de-DE" dirty="0"/>
              <a:t>, different </a:t>
            </a:r>
            <a:r>
              <a:rPr lang="de-DE" dirty="0" err="1"/>
              <a:t>systems</a:t>
            </a:r>
            <a:endParaRPr lang="de-DE" dirty="0"/>
          </a:p>
          <a:p>
            <a:pPr marL="609722" lvl="1" indent="-285750">
              <a:buFontTx/>
              <a:buChar char="-"/>
            </a:pP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Interactive Data Analysis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JupyterHub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9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51068"/>
      </p:ext>
    </p:extLst>
  </p:cSld>
  <p:clrMapOvr>
    <a:masterClrMapping/>
  </p:clrMapOvr>
</p:sld>
</file>

<file path=ppt/theme/theme1.xml><?xml version="1.0" encoding="utf-8"?>
<a:theme xmlns:a="http://schemas.openxmlformats.org/drawingml/2006/main" name="WWU Münster PowerPoint Master">
  <a:themeElements>
    <a:clrScheme name="Benutzerdefiniert 5">
      <a:dk1>
        <a:srgbClr val="58585A"/>
      </a:dk1>
      <a:lt1>
        <a:srgbClr val="FFFFFF"/>
      </a:lt1>
      <a:dk2>
        <a:srgbClr val="FFFFFF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PPT_WWU_Var2_Meta_16x9_02</Template>
  <TotalTime>0</TotalTime>
  <Words>1553</Words>
  <Application>Microsoft Office PowerPoint</Application>
  <PresentationFormat>Benutzerdefiniert</PresentationFormat>
  <Paragraphs>270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Consolas</vt:lpstr>
      <vt:lpstr>Meta Offc Pro</vt:lpstr>
      <vt:lpstr>Symbol</vt:lpstr>
      <vt:lpstr>WWU Münster PowerPoint Master</vt:lpstr>
      <vt:lpstr>Interactive Data Analysis with JupyterHub (also including Git, CI, HPC) </vt:lpstr>
      <vt:lpstr>Data + Science = Data Science</vt:lpstr>
      <vt:lpstr>Source Code: Accidents happen!</vt:lpstr>
      <vt:lpstr>Source Code -&gt; Git</vt:lpstr>
      <vt:lpstr>Source Code -&gt; Git</vt:lpstr>
      <vt:lpstr>Git -&gt; GitLab</vt:lpstr>
      <vt:lpstr>GitLab -&gt; CI</vt:lpstr>
      <vt:lpstr>Writing Tests</vt:lpstr>
      <vt:lpstr>Data Analysis</vt:lpstr>
      <vt:lpstr>WWU IT – Systems Overview</vt:lpstr>
      <vt:lpstr>Jupyter</vt:lpstr>
      <vt:lpstr>JupyterLab</vt:lpstr>
      <vt:lpstr>Local Jupyter Notebook / JupyterLab</vt:lpstr>
      <vt:lpstr>JupyterHub</vt:lpstr>
      <vt:lpstr>JupyterHub: Software</vt:lpstr>
      <vt:lpstr>JupyterHub: Data Access</vt:lpstr>
      <vt:lpstr>JupyterHub &lt;-&gt; WWU Cloud</vt:lpstr>
      <vt:lpstr>Palma: HPC-Cluster</vt:lpstr>
      <vt:lpstr>JupyterHub: Integration with Palma</vt:lpstr>
      <vt:lpstr>JupyterHub: Knowledgebase</vt:lpstr>
      <vt:lpstr>PowerPoint-Präsentation</vt:lpstr>
    </vt:vector>
  </TitlesOfParts>
  <Company>Westfälische Wilhelms-Universität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zweizeilige Titel der Präsentation</dc:title>
  <dc:creator>Thieleke, Christine</dc:creator>
  <cp:lastModifiedBy>Blank-Burian, Dr. Markus</cp:lastModifiedBy>
  <cp:revision>275</cp:revision>
  <cp:lastPrinted>2020-01-23T14:07:07Z</cp:lastPrinted>
  <dcterms:created xsi:type="dcterms:W3CDTF">2019-09-05T07:21:35Z</dcterms:created>
  <dcterms:modified xsi:type="dcterms:W3CDTF">2020-06-19T09:57:46Z</dcterms:modified>
</cp:coreProperties>
</file>