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5" r:id="rId3"/>
    <p:sldId id="286" r:id="rId4"/>
    <p:sldId id="279" r:id="rId5"/>
    <p:sldId id="287" r:id="rId6"/>
    <p:sldId id="288" r:id="rId7"/>
    <p:sldId id="257" r:id="rId8"/>
    <p:sldId id="263" r:id="rId9"/>
    <p:sldId id="281" r:id="rId10"/>
    <p:sldId id="259" r:id="rId11"/>
    <p:sldId id="264" r:id="rId12"/>
    <p:sldId id="290" r:id="rId13"/>
  </p:sldIdLst>
  <p:sldSz cx="9144000" cy="6858000" type="screen4x3"/>
  <p:notesSz cx="6858000" cy="9144000"/>
  <p:embeddedFontLst>
    <p:embeddedFont>
      <p:font typeface="MetaNormal-Roman" panose="020B0502030000020004" pitchFamily="34" charset="0"/>
      <p:regular r:id="rId16"/>
    </p:embeddedFont>
    <p:embeddedFont>
      <p:font typeface="ＭＳ Ｐゴシック" panose="020B0600070205080204" pitchFamily="34" charset="-128"/>
      <p:regular r:id="rId17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80702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5" autoAdjust="0"/>
    <p:restoredTop sz="94670" autoAdjust="0"/>
  </p:normalViewPr>
  <p:slideViewPr>
    <p:cSldViewPr>
      <p:cViewPr varScale="1">
        <p:scale>
          <a:sx n="130" d="100"/>
          <a:sy n="130" d="100"/>
        </p:scale>
        <p:origin x="55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327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F6270-983E-4182-9F84-B6698AAAC061}" type="datetimeFigureOut">
              <a:rPr lang="de-DE" smtClean="0"/>
              <a:t>11.04.2017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381CB-48DF-4DAE-A0B3-B869C2DCA8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9844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D3FAD3-ECD2-44F8-83E1-4514C6E2F8E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4855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CD85F61-4924-4222-AB61-F8C2495F020E}" type="slidenum">
              <a:rPr lang="de-DE" altLang="de-DE" sz="1200" smtClean="0"/>
              <a:pPr/>
              <a:t>1</a:t>
            </a:fld>
            <a:endParaRPr lang="de-DE" altLang="de-DE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517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_Hintergrund_0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64163" y="5805488"/>
            <a:ext cx="28971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1500" smtClean="0">
                <a:solidFill>
                  <a:srgbClr val="0099CC"/>
                </a:solidFill>
                <a:latin typeface="MetaNormal-Roman" pitchFamily="34" charset="0"/>
                <a:cs typeface="Arial" charset="0"/>
              </a:rPr>
              <a:t>Hier Logo oder Name (Schriftart Meta, Schriftgröße 15Pkt) bündig mit dem Claim positionieren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335213" y="6303963"/>
            <a:ext cx="3892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1200" smtClean="0">
                <a:solidFill>
                  <a:schemeClr val="bg2"/>
                </a:solidFill>
                <a:latin typeface="MetaNormal-Roman" pitchFamily="34" charset="0"/>
                <a:cs typeface="Arial" charset="0"/>
              </a:rPr>
              <a:t>Bernhard Chlebowski</a:t>
            </a: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 userDrawn="1"/>
        </p:nvGraphicFramePr>
        <p:xfrm>
          <a:off x="4859338" y="5805488"/>
          <a:ext cx="33782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1" name="PHOTO-PAINT" r:id="rId4" imgW="4241270" imgH="1015873" progId="CorelPhotoPaint.Image.12">
                  <p:embed/>
                </p:oleObj>
              </mc:Choice>
              <mc:Fallback>
                <p:oleObj name="PHOTO-PAINT" r:id="rId4" imgW="4241270" imgH="1015873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805488"/>
                        <a:ext cx="33782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4475" y="2244725"/>
            <a:ext cx="7881938" cy="503238"/>
          </a:xfrm>
        </p:spPr>
        <p:txBody>
          <a:bodyPr/>
          <a:lstStyle>
            <a:lvl1pPr marL="0" indent="182563"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4475" y="1668463"/>
            <a:ext cx="7881938" cy="576262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39407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9454-8A75-42EE-BDB7-121E693A0D7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Verhaltensregeln im Reinraum</a:t>
            </a: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295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02363" y="1358900"/>
            <a:ext cx="1998662" cy="43561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04788" y="1358900"/>
            <a:ext cx="5845175" cy="43561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32A10-8609-431F-955C-ED51528A001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Verhaltensregeln im Reinraum</a:t>
            </a: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161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204788" y="1358900"/>
            <a:ext cx="7996237" cy="43561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28108-F296-4062-A7D1-EE138CFB611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Verhaltensregeln im Reinraum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795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58D44-2385-4980-91B3-899DDB71AC8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Verhaltensregeln im Reinraum</a:t>
            </a: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30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8706F-3859-441E-8C03-A6F7F016248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Verhaltensregeln im Reinraum</a:t>
            </a: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9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04788" y="1931988"/>
            <a:ext cx="3921125" cy="3783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78313" y="1931988"/>
            <a:ext cx="3922712" cy="3783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FCE4C-8691-40D4-85FD-521586EFF9C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Verhaltensregeln im Reinraum</a:t>
            </a: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382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C4137-8529-4A53-AF13-36DC7B736CC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Verhaltensregeln im Reinraum</a:t>
            </a:r>
            <a:endParaRPr lang="de-D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296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7EBFE-DE11-442E-BAFE-70A30DE7BF5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Verhaltensregeln im Reinraum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83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CA944-2661-4ABF-990A-D7744FC10CE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Verhaltensregeln im Reinraum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93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2DAC5-BBA5-4E15-9254-229AB668205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Verhaltensregeln im Reinraum</a:t>
            </a: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137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118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608B2-699F-4349-9172-1DCF552BBE5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Verhaltensregeln im Reinraum</a:t>
            </a: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96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_Hintergrund_01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14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4788" y="1358900"/>
            <a:ext cx="79962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&gt; Überschrift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788" y="1931988"/>
            <a:ext cx="7996237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 Erste Ebene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7238" y="611188"/>
            <a:ext cx="60166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0000"/>
                </a:solidFill>
                <a:latin typeface="MetaNormal-Roman" panose="020B05020300000200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D2D056-6735-4841-8DA3-E4A807615FB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94163" y="654050"/>
            <a:ext cx="412432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 smtClean="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de-DE" smtClean="0"/>
              <a:t>Verhaltensregeln im Reinraum</a:t>
            </a: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11475" y="6538913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2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79388" y="6538913"/>
            <a:ext cx="43434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1100" smtClean="0">
                <a:solidFill>
                  <a:schemeClr val="bg2"/>
                </a:solidFill>
                <a:latin typeface="MetaNormal-Roman" pitchFamily="34" charset="0"/>
                <a:cs typeface="Arial" charset="0"/>
              </a:rPr>
              <a:t>Bernhard Chlebowski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B1CA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B1CA00"/>
          </a:solidFill>
          <a:latin typeface="MetaNormal-Roman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B1CA00"/>
          </a:solidFill>
          <a:latin typeface="MetaNormal-Roman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B1CA00"/>
          </a:solidFill>
          <a:latin typeface="MetaNormal-Roman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B1CA00"/>
          </a:solidFill>
          <a:latin typeface="MetaNormal-Roman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B1CA00"/>
          </a:solidFill>
          <a:latin typeface="MetaNormal-Roman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B1CA00"/>
          </a:solidFill>
          <a:latin typeface="MetaNormal-Roman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B1CA00"/>
          </a:solidFill>
          <a:latin typeface="MetaNormal-Roman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B1CA00"/>
          </a:solidFill>
          <a:latin typeface="MetaNormal-Roman" pitchFamily="34" charset="0"/>
          <a:ea typeface="ＭＳ Ｐゴシック" pitchFamily="34" charset="-128"/>
        </a:defRPr>
      </a:lvl9pPr>
    </p:titleStyle>
    <p:bodyStyle>
      <a:lvl1pPr marL="182563" indent="-182563" algn="l" rtl="0" eaLnBrk="0" fontAlgn="base" hangingPunct="0">
        <a:spcBef>
          <a:spcPct val="0"/>
        </a:spcBef>
        <a:spcAft>
          <a:spcPct val="0"/>
        </a:spcAft>
        <a:buChar char="•"/>
        <a:defRPr sz="1700">
          <a:solidFill>
            <a:schemeClr val="bg2"/>
          </a:solidFill>
          <a:latin typeface="+mn-lt"/>
          <a:ea typeface="+mn-ea"/>
          <a:cs typeface="+mn-cs"/>
        </a:defRPr>
      </a:lvl1pPr>
      <a:lvl2pPr marL="538163" indent="-80963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n-lt"/>
          <a:ea typeface="+mn-ea"/>
        </a:defRPr>
      </a:lvl2pPr>
      <a:lvl3pPr marL="892175" indent="22225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n-lt"/>
          <a:ea typeface="+mn-ea"/>
        </a:defRPr>
      </a:lvl3pPr>
      <a:lvl4pPr marL="1258888" indent="112713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n-lt"/>
          <a:ea typeface="+mn-ea"/>
        </a:defRPr>
      </a:lvl4pPr>
      <a:lvl5pPr marL="1612900" indent="2159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n-lt"/>
          <a:ea typeface="+mn-ea"/>
        </a:defRPr>
      </a:lvl5pPr>
      <a:lvl6pPr marL="2070100" algn="l" rtl="0" fontAlgn="base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n-lt"/>
          <a:ea typeface="+mn-ea"/>
        </a:defRPr>
      </a:lvl6pPr>
      <a:lvl7pPr marL="2527300" algn="l" rtl="0" fontAlgn="base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n-lt"/>
          <a:ea typeface="+mn-ea"/>
        </a:defRPr>
      </a:lvl7pPr>
      <a:lvl8pPr marL="2984500" algn="l" rtl="0" fontAlgn="base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n-lt"/>
          <a:ea typeface="+mn-ea"/>
        </a:defRPr>
      </a:lvl8pPr>
      <a:lvl9pPr marL="3441700" algn="l" rtl="0" fontAlgn="base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4475" y="1668463"/>
            <a:ext cx="7880350" cy="576262"/>
          </a:xfrm>
          <a:noFill/>
        </p:spPr>
        <p:txBody>
          <a:bodyPr/>
          <a:lstStyle/>
          <a:p>
            <a:pPr eaLnBrk="1" hangingPunct="1"/>
            <a:r>
              <a:rPr lang="de-DE" altLang="de-DE" smtClean="0"/>
              <a:t>Verhaltensregeln im Reinraum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4475" y="2244725"/>
            <a:ext cx="7835900" cy="503238"/>
          </a:xfrm>
          <a:noFill/>
        </p:spPr>
        <p:txBody>
          <a:bodyPr/>
          <a:lstStyle/>
          <a:p>
            <a:pPr indent="0">
              <a:buNone/>
            </a:pPr>
            <a:r>
              <a:rPr lang="de-DE" altLang="de-DE" err="1" smtClean="0"/>
              <a:t>CeNTech</a:t>
            </a:r>
            <a:endParaRPr lang="de-DE" altLang="de-DE" smtClean="0"/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2339975" y="6237288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0D97EB6-66A1-49C1-8770-C797F5AEA2B0}" type="slidenum">
              <a:rPr lang="de-DE" altLang="de-DE" sz="1600" smtClean="0">
                <a:solidFill>
                  <a:srgbClr val="000000"/>
                </a:solidFill>
                <a:latin typeface="MetaNormal-Roman" panose="020B0502030000020004" pitchFamily="34" charset="0"/>
              </a:rPr>
              <a:pPr/>
              <a:t>10</a:t>
            </a:fld>
            <a:endParaRPr lang="de-DE" altLang="de-DE" sz="1600" smtClean="0">
              <a:solidFill>
                <a:srgbClr val="000000"/>
              </a:solidFill>
              <a:latin typeface="MetaNormal-Roman" panose="020B05020300000200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Verhaltensregeln im Reinraum</a:t>
            </a:r>
            <a:endParaRPr lang="de-DE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e-DE" smtClean="0"/>
              <a:t>Regeln 4</a:t>
            </a:r>
            <a:endParaRPr lang="de-DE" altLang="de-DE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47675" indent="-265113">
              <a:buFont typeface="Wingdings" panose="05000000000000000000" pitchFamily="2" charset="2"/>
              <a:buChar char="Ø"/>
            </a:pPr>
            <a:endParaRPr lang="de-DE" altLang="de-DE" smtClean="0"/>
          </a:p>
          <a:p>
            <a:pPr marL="447675" indent="-265113">
              <a:buFont typeface="Wingdings" panose="05000000000000000000" pitchFamily="2" charset="2"/>
              <a:buChar char="Ø"/>
            </a:pPr>
            <a:r>
              <a:rPr lang="de-DE" altLang="de-DE" smtClean="0"/>
              <a:t>Keine Benutzung </a:t>
            </a:r>
            <a:r>
              <a:rPr lang="de-DE" altLang="de-DE"/>
              <a:t>von Bleistiften, stattdessen Kugelschreiber od. </a:t>
            </a:r>
            <a:r>
              <a:rPr lang="de-DE" altLang="de-DE" smtClean="0"/>
              <a:t>Faserschreiber.</a:t>
            </a:r>
          </a:p>
          <a:p>
            <a:pPr marL="447675" indent="-265113">
              <a:buFont typeface="Wingdings" panose="05000000000000000000" pitchFamily="2" charset="2"/>
              <a:buChar char="Ø"/>
            </a:pPr>
            <a:endParaRPr lang="de-DE" altLang="de-DE"/>
          </a:p>
          <a:p>
            <a:pPr marL="447675" indent="-265113">
              <a:buFont typeface="Wingdings" panose="05000000000000000000" pitchFamily="2" charset="2"/>
              <a:buChar char="Ø"/>
            </a:pPr>
            <a:r>
              <a:rPr lang="de-DE" altLang="de-DE" smtClean="0"/>
              <a:t>Nach </a:t>
            </a:r>
            <a:r>
              <a:rPr lang="de-DE" altLang="de-DE"/>
              <a:t>Möglichkeit kein Schreibpapier benutzen, stattdessen spezielles </a:t>
            </a:r>
            <a:r>
              <a:rPr lang="de-DE" altLang="de-DE" smtClean="0"/>
              <a:t>Reinraumpapier.</a:t>
            </a:r>
            <a:endParaRPr lang="en-GB" altLang="de-DE" smtClean="0"/>
          </a:p>
          <a:p>
            <a:pPr marL="447675" indent="-265113">
              <a:buFont typeface="Wingdings" panose="05000000000000000000" pitchFamily="2" charset="2"/>
              <a:buChar char="Ø"/>
            </a:pPr>
            <a:endParaRPr lang="de-DE" altLang="de-DE" smtClean="0"/>
          </a:p>
          <a:p>
            <a:pPr marL="447675" indent="-265113">
              <a:buFont typeface="Wingdings" panose="05000000000000000000" pitchFamily="2" charset="2"/>
              <a:buChar char="Ø"/>
            </a:pPr>
            <a:r>
              <a:rPr lang="de-DE" altLang="de-DE" smtClean="0"/>
              <a:t>Zur </a:t>
            </a:r>
            <a:r>
              <a:rPr lang="de-DE" altLang="de-DE"/>
              <a:t>Reinigung des Arbeitsplatzes nur geeignete Reinigungsmaterialien und -mittel </a:t>
            </a:r>
            <a:r>
              <a:rPr lang="de-DE" altLang="de-DE" smtClean="0"/>
              <a:t>verwenden.</a:t>
            </a:r>
          </a:p>
          <a:p>
            <a:pPr marL="447675" indent="-265113">
              <a:buFont typeface="Wingdings" panose="05000000000000000000" pitchFamily="2" charset="2"/>
              <a:buChar char="Ø"/>
            </a:pPr>
            <a:endParaRPr lang="de-DE" altLang="de-DE" smtClean="0"/>
          </a:p>
          <a:p>
            <a:pPr marL="447675" indent="-265113">
              <a:buFont typeface="Wingdings" panose="05000000000000000000" pitchFamily="2" charset="2"/>
              <a:buChar char="Ø"/>
            </a:pPr>
            <a:r>
              <a:rPr lang="de-DE" altLang="de-DE" smtClean="0"/>
              <a:t>Für </a:t>
            </a:r>
            <a:r>
              <a:rPr lang="de-DE" altLang="de-DE"/>
              <a:t>das Arbeiten mit Gefahrstoffen gelten die entspr. </a:t>
            </a:r>
            <a:r>
              <a:rPr lang="de-DE" altLang="de-DE" smtClean="0"/>
              <a:t>Reglungen                        (allg.  Sicherheitsunterweisung).</a:t>
            </a:r>
            <a:endParaRPr lang="de-DE" altLang="de-DE" smtClean="0"/>
          </a:p>
          <a:p>
            <a:pPr marL="447675" indent="-265113">
              <a:buFont typeface="Wingdings" panose="05000000000000000000" pitchFamily="2" charset="2"/>
              <a:buChar char="Ø"/>
            </a:pPr>
            <a:endParaRPr lang="de-DE" altLang="de-DE" smtClean="0"/>
          </a:p>
          <a:p>
            <a:pPr marL="447675" indent="-265113">
              <a:buFont typeface="Wingdings" panose="05000000000000000000" pitchFamily="2" charset="2"/>
              <a:buChar char="Ø"/>
            </a:pPr>
            <a:endParaRPr lang="de-DE" altLang="de-DE" smtClean="0"/>
          </a:p>
          <a:p>
            <a:pPr marL="182562" indent="0">
              <a:buNone/>
            </a:pPr>
            <a:endParaRPr lang="de-DE" altLang="de-DE" smtClean="0"/>
          </a:p>
          <a:p>
            <a:pPr marL="447675" indent="-265113">
              <a:buFont typeface="Wingdings" panose="05000000000000000000" pitchFamily="2" charset="2"/>
              <a:buChar char="Ø"/>
            </a:pPr>
            <a:endParaRPr lang="de-DE" altLang="de-DE"/>
          </a:p>
          <a:p>
            <a:pPr marL="182562" indent="0">
              <a:buNone/>
            </a:pPr>
            <a:endParaRPr lang="de-DE" alt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9400BA7-B483-4B37-91F1-332FABA89C69}" type="slidenum">
              <a:rPr lang="de-DE" altLang="de-DE" sz="1600" smtClean="0">
                <a:solidFill>
                  <a:srgbClr val="000000"/>
                </a:solidFill>
                <a:latin typeface="MetaNormal-Roman" panose="020B0502030000020004" pitchFamily="34" charset="0"/>
              </a:rPr>
              <a:pPr/>
              <a:t>11</a:t>
            </a:fld>
            <a:endParaRPr lang="de-DE" altLang="de-DE" sz="1600" smtClean="0">
              <a:solidFill>
                <a:srgbClr val="000000"/>
              </a:solidFill>
              <a:latin typeface="MetaNormal-Roman" panose="020B05020300000200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Verhaltensregeln im Reinraum</a:t>
            </a:r>
            <a:endParaRPr lang="de-DE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Gaswarnanlage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1" y="2196947"/>
            <a:ext cx="7996237" cy="3783012"/>
          </a:xfrm>
        </p:spPr>
        <p:txBody>
          <a:bodyPr/>
          <a:lstStyle/>
          <a:p>
            <a:pPr marL="447675" indent="-265113">
              <a:buFont typeface="Wingdings" panose="05000000000000000000" pitchFamily="2" charset="2"/>
              <a:buChar char="Ø"/>
            </a:pPr>
            <a:r>
              <a:rPr lang="de-DE" altLang="de-DE" sz="1500"/>
              <a:t>Grün: Ätzanlage in </a:t>
            </a:r>
            <a:r>
              <a:rPr lang="de-DE" altLang="de-DE" sz="1500" smtClean="0"/>
              <a:t>Betrieb.</a:t>
            </a:r>
            <a:endParaRPr lang="en-GB" altLang="de-DE" sz="1500" smtClean="0"/>
          </a:p>
          <a:p>
            <a:pPr marL="447675" indent="-265113">
              <a:buFont typeface="Wingdings" panose="05000000000000000000" pitchFamily="2" charset="2"/>
              <a:buChar char="Ø"/>
            </a:pPr>
            <a:endParaRPr lang="en-GB" altLang="de-DE" sz="1500" smtClean="0"/>
          </a:p>
          <a:p>
            <a:pPr marL="447675" indent="-265113">
              <a:buFont typeface="Wingdings" panose="05000000000000000000" pitchFamily="2" charset="2"/>
              <a:buChar char="Ø"/>
            </a:pPr>
            <a:r>
              <a:rPr lang="de-DE" altLang="de-DE" sz="1500"/>
              <a:t>Gelb + </a:t>
            </a:r>
            <a:r>
              <a:rPr lang="de-DE" altLang="de-DE" sz="1500" smtClean="0"/>
              <a:t>Sirene im </a:t>
            </a:r>
            <a:r>
              <a:rPr lang="de-DE" altLang="de-DE" sz="1500"/>
              <a:t>Reinraum: Störung Ätzanlage oder Dräger-Sensoren oder Gasflasche </a:t>
            </a:r>
            <a:r>
              <a:rPr lang="de-DE" altLang="de-DE" sz="1500" smtClean="0"/>
              <a:t>leer.</a:t>
            </a:r>
          </a:p>
          <a:p>
            <a:pPr marL="447675" indent="-265113">
              <a:buFont typeface="Wingdings" panose="05000000000000000000" pitchFamily="2" charset="2"/>
              <a:buChar char="Ø"/>
            </a:pPr>
            <a:endParaRPr lang="de-DE" altLang="de-DE" sz="1500" smtClean="0"/>
          </a:p>
          <a:p>
            <a:pPr marL="447675" indent="-265113">
              <a:buFont typeface="Wingdings" panose="05000000000000000000" pitchFamily="2" charset="2"/>
              <a:buChar char="Ø"/>
            </a:pPr>
            <a:r>
              <a:rPr lang="de-DE" altLang="de-DE" sz="1600"/>
              <a:t>Rot: Gasaustritt (geringe Konzentration) --&gt; Reinraum evakuieren und Notfall-Verantwortlichen informieren (Johannes Kern</a:t>
            </a:r>
            <a:r>
              <a:rPr lang="de-DE" altLang="de-DE" sz="1600" smtClean="0"/>
              <a:t>: 0176 </a:t>
            </a:r>
            <a:r>
              <a:rPr lang="de-DE" altLang="de-DE" sz="1600"/>
              <a:t>96495391, Simone Ferrari</a:t>
            </a:r>
            <a:r>
              <a:rPr lang="de-DE" altLang="de-DE" sz="1600" smtClean="0"/>
              <a:t>: 0174 </a:t>
            </a:r>
            <a:r>
              <a:rPr lang="de-DE" altLang="de-DE" sz="1600"/>
              <a:t>7608231</a:t>
            </a:r>
            <a:r>
              <a:rPr lang="de-DE" altLang="de-DE" sz="1600" smtClean="0"/>
              <a:t>).</a:t>
            </a:r>
          </a:p>
          <a:p>
            <a:pPr marL="447675" indent="-265113">
              <a:buFont typeface="Wingdings" panose="05000000000000000000" pitchFamily="2" charset="2"/>
              <a:buChar char="Ø"/>
            </a:pPr>
            <a:endParaRPr lang="de-DE" altLang="de-DE" sz="1600"/>
          </a:p>
          <a:p>
            <a:pPr marL="447675" indent="-265113">
              <a:buFont typeface="Wingdings" panose="05000000000000000000" pitchFamily="2" charset="2"/>
              <a:buChar char="Ø"/>
            </a:pPr>
            <a:r>
              <a:rPr lang="de-DE" altLang="de-DE" sz="1600"/>
              <a:t>Rot + </a:t>
            </a:r>
            <a:r>
              <a:rPr lang="de-DE" altLang="de-DE" sz="1600" smtClean="0"/>
              <a:t>Sirene im Reinraum und im </a:t>
            </a:r>
            <a:r>
              <a:rPr lang="de-DE" altLang="de-DE" sz="1600"/>
              <a:t>Gebäude: Gasalarm (Giftgasaustritt) --&gt; Gebäude evakuieren, Sammelplatz </a:t>
            </a:r>
            <a:r>
              <a:rPr lang="de-DE" altLang="de-DE" sz="1600" smtClean="0"/>
              <a:t>aufsuchen. </a:t>
            </a:r>
          </a:p>
          <a:p>
            <a:pPr marL="447675" indent="-265113">
              <a:buFont typeface="Wingdings" panose="05000000000000000000" pitchFamily="2" charset="2"/>
              <a:buChar char="Ø"/>
            </a:pPr>
            <a:endParaRPr lang="de-DE" altLang="de-DE" sz="1500" smtClean="0"/>
          </a:p>
          <a:p>
            <a:pPr marL="447675" indent="-265113">
              <a:buFont typeface="Wingdings" panose="05000000000000000000" pitchFamily="2" charset="2"/>
              <a:buNone/>
            </a:pPr>
            <a:endParaRPr lang="de-DE" altLang="de-DE" sz="150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987989"/>
            <a:ext cx="1357544" cy="1588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6CA944-2661-4ABF-990A-D7744FC10CE5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Verhaltensregeln im Reinraum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30" y="1311690"/>
            <a:ext cx="4360506" cy="417815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11690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5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6FEE4B-06B8-4E54-A415-F6F20E3DB84C}" type="slidenum">
              <a:rPr lang="de-DE" altLang="de-DE" sz="1600" smtClean="0">
                <a:solidFill>
                  <a:srgbClr val="000000"/>
                </a:solidFill>
                <a:latin typeface="MetaNormal-Roman" panose="020B0502030000020004" pitchFamily="34" charset="0"/>
              </a:rPr>
              <a:pPr/>
              <a:t>2</a:t>
            </a:fld>
            <a:endParaRPr lang="de-DE" altLang="de-DE" sz="1600" smtClean="0">
              <a:solidFill>
                <a:srgbClr val="000000"/>
              </a:solidFill>
              <a:latin typeface="MetaNormal-Roman" panose="020B0502030000020004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Verhaltensregeln im Reinraum</a:t>
            </a:r>
            <a:endParaRPr lang="de-DE"/>
          </a:p>
        </p:txBody>
      </p:sp>
      <p:pic>
        <p:nvPicPr>
          <p:cNvPr id="9220" name="Picture 5" descr="313px-FireIcon"/>
          <p:cNvPicPr>
            <a:picLocks noChangeAspect="1" noChangeArrowheads="1"/>
          </p:cNvPicPr>
          <p:nvPr/>
        </p:nvPicPr>
        <p:blipFill>
          <a:blip r:embed="rId2">
            <a:lum brigh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28479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4788" y="981075"/>
            <a:ext cx="7996237" cy="8778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B1CA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B1CA00"/>
                </a:solidFill>
                <a:latin typeface="MetaNormal-Roman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B1CA00"/>
                </a:solidFill>
                <a:latin typeface="MetaNormal-Roman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B1CA00"/>
                </a:solidFill>
                <a:latin typeface="MetaNormal-Roman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B1CA00"/>
                </a:solidFill>
                <a:latin typeface="MetaNormal-Roman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B1CA00"/>
                </a:solidFill>
                <a:latin typeface="MetaNormal-Roman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B1CA00"/>
                </a:solidFill>
                <a:latin typeface="MetaNormal-Roman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B1CA00"/>
                </a:solidFill>
                <a:latin typeface="MetaNormal-Roman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B1CA00"/>
                </a:solidFill>
                <a:latin typeface="MetaNormal-Roman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kern="0" smtClean="0"/>
              <a:t>Allgemeines Verhalten im Notfall</a:t>
            </a:r>
            <a:endParaRPr lang="en-US" kern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04788" y="1931988"/>
            <a:ext cx="8328025" cy="4089400"/>
          </a:xfrm>
          <a:prstGeom prst="rect">
            <a:avLst/>
          </a:prstGeom>
        </p:spPr>
        <p:txBody>
          <a:bodyPr/>
          <a:lstStyle>
            <a:lvl1pPr marL="182563" indent="-182563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38163" indent="-809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2pPr>
            <a:lvl3pPr marL="892175" indent="222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3pPr>
            <a:lvl4pPr marL="1258888" indent="1127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4pPr>
            <a:lvl5pPr marL="1612900" indent="215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5pPr>
            <a:lvl6pPr marL="20701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6pPr>
            <a:lvl7pPr marL="25273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7pPr>
            <a:lvl8pPr marL="29845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8pPr>
            <a:lvl9pPr marL="34417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de-DE" sz="1600" b="1" kern="0" smtClean="0"/>
              <a:t>Strom-, Gas-, Wasserzufuhr unterbrechen (</a:t>
            </a:r>
            <a:r>
              <a:rPr lang="de-DE" sz="1600" b="1" kern="0" smtClean="0">
                <a:solidFill>
                  <a:srgbClr val="FF3300"/>
                </a:solidFill>
              </a:rPr>
              <a:t>Not-Aus</a:t>
            </a:r>
            <a:r>
              <a:rPr lang="de-DE" sz="1600" b="1" kern="0" smtClean="0"/>
              <a:t>)</a:t>
            </a:r>
            <a:br>
              <a:rPr lang="de-DE" sz="1600" b="1" kern="0" smtClean="0"/>
            </a:br>
            <a:endParaRPr lang="de-DE" sz="1600" b="1" kern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de-DE" sz="1600" b="1" kern="0" smtClean="0"/>
              <a:t>Personenrettung (</a:t>
            </a:r>
            <a:r>
              <a:rPr lang="de-DE" sz="1600" kern="0" smtClean="0"/>
              <a:t>Selbstgefährdung vermeiden)</a:t>
            </a:r>
            <a:br>
              <a:rPr lang="de-DE" sz="1600" kern="0" smtClean="0"/>
            </a:br>
            <a:endParaRPr lang="de-DE" sz="1600" kern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de-DE" sz="1600" b="1" kern="0" smtClean="0"/>
              <a:t>Bei Unfall, Feuer, Gefahrstoffausbruch Hilfe anfordern</a:t>
            </a:r>
            <a:r>
              <a:rPr lang="de-DE" sz="1600" kern="0" smtClean="0"/>
              <a:t/>
            </a:r>
            <a:br>
              <a:rPr lang="de-DE" sz="1600" kern="0" smtClean="0"/>
            </a:br>
            <a:r>
              <a:rPr lang="de-DE" sz="2000" b="1" kern="0" smtClean="0">
                <a:solidFill>
                  <a:srgbClr val="FF0000"/>
                </a:solidFill>
              </a:rPr>
              <a:t>Feuerwehr</a:t>
            </a:r>
            <a:r>
              <a:rPr lang="de-DE" sz="2000" kern="0" smtClean="0">
                <a:solidFill>
                  <a:srgbClr val="FF0000"/>
                </a:solidFill>
              </a:rPr>
              <a:t> </a:t>
            </a:r>
            <a:r>
              <a:rPr lang="de-DE" sz="2400" b="1" kern="0" smtClean="0">
                <a:solidFill>
                  <a:srgbClr val="FF0000"/>
                </a:solidFill>
              </a:rPr>
              <a:t>112</a:t>
            </a:r>
            <a:r>
              <a:rPr lang="de-DE" sz="1800" kern="0" smtClean="0"/>
              <a:t>, </a:t>
            </a:r>
            <a:r>
              <a:rPr lang="de-DE" sz="1800" b="1" kern="0" smtClean="0"/>
              <a:t>Störungsstelle</a:t>
            </a:r>
            <a:r>
              <a:rPr lang="de-DE" sz="2000" b="1" kern="0" smtClean="0"/>
              <a:t> </a:t>
            </a:r>
            <a:r>
              <a:rPr lang="de-DE" sz="2000" b="1" kern="0" smtClean="0">
                <a:solidFill>
                  <a:srgbClr val="FF3300"/>
                </a:solidFill>
              </a:rPr>
              <a:t>33333</a:t>
            </a:r>
            <a:r>
              <a:rPr lang="de-DE" sz="1600" kern="0" smtClean="0"/>
              <a:t/>
            </a:r>
            <a:br>
              <a:rPr lang="de-DE" sz="1600" kern="0" smtClean="0"/>
            </a:br>
            <a:r>
              <a:rPr lang="de-DE" sz="1600" kern="0" smtClean="0"/>
              <a:t>- </a:t>
            </a:r>
            <a:r>
              <a:rPr lang="de-DE" sz="1600" b="1" kern="0" smtClean="0">
                <a:solidFill>
                  <a:srgbClr val="CC0000"/>
                </a:solidFill>
              </a:rPr>
              <a:t>W</a:t>
            </a:r>
            <a:r>
              <a:rPr lang="de-DE" sz="1600" b="1" kern="0" smtClean="0"/>
              <a:t>as</a:t>
            </a:r>
            <a:r>
              <a:rPr lang="de-DE" sz="1600" kern="0" smtClean="0"/>
              <a:t> ist passiert ?</a:t>
            </a:r>
            <a:br>
              <a:rPr lang="de-DE" sz="1600" kern="0" smtClean="0"/>
            </a:br>
            <a:r>
              <a:rPr lang="de-DE" sz="1600" kern="0" smtClean="0"/>
              <a:t>- </a:t>
            </a:r>
            <a:r>
              <a:rPr lang="de-DE" sz="1600" b="1" kern="0" smtClean="0">
                <a:solidFill>
                  <a:srgbClr val="CC0000"/>
                </a:solidFill>
              </a:rPr>
              <a:t>W</a:t>
            </a:r>
            <a:r>
              <a:rPr lang="de-DE" sz="1600" b="1" kern="0" smtClean="0"/>
              <a:t>o</a:t>
            </a:r>
            <a:r>
              <a:rPr lang="de-DE" sz="1600" kern="0" smtClean="0"/>
              <a:t> ist es passiert ? </a:t>
            </a:r>
            <a:br>
              <a:rPr lang="de-DE" sz="1600" kern="0" smtClean="0"/>
            </a:br>
            <a:r>
              <a:rPr lang="de-DE" sz="1600" kern="0" smtClean="0"/>
              <a:t>- </a:t>
            </a:r>
            <a:r>
              <a:rPr lang="de-DE" sz="1600" b="1" kern="0" smtClean="0">
                <a:solidFill>
                  <a:srgbClr val="CC0000"/>
                </a:solidFill>
              </a:rPr>
              <a:t>W</a:t>
            </a:r>
            <a:r>
              <a:rPr lang="de-DE" sz="1600" b="1" kern="0" smtClean="0"/>
              <a:t>ie</a:t>
            </a:r>
            <a:r>
              <a:rPr lang="de-DE" sz="1600" kern="0" smtClean="0"/>
              <a:t> viele Personen wurden verletzt ? </a:t>
            </a:r>
            <a:br>
              <a:rPr lang="de-DE" sz="1600" kern="0" smtClean="0"/>
            </a:br>
            <a:r>
              <a:rPr lang="de-DE" sz="1600" kern="0" smtClean="0"/>
              <a:t>- </a:t>
            </a:r>
            <a:r>
              <a:rPr lang="de-DE" sz="1600" b="1" kern="0" smtClean="0">
                <a:solidFill>
                  <a:srgbClr val="CC0000"/>
                </a:solidFill>
              </a:rPr>
              <a:t>W</a:t>
            </a:r>
            <a:r>
              <a:rPr lang="de-DE" sz="1600" b="1" kern="0" smtClean="0"/>
              <a:t>er</a:t>
            </a:r>
            <a:r>
              <a:rPr lang="de-DE" sz="1600" kern="0" smtClean="0"/>
              <a:t> ruft an ?</a:t>
            </a:r>
            <a:br>
              <a:rPr lang="de-DE" sz="1600" kern="0" smtClean="0"/>
            </a:br>
            <a:r>
              <a:rPr lang="de-DE" sz="1600" kern="0" smtClean="0"/>
              <a:t>- </a:t>
            </a:r>
            <a:r>
              <a:rPr lang="de-DE" sz="1600" b="1" kern="0" smtClean="0">
                <a:solidFill>
                  <a:srgbClr val="CC0000"/>
                </a:solidFill>
              </a:rPr>
              <a:t>W</a:t>
            </a:r>
            <a:r>
              <a:rPr lang="de-DE" sz="1600" b="1" kern="0" smtClean="0"/>
              <a:t>arten</a:t>
            </a:r>
            <a:r>
              <a:rPr lang="de-DE" sz="1600" kern="0" smtClean="0"/>
              <a:t> ! </a:t>
            </a:r>
            <a:br>
              <a:rPr lang="de-DE" sz="1600" kern="0" smtClean="0"/>
            </a:br>
            <a:endParaRPr lang="de-DE" sz="1600" kern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de-DE" sz="1600" kern="0" smtClean="0"/>
              <a:t>Andere Personen warnen</a:t>
            </a:r>
            <a:br>
              <a:rPr lang="de-DE" sz="1600" kern="0" smtClean="0"/>
            </a:br>
            <a:endParaRPr lang="de-DE" sz="1600" kern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de-DE" sz="1600" kern="0" smtClean="0"/>
              <a:t>Alarmpläne beachten</a:t>
            </a:r>
            <a:br>
              <a:rPr lang="de-DE" sz="1600" kern="0" smtClean="0"/>
            </a:br>
            <a:endParaRPr lang="de-DE" sz="1600" kern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de-DE" sz="1600" kern="0" smtClean="0"/>
              <a:t>Rettungskräfte einweisen</a:t>
            </a:r>
            <a:br>
              <a:rPr lang="de-DE" sz="1600" kern="0" smtClean="0"/>
            </a:br>
            <a:endParaRPr lang="de-DE" sz="1600" kern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DE" sz="1600" kern="0" smtClean="0"/>
              <a:t>(Siehe auch rote Sicherheitsfibel der WWU und Homepage des Physikalischen Instituts)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kern="0" smtClean="0"/>
          </a:p>
        </p:txBody>
      </p:sp>
      <p:pic>
        <p:nvPicPr>
          <p:cNvPr id="9223" name="Picture 4" descr="rlb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214563"/>
            <a:ext cx="1296988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6" descr="RET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000500"/>
            <a:ext cx="138271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7" descr="RET10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000125"/>
            <a:ext cx="187325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8" descr="BRAND0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2571750"/>
            <a:ext cx="12065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EF856F-E2A9-431F-A93C-2A31C8C110CA}" type="slidenum">
              <a:rPr lang="de-DE" altLang="de-DE" sz="1600" smtClean="0">
                <a:solidFill>
                  <a:srgbClr val="000000"/>
                </a:solidFill>
                <a:latin typeface="MetaNormal-Roman" panose="020B0502030000020004" pitchFamily="34" charset="0"/>
              </a:rPr>
              <a:pPr/>
              <a:t>3</a:t>
            </a:fld>
            <a:endParaRPr lang="de-DE" altLang="de-DE" sz="1600" smtClean="0">
              <a:solidFill>
                <a:srgbClr val="000000"/>
              </a:solidFill>
              <a:latin typeface="MetaNormal-Roman" panose="020B0502030000020004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Verhaltensregeln im Reinraum</a:t>
            </a:r>
            <a:endParaRPr lang="de-D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04788" y="981075"/>
            <a:ext cx="7996237" cy="8778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B1CA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B1CA00"/>
                </a:solidFill>
                <a:latin typeface="MetaNormal-Roman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B1CA00"/>
                </a:solidFill>
                <a:latin typeface="MetaNormal-Roman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B1CA00"/>
                </a:solidFill>
                <a:latin typeface="MetaNormal-Roman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B1CA00"/>
                </a:solidFill>
                <a:latin typeface="MetaNormal-Roman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B1CA00"/>
                </a:solidFill>
                <a:latin typeface="MetaNormal-Roman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B1CA00"/>
                </a:solidFill>
                <a:latin typeface="MetaNormal-Roman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B1CA00"/>
                </a:solidFill>
                <a:latin typeface="MetaNormal-Roman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B1CA00"/>
                </a:solidFill>
                <a:latin typeface="MetaNormal-Roman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de-DE" kern="0" smtClean="0"/>
              <a:t>Symbole …</a:t>
            </a:r>
            <a:endParaRPr lang="de-DE" ker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92500" y="2636838"/>
            <a:ext cx="5014913" cy="3024187"/>
          </a:xfrm>
          <a:prstGeom prst="rect">
            <a:avLst/>
          </a:prstGeom>
        </p:spPr>
        <p:txBody>
          <a:bodyPr/>
          <a:lstStyle>
            <a:lvl1pPr marL="182563" indent="-182563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38163" indent="-809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2pPr>
            <a:lvl3pPr marL="892175" indent="222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3pPr>
            <a:lvl4pPr marL="1258888" indent="1127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4pPr>
            <a:lvl5pPr marL="1612900" indent="215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5pPr>
            <a:lvl6pPr marL="20701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6pPr>
            <a:lvl7pPr marL="25273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7pPr>
            <a:lvl8pPr marL="29845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8pPr>
            <a:lvl9pPr marL="34417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indent="0">
              <a:lnSpc>
                <a:spcPct val="90000"/>
              </a:lnSpc>
              <a:buFontTx/>
              <a:buNone/>
              <a:defRPr/>
            </a:pPr>
            <a:endParaRPr lang="en-GB" b="1" kern="0" smtClean="0"/>
          </a:p>
          <a:p>
            <a:pPr indent="0">
              <a:lnSpc>
                <a:spcPct val="90000"/>
              </a:lnSpc>
              <a:buFontTx/>
              <a:buNone/>
              <a:defRPr/>
            </a:pPr>
            <a:r>
              <a:rPr lang="en-GB" b="1" kern="0" smtClean="0"/>
              <a:t>Erste Hilfe Ausrüstung:</a:t>
            </a:r>
          </a:p>
          <a:p>
            <a:pPr indent="0">
              <a:lnSpc>
                <a:spcPct val="90000"/>
              </a:lnSpc>
              <a:buFontTx/>
              <a:buNone/>
              <a:defRPr/>
            </a:pPr>
            <a:endParaRPr lang="en-GB" b="1" kern="0" smtClean="0"/>
          </a:p>
          <a:p>
            <a:pPr indent="0">
              <a:lnSpc>
                <a:spcPct val="90000"/>
              </a:lnSpc>
              <a:buFontTx/>
              <a:buNone/>
              <a:defRPr/>
            </a:pPr>
            <a:r>
              <a:rPr lang="en-GB" kern="0" smtClean="0"/>
              <a:t>Siehe  Aushänge mit Alarm- und Fluchtplänen, </a:t>
            </a:r>
          </a:p>
          <a:p>
            <a:pPr indent="0">
              <a:lnSpc>
                <a:spcPct val="90000"/>
              </a:lnSpc>
              <a:buFontTx/>
              <a:buNone/>
              <a:defRPr/>
            </a:pPr>
            <a:r>
              <a:rPr lang="en-GB" kern="0" smtClean="0"/>
              <a:t>beim Sicherheitsbeauftragten nachfragen</a:t>
            </a:r>
          </a:p>
          <a:p>
            <a:pPr indent="0">
              <a:lnSpc>
                <a:spcPct val="90000"/>
              </a:lnSpc>
              <a:buFontTx/>
              <a:buNone/>
              <a:defRPr/>
            </a:pPr>
            <a:endParaRPr lang="en-GB" b="1" kern="0" smtClean="0"/>
          </a:p>
          <a:p>
            <a:pPr indent="0">
              <a:lnSpc>
                <a:spcPct val="90000"/>
              </a:lnSpc>
              <a:buFontTx/>
              <a:buNone/>
              <a:defRPr/>
            </a:pPr>
            <a:endParaRPr lang="en-GB" b="1" kern="0" smtClean="0"/>
          </a:p>
          <a:p>
            <a:pPr indent="0">
              <a:lnSpc>
                <a:spcPct val="90000"/>
              </a:lnSpc>
              <a:buFontTx/>
              <a:buNone/>
              <a:defRPr/>
            </a:pPr>
            <a:r>
              <a:rPr lang="en-GB" b="1" kern="0" smtClean="0"/>
              <a:t>Feuerlöscher , Feuermelder</a:t>
            </a:r>
          </a:p>
          <a:p>
            <a:pPr indent="0">
              <a:lnSpc>
                <a:spcPct val="90000"/>
              </a:lnSpc>
              <a:buFontTx/>
              <a:buNone/>
              <a:defRPr/>
            </a:pPr>
            <a:endParaRPr lang="en-GB" b="1" kern="0" smtClean="0"/>
          </a:p>
          <a:p>
            <a:pPr indent="0">
              <a:lnSpc>
                <a:spcPct val="90000"/>
              </a:lnSpc>
              <a:buFontTx/>
              <a:buNone/>
              <a:defRPr/>
            </a:pPr>
            <a:endParaRPr lang="en-GB" b="1" kern="0" smtClean="0"/>
          </a:p>
        </p:txBody>
      </p:sp>
      <p:pic>
        <p:nvPicPr>
          <p:cNvPr id="10246" name="Grafik 5" descr="5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58975"/>
            <a:ext cx="2808287" cy="3968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8" descr="BRAND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4149725"/>
            <a:ext cx="8636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2" descr="D:\Eigene Dateien\Sicherheit-Laserschutz\Betriebsanweisungen\Symbole\E06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1075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3" descr="D:\Eigene Dateien\Sicherheit-Laserschutz\Betriebsanweisungen\Symbole\E05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76517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4" descr="D:\Eigene Dateien\Sicherheit-Laserschutz\Betriebsanweisungen\Symbole\E28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628775"/>
            <a:ext cx="147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5" descr="D:\Eigene Dateien\Sicherheit-Laserschutz\Betriebsanweisungen\Symbole\E03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05251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B0B1D04-EC47-4818-BB9C-2890433E944F}" type="slidenum">
              <a:rPr lang="de-DE" altLang="de-DE" sz="1600" smtClean="0">
                <a:solidFill>
                  <a:srgbClr val="000000"/>
                </a:solidFill>
                <a:latin typeface="MetaNormal-Roman" panose="020B0502030000020004" pitchFamily="34" charset="0"/>
              </a:rPr>
              <a:pPr/>
              <a:t>4</a:t>
            </a:fld>
            <a:endParaRPr lang="de-DE" altLang="de-DE" sz="1600" smtClean="0">
              <a:solidFill>
                <a:srgbClr val="000000"/>
              </a:solidFill>
              <a:latin typeface="MetaNormal-Roman" panose="020B05020300000200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Verhaltensregeln im Reinraum</a:t>
            </a:r>
            <a:endParaRPr lang="de-DE"/>
          </a:p>
        </p:txBody>
      </p:sp>
      <p:graphicFrame>
        <p:nvGraphicFramePr>
          <p:cNvPr id="11268" name="Object 4"/>
          <p:cNvGraphicFramePr>
            <a:graphicFrameLocks noGrp="1" noChangeAspect="1"/>
          </p:cNvGraphicFramePr>
          <p:nvPr>
            <p:ph/>
          </p:nvPr>
        </p:nvGraphicFramePr>
        <p:xfrm>
          <a:off x="827088" y="1150938"/>
          <a:ext cx="6913562" cy="48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Acrobat Document" r:id="rId3" imgW="6062400" imgH="4284000" progId="AcroExch.Document.7">
                  <p:embed/>
                </p:oleObj>
              </mc:Choice>
              <mc:Fallback>
                <p:oleObj name="Acrobat Document" r:id="rId3" imgW="6062400" imgH="4284000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150938"/>
                        <a:ext cx="6913562" cy="488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C901F1E-E899-4280-989E-A55E7AFA7474}" type="slidenum">
              <a:rPr lang="de-DE" altLang="de-DE" sz="1600" smtClean="0">
                <a:solidFill>
                  <a:srgbClr val="000000"/>
                </a:solidFill>
                <a:latin typeface="MetaNormal-Roman" panose="020B0502030000020004" pitchFamily="34" charset="0"/>
              </a:rPr>
              <a:pPr/>
              <a:t>5</a:t>
            </a:fld>
            <a:endParaRPr lang="de-DE" altLang="de-DE" sz="1600" smtClean="0">
              <a:solidFill>
                <a:srgbClr val="000000"/>
              </a:solidFill>
              <a:latin typeface="MetaNormal-Roman" panose="020B0502030000020004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Verhaltensregeln im Reinraum</a:t>
            </a:r>
            <a:endParaRPr lang="de-D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331640" y="5287446"/>
            <a:ext cx="6192688" cy="57606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B1CA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B1CA00"/>
                </a:solidFill>
                <a:latin typeface="MetaNormal-Roman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B1CA00"/>
                </a:solidFill>
                <a:latin typeface="MetaNormal-Roman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B1CA00"/>
                </a:solidFill>
                <a:latin typeface="MetaNormal-Roman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B1CA00"/>
                </a:solidFill>
                <a:latin typeface="MetaNormal-Roman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B1CA00"/>
                </a:solidFill>
                <a:latin typeface="MetaNormal-Roman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B1CA00"/>
                </a:solidFill>
                <a:latin typeface="MetaNormal-Roman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B1CA00"/>
                </a:solidFill>
                <a:latin typeface="MetaNormal-Roman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B1CA00"/>
                </a:solidFill>
                <a:latin typeface="MetaNormal-Roman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de-DE" sz="1800" kern="0" err="1" smtClean="0"/>
              <a:t>CeNTech</a:t>
            </a:r>
            <a:r>
              <a:rPr lang="de-DE" sz="1800" kern="0" smtClean="0"/>
              <a:t>: ISO 7  =  max. 352.000 Partikel pro m</a:t>
            </a:r>
            <a:r>
              <a:rPr lang="de-DE" sz="1800" kern="0" baseline="30000" smtClean="0"/>
              <a:t>3</a:t>
            </a:r>
            <a:endParaRPr lang="de-DE" sz="1800" kern="0" baseline="30000"/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357103" y="2596138"/>
            <a:ext cx="799623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 sz="170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895900" y="3198168"/>
            <a:ext cx="3352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Sicherheit im HF-Labor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22" y="1124744"/>
            <a:ext cx="6454933" cy="4007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6CA944-2661-4ABF-990A-D7744FC10CE5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Verhaltensregeln im Reinraum</a:t>
            </a: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812006"/>
            <a:ext cx="4352900" cy="551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8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13459F3-10EE-47F3-AFAC-F936D631E6B2}" type="slidenum">
              <a:rPr lang="de-DE" altLang="de-DE" sz="1600" smtClean="0">
                <a:solidFill>
                  <a:srgbClr val="000000"/>
                </a:solidFill>
                <a:latin typeface="MetaNormal-Roman" panose="020B0502030000020004" pitchFamily="34" charset="0"/>
              </a:rPr>
              <a:pPr/>
              <a:t>7</a:t>
            </a:fld>
            <a:endParaRPr lang="de-DE" altLang="de-DE" sz="1600" smtClean="0">
              <a:solidFill>
                <a:srgbClr val="000000"/>
              </a:solidFill>
              <a:latin typeface="MetaNormal-Roman" panose="020B05020300000200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Verhaltensregeln im Reinraum</a:t>
            </a:r>
            <a:endParaRPr lang="de-DE"/>
          </a:p>
        </p:txBody>
      </p:sp>
      <p:sp>
        <p:nvSpPr>
          <p:cNvPr id="1331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e-DE" err="1" smtClean="0"/>
              <a:t>Regeln</a:t>
            </a:r>
            <a:r>
              <a:rPr lang="en-GB" altLang="de-DE" smtClean="0"/>
              <a:t> 1</a:t>
            </a:r>
            <a:endParaRPr lang="de-DE" altLang="de-DE" smtClean="0"/>
          </a:p>
        </p:txBody>
      </p:sp>
      <p:sp>
        <p:nvSpPr>
          <p:cNvPr id="13317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79375" y="1988840"/>
            <a:ext cx="7996238" cy="3816424"/>
          </a:xfrm>
        </p:spPr>
        <p:txBody>
          <a:bodyPr/>
          <a:lstStyle/>
          <a:p>
            <a:pPr marL="447675" indent="-265113">
              <a:buFont typeface="Wingdings" panose="05000000000000000000" pitchFamily="2" charset="2"/>
              <a:buChar char="Ø"/>
            </a:pPr>
            <a:endParaRPr lang="en-GB" altLang="de-DE" smtClean="0"/>
          </a:p>
          <a:p>
            <a:pPr marL="447675" indent="-265113">
              <a:buFont typeface="Wingdings" panose="05000000000000000000" pitchFamily="2" charset="2"/>
              <a:buChar char="Ø"/>
            </a:pPr>
            <a:endParaRPr lang="en-GB" altLang="de-DE" smtClean="0"/>
          </a:p>
          <a:p>
            <a:pPr marL="447675" indent="-265113">
              <a:buFont typeface="Wingdings" panose="05000000000000000000" pitchFamily="2" charset="2"/>
              <a:buChar char="Ø"/>
            </a:pPr>
            <a:r>
              <a:rPr lang="de-DE" altLang="de-DE" smtClean="0"/>
              <a:t>Der Reinraum darf nur von geschulten/eingewiesenen Mitarbeitern betreten werden.</a:t>
            </a:r>
            <a:endParaRPr lang="en-GB" altLang="de-DE" smtClean="0"/>
          </a:p>
          <a:p>
            <a:pPr marL="447675" indent="-265113">
              <a:buFont typeface="Wingdings" panose="05000000000000000000" pitchFamily="2" charset="2"/>
              <a:buChar char="Ø"/>
            </a:pPr>
            <a:endParaRPr lang="en-GB" altLang="de-DE" smtClean="0"/>
          </a:p>
          <a:p>
            <a:pPr marL="447675" indent="-265113">
              <a:buFont typeface="Wingdings" panose="05000000000000000000" pitchFamily="2" charset="2"/>
              <a:buChar char="Ø"/>
            </a:pPr>
            <a:r>
              <a:rPr lang="de-DE" altLang="de-DE" smtClean="0"/>
              <a:t>Vor </a:t>
            </a:r>
            <a:r>
              <a:rPr lang="de-DE" altLang="de-DE"/>
              <a:t>dem Betreten ist Reinraumkleidung anzulegen (Kopfbedeckung, Overall, Überziehschuhe, </a:t>
            </a:r>
            <a:r>
              <a:rPr lang="de-DE" altLang="de-DE" smtClean="0"/>
              <a:t>ggf. </a:t>
            </a:r>
            <a:r>
              <a:rPr lang="de-DE" altLang="de-DE"/>
              <a:t>Handschuhe</a:t>
            </a:r>
            <a:r>
              <a:rPr lang="de-DE" altLang="de-DE" smtClean="0"/>
              <a:t>).</a:t>
            </a:r>
          </a:p>
          <a:p>
            <a:pPr marL="447675" indent="-265113">
              <a:buFont typeface="Wingdings" panose="05000000000000000000" pitchFamily="2" charset="2"/>
              <a:buChar char="Ø"/>
            </a:pPr>
            <a:endParaRPr lang="de-DE" altLang="de-DE"/>
          </a:p>
          <a:p>
            <a:pPr marL="447675" indent="-265113">
              <a:buFont typeface="Wingdings" panose="05000000000000000000" pitchFamily="2" charset="2"/>
              <a:buChar char="Ø"/>
            </a:pPr>
            <a:r>
              <a:rPr lang="de-DE" altLang="de-DE" smtClean="0"/>
              <a:t>Vor </a:t>
            </a:r>
            <a:r>
              <a:rPr lang="de-DE" altLang="de-DE"/>
              <a:t>dem Eintritt in den Reinraumbereich </a:t>
            </a:r>
            <a:r>
              <a:rPr lang="de-DE" altLang="de-DE" smtClean="0"/>
              <a:t>Fußmatte benutzen.</a:t>
            </a:r>
            <a:endParaRPr lang="en-GB" altLang="de-DE" smtClean="0"/>
          </a:p>
          <a:p>
            <a:pPr marL="447675" indent="-265113">
              <a:buFont typeface="Wingdings" panose="05000000000000000000" pitchFamily="2" charset="2"/>
              <a:buChar char="Ø"/>
            </a:pPr>
            <a:endParaRPr lang="en-GB" altLang="de-DE" smtClean="0"/>
          </a:p>
          <a:p>
            <a:pPr marL="447675" indent="-265113">
              <a:buFont typeface="Wingdings" panose="05000000000000000000" pitchFamily="2" charset="2"/>
              <a:buChar char="Ø"/>
            </a:pPr>
            <a:r>
              <a:rPr lang="de-DE" altLang="de-DE" smtClean="0"/>
              <a:t>Das Betreten des Reinraumbereichs ist nur </a:t>
            </a:r>
            <a:r>
              <a:rPr lang="de-DE" altLang="de-DE"/>
              <a:t>über die Schleuse </a:t>
            </a:r>
            <a:r>
              <a:rPr lang="de-DE" altLang="de-DE" smtClean="0"/>
              <a:t>gestattet</a:t>
            </a:r>
            <a:r>
              <a:rPr lang="de-DE" altLang="de-DE" smtClean="0"/>
              <a:t>.</a:t>
            </a:r>
          </a:p>
          <a:p>
            <a:pPr marL="447675" indent="-265113">
              <a:buFont typeface="Wingdings" panose="05000000000000000000" pitchFamily="2" charset="2"/>
              <a:buChar char="Ø"/>
            </a:pPr>
            <a:endParaRPr lang="de-DE" altLang="de-DE" b="1"/>
          </a:p>
          <a:p>
            <a:pPr marL="447675" indent="-265113">
              <a:buFont typeface="Wingdings" panose="05000000000000000000" pitchFamily="2" charset="2"/>
              <a:buChar char="Ø"/>
            </a:pPr>
            <a:r>
              <a:rPr lang="de-DE" altLang="de-DE" smtClean="0"/>
              <a:t>Der </a:t>
            </a:r>
            <a:r>
              <a:rPr lang="de-DE" altLang="de-DE"/>
              <a:t>automatische Schließmechanismus der Zugangstüren darf nicht </a:t>
            </a:r>
            <a:r>
              <a:rPr lang="de-DE" altLang="de-DE" smtClean="0"/>
              <a:t>außer Kraft gesetzt werden.</a:t>
            </a:r>
            <a:endParaRPr lang="en-GB" altLang="de-DE" smtClean="0"/>
          </a:p>
          <a:p>
            <a:pPr marL="447675" indent="-265113">
              <a:buFont typeface="Wingdings" panose="05000000000000000000" pitchFamily="2" charset="2"/>
              <a:buChar char="Ø"/>
            </a:pPr>
            <a:endParaRPr lang="de-DE" alt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F3EB1C8-86A9-4E63-8309-A5D5104EDA48}" type="slidenum">
              <a:rPr lang="de-DE" altLang="de-DE" sz="1600" smtClean="0">
                <a:solidFill>
                  <a:srgbClr val="000000"/>
                </a:solidFill>
                <a:latin typeface="MetaNormal-Roman" panose="020B0502030000020004" pitchFamily="34" charset="0"/>
              </a:rPr>
              <a:pPr/>
              <a:t>8</a:t>
            </a:fld>
            <a:endParaRPr lang="de-DE" altLang="de-DE" sz="1600" smtClean="0">
              <a:solidFill>
                <a:srgbClr val="000000"/>
              </a:solidFill>
              <a:latin typeface="MetaNormal-Roman" panose="020B05020300000200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Verhaltensregeln im Reinraum</a:t>
            </a:r>
            <a:endParaRPr lang="de-DE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e-DE" smtClean="0"/>
              <a:t>Regeln 2</a:t>
            </a:r>
            <a:endParaRPr lang="de-DE" altLang="de-DE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1" y="2247900"/>
            <a:ext cx="7996237" cy="3585244"/>
          </a:xfrm>
        </p:spPr>
        <p:txBody>
          <a:bodyPr/>
          <a:lstStyle/>
          <a:p>
            <a:pPr marL="447675" indent="-265113">
              <a:buFont typeface="Wingdings" panose="05000000000000000000" pitchFamily="2" charset="2"/>
              <a:buChar char="Ø"/>
            </a:pPr>
            <a:r>
              <a:rPr lang="de-DE" altLang="de-DE" smtClean="0"/>
              <a:t>Im </a:t>
            </a:r>
            <a:r>
              <a:rPr lang="de-DE" altLang="de-DE"/>
              <a:t>Reinraum möglichst wenig und kontrolliert bewegen (keine schnellen/hektisch Bewegungen</a:t>
            </a:r>
            <a:r>
              <a:rPr lang="de-DE" altLang="de-DE" smtClean="0"/>
              <a:t>).</a:t>
            </a:r>
          </a:p>
          <a:p>
            <a:pPr marL="447675" indent="-265113">
              <a:buFont typeface="Wingdings" panose="05000000000000000000" pitchFamily="2" charset="2"/>
              <a:buChar char="Ø"/>
            </a:pPr>
            <a:endParaRPr lang="de-DE" altLang="de-DE"/>
          </a:p>
          <a:p>
            <a:pPr marL="447675" indent="-265113">
              <a:buFont typeface="Wingdings" panose="05000000000000000000" pitchFamily="2" charset="2"/>
              <a:buChar char="Ø"/>
            </a:pPr>
            <a:r>
              <a:rPr lang="de-DE" altLang="de-DE" smtClean="0"/>
              <a:t>Beim Platzieren von Gegenständen/Arbeitsmaterialien die </a:t>
            </a:r>
            <a:r>
              <a:rPr lang="de-DE" altLang="de-DE" smtClean="0"/>
              <a:t>Luftströmung </a:t>
            </a:r>
            <a:r>
              <a:rPr lang="de-DE" altLang="de-DE" smtClean="0"/>
              <a:t>möglichst wenig stören.</a:t>
            </a:r>
            <a:endParaRPr lang="en-GB" altLang="de-DE" smtClean="0"/>
          </a:p>
          <a:p>
            <a:pPr marL="447675" indent="-265113">
              <a:buFont typeface="Wingdings" panose="05000000000000000000" pitchFamily="2" charset="2"/>
              <a:buChar char="Ø"/>
            </a:pPr>
            <a:endParaRPr lang="en-GB" altLang="de-DE" smtClean="0"/>
          </a:p>
          <a:p>
            <a:pPr marL="447675" indent="-265113">
              <a:buFont typeface="Wingdings" panose="05000000000000000000" pitchFamily="2" charset="2"/>
              <a:buChar char="Ø"/>
            </a:pPr>
            <a:r>
              <a:rPr lang="de-DE" altLang="de-DE" smtClean="0"/>
              <a:t>Alle eingesetzten </a:t>
            </a:r>
            <a:r>
              <a:rPr lang="de-DE" altLang="de-DE"/>
              <a:t>Materialien müssen eine abriebfeste Oberfläche </a:t>
            </a:r>
            <a:r>
              <a:rPr lang="de-DE" altLang="de-DE" smtClean="0"/>
              <a:t>besitzen.</a:t>
            </a:r>
          </a:p>
          <a:p>
            <a:pPr marL="447675" indent="-265113">
              <a:buFont typeface="Wingdings" panose="05000000000000000000" pitchFamily="2" charset="2"/>
              <a:buChar char="Ø"/>
            </a:pPr>
            <a:endParaRPr lang="en-GB" altLang="de-DE" smtClean="0"/>
          </a:p>
          <a:p>
            <a:pPr marL="447675" indent="-265113">
              <a:buFont typeface="Wingdings" panose="05000000000000000000" pitchFamily="2" charset="2"/>
              <a:buChar char="Ø"/>
            </a:pPr>
            <a:r>
              <a:rPr lang="de-DE" altLang="de-DE" smtClean="0"/>
              <a:t>Gegenstände sind </a:t>
            </a:r>
            <a:r>
              <a:rPr lang="de-DE" altLang="de-DE"/>
              <a:t>vor dem Einschleusen gründlich </a:t>
            </a:r>
            <a:r>
              <a:rPr lang="de-DE" altLang="de-DE" smtClean="0"/>
              <a:t>zu säubern.</a:t>
            </a:r>
            <a:endParaRPr lang="en-GB" altLang="de-DE" smtClean="0"/>
          </a:p>
          <a:p>
            <a:pPr marL="447675" indent="-265113">
              <a:buFont typeface="Wingdings" panose="05000000000000000000" pitchFamily="2" charset="2"/>
              <a:buChar char="Ø"/>
            </a:pPr>
            <a:endParaRPr lang="en-GB" altLang="de-DE" smtClean="0"/>
          </a:p>
          <a:p>
            <a:pPr marL="447675" indent="-265113">
              <a:buFont typeface="Wingdings" panose="05000000000000000000" pitchFamily="2" charset="2"/>
              <a:buChar char="Ø"/>
            </a:pPr>
            <a:r>
              <a:rPr lang="de-DE" altLang="de-DE" smtClean="0"/>
              <a:t>Keine </a:t>
            </a:r>
            <a:r>
              <a:rPr lang="de-DE" altLang="de-DE"/>
              <a:t>persönlichen Gegenstände mit in den Reinraum nehmen (Schmuck, Taschen etc.)</a:t>
            </a:r>
            <a:endParaRPr lang="en-GB" altLang="de-DE" smtClean="0"/>
          </a:p>
          <a:p>
            <a:pPr marL="447675" indent="-265113">
              <a:buFont typeface="Wingdings" panose="05000000000000000000" pitchFamily="2" charset="2"/>
              <a:buChar char="Ø"/>
            </a:pPr>
            <a:endParaRPr lang="en-GB" altLang="de-DE" smtClean="0"/>
          </a:p>
          <a:p>
            <a:pPr marL="447675" indent="-265113">
              <a:buFont typeface="Wingdings" panose="05000000000000000000" pitchFamily="2" charset="2"/>
              <a:buChar char="Ø"/>
            </a:pPr>
            <a:endParaRPr lang="en-GB" altLang="de-DE" smtClean="0"/>
          </a:p>
          <a:p>
            <a:pPr marL="447675" indent="-265113">
              <a:buFont typeface="Wingdings" panose="05000000000000000000" pitchFamily="2" charset="2"/>
              <a:buChar char="Ø"/>
            </a:pPr>
            <a:endParaRPr lang="en-GB" altLang="de-DE" smtClean="0"/>
          </a:p>
          <a:p>
            <a:pPr marL="447675" indent="-265113">
              <a:buFont typeface="Wingdings" panose="05000000000000000000" pitchFamily="2" charset="2"/>
              <a:buChar char="Ø"/>
            </a:pPr>
            <a:endParaRPr lang="en-GB" altLang="de-DE" smtClean="0"/>
          </a:p>
          <a:p>
            <a:pPr marL="447675" indent="-265113">
              <a:buFont typeface="Wingdings" panose="05000000000000000000" pitchFamily="2" charset="2"/>
              <a:buChar char="Ø"/>
            </a:pPr>
            <a:endParaRPr lang="en-GB" alt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4E39EEF-7473-420B-88AB-D619A1A1BE1B}" type="slidenum">
              <a:rPr lang="de-DE" altLang="de-DE" sz="1600" smtClean="0">
                <a:solidFill>
                  <a:srgbClr val="000000"/>
                </a:solidFill>
                <a:latin typeface="MetaNormal-Roman" panose="020B0502030000020004" pitchFamily="34" charset="0"/>
              </a:rPr>
              <a:pPr/>
              <a:t>9</a:t>
            </a:fld>
            <a:endParaRPr lang="de-DE" altLang="de-DE" sz="1600" smtClean="0">
              <a:solidFill>
                <a:srgbClr val="000000"/>
              </a:solidFill>
              <a:latin typeface="MetaNormal-Roman" panose="020B05020300000200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Verhaltensregeln im Reinraum</a:t>
            </a:r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Regeln 3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8" y="2420888"/>
            <a:ext cx="7996237" cy="3225204"/>
          </a:xfrm>
        </p:spPr>
        <p:txBody>
          <a:bodyPr/>
          <a:lstStyle/>
          <a:p>
            <a:pPr marL="468313" indent="-285750">
              <a:buFont typeface="Wingdings" panose="05000000000000000000" pitchFamily="2" charset="2"/>
              <a:buChar char="Ø"/>
            </a:pPr>
            <a:r>
              <a:rPr lang="de-DE" altLang="de-DE" smtClean="0"/>
              <a:t>Kein </a:t>
            </a:r>
            <a:r>
              <a:rPr lang="de-DE" altLang="de-DE"/>
              <a:t>Essen, Trinken, Rauchen im </a:t>
            </a:r>
            <a:r>
              <a:rPr lang="de-DE" altLang="de-DE" smtClean="0"/>
              <a:t>Reinraumbereich.</a:t>
            </a:r>
          </a:p>
          <a:p>
            <a:pPr marL="468313" indent="-285750">
              <a:buFont typeface="Wingdings" panose="05000000000000000000" pitchFamily="2" charset="2"/>
              <a:buChar char="Ø"/>
            </a:pPr>
            <a:endParaRPr lang="de-DE" altLang="de-DE"/>
          </a:p>
          <a:p>
            <a:pPr marL="468313" indent="-285750">
              <a:buFont typeface="Wingdings" panose="05000000000000000000" pitchFamily="2" charset="2"/>
              <a:buChar char="Ø"/>
            </a:pPr>
            <a:r>
              <a:rPr lang="de-DE" altLang="de-DE" smtClean="0"/>
              <a:t>Keine </a:t>
            </a:r>
            <a:r>
              <a:rPr lang="de-DE" altLang="de-DE"/>
              <a:t>Kosmetika, Haarspray, Aftershave, </a:t>
            </a:r>
            <a:r>
              <a:rPr lang="de-DE" altLang="de-DE" smtClean="0"/>
              <a:t>Deo </a:t>
            </a:r>
            <a:r>
              <a:rPr lang="de-DE" altLang="de-DE"/>
              <a:t>ect</a:t>
            </a:r>
            <a:r>
              <a:rPr lang="de-DE" altLang="de-DE" smtClean="0"/>
              <a:t>.  Im Reinraumbereich.</a:t>
            </a:r>
          </a:p>
          <a:p>
            <a:pPr marL="468313" indent="-285750">
              <a:buFont typeface="Wingdings" panose="05000000000000000000" pitchFamily="2" charset="2"/>
              <a:buChar char="Ø"/>
            </a:pPr>
            <a:endParaRPr lang="de-DE" altLang="de-DE"/>
          </a:p>
          <a:p>
            <a:pPr marL="468313" indent="-285750">
              <a:buFont typeface="Wingdings" panose="05000000000000000000" pitchFamily="2" charset="2"/>
              <a:buChar char="Ø"/>
            </a:pPr>
            <a:r>
              <a:rPr lang="de-DE" altLang="de-DE" smtClean="0"/>
              <a:t>Nach </a:t>
            </a:r>
            <a:r>
              <a:rPr lang="de-DE" altLang="de-DE"/>
              <a:t>Möglichkeit Husten und Niesen </a:t>
            </a:r>
            <a:r>
              <a:rPr lang="de-DE" altLang="de-DE" smtClean="0"/>
              <a:t>vermeiden.</a:t>
            </a:r>
          </a:p>
          <a:p>
            <a:pPr marL="468313" indent="-285750">
              <a:buFont typeface="Wingdings" panose="05000000000000000000" pitchFamily="2" charset="2"/>
              <a:buChar char="Ø"/>
            </a:pPr>
            <a:endParaRPr lang="de-DE" altLang="de-DE"/>
          </a:p>
          <a:p>
            <a:pPr marL="468313" indent="-285750">
              <a:buFont typeface="Wingdings" panose="05000000000000000000" pitchFamily="2" charset="2"/>
              <a:buChar char="Ø"/>
            </a:pPr>
            <a:r>
              <a:rPr lang="de-DE" altLang="de-DE" smtClean="0"/>
              <a:t>Bei Erkältungen </a:t>
            </a:r>
            <a:r>
              <a:rPr lang="de-DE" altLang="de-DE" smtClean="0"/>
              <a:t>den </a:t>
            </a:r>
            <a:r>
              <a:rPr lang="de-DE" altLang="de-DE" smtClean="0"/>
              <a:t>Reinraum möglichst nicht betreten.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U_01wei¯PPT2003">
  <a:themeElements>
    <a:clrScheme name="WWU_01wei¯PPT2003 1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WWU_01wei¯PPT2003">
      <a:majorFont>
        <a:latin typeface="MetaNormal-Roman"/>
        <a:ea typeface="ＭＳ Ｐゴシック"/>
        <a:cs typeface=""/>
      </a:majorFont>
      <a:minorFont>
        <a:latin typeface="MetaNormal-Roman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WWU_01wei¯PPT2003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Präsentation16</Template>
  <TotalTime>0</TotalTime>
  <Words>368</Words>
  <Application>Microsoft Office PowerPoint</Application>
  <PresentationFormat>Bildschirmpräsentation (4:3)</PresentationFormat>
  <Paragraphs>97</Paragraphs>
  <Slides>12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Wingdings</vt:lpstr>
      <vt:lpstr>MetaNormal-Roman</vt:lpstr>
      <vt:lpstr>ＭＳ Ｐゴシック</vt:lpstr>
      <vt:lpstr>WWU_01wei¯PPT2003</vt:lpstr>
      <vt:lpstr>PHOTO-PAINT</vt:lpstr>
      <vt:lpstr>Acrobat Document</vt:lpstr>
      <vt:lpstr>Verhaltensregeln im Reinraum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Regeln 1</vt:lpstr>
      <vt:lpstr>Regeln 2</vt:lpstr>
      <vt:lpstr>Regeln 3</vt:lpstr>
      <vt:lpstr>Regeln 4</vt:lpstr>
      <vt:lpstr>Gaswarnanlage</vt:lpstr>
      <vt:lpstr>PowerPoint-Präsentation</vt:lpstr>
    </vt:vector>
  </TitlesOfParts>
  <Company>WWU, Nanoelektronik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Work in chemical labs</dc:title>
  <dc:creator>che</dc:creator>
  <cp:lastModifiedBy>Bernhard Chlebowski</cp:lastModifiedBy>
  <cp:revision>169</cp:revision>
  <dcterms:created xsi:type="dcterms:W3CDTF">2008-06-25T10:43:37Z</dcterms:created>
  <dcterms:modified xsi:type="dcterms:W3CDTF">2017-04-11T11:12:40Z</dcterms:modified>
</cp:coreProperties>
</file>