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2"/>
  </p:notesMasterIdLst>
  <p:sldIdLst>
    <p:sldId id="260" r:id="rId2"/>
    <p:sldId id="576" r:id="rId3"/>
    <p:sldId id="416" r:id="rId4"/>
    <p:sldId id="673" r:id="rId5"/>
    <p:sldId id="391" r:id="rId6"/>
    <p:sldId id="519" r:id="rId7"/>
    <p:sldId id="599" r:id="rId8"/>
    <p:sldId id="657" r:id="rId9"/>
    <p:sldId id="332" r:id="rId10"/>
    <p:sldId id="583" r:id="rId11"/>
    <p:sldId id="462" r:id="rId12"/>
    <p:sldId id="646" r:id="rId13"/>
    <p:sldId id="659" r:id="rId14"/>
    <p:sldId id="661" r:id="rId15"/>
    <p:sldId id="556" r:id="rId16"/>
    <p:sldId id="605" r:id="rId17"/>
    <p:sldId id="663" r:id="rId18"/>
    <p:sldId id="611" r:id="rId19"/>
    <p:sldId id="665" r:id="rId20"/>
    <p:sldId id="649" r:id="rId21"/>
    <p:sldId id="671" r:id="rId22"/>
    <p:sldId id="686" r:id="rId23"/>
    <p:sldId id="542" r:id="rId24"/>
    <p:sldId id="651" r:id="rId25"/>
    <p:sldId id="655" r:id="rId26"/>
    <p:sldId id="575" r:id="rId27"/>
    <p:sldId id="641" r:id="rId28"/>
    <p:sldId id="680" r:id="rId29"/>
    <p:sldId id="558" r:id="rId30"/>
    <p:sldId id="676" r:id="rId31"/>
    <p:sldId id="540" r:id="rId32"/>
    <p:sldId id="609" r:id="rId33"/>
    <p:sldId id="682" r:id="rId34"/>
    <p:sldId id="669" r:id="rId35"/>
    <p:sldId id="684" r:id="rId36"/>
    <p:sldId id="633" r:id="rId37"/>
    <p:sldId id="678" r:id="rId38"/>
    <p:sldId id="648" r:id="rId39"/>
    <p:sldId id="517" r:id="rId40"/>
    <p:sldId id="390" r:id="rId41"/>
  </p:sldIdLst>
  <p:sldSz cx="9144000" cy="6858000" type="screen4x3"/>
  <p:notesSz cx="6797675" cy="9928225"/>
  <p:embeddedFontLst>
    <p:embeddedFont>
      <p:font typeface="ＭＳ Ｐゴシック" panose="020B0600070205080204" pitchFamily="34" charset="-128"/>
      <p:regular r:id="rId43"/>
    </p:embeddedFont>
    <p:embeddedFont>
      <p:font typeface="Meta Offc Pro" panose="020B0504030101020102" pitchFamily="34" charset="0"/>
      <p:regular r:id="rId44"/>
      <p:bold r:id="rId45"/>
      <p:italic r:id="rId46"/>
    </p:embeddedFont>
    <p:embeddedFont>
      <p:font typeface="MetaNormalLF-Roman" panose="020B0502030000020004" pitchFamily="34" charset="0"/>
      <p:regular r:id="rId47"/>
    </p:embeddedFont>
    <p:embeddedFont>
      <p:font typeface="MetaNormal-Roman" panose="020B0502030000020004" pitchFamily="34" charset="0"/>
      <p:regular r:id="rId48"/>
    </p:embeddedFont>
    <p:embeddedFont>
      <p:font typeface="Lucida Handwriting" panose="03010101010101010101" pitchFamily="66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dv666u" initials="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3F3"/>
    <a:srgbClr val="0099CC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6586" autoAdjust="0"/>
  </p:normalViewPr>
  <p:slideViewPr>
    <p:cSldViewPr snapToObjects="1">
      <p:cViewPr varScale="1">
        <p:scale>
          <a:sx n="108" d="100"/>
          <a:sy n="108" d="100"/>
        </p:scale>
        <p:origin x="1482" y="108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14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pPr/>
              <a:t>31.01.2020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097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58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73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79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300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60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17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09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27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02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41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26580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79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87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54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41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64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496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72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6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86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3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839193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076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2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77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16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94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984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489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04681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72813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4793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66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1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5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5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5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s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2123728" y="316792"/>
            <a:ext cx="6660271" cy="519920"/>
          </a:xfrm>
        </p:spPr>
        <p:txBody>
          <a:bodyPr anchor="b"/>
          <a:lstStyle>
            <a:lvl1pPr>
              <a:defRPr sz="1600"/>
            </a:lvl1pPr>
          </a:lstStyle>
          <a:p>
            <a:pPr algn="l"/>
            <a:r>
              <a:rPr lang="de-DE" dirty="0" smtClean="0"/>
              <a:t>Hier steht der Titel der Präsentation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Linie"/>
          <p:cNvSpPr/>
          <p:nvPr userDrawn="1"/>
        </p:nvSpPr>
        <p:spPr>
          <a:xfrm>
            <a:off x="0" y="908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ie"/>
          <p:cNvSpPr/>
          <p:nvPr userDrawn="1"/>
        </p:nvSpPr>
        <p:spPr>
          <a:xfrm>
            <a:off x="0" y="198000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60001" y="980728"/>
            <a:ext cx="7164328" cy="945563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8F45-0272-4939-B52C-FF4B6BE5A10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Datum: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0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1350962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2322513"/>
            <a:ext cx="8425225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38880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 dirty="0"/>
              <a:t>Hier steht der Titel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 dirty="0"/>
              <a:t>Name: der Referentin / des Referenten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1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4" name="Linie"/>
          <p:cNvSpPr/>
          <p:nvPr userDrawn="1"/>
        </p:nvSpPr>
        <p:spPr>
          <a:xfrm>
            <a:off x="0" y="6030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50" r:id="rId4"/>
    <p:sldLayoutId id="2147483666" r:id="rId5"/>
    <p:sldLayoutId id="2147483669" r:id="rId6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alumni@uni-muenster.de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hyperlink" Target="http://www.flaggenbilder.de/kasachstan-nationalflaggen-fahnen-6.html" TargetMode="External"/><Relationship Id="rId26" Type="http://schemas.openxmlformats.org/officeDocument/2006/relationships/hyperlink" Target="http://www.flaggenbilder.de/polen-nationalflaggen-fahnen-6.html" TargetMode="External"/><Relationship Id="rId39" Type="http://schemas.openxmlformats.org/officeDocument/2006/relationships/image" Target="../media/image22.png"/><Relationship Id="rId21" Type="http://schemas.openxmlformats.org/officeDocument/2006/relationships/image" Target="../media/image13.png"/><Relationship Id="rId34" Type="http://schemas.openxmlformats.org/officeDocument/2006/relationships/hyperlink" Target="http://www.flaggenbilder.de/sri_lanka-nationalflaggen-fahnen-6.html" TargetMode="External"/><Relationship Id="rId42" Type="http://schemas.openxmlformats.org/officeDocument/2006/relationships/hyperlink" Target="http://www.flaggenbilder.de/vereinigte_staaten-nationalflaggen-fahnen-6.html" TargetMode="External"/><Relationship Id="rId47" Type="http://schemas.openxmlformats.org/officeDocument/2006/relationships/image" Target="../media/image27.png"/><Relationship Id="rId50" Type="http://schemas.openxmlformats.org/officeDocument/2006/relationships/image" Target="../media/image30.png"/><Relationship Id="rId55" Type="http://schemas.openxmlformats.org/officeDocument/2006/relationships/image" Target="../media/image34.png"/><Relationship Id="rId63" Type="http://schemas.openxmlformats.org/officeDocument/2006/relationships/image" Target="../media/image41.png"/><Relationship Id="rId68" Type="http://schemas.openxmlformats.org/officeDocument/2006/relationships/image" Target="../media/image46.gif"/><Relationship Id="rId7" Type="http://schemas.openxmlformats.org/officeDocument/2006/relationships/image" Target="../media/image6.png"/><Relationship Id="rId71" Type="http://schemas.openxmlformats.org/officeDocument/2006/relationships/image" Target="../media/image49.gif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flaggenbilder.de/italien-nationalflaggen-fahnen-6.html" TargetMode="Externa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flaggenbilder.de/brasilien-nationalflaggen-fahnen-6.html" TargetMode="External"/><Relationship Id="rId11" Type="http://schemas.openxmlformats.org/officeDocument/2006/relationships/image" Target="../media/image8.png"/><Relationship Id="rId24" Type="http://schemas.openxmlformats.org/officeDocument/2006/relationships/hyperlink" Target="http://www.flaggenbilder.de/oesterreich-nationalflaggen-fahnen-6.html" TargetMode="External"/><Relationship Id="rId32" Type="http://schemas.openxmlformats.org/officeDocument/2006/relationships/hyperlink" Target="http://www.flaggenbilder.de/slowakei-nationalflaggen-fahnen-6.html" TargetMode="External"/><Relationship Id="rId37" Type="http://schemas.openxmlformats.org/officeDocument/2006/relationships/image" Target="../media/image21.png"/><Relationship Id="rId40" Type="http://schemas.openxmlformats.org/officeDocument/2006/relationships/hyperlink" Target="http://www.flaggenbilder.de/portugal-nationalflaggen-fahnen-6.html" TargetMode="External"/><Relationship Id="rId45" Type="http://schemas.openxmlformats.org/officeDocument/2006/relationships/image" Target="../media/image25.png"/><Relationship Id="rId53" Type="http://schemas.openxmlformats.org/officeDocument/2006/relationships/image" Target="../media/image33.png"/><Relationship Id="rId58" Type="http://schemas.openxmlformats.org/officeDocument/2006/relationships/image" Target="../media/image36.png"/><Relationship Id="rId66" Type="http://schemas.openxmlformats.org/officeDocument/2006/relationships/image" Target="../media/image44.gif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hyperlink" Target="http://www.flaggenbilder.de/rumaenien-nationalflaggen-fahnen-6.html" TargetMode="External"/><Relationship Id="rId36" Type="http://schemas.openxmlformats.org/officeDocument/2006/relationships/hyperlink" Target="http://www.flaggenbilder.de/ghana-nationalflaggen-fahnen-6.html" TargetMode="External"/><Relationship Id="rId49" Type="http://schemas.openxmlformats.org/officeDocument/2006/relationships/image" Target="../media/image29.png"/><Relationship Id="rId57" Type="http://schemas.openxmlformats.org/officeDocument/2006/relationships/image" Target="../media/image35.png"/><Relationship Id="rId61" Type="http://schemas.openxmlformats.org/officeDocument/2006/relationships/image" Target="../media/image39.png"/><Relationship Id="rId10" Type="http://schemas.openxmlformats.org/officeDocument/2006/relationships/hyperlink" Target="http://www.flaggenbilder.de/indien-nationalflaggen-fahnen-6.html" TargetMode="Externa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4" Type="http://schemas.openxmlformats.org/officeDocument/2006/relationships/hyperlink" Target="http://www.flaggenbilder.de/albanien-nationalflaggen-fahnen-6.html" TargetMode="External"/><Relationship Id="rId52" Type="http://schemas.openxmlformats.org/officeDocument/2006/relationships/image" Target="../media/image32.png"/><Relationship Id="rId60" Type="http://schemas.openxmlformats.org/officeDocument/2006/relationships/image" Target="../media/image38.png"/><Relationship Id="rId65" Type="http://schemas.openxmlformats.org/officeDocument/2006/relationships/image" Target="../media/image43.gif"/><Relationship Id="rId4" Type="http://schemas.openxmlformats.org/officeDocument/2006/relationships/hyperlink" Target="http://www.flaggenbilder.de/aegypten-nationalflaggen-fahnen-6.html" TargetMode="External"/><Relationship Id="rId9" Type="http://schemas.openxmlformats.org/officeDocument/2006/relationships/image" Target="../media/image7.png"/><Relationship Id="rId14" Type="http://schemas.openxmlformats.org/officeDocument/2006/relationships/hyperlink" Target="http://www.flaggenbilder.de/iran-nationalflaggen-fahnen-6.html" TargetMode="External"/><Relationship Id="rId22" Type="http://schemas.openxmlformats.org/officeDocument/2006/relationships/hyperlink" Target="http://www.flaggenbilder.de/niederlande-nationalflaggen-fahnen-6.html" TargetMode="External"/><Relationship Id="rId27" Type="http://schemas.openxmlformats.org/officeDocument/2006/relationships/image" Target="../media/image16.png"/><Relationship Id="rId30" Type="http://schemas.openxmlformats.org/officeDocument/2006/relationships/hyperlink" Target="http://www.flaggenbilder.de/russland-nationalflaggen-fahnen-6.html" TargetMode="External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openxmlformats.org/officeDocument/2006/relationships/image" Target="../media/image28.png"/><Relationship Id="rId56" Type="http://schemas.openxmlformats.org/officeDocument/2006/relationships/hyperlink" Target="http://www.flaggenbilder.de/frankreich-nationalflaggen-fahnen-6.html" TargetMode="External"/><Relationship Id="rId64" Type="http://schemas.openxmlformats.org/officeDocument/2006/relationships/image" Target="../media/image42.gif"/><Relationship Id="rId69" Type="http://schemas.openxmlformats.org/officeDocument/2006/relationships/image" Target="../media/image47.gif"/><Relationship Id="rId8" Type="http://schemas.openxmlformats.org/officeDocument/2006/relationships/hyperlink" Target="http://www.flaggenbilder.de/china_volksrepublik-nationalflaggen-fahnen-6.html" TargetMode="External"/><Relationship Id="rId51" Type="http://schemas.openxmlformats.org/officeDocument/2006/relationships/image" Target="../media/image31.png"/><Relationship Id="rId3" Type="http://schemas.openxmlformats.org/officeDocument/2006/relationships/image" Target="../media/image4.png"/><Relationship Id="rId12" Type="http://schemas.openxmlformats.org/officeDocument/2006/relationships/hyperlink" Target="http://www.flaggenbilder.de/indonesien-nationalflaggen-fahnen-6.html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hyperlink" Target="http://www.flaggenbilder.de/libanon-nationalflaggen-fahnen-6.html" TargetMode="External"/><Relationship Id="rId46" Type="http://schemas.openxmlformats.org/officeDocument/2006/relationships/image" Target="../media/image26.png"/><Relationship Id="rId59" Type="http://schemas.openxmlformats.org/officeDocument/2006/relationships/image" Target="../media/image37.png"/><Relationship Id="rId67" Type="http://schemas.openxmlformats.org/officeDocument/2006/relationships/image" Target="../media/image45.gif"/><Relationship Id="rId20" Type="http://schemas.openxmlformats.org/officeDocument/2006/relationships/hyperlink" Target="http://www.flaggenbilder.de/kirgisistan-nationalflaggen-fahnen-6.html" TargetMode="External"/><Relationship Id="rId41" Type="http://schemas.openxmlformats.org/officeDocument/2006/relationships/image" Target="../media/image23.png"/><Relationship Id="rId54" Type="http://schemas.openxmlformats.org/officeDocument/2006/relationships/hyperlink" Target="http://www.flaggenbilder.de/deutschland-nationalflaggen-fahnen-6.html" TargetMode="External"/><Relationship Id="rId62" Type="http://schemas.openxmlformats.org/officeDocument/2006/relationships/image" Target="../media/image40.png"/><Relationship Id="rId70" Type="http://schemas.openxmlformats.org/officeDocument/2006/relationships/image" Target="../media/image4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31. Januar 2020</a:t>
            </a: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Design und Synthese </a:t>
            </a:r>
            <a:r>
              <a:rPr lang="de-DE" sz="2000" dirty="0" err="1"/>
              <a:t>polydentater</a:t>
            </a:r>
            <a:r>
              <a:rPr lang="de-DE" sz="2000" dirty="0"/>
              <a:t>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Luminophore für </a:t>
            </a:r>
            <a:r>
              <a:rPr lang="de-DE" sz="2000" dirty="0" err="1" smtClean="0"/>
              <a:t>phosphoreszente</a:t>
            </a:r>
            <a:r>
              <a:rPr lang="de-DE" sz="2000" dirty="0" smtClean="0"/>
              <a:t> </a:t>
            </a:r>
            <a:r>
              <a:rPr lang="de-DE" sz="2000" dirty="0"/>
              <a:t>Pt(II)-Komplexe </a:t>
            </a:r>
            <a:endParaRPr lang="de-DE" altLang="de-DE" sz="15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243908" y="2454275"/>
            <a:ext cx="5224636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Marvin Dieter Cnudde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C.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Strassert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2564904"/>
            <a:ext cx="1728193" cy="25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Geometric </a:t>
            </a:r>
            <a:r>
              <a:rPr lang="en-US" sz="2000" dirty="0" err="1"/>
              <a:t>Isomerisation</a:t>
            </a:r>
            <a:r>
              <a:rPr lang="en-US" sz="2000" dirty="0"/>
              <a:t> of </a:t>
            </a:r>
            <a:r>
              <a:rPr lang="en-US" sz="2000" dirty="0" smtClean="0"/>
              <a:t>Alkenes by</a:t>
            </a:r>
            <a:br>
              <a:rPr lang="en-US" sz="2000" dirty="0" smtClean="0"/>
            </a:br>
            <a:r>
              <a:rPr lang="en-US" sz="2000" dirty="0" smtClean="0"/>
              <a:t>Energy </a:t>
            </a:r>
            <a:r>
              <a:rPr lang="en-US" sz="2000" dirty="0"/>
              <a:t>Transfer Catalysis </a:t>
            </a:r>
            <a:endParaRPr lang="de-DE" alt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956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Svenja Isabel Faßbender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Gilmour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/>
              <a:t>Mukoadhäsive</a:t>
            </a:r>
            <a:r>
              <a:rPr lang="de-DE" sz="2000" dirty="0"/>
              <a:t> Darreichungsformen zur</a:t>
            </a:r>
            <a:br>
              <a:rPr lang="de-DE" sz="2000" dirty="0"/>
            </a:br>
            <a:r>
              <a:rPr lang="de-DE" sz="2000" dirty="0"/>
              <a:t>nanopartikulären </a:t>
            </a:r>
            <a:r>
              <a:rPr lang="de-DE" sz="2000" dirty="0" err="1" smtClean="0"/>
              <a:t>photodynamischen</a:t>
            </a:r>
            <a:r>
              <a:rPr lang="de-DE" sz="2000" dirty="0"/>
              <a:t> </a:t>
            </a:r>
            <a:r>
              <a:rPr lang="de-DE" sz="2000" dirty="0" smtClean="0"/>
              <a:t>Tumortherapie </a:t>
            </a:r>
            <a:endParaRPr lang="de-DE" alt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956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Katharina Frank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Technologie und Biopharmazie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K. Langer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2619156"/>
            <a:ext cx="356439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N-Heterozyklische </a:t>
            </a:r>
            <a:r>
              <a:rPr lang="de-DE" sz="2000" dirty="0" err="1"/>
              <a:t>Carbene</a:t>
            </a:r>
            <a:r>
              <a:rPr lang="de-DE" sz="2000" dirty="0"/>
              <a:t> als vielseitige </a:t>
            </a:r>
            <a:r>
              <a:rPr lang="de-DE" sz="2000" dirty="0" smtClean="0"/>
              <a:t>Liganden auf </a:t>
            </a:r>
            <a:br>
              <a:rPr lang="de-DE" sz="2000" dirty="0" smtClean="0"/>
            </a:br>
            <a:r>
              <a:rPr lang="de-DE" sz="2000" dirty="0" smtClean="0"/>
              <a:t>Oberflächen und </a:t>
            </a:r>
            <a:r>
              <a:rPr lang="de-DE" sz="2000" dirty="0"/>
              <a:t>Infrarot-Licht </a:t>
            </a:r>
            <a:r>
              <a:rPr lang="de-DE" sz="2000" dirty="0" smtClean="0"/>
              <a:t>vermittelte </a:t>
            </a:r>
            <a:r>
              <a:rPr lang="de-DE" sz="2000" dirty="0" err="1" smtClean="0"/>
              <a:t>Photoredoxkatalyse</a:t>
            </a:r>
            <a:r>
              <a:rPr lang="de-DE" sz="2000" dirty="0" smtClean="0"/>
              <a:t> </a:t>
            </a:r>
            <a:endParaRPr lang="de-DE" alt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Matthias Thomas Freitag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Glorius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050" name="Picture 2" descr="a973ce43-1911-4891-9cb9-250deba7e216@ex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" y="2564904"/>
            <a:ext cx="2899833" cy="289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8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Advances in Single Particle Plasma Mass Spectrometry:</a:t>
            </a:r>
            <a:br>
              <a:rPr lang="en-US" sz="2000" dirty="0"/>
            </a:br>
            <a:r>
              <a:rPr lang="en-US" sz="1800" dirty="0"/>
              <a:t>Method Development and Applications</a:t>
            </a:r>
            <a:endParaRPr lang="de-DE" altLang="de-DE" sz="18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Joshua Fuchs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15" y="2564905"/>
            <a:ext cx="183114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Die Bedeutung der regulatorischen Untereinheit B56α</a:t>
            </a:r>
            <a:br>
              <a:rPr lang="de-DE" sz="2000" dirty="0"/>
            </a:br>
            <a:r>
              <a:rPr lang="de-DE" sz="2000" dirty="0"/>
              <a:t>der </a:t>
            </a:r>
            <a:r>
              <a:rPr lang="de-DE" sz="2000" dirty="0" err="1"/>
              <a:t>Proteinphosphatase</a:t>
            </a:r>
            <a:r>
              <a:rPr lang="de-DE" sz="2000" dirty="0"/>
              <a:t> 2A für die Herzfunktion unter</a:t>
            </a:r>
            <a:br>
              <a:rPr lang="de-DE" sz="2000" dirty="0"/>
            </a:br>
            <a:r>
              <a:rPr lang="de-DE" sz="2000" dirty="0"/>
              <a:t>physiologischen und </a:t>
            </a:r>
            <a:r>
              <a:rPr lang="de-DE" sz="2000"/>
              <a:t>pathophysiologischen </a:t>
            </a:r>
            <a:r>
              <a:rPr lang="de-DE" sz="2000" smtClean="0"/>
              <a:t>Bedingungen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Dennis Glaser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nd Medizinische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UKM, Institut für Pharmakologie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Toxikologie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B. Wünsch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U.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Kirchhefer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7034"/>
            <a:ext cx="1944216" cy="322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Identifying and leveraging innovation potential</a:t>
            </a:r>
            <a:br>
              <a:rPr lang="en-US" sz="2000" dirty="0"/>
            </a:br>
            <a:r>
              <a:rPr lang="en-US" sz="2000" dirty="0"/>
              <a:t>in organic and printed electronics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Thomas Hamadi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>
                <a:solidFill>
                  <a:schemeClr val="bg2"/>
                </a:solidFill>
                <a:latin typeface="+mj-lt"/>
              </a:rPr>
              <a:t>Institut für </a:t>
            </a: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betriebswirtschaftliches Management</a:t>
            </a:r>
            <a:endParaRPr lang="de-DE" altLang="de-DE" sz="1600" dirty="0" smtClean="0">
              <a:solidFill>
                <a:schemeClr val="bg2"/>
              </a:solidFill>
              <a:latin typeface="+mj-lt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Universität zu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Köln, Department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Chemie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J. Leker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K. Meerholz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4903"/>
            <a:ext cx="2160240" cy="31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NMR-spektroskopische Untersuchungen von</a:t>
            </a:r>
            <a:br>
              <a:rPr lang="de-DE" sz="2000" dirty="0"/>
            </a:br>
            <a:r>
              <a:rPr lang="de-DE" sz="2000" dirty="0" err="1" smtClean="0"/>
              <a:t>Calciumsilikathydratphasen</a:t>
            </a:r>
            <a:r>
              <a:rPr lang="de-DE" sz="2000" dirty="0" smtClean="0"/>
              <a:t> </a:t>
            </a:r>
            <a:r>
              <a:rPr lang="de-DE" sz="2000" dirty="0"/>
              <a:t>mit organischen</a:t>
            </a:r>
            <a:br>
              <a:rPr lang="de-DE" sz="2000" dirty="0"/>
            </a:br>
            <a:r>
              <a:rPr lang="de-DE" sz="2000" dirty="0"/>
              <a:t>Additiven und methodische Analyse der DFS-Technik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Sandra Haverkamp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>
                <a:solidFill>
                  <a:schemeClr val="bg2"/>
                </a:solidFill>
                <a:latin typeface="+mj-lt"/>
              </a:rPr>
              <a:t>Institut für </a:t>
            </a: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Physikalische Chemie</a:t>
            </a:r>
            <a:endParaRPr lang="de-DE" altLang="de-DE" sz="1600" dirty="0" smtClean="0">
              <a:solidFill>
                <a:schemeClr val="bg2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M.-R. Hansen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36912"/>
            <a:ext cx="1584176" cy="28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Einfluss von HMG-</a:t>
            </a:r>
            <a:r>
              <a:rPr lang="de-DE" sz="2000" dirty="0" err="1"/>
              <a:t>CoA</a:t>
            </a:r>
            <a:r>
              <a:rPr lang="de-DE" sz="2000" dirty="0"/>
              <a:t>-</a:t>
            </a:r>
            <a:r>
              <a:rPr lang="de-DE" sz="2000" dirty="0" err="1"/>
              <a:t>Reduktase-Hemmern</a:t>
            </a:r>
            <a:r>
              <a:rPr lang="de-DE" sz="2000" dirty="0"/>
              <a:t> auf</a:t>
            </a:r>
            <a:br>
              <a:rPr lang="de-DE" sz="2000" dirty="0"/>
            </a:br>
            <a:r>
              <a:rPr lang="de-DE" sz="2000" dirty="0"/>
              <a:t>Signalwege </a:t>
            </a:r>
            <a:r>
              <a:rPr lang="de-DE" sz="2000" dirty="0" err="1"/>
              <a:t>pankreatischer</a:t>
            </a:r>
            <a:r>
              <a:rPr lang="de-DE" sz="2000" dirty="0"/>
              <a:t> β-Zellen unter</a:t>
            </a:r>
            <a:br>
              <a:rPr lang="de-DE" sz="2000" dirty="0"/>
            </a:br>
            <a:r>
              <a:rPr lang="de-DE" sz="2000" dirty="0"/>
              <a:t>besonderer Berücksichtigung des </a:t>
            </a:r>
            <a:r>
              <a:rPr lang="de-DE" sz="2000" dirty="0" err="1"/>
              <a:t>Farnesoid</a:t>
            </a:r>
            <a:r>
              <a:rPr lang="de-DE" sz="2000" dirty="0"/>
              <a:t>-X-Rezeptors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956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Theresa Hoffmeister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und Medizinische Chemie</a:t>
            </a:r>
            <a:endParaRPr lang="de-DE" altLang="de-DE" sz="1600" dirty="0" smtClean="0">
              <a:solidFill>
                <a:schemeClr val="bg2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.‘in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M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Düfer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2600416"/>
            <a:ext cx="3511127" cy="23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Isolierung und Strukturaufklärung von neuen</a:t>
            </a:r>
            <a:br>
              <a:rPr lang="de-DE" sz="2000" dirty="0"/>
            </a:br>
            <a:r>
              <a:rPr lang="de-DE" sz="2000" dirty="0"/>
              <a:t>Sekundärmetaboliten aus </a:t>
            </a:r>
            <a:r>
              <a:rPr lang="de-DE" sz="2000" i="1" dirty="0" err="1"/>
              <a:t>Stachybotrys</a:t>
            </a:r>
            <a:r>
              <a:rPr lang="de-DE" sz="2000" dirty="0"/>
              <a:t>-Spezies und</a:t>
            </a:r>
            <a:br>
              <a:rPr lang="de-DE" sz="2000" dirty="0"/>
            </a:br>
            <a:r>
              <a:rPr lang="de-DE" sz="2000" dirty="0"/>
              <a:t>Untersuchungen zur Exposition gegenüber dem Menschen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Annika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Jagels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Institut für Lebensmittelchemie</a:t>
            </a:r>
            <a:endParaRPr lang="de-DE" altLang="de-DE" sz="1600" dirty="0" smtClean="0">
              <a:solidFill>
                <a:schemeClr val="bg2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H.-U. Humpf</a:t>
            </a:r>
          </a:p>
        </p:txBody>
      </p:sp>
      <p:pic>
        <p:nvPicPr>
          <p:cNvPr id="4" name="Grafik 3" descr="Ein Bild, das Person, Schlips, Mann, Kleidung enthält.&#10;&#10;Automatisch generierte Beschreibung">
            <a:extLst>
              <a:ext uri="{FF2B5EF4-FFF2-40B4-BE49-F238E27FC236}">
                <a16:creationId xmlns:a16="http://schemas.microsoft.com/office/drawing/2014/main" xmlns="" id="{FA8B4B44-8589-4361-BCF3-EBB304C75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8" r="3113" b="9066"/>
          <a:stretch/>
        </p:blipFill>
        <p:spPr>
          <a:xfrm>
            <a:off x="827584" y="2564904"/>
            <a:ext cx="30194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00" y="980728"/>
            <a:ext cx="8100431" cy="945563"/>
          </a:xfrm>
        </p:spPr>
        <p:txBody>
          <a:bodyPr/>
          <a:lstStyle/>
          <a:p>
            <a:r>
              <a:rPr lang="de-DE" altLang="de-DE" sz="2800" b="1" dirty="0" smtClean="0"/>
              <a:t>Anzahl der Promotionen in den Jahren 2010 – 2020</a:t>
            </a:r>
          </a:p>
        </p:txBody>
      </p:sp>
      <p:graphicFrame>
        <p:nvGraphicFramePr>
          <p:cNvPr id="8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764785"/>
              </p:ext>
            </p:extLst>
          </p:nvPr>
        </p:nvGraphicFramePr>
        <p:xfrm>
          <a:off x="251523" y="2292350"/>
          <a:ext cx="8424932" cy="3224213"/>
        </p:xfrm>
        <a:graphic>
          <a:graphicData uri="http://schemas.openxmlformats.org/drawingml/2006/table">
            <a:tbl>
              <a:tblPr/>
              <a:tblGrid>
                <a:gridCol w="1276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007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5172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5007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5062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MetaNormal-Roman" pitchFamily="34" charset="0"/>
                        <a:ea typeface="ＭＳ Ｐゴシック" pitchFamily="34" charset="-128"/>
                      </a:endParaRPr>
                    </a:p>
                  </a:txBody>
                  <a:tcPr marL="91435" marR="91435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2010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2020</a:t>
                      </a: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/>
                      </a:r>
                      <a:b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</a:br>
                      <a:r>
                        <a:rPr lang="de-DE" sz="1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Chemie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Pharmazie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26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95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Lebensmittelchemie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Summe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104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97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120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8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Entwicklung neuer oberflächenchemischer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Reaktionen </a:t>
            </a:r>
            <a:r>
              <a:rPr lang="de-DE" sz="2000" dirty="0"/>
              <a:t>zur </a:t>
            </a:r>
            <a:r>
              <a:rPr lang="de-DE" sz="2000" dirty="0" smtClean="0"/>
              <a:t>Herstellung </a:t>
            </a:r>
            <a:r>
              <a:rPr lang="de-DE" sz="2000" dirty="0" smtClean="0">
                <a:latin typeface="Lucida Handwriting" panose="03010101010101010101" pitchFamily="66" charset="0"/>
              </a:rPr>
              <a:t>π</a:t>
            </a:r>
            <a:r>
              <a:rPr lang="de-DE" sz="2000" dirty="0" smtClean="0"/>
              <a:t>-konjugierter </a:t>
            </a:r>
            <a:r>
              <a:rPr lang="de-DE" sz="2000" dirty="0"/>
              <a:t>Polymere 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Henning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Klaasen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Organisch-Chemisches Institut</a:t>
            </a:r>
            <a:endParaRPr lang="de-DE" altLang="de-DE" sz="1600" dirty="0" smtClean="0">
              <a:solidFill>
                <a:schemeClr val="bg2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A. Studer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10800" r="24099"/>
          <a:stretch/>
        </p:blipFill>
        <p:spPr>
          <a:xfrm>
            <a:off x="1427171" y="2564904"/>
            <a:ext cx="1848685" cy="267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205608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Entwicklung neuer Methoden zur Funktionalisierung </a:t>
            </a:r>
            <a:r>
              <a:rPr lang="de-DE" sz="2000" dirty="0" err="1" smtClean="0"/>
              <a:t>allylischer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C–H-Bindungen </a:t>
            </a:r>
            <a:r>
              <a:rPr lang="de-DE" sz="2000" dirty="0"/>
              <a:t>mittels </a:t>
            </a:r>
            <a:r>
              <a:rPr lang="de-DE" sz="2000" dirty="0" smtClean="0"/>
              <a:t>Übergangsmetall-katalysierter C–H-Aktivierung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Tobias Knecht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Organisch-Chemisches Institut</a:t>
            </a:r>
            <a:endParaRPr lang="de-DE" altLang="de-DE" sz="1600" dirty="0" smtClean="0">
              <a:solidFill>
                <a:schemeClr val="bg2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F. Glorius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4" y="2564904"/>
            <a:ext cx="1765868" cy="26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205608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Mass Spectrometry Data Mining</a:t>
            </a:r>
            <a:br>
              <a:rPr lang="en-US" sz="2000" dirty="0"/>
            </a:br>
            <a:r>
              <a:rPr lang="en-US" sz="1400" dirty="0"/>
              <a:t>Computational Strategies and Methods for Compound Identification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518001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Ansgar Korf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+mj-lt"/>
              </a:rPr>
              <a:t>und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H. Hayen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5794"/>
            <a:ext cx="4320480" cy="251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08720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Natural products of traditionally used plants with</a:t>
            </a:r>
            <a:br>
              <a:rPr lang="en-US" sz="2000" dirty="0"/>
            </a:br>
            <a:r>
              <a:rPr lang="en-US" sz="2000" dirty="0"/>
              <a:t>anthelmintic activity —</a:t>
            </a:r>
            <a:br>
              <a:rPr lang="en-US" sz="2000" dirty="0"/>
            </a:br>
            <a:r>
              <a:rPr lang="en-US" sz="1200" dirty="0" smtClean="0"/>
              <a:t>Isolation</a:t>
            </a:r>
            <a:r>
              <a:rPr lang="en-US" sz="1200" dirty="0"/>
              <a:t>, characterization and investigations on the mode of action</a:t>
            </a:r>
            <a:endParaRPr lang="de-DE" altLang="de-DE" sz="19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Susanne Lehmann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Biologie und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Phytochemie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Zoophysiologie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Betreuer*in: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Hensel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Prof.‘in Dr. E.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Liebau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28" y="2636911"/>
            <a:ext cx="1595196" cy="23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08720"/>
            <a:ext cx="8110808" cy="945563"/>
          </a:xfrm>
        </p:spPr>
        <p:txBody>
          <a:bodyPr/>
          <a:lstStyle/>
          <a:p>
            <a:pPr algn="ctr"/>
            <a:r>
              <a:rPr lang="en-US" sz="2000" dirty="0" smtClean="0"/>
              <a:t>Insights </a:t>
            </a:r>
            <a:r>
              <a:rPr lang="en-US" sz="2000" dirty="0"/>
              <a:t>into the conformational dynamics</a:t>
            </a:r>
            <a:br>
              <a:rPr lang="en-US" sz="2000" dirty="0"/>
            </a:br>
            <a:r>
              <a:rPr lang="en-US" sz="2000" dirty="0"/>
              <a:t>of multi-domain </a:t>
            </a:r>
            <a:r>
              <a:rPr lang="en-US" sz="2000" dirty="0" err="1" smtClean="0"/>
              <a:t>nonribosomal</a:t>
            </a:r>
            <a:r>
              <a:rPr lang="en-US" sz="2000" dirty="0" smtClean="0"/>
              <a:t> peptide </a:t>
            </a:r>
            <a:r>
              <a:rPr lang="en-US" sz="2000" dirty="0" err="1"/>
              <a:t>synthetases</a:t>
            </a:r>
            <a:endParaRPr lang="de-DE" altLang="de-DE" sz="19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635896" y="2454275"/>
            <a:ext cx="511256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Florian Maximilian Franz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Mayerthaler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Biochemie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H.-D. Mootz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08" y="2564904"/>
            <a:ext cx="197768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6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Imaging and </a:t>
            </a:r>
            <a:r>
              <a:rPr lang="en-US" sz="2000" dirty="0" smtClean="0"/>
              <a:t>Speciation </a:t>
            </a:r>
            <a:r>
              <a:rPr lang="en-US" sz="2000" dirty="0"/>
              <a:t>Analysis of</a:t>
            </a:r>
            <a:br>
              <a:rPr lang="en-US" sz="2000" dirty="0"/>
            </a:br>
            <a:r>
              <a:rPr lang="en-US" sz="2000" dirty="0"/>
              <a:t>Pharmaceuticals and Essential Metals</a:t>
            </a:r>
            <a:endParaRPr lang="de-DE" altLang="de-DE" sz="19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Jennifer Christin Müller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U. Karst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94" y="2564904"/>
            <a:ext cx="1939562" cy="290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226440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Ionic Mobility and </a:t>
            </a:r>
            <a:r>
              <a:rPr lang="en-US" sz="2000" dirty="0" smtClean="0"/>
              <a:t>Interactions in </a:t>
            </a:r>
            <a:r>
              <a:rPr lang="en-US" sz="2000" dirty="0"/>
              <a:t>Blended Non-Aqueous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Aprotic Electrolytes for </a:t>
            </a:r>
            <a:r>
              <a:rPr lang="en-US" sz="2000" dirty="0"/>
              <a:t>Lithium Ion Batteries </a:t>
            </a:r>
            <a:endParaRPr lang="de-DE" altLang="de-DE" sz="16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Kristina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Oldiges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M. Winter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48796"/>
            <a:ext cx="1800200" cy="2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980728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Selective metalation of adenine: synthesis </a:t>
            </a:r>
            <a:r>
              <a:rPr lang="en-US" sz="2000" dirty="0" smtClean="0"/>
              <a:t>of </a:t>
            </a:r>
            <a:br>
              <a:rPr lang="en-US" sz="2000" dirty="0" smtClean="0"/>
            </a:br>
            <a:r>
              <a:rPr lang="en-US" sz="2000" dirty="0" smtClean="0"/>
              <a:t>group 9 complexes bearing chelate </a:t>
            </a:r>
            <a:r>
              <a:rPr lang="en-US" sz="2000" dirty="0"/>
              <a:t>NHC ligands </a:t>
            </a:r>
            <a:endParaRPr lang="de-DE" altLang="de-DE" sz="16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Rebeca Nayely Osorio Yáñez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F. E. Hahn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9" y="2564904"/>
            <a:ext cx="2945904" cy="29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8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226440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Advanced Analytical Techniques for </a:t>
            </a:r>
            <a:r>
              <a:rPr lang="en-US" sz="2000" dirty="0" smtClean="0"/>
              <a:t>the Analysis </a:t>
            </a:r>
            <a:r>
              <a:rPr lang="en-US" sz="2000" dirty="0"/>
              <a:t>of Explosives</a:t>
            </a:r>
            <a:br>
              <a:rPr lang="en-US" sz="2000" dirty="0"/>
            </a:br>
            <a:r>
              <a:rPr lang="en-US" sz="1600" dirty="0"/>
              <a:t>- Development and </a:t>
            </a:r>
            <a:r>
              <a:rPr lang="en-US" sz="1600" dirty="0" smtClean="0"/>
              <a:t>Application </a:t>
            </a:r>
            <a:r>
              <a:rPr lang="en-US" sz="1600" dirty="0"/>
              <a:t>-</a:t>
            </a:r>
            <a:endParaRPr lang="de-DE" altLang="de-DE" sz="12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Tilo Daniel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Schachel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50358"/>
            <a:ext cx="2103201" cy="27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Nucleic </a:t>
            </a:r>
            <a:r>
              <a:rPr lang="en-US" sz="2000" dirty="0" smtClean="0"/>
              <a:t>Acid Modifications: </a:t>
            </a:r>
            <a:br>
              <a:rPr lang="en-US" sz="2000" dirty="0" smtClean="0"/>
            </a:br>
            <a:r>
              <a:rPr lang="en-US" sz="2000" dirty="0" smtClean="0"/>
              <a:t>From the detection in DNA to applications in </a:t>
            </a:r>
            <a:r>
              <a:rPr lang="en-US" sz="2000" dirty="0"/>
              <a:t>RNA </a:t>
            </a:r>
            <a:endParaRPr lang="de-DE" altLang="de-DE" sz="16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275856" y="2454275"/>
            <a:ext cx="5224636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Stephan Hendrik Herbert Schiefelbein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chemeClr val="bg2"/>
                </a:solidFill>
                <a:latin typeface="+mj-lt"/>
              </a:rPr>
              <a:t>Biochemie</a:t>
            </a:r>
          </a:p>
          <a:p>
            <a:pPr>
              <a:spcBef>
                <a:spcPct val="20000"/>
              </a:spcBef>
              <a:buSzPct val="85000"/>
            </a:pPr>
            <a:r>
              <a:rPr lang="en-US" altLang="de-DE" sz="1600" dirty="0">
                <a:solidFill>
                  <a:schemeClr val="bg2"/>
                </a:solidFill>
                <a:latin typeface="+mj-lt"/>
              </a:rPr>
              <a:t>University of </a:t>
            </a:r>
            <a:r>
              <a:rPr lang="en-US" altLang="de-DE" sz="1600" dirty="0" smtClean="0">
                <a:solidFill>
                  <a:schemeClr val="bg2"/>
                </a:solidFill>
                <a:latin typeface="+mj-lt"/>
              </a:rPr>
              <a:t>Toronto, Department </a:t>
            </a:r>
            <a:r>
              <a:rPr lang="en-US" altLang="de-DE" sz="1600" dirty="0">
                <a:solidFill>
                  <a:schemeClr val="bg2"/>
                </a:solidFill>
                <a:latin typeface="+mj-lt"/>
              </a:rPr>
              <a:t>of Chemistry</a:t>
            </a:r>
            <a:endParaRPr lang="de-DE" altLang="de-DE" sz="1600" dirty="0">
              <a:solidFill>
                <a:schemeClr val="bg2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Betreuer*in: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Prof.‘in Dr. A. Rentmeister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H.-B. Kraatz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4904"/>
            <a:ext cx="196821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 smtClean="0">
                <a:latin typeface="Meta Offc Pro" panose="020B0504030101020102" pitchFamily="34" charset="0"/>
              </a:rPr>
              <a:t>Anzahl der Promovenden*innen</a:t>
            </a:r>
          </a:p>
        </p:txBody>
      </p:sp>
      <p:sp>
        <p:nvSpPr>
          <p:cNvPr id="7172" name="Text Box 7"/>
          <p:cNvSpPr>
            <a:spLocks noGrp="1" noChangeArrowheads="1"/>
          </p:cNvSpPr>
          <p:nvPr>
            <p:ph type="body" orient="vert" idx="4294967295"/>
          </p:nvPr>
        </p:nvSpPr>
        <p:spPr>
          <a:xfrm>
            <a:off x="360001" y="2322513"/>
            <a:ext cx="8424863" cy="3421062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Chemie			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22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Pharmazie		  	 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 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 9</a:t>
            </a:r>
            <a:endParaRPr lang="de-DE" altLang="de-DE" sz="2200" dirty="0" smtClean="0">
              <a:solidFill>
                <a:srgbClr val="FC141A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Lebensmittelchemie	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  1</a:t>
            </a:r>
          </a:p>
          <a:p>
            <a:endParaRPr lang="de-DE" altLang="de-DE" sz="2200" dirty="0" smtClean="0">
              <a:solidFill>
                <a:srgbClr val="0099CC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Promovendinnen			 	12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Promovenden			 		20</a:t>
            </a:r>
          </a:p>
        </p:txBody>
      </p:sp>
    </p:spTree>
    <p:extLst>
      <p:ext uri="{BB962C8B-B14F-4D97-AF65-F5344CB8AC3E}">
        <p14:creationId xmlns:p14="http://schemas.microsoft.com/office/powerpoint/2010/main" val="25934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Strategies for the Quantification of</a:t>
            </a:r>
            <a:br>
              <a:rPr lang="en-US" sz="2000" dirty="0"/>
            </a:br>
            <a:r>
              <a:rPr lang="en-US" sz="2000" dirty="0"/>
              <a:t>Pharmaceuticals in </a:t>
            </a:r>
            <a:r>
              <a:rPr lang="en-US" sz="2000" dirty="0" smtClean="0"/>
              <a:t>Biological Samples</a:t>
            </a:r>
            <a:endParaRPr lang="de-DE" altLang="de-DE" sz="16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956" y="2454275"/>
            <a:ext cx="421652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Lukas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Schlatt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Anorganische 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nd Analytische Chemie</a:t>
            </a:r>
            <a:endParaRPr lang="de-DE" altLang="de-DE" sz="1600" dirty="0">
              <a:solidFill>
                <a:schemeClr val="bg2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U.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64904"/>
            <a:ext cx="226587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/>
              <a:t>Polyphosphazenbasierte</a:t>
            </a:r>
            <a:r>
              <a:rPr lang="de-DE" sz="2000" dirty="0"/>
              <a:t> Elektrolyte für</a:t>
            </a:r>
            <a:br>
              <a:rPr lang="de-DE" sz="2000" dirty="0"/>
            </a:br>
            <a:r>
              <a:rPr lang="de-DE" sz="2000" dirty="0"/>
              <a:t>Lithiummetallbatterien</a:t>
            </a:r>
            <a:endParaRPr lang="de-DE" altLang="de-DE" sz="195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Sebastian Helmut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Schmohl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Analytische Chemie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Dr. H.-D. Wiemhöfer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564904"/>
            <a:ext cx="325730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New Trends in Computational Catalysis:</a:t>
            </a:r>
            <a:br>
              <a:rPr lang="en-US" sz="2000" dirty="0"/>
            </a:br>
            <a:r>
              <a:rPr lang="en-US" sz="2000" dirty="0"/>
              <a:t>From Accurate Electronic Structure Methods </a:t>
            </a:r>
            <a:r>
              <a:rPr lang="en-US" sz="2000" dirty="0" smtClean="0"/>
              <a:t>to Novel </a:t>
            </a:r>
            <a:r>
              <a:rPr lang="en-US" sz="2000" dirty="0"/>
              <a:t>Concepts </a:t>
            </a:r>
            <a:endParaRPr lang="de-DE" altLang="de-DE" sz="195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David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Schnieders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>
              <a:spcBef>
                <a:spcPct val="20000"/>
              </a:spcBef>
              <a:buSzPct val="85000"/>
            </a:pPr>
            <a:r>
              <a:rPr lang="en-US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University of </a:t>
            </a:r>
            <a:r>
              <a:rPr lang="en-US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Toronto,</a:t>
            </a:r>
          </a:p>
          <a:p>
            <a:pPr>
              <a:spcBef>
                <a:spcPct val="20000"/>
              </a:spcBef>
              <a:buSzPct val="85000"/>
            </a:pPr>
            <a:r>
              <a:rPr lang="en-US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Department </a:t>
            </a:r>
            <a:r>
              <a:rPr lang="en-US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of Chemistry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Dr. J. Neugebauer 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R. H. Morris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2160240" cy="32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Entwicklung eines </a:t>
            </a:r>
            <a:r>
              <a:rPr lang="de-DE" sz="2000" i="1" dirty="0"/>
              <a:t>in vitro </a:t>
            </a:r>
            <a:r>
              <a:rPr lang="de-DE" sz="2000" dirty="0"/>
              <a:t>Testverfahrens </a:t>
            </a:r>
            <a:r>
              <a:rPr lang="de-DE" sz="2000" dirty="0" smtClean="0"/>
              <a:t>für Inhibitoren</a:t>
            </a:r>
            <a:br>
              <a:rPr lang="de-DE" sz="2000" dirty="0" smtClean="0"/>
            </a:br>
            <a:r>
              <a:rPr lang="de-DE" sz="2000" dirty="0" smtClean="0"/>
              <a:t>der </a:t>
            </a:r>
            <a:r>
              <a:rPr lang="de-DE" sz="2000" dirty="0"/>
              <a:t>humanen </a:t>
            </a:r>
            <a:r>
              <a:rPr lang="de-DE" sz="2000" dirty="0" err="1"/>
              <a:t>Lipidkinase</a:t>
            </a:r>
            <a:r>
              <a:rPr lang="de-DE" sz="2000" dirty="0"/>
              <a:t> PIP5K1α und</a:t>
            </a:r>
            <a:br>
              <a:rPr lang="de-DE" sz="2000" dirty="0"/>
            </a:br>
            <a:r>
              <a:rPr lang="de-DE" sz="2000" dirty="0"/>
              <a:t>Identifikation aktiver Substanzen</a:t>
            </a:r>
            <a:endParaRPr lang="de-DE" altLang="de-DE" sz="14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Katja Strätker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nd Medizinische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J. Jose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4903"/>
            <a:ext cx="1944216" cy="26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3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Interaction of Metal Compounds and Proteins:</a:t>
            </a:r>
            <a:br>
              <a:rPr lang="en-US" sz="2000" dirty="0"/>
            </a:br>
            <a:r>
              <a:rPr lang="en-US" sz="1600" dirty="0"/>
              <a:t>Method Development for Speciation Analysis </a:t>
            </a:r>
            <a:r>
              <a:rPr lang="en-US" sz="1600" dirty="0" smtClean="0"/>
              <a:t>of Metal-Protein </a:t>
            </a:r>
            <a:r>
              <a:rPr lang="en-US" sz="1600" dirty="0"/>
              <a:t>Conjugates</a:t>
            </a:r>
            <a:endParaRPr lang="de-DE" altLang="de-DE" sz="14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Philipp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Strohmidel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U.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95" y="2564904"/>
            <a:ext cx="267612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Synthese und biologische Evaluation von Naturstoff-</a:t>
            </a:r>
            <a:br>
              <a:rPr lang="de-DE" sz="2000" dirty="0"/>
            </a:br>
            <a:r>
              <a:rPr lang="de-DE" sz="2000" dirty="0"/>
              <a:t>inspirierten </a:t>
            </a:r>
            <a:r>
              <a:rPr lang="de-DE" sz="2000" dirty="0" err="1"/>
              <a:t>Aminoalkyl</a:t>
            </a:r>
            <a:r>
              <a:rPr lang="de-DE" sz="2000" dirty="0"/>
              <a:t>-substituierten </a:t>
            </a:r>
            <a:r>
              <a:rPr lang="de-DE" sz="2000" dirty="0" err="1"/>
              <a:t>Benzopyranolen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als Wirkstoffe gegen Malaria</a:t>
            </a:r>
            <a:endParaRPr lang="de-DE" altLang="de-DE" sz="14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Jan-Frederik Uth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nd Medizinische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B. Wünsch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24" y="2564904"/>
            <a:ext cx="1728216" cy="25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/>
              <a:t>Phytochemische</a:t>
            </a:r>
            <a:r>
              <a:rPr lang="de-DE" sz="2000" dirty="0"/>
              <a:t> Untersuchungen und </a:t>
            </a:r>
            <a:r>
              <a:rPr lang="de-DE" sz="2000" i="1" dirty="0"/>
              <a:t>in </a:t>
            </a:r>
            <a:r>
              <a:rPr lang="de-DE" sz="2000" i="1" dirty="0" smtClean="0"/>
              <a:t>vitro </a:t>
            </a:r>
            <a:r>
              <a:rPr lang="de-DE" sz="2000" dirty="0" smtClean="0"/>
              <a:t>Wirkung</a:t>
            </a:r>
            <a:br>
              <a:rPr lang="de-DE" sz="2000" dirty="0" smtClean="0"/>
            </a:br>
            <a:r>
              <a:rPr lang="de-DE" sz="2000" dirty="0" smtClean="0"/>
              <a:t>hydro-alkoholischer </a:t>
            </a:r>
            <a:r>
              <a:rPr lang="de-DE" sz="2000" dirty="0"/>
              <a:t>Extrakte </a:t>
            </a:r>
            <a:r>
              <a:rPr lang="de-DE" sz="2000" dirty="0" smtClean="0"/>
              <a:t>aus </a:t>
            </a:r>
            <a:r>
              <a:rPr lang="de-DE" sz="2000" i="1" dirty="0" err="1" smtClean="0"/>
              <a:t>Tropaeolum</a:t>
            </a:r>
            <a:r>
              <a:rPr lang="de-DE" sz="2000" i="1" dirty="0" smtClean="0"/>
              <a:t> </a:t>
            </a:r>
            <a:r>
              <a:rPr lang="de-DE" sz="2000" i="1" dirty="0" err="1"/>
              <a:t>majus</a:t>
            </a:r>
            <a:r>
              <a:rPr lang="de-DE" sz="2000" dirty="0"/>
              <a:t> L. -</a:t>
            </a:r>
            <a:br>
              <a:rPr lang="de-DE" sz="2000" dirty="0"/>
            </a:br>
            <a:r>
              <a:rPr lang="de-DE" sz="1600" dirty="0"/>
              <a:t>Tragen die Begleitstoffe zur Wirkung bei?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9198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Pia Insa Vollmer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Biologie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</a:t>
            </a: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Phytochemie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Hensel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0415"/>
            <a:ext cx="3528392" cy="23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3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71269"/>
            <a:ext cx="8110808" cy="945563"/>
          </a:xfrm>
        </p:spPr>
        <p:txBody>
          <a:bodyPr/>
          <a:lstStyle/>
          <a:p>
            <a:pPr algn="ctr"/>
            <a:r>
              <a:rPr lang="en-US" sz="1800" dirty="0"/>
              <a:t>Fluorinated Additives and Co-Solvents for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Advanced </a:t>
            </a:r>
            <a:r>
              <a:rPr lang="en-US" sz="1800" dirty="0"/>
              <a:t>Lithium </a:t>
            </a:r>
            <a:r>
              <a:rPr lang="en-US" sz="1800" dirty="0" smtClean="0"/>
              <a:t>Ion </a:t>
            </a:r>
            <a:r>
              <a:rPr lang="en-US" sz="1800" dirty="0"/>
              <a:t>Battery Electrolytes</a:t>
            </a:r>
            <a:br>
              <a:rPr lang="en-US" sz="1800" dirty="0"/>
            </a:br>
            <a:r>
              <a:rPr lang="en-US" sz="1400" dirty="0"/>
              <a:t>From synthesis to </a:t>
            </a:r>
            <a:r>
              <a:rPr lang="en-US" sz="1400" dirty="0" smtClean="0"/>
              <a:t>structure-reactivity-performance-relationship </a:t>
            </a:r>
            <a:r>
              <a:rPr lang="en-US" sz="1400" dirty="0"/>
              <a:t>to mechanistic and safety aspects</a:t>
            </a:r>
            <a:endParaRPr lang="de-DE" altLang="de-DE" sz="11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Natascha von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Aspern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M. Winter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14474"/>
            <a:ext cx="2881367" cy="21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910" y="1002584"/>
            <a:ext cx="8110808" cy="936201"/>
          </a:xfrm>
        </p:spPr>
        <p:txBody>
          <a:bodyPr/>
          <a:lstStyle/>
          <a:p>
            <a:pPr algn="ctr"/>
            <a:r>
              <a:rPr lang="de-DE" sz="2000" dirty="0"/>
              <a:t>Technologiebewertung </a:t>
            </a:r>
            <a:r>
              <a:rPr lang="de-DE" sz="2000" dirty="0" smtClean="0"/>
              <a:t>von Lithium-Ionen-Batterien </a:t>
            </a:r>
            <a:br>
              <a:rPr lang="de-DE" sz="2000" dirty="0" smtClean="0"/>
            </a:br>
            <a:r>
              <a:rPr lang="de-DE" sz="1400" dirty="0" smtClean="0"/>
              <a:t>Ein </a:t>
            </a:r>
            <a:r>
              <a:rPr lang="de-DE" sz="1400" dirty="0"/>
              <a:t>multidimensionaler Ansatz zum Vergleich </a:t>
            </a:r>
            <a:r>
              <a:rPr lang="de-DE" sz="1400" dirty="0" smtClean="0"/>
              <a:t>von technologischen </a:t>
            </a:r>
            <a:r>
              <a:rPr lang="de-DE" sz="1400" dirty="0"/>
              <a:t>Potenzialen </a:t>
            </a:r>
            <a:endParaRPr lang="de-DE" altLang="de-DE" sz="195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Marc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Wentker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betriebswirtschaftliches Management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J.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Leker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4" name="Grafik 3" descr="Ein Bild, das draußen, Gras, Wasser, Baum enthält.&#10;&#10;Automatisch generierte Beschreibung">
            <a:extLst>
              <a:ext uri="{FF2B5EF4-FFF2-40B4-BE49-F238E27FC236}">
                <a16:creationId xmlns:a16="http://schemas.microsoft.com/office/drawing/2014/main" xmlns="" id="{898DB9D1-F3C5-4A62-98A2-0F1A16CA2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10" r="21651" b="-124"/>
          <a:stretch/>
        </p:blipFill>
        <p:spPr>
          <a:xfrm rot="5400000">
            <a:off x="1243360" y="2404096"/>
            <a:ext cx="2375744" cy="26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670300" y="154155"/>
            <a:ext cx="5078164" cy="720725"/>
          </a:xfrm>
        </p:spPr>
        <p:txBody>
          <a:bodyPr anchor="b"/>
          <a:lstStyle/>
          <a:p>
            <a:pPr algn="ctr">
              <a:defRPr/>
            </a:pPr>
            <a:r>
              <a:rPr lang="en-US" sz="1600" dirty="0" smtClean="0"/>
              <a:t>Alumni-Club der WWU Münster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340768"/>
            <a:ext cx="3054590" cy="4373979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46364" y="3428355"/>
            <a:ext cx="5078164" cy="7207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1600" dirty="0" smtClean="0">
                <a:solidFill>
                  <a:srgbClr val="0099CC"/>
                </a:solidFill>
                <a:hlinkClick r:id="rId4"/>
              </a:rPr>
              <a:t>alumni@uni-muenster.de</a:t>
            </a:r>
            <a:endParaRPr lang="de-DE" sz="1600" dirty="0" smtClean="0">
              <a:solidFill>
                <a:srgbClr val="0099CC"/>
              </a:solidFill>
            </a:endParaRPr>
          </a:p>
          <a:p>
            <a:pPr algn="ctr">
              <a:defRPr/>
            </a:pPr>
            <a:r>
              <a:rPr lang="de-DE" sz="1600" dirty="0">
                <a:solidFill>
                  <a:srgbClr val="0099CC"/>
                </a:solidFill>
              </a:rPr>
              <a:t>https://www.uni-muenster.de/Alumni/</a:t>
            </a:r>
          </a:p>
          <a:p>
            <a:pPr algn="ctr">
              <a:defRPr/>
            </a:pPr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6914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16138" r="2298" b="22595"/>
          <a:stretch>
            <a:fillRect/>
          </a:stretch>
        </p:blipFill>
        <p:spPr bwMode="auto">
          <a:xfrm>
            <a:off x="0" y="935354"/>
            <a:ext cx="8459788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"/>
          <p:cNvSpPr txBox="1">
            <a:spLocks noChangeArrowheads="1"/>
          </p:cNvSpPr>
          <p:nvPr/>
        </p:nvSpPr>
        <p:spPr>
          <a:xfrm>
            <a:off x="2482056" y="263525"/>
            <a:ext cx="4929187" cy="573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000" dirty="0" smtClean="0"/>
              <a:t>Promovenden*innen aus</a:t>
            </a:r>
            <a:br>
              <a:rPr lang="de-DE" altLang="de-DE" sz="2000" dirty="0" smtClean="0"/>
            </a:br>
            <a:r>
              <a:rPr lang="de-DE" altLang="de-DE" sz="2000" dirty="0" smtClean="0"/>
              <a:t>folgenden Ländern ab 2010</a:t>
            </a: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573613" y="4238257"/>
            <a:ext cx="1152000" cy="18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Ägypten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Albanien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Bolivien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Brasilien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Bulgarien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China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Costa Rica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Deutschland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371309" y="4238073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Kamerun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Kasachstan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Kenia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Kirgisistan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FF0000"/>
                </a:solidFill>
                <a:latin typeface="MetaNormalLF-Roman" panose="020B0502030000020004" pitchFamily="34" charset="0"/>
              </a:rPr>
              <a:t>Kolumbien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Kongo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Libanon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Malaysia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838076" y="4241048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Mazedonien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Mexiko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Niederlande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Nigeria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Österreich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Pakistan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Polen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Portugal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6144101" y="4241268"/>
            <a:ext cx="1260000" cy="18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Rep</a:t>
            </a: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. Kongo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Rumänien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Russ. </a:t>
            </a:r>
            <a:r>
              <a:rPr lang="de-DE" altLang="de-DE" sz="1050" b="1" dirty="0" err="1" smtClean="0">
                <a:solidFill>
                  <a:srgbClr val="0099CC"/>
                </a:solidFill>
                <a:latin typeface="MetaNormalLF-Roman" panose="020B0502030000020004" pitchFamily="34" charset="0"/>
              </a:rPr>
              <a:t>Förderation</a:t>
            </a:r>
            <a:endParaRPr lang="de-DE" altLang="de-DE" sz="1050" b="1" dirty="0" smtClean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FF0000"/>
                </a:solidFill>
                <a:latin typeface="MetaNormalLF-Roman" panose="020B0502030000020004" pitchFamily="34" charset="0"/>
              </a:rPr>
              <a:t>Schweden</a:t>
            </a:r>
            <a:endParaRPr lang="de-DE" altLang="de-DE" sz="1050" b="1" dirty="0">
              <a:solidFill>
                <a:srgbClr val="FF0000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Schweiz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Slowakei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Spanien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Sri Lanka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pic>
        <p:nvPicPr>
          <p:cNvPr id="10" name="Picture 12" descr="Ägypten -Flaggen quadratisch relief">
            <a:hlinkClick r:id="rId4" tooltip="Ägypten -Flaggen quadratisch relief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0" y="428806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Brasilien -Flaggen quadratisch relief">
            <a:hlinkClick r:id="rId6" tooltip="Brasilien -Flaggen quadratisch relief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495254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hina, Volksrepublik-Flaggen quadratisch relief">
            <a:hlinkClick r:id="rId8" tooltip="China, Volksrepublik-Flaggen quadratisch relief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54071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Indien-Flaggen quadratisch relief">
            <a:hlinkClick r:id="rId10" tooltip="Indien-Flaggen quadratisch relief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81" y="494844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 descr="Indonesien -Flaggen quadratisch relief">
            <a:hlinkClick r:id="rId12" tooltip="Indonesien -Flaggen quadratisch relief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46" y="51716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Iran -Flaggen quadratisch relief">
            <a:hlinkClick r:id="rId14" tooltip="Iran -Flaggen quadratisch relief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54071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Italien -Flaggen quadratisch relief">
            <a:hlinkClick r:id="rId16" tooltip="Italien -Flaggen quadratisch relief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55" y="563098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0" descr="Kasachstan -Flaggen quadratisch relief">
            <a:hlinkClick r:id="rId18" tooltip="Kasachstan -Flaggen quadratisch relief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26" y="450178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 descr="Kirgisistan -Flaggen quadratisch relief">
            <a:hlinkClick r:id="rId20" tooltip="Kirgisistan -Flaggen quadratisch relief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21" y="494512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4" descr="Niederlande-Flaggen quadratisch relief">
            <a:hlinkClick r:id="rId22" tooltip="Niederlande-Flaggen quadratisch relief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1901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6" descr="Österreich -Flaggen quadratisch relief">
            <a:hlinkClick r:id="rId24" tooltip="Österreich -Flaggen quadratisch relief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66" y="517300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8" descr="Polen -Flaggen quadratisch relief">
            <a:hlinkClick r:id="rId26" tooltip="Polen -Flaggen quadratisch relief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5626926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Rumänien -Flaggen quadratisch relief">
            <a:hlinkClick r:id="rId28" tooltip="Rumänien -Flaggen quadratisch relief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9" y="450922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2" descr="Russland -Flaggen quadratisch relief">
            <a:hlinkClick r:id="rId30" tooltip="Russland -Flaggen quadratisch relief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43" y="471901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4" descr="Slowakei -Flaggen quadratisch relief">
            <a:hlinkClick r:id="rId32" tooltip="Slowakei -Flaggen quadratisch relief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59" y="540107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6" descr="Sri Lanka -Flaggen quadratisch relief">
            <a:hlinkClick r:id="rId34" tooltip="Sri Lanka -Flaggen quadratisch relief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9" y="584096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Ghana -Flaggen quadratisch relief">
            <a:hlinkClick r:id="rId36" tooltip="Ghana -Flaggen quadratisch relief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84" y="472343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1" descr="Libanon -Flaggen quadratisch relief">
            <a:hlinkClick r:id="rId38" tooltip="Libanon -Flaggen quadratisch relief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97" y="562829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3" descr="Portugal -Flaggen quadratisch relief">
            <a:hlinkClick r:id="rId40" tooltip="Portugal -Flaggen quadratisch relief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5840759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Vereinigte Staaten-Flaggen quadratisch relief">
            <a:hlinkClick r:id="rId42" tooltip="Vereinigte Staaten-Flaggen quadratisch relief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837755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7" descr="Albanien -Flaggen quadratisch relief">
            <a:hlinkClick r:id="rId44" tooltip="Albanien -Flaggen quadratisch relief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9" y="450922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Syrien-Flaggen quadratisch relief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166316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Mexiko -Flaggen quadratisch relief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450647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6877050" y="6165304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600" dirty="0">
                <a:solidFill>
                  <a:srgbClr val="0099CC"/>
                </a:solidFill>
                <a:latin typeface="MetaNormal-Roman" panose="020B0502030000020004" pitchFamily="34" charset="0"/>
              </a:rPr>
              <a:t>Quelle: www.mygeo.info/weltkarten.html</a:t>
            </a:r>
            <a:r>
              <a:rPr lang="de-DE" altLang="de-DE" sz="600" dirty="0"/>
              <a:t> </a:t>
            </a:r>
            <a:r>
              <a:rPr lang="de-DE" altLang="de-DE" sz="600" dirty="0">
                <a:solidFill>
                  <a:srgbClr val="0099CC"/>
                </a:solidFill>
                <a:latin typeface="MetaNormal-Roman" panose="020B0502030000020004" pitchFamily="34" charset="0"/>
              </a:rPr>
              <a:t>www.mygeo.info/landkarten/welt/a3_rl1w_plain_winkel_0.png</a:t>
            </a:r>
          </a:p>
        </p:txBody>
      </p:sp>
      <p:pic>
        <p:nvPicPr>
          <p:cNvPr id="34" name="Picture 28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95412" r="1158" b="2173"/>
          <a:stretch>
            <a:fillRect/>
          </a:stretch>
        </p:blipFill>
        <p:spPr bwMode="auto">
          <a:xfrm>
            <a:off x="344488" y="6237312"/>
            <a:ext cx="60134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bgerundetes Rechteck 34"/>
          <p:cNvSpPr/>
          <p:nvPr/>
        </p:nvSpPr>
        <p:spPr>
          <a:xfrm>
            <a:off x="4318000" y="19592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6" name="Abgerundetes Rechteck 138"/>
          <p:cNvSpPr/>
          <p:nvPr/>
        </p:nvSpPr>
        <p:spPr>
          <a:xfrm>
            <a:off x="4783138" y="26387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7" name="Abgerundetes Rechteck 138"/>
          <p:cNvSpPr/>
          <p:nvPr/>
        </p:nvSpPr>
        <p:spPr>
          <a:xfrm>
            <a:off x="4533900" y="22323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8" name="Abgerundetes Rechteck 138"/>
          <p:cNvSpPr/>
          <p:nvPr/>
        </p:nvSpPr>
        <p:spPr>
          <a:xfrm>
            <a:off x="2949575" y="37198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9" name="Abgerundetes Rechteck 138"/>
          <p:cNvSpPr/>
          <p:nvPr/>
        </p:nvSpPr>
        <p:spPr>
          <a:xfrm>
            <a:off x="6511925" y="2319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0" name="Abgerundetes Rechteck 138"/>
          <p:cNvSpPr/>
          <p:nvPr/>
        </p:nvSpPr>
        <p:spPr>
          <a:xfrm>
            <a:off x="4135438" y="20640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1" name="Abgerundetes Rechteck 138"/>
          <p:cNvSpPr/>
          <p:nvPr/>
        </p:nvSpPr>
        <p:spPr>
          <a:xfrm>
            <a:off x="4064000" y="32546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2" name="Abgerundetes Rechteck 138"/>
          <p:cNvSpPr/>
          <p:nvPr/>
        </p:nvSpPr>
        <p:spPr>
          <a:xfrm>
            <a:off x="5973763" y="27514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3" name="Abgerundetes Rechteck 138"/>
          <p:cNvSpPr/>
          <p:nvPr/>
        </p:nvSpPr>
        <p:spPr>
          <a:xfrm>
            <a:off x="6727825" y="36864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4" name="Abgerundetes Rechteck 138"/>
          <p:cNvSpPr/>
          <p:nvPr/>
        </p:nvSpPr>
        <p:spPr>
          <a:xfrm>
            <a:off x="5287963" y="24625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5" name="Abgerundetes Rechteck 138"/>
          <p:cNvSpPr/>
          <p:nvPr/>
        </p:nvSpPr>
        <p:spPr>
          <a:xfrm>
            <a:off x="4389438" y="22069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6" name="Abgerundetes Rechteck 138"/>
          <p:cNvSpPr/>
          <p:nvPr/>
        </p:nvSpPr>
        <p:spPr>
          <a:xfrm>
            <a:off x="5470525" y="20307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7" name="Abgerundetes Rechteck 138"/>
          <p:cNvSpPr/>
          <p:nvPr/>
        </p:nvSpPr>
        <p:spPr>
          <a:xfrm>
            <a:off x="5724525" y="21609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8" name="Abgerundetes Rechteck 138"/>
          <p:cNvSpPr/>
          <p:nvPr/>
        </p:nvSpPr>
        <p:spPr>
          <a:xfrm>
            <a:off x="4927600" y="24625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9" name="Abgerundetes Rechteck 138"/>
          <p:cNvSpPr/>
          <p:nvPr/>
        </p:nvSpPr>
        <p:spPr>
          <a:xfrm>
            <a:off x="1725613" y="28228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0" name="Abgerundetes Rechteck 138"/>
          <p:cNvSpPr/>
          <p:nvPr/>
        </p:nvSpPr>
        <p:spPr>
          <a:xfrm>
            <a:off x="4208463" y="19196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1" name="Abgerundetes Rechteck 138"/>
          <p:cNvSpPr/>
          <p:nvPr/>
        </p:nvSpPr>
        <p:spPr>
          <a:xfrm>
            <a:off x="4389438" y="20307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2" name="Abgerundetes Rechteck 138"/>
          <p:cNvSpPr/>
          <p:nvPr/>
        </p:nvSpPr>
        <p:spPr>
          <a:xfrm>
            <a:off x="4462463" y="19196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3" name="Abgerundetes Rechteck 138"/>
          <p:cNvSpPr/>
          <p:nvPr/>
        </p:nvSpPr>
        <p:spPr>
          <a:xfrm>
            <a:off x="3919538" y="2319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4" name="Abgerundetes Rechteck 138"/>
          <p:cNvSpPr/>
          <p:nvPr/>
        </p:nvSpPr>
        <p:spPr>
          <a:xfrm>
            <a:off x="4678363" y="21037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5" name="Abgerundetes Rechteck 138"/>
          <p:cNvSpPr/>
          <p:nvPr/>
        </p:nvSpPr>
        <p:spPr>
          <a:xfrm>
            <a:off x="4859338" y="172751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6" name="Abgerundetes Rechteck 138"/>
          <p:cNvSpPr/>
          <p:nvPr/>
        </p:nvSpPr>
        <p:spPr>
          <a:xfrm>
            <a:off x="4495800" y="20307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7" name="Abgerundetes Rechteck 138"/>
          <p:cNvSpPr/>
          <p:nvPr/>
        </p:nvSpPr>
        <p:spPr>
          <a:xfrm>
            <a:off x="6057900" y="32197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8" name="Abgerundetes Rechteck 138"/>
          <p:cNvSpPr/>
          <p:nvPr/>
        </p:nvSpPr>
        <p:spPr>
          <a:xfrm>
            <a:off x="4965700" y="23910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9" name="Abgerundetes Rechteck 138"/>
          <p:cNvSpPr/>
          <p:nvPr/>
        </p:nvSpPr>
        <p:spPr>
          <a:xfrm>
            <a:off x="1870075" y="22799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0" name="Picture 2" descr="Kamerun -Flaggen quadratisch relief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57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Abgerundetes Rechteck 138"/>
          <p:cNvSpPr/>
          <p:nvPr/>
        </p:nvSpPr>
        <p:spPr>
          <a:xfrm flipV="1">
            <a:off x="4381500" y="3338829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62" name="Text Box 52"/>
          <p:cNvSpPr txBox="1">
            <a:spLocks noChangeArrowheads="1"/>
          </p:cNvSpPr>
          <p:nvPr/>
        </p:nvSpPr>
        <p:spPr bwMode="auto">
          <a:xfrm>
            <a:off x="7604387" y="5121533"/>
            <a:ext cx="1152000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Syrien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Taiwan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Ungarn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USA</a:t>
            </a:r>
          </a:p>
        </p:txBody>
      </p:sp>
      <p:pic>
        <p:nvPicPr>
          <p:cNvPr id="63" name="Picture 4" descr="Bulgarien -Flaggen quadratisch relief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9" y="517879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Abgerundetes Rechteck 138"/>
          <p:cNvSpPr/>
          <p:nvPr/>
        </p:nvSpPr>
        <p:spPr>
          <a:xfrm>
            <a:off x="4678363" y="2192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65" name="Abgerundetes Rechteck 138"/>
          <p:cNvSpPr/>
          <p:nvPr/>
        </p:nvSpPr>
        <p:spPr>
          <a:xfrm>
            <a:off x="4643438" y="35277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6" name="Picture 6" descr="Kongo, Demokratische Republik -Flaggen quadratisch relief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88" y="540107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bgerundetes Rechteck 138"/>
          <p:cNvSpPr/>
          <p:nvPr/>
        </p:nvSpPr>
        <p:spPr>
          <a:xfrm>
            <a:off x="4643438" y="16878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8" name="Picture 71" descr="Mazedonien -Flaggen quadratisch relief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04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73" descr="Kongo, Republik -Flaggen quadratisch relief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68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52"/>
          <p:cNvSpPr txBox="1">
            <a:spLocks noChangeArrowheads="1"/>
          </p:cNvSpPr>
          <p:nvPr/>
        </p:nvSpPr>
        <p:spPr bwMode="auto">
          <a:xfrm>
            <a:off x="1864245" y="4238441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Großbritannien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Frankreich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Ghana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Indien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Indonesien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Iran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Italien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Japan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pic>
        <p:nvPicPr>
          <p:cNvPr id="71" name="Picture 18" descr="Deutschland -Flaggen quadratisch relief">
            <a:hlinkClick r:id="rId54" tooltip="Deutschland -Flaggen quadratisch relief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58467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0" descr="Frankreich-Flaggen quadratisch relief">
            <a:hlinkClick r:id="rId56" tooltip="Frankreich-Flaggen quadratisch relief"/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12" y="450647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5" descr="Bolivien -Flaggen quadratisch relief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473222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7" descr="Malaysia -Flaggen quadratisch relief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94" y="584380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Abgerundetes Rechteck 138"/>
          <p:cNvSpPr/>
          <p:nvPr/>
        </p:nvSpPr>
        <p:spPr>
          <a:xfrm>
            <a:off x="2446338" y="399287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76" name="Abgerundetes Rechteck 138"/>
          <p:cNvSpPr/>
          <p:nvPr/>
        </p:nvSpPr>
        <p:spPr>
          <a:xfrm>
            <a:off x="6804025" y="33848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77" name="Abgerundetes Rechteck 138"/>
          <p:cNvSpPr/>
          <p:nvPr/>
        </p:nvSpPr>
        <p:spPr>
          <a:xfrm>
            <a:off x="6567488" y="33293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78" name="Picture 36" descr="Pakistan-Flaggen quadratisch relief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54" y="54071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bgerundetes Rechteck 138"/>
          <p:cNvSpPr/>
          <p:nvPr/>
        </p:nvSpPr>
        <p:spPr>
          <a:xfrm>
            <a:off x="5613400" y="25927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80" name="Grafik 84" descr="spanien.de.gif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43" y="562829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Grafik 85" descr="ungarn.de.gif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64" y="562386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fik 84"/>
          <p:cNvPicPr>
            <a:picLocks noChangeAspect="1"/>
          </p:cNvPicPr>
          <p:nvPr/>
        </p:nvPicPr>
        <p:blipFill rotWithShape="1">
          <a:blip r:embed="rId63"/>
          <a:srcRect l="5776" t="-5075" r="16325" b="2688"/>
          <a:stretch/>
        </p:blipFill>
        <p:spPr>
          <a:xfrm>
            <a:off x="7378010" y="5407589"/>
            <a:ext cx="172141" cy="150967"/>
          </a:xfrm>
          <a:prstGeom prst="rect">
            <a:avLst/>
          </a:prstGeom>
        </p:spPr>
      </p:pic>
      <p:sp>
        <p:nvSpPr>
          <p:cNvPr id="88" name="Abgerundetes Rechteck 138"/>
          <p:cNvSpPr/>
          <p:nvPr/>
        </p:nvSpPr>
        <p:spPr>
          <a:xfrm>
            <a:off x="2051720" y="3173289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89" name="Abgerundetes Rechteck 138"/>
          <p:cNvSpPr/>
          <p:nvPr/>
        </p:nvSpPr>
        <p:spPr>
          <a:xfrm>
            <a:off x="4037218" y="191683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0" name="Abgerundetes Rechteck 138"/>
          <p:cNvSpPr/>
          <p:nvPr/>
        </p:nvSpPr>
        <p:spPr>
          <a:xfrm>
            <a:off x="7083676" y="2276872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1" name="Abgerundetes Rechteck 138"/>
          <p:cNvSpPr/>
          <p:nvPr/>
        </p:nvSpPr>
        <p:spPr>
          <a:xfrm flipV="1">
            <a:off x="4254472" y="3198228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2" name="Abgerundetes Rechteck 138"/>
          <p:cNvSpPr/>
          <p:nvPr/>
        </p:nvSpPr>
        <p:spPr>
          <a:xfrm>
            <a:off x="4253242" y="2090344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3" name="Abgerundetes Rechteck 138"/>
          <p:cNvSpPr/>
          <p:nvPr/>
        </p:nvSpPr>
        <p:spPr>
          <a:xfrm>
            <a:off x="6876256" y="2676606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87" name="Grafik 86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16" y="4944460"/>
            <a:ext cx="172800" cy="1728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0" y="5626251"/>
            <a:ext cx="172800" cy="1728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6" y="4287200"/>
            <a:ext cx="172800" cy="1728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93" y="5843802"/>
            <a:ext cx="172800" cy="172800"/>
          </a:xfrm>
          <a:prstGeom prst="rect">
            <a:avLst/>
          </a:prstGeom>
        </p:spPr>
      </p:pic>
      <p:pic>
        <p:nvPicPr>
          <p:cNvPr id="97" name="Grafik 96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09" y="5173411"/>
            <a:ext cx="172800" cy="172800"/>
          </a:xfrm>
          <a:prstGeom prst="rect">
            <a:avLst/>
          </a:prstGeom>
        </p:spPr>
      </p:pic>
      <p:pic>
        <p:nvPicPr>
          <p:cNvPr id="98" name="Grafik 97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95" y="4939420"/>
            <a:ext cx="172800" cy="172800"/>
          </a:xfrm>
          <a:prstGeom prst="rect">
            <a:avLst/>
          </a:prstGeom>
        </p:spPr>
      </p:pic>
      <p:pic>
        <p:nvPicPr>
          <p:cNvPr id="99" name="Grafik 98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47" y="4719010"/>
            <a:ext cx="172800" cy="172800"/>
          </a:xfrm>
          <a:prstGeom prst="rect">
            <a:avLst/>
          </a:prstGeom>
        </p:spPr>
      </p:pic>
      <p:pic>
        <p:nvPicPr>
          <p:cNvPr id="100" name="Grafik 99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7" y="5171652"/>
            <a:ext cx="172800" cy="172800"/>
          </a:xfrm>
          <a:prstGeom prst="rect">
            <a:avLst/>
          </a:prstGeom>
        </p:spPr>
      </p:pic>
      <p:sp>
        <p:nvSpPr>
          <p:cNvPr id="101" name="Abgerundetes Rechteck 100"/>
          <p:cNvSpPr/>
          <p:nvPr/>
        </p:nvSpPr>
        <p:spPr>
          <a:xfrm flipV="1">
            <a:off x="2260572" y="3262945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03" name="Abgerundetes Rechteck 102"/>
          <p:cNvSpPr/>
          <p:nvPr/>
        </p:nvSpPr>
        <p:spPr>
          <a:xfrm flipV="1">
            <a:off x="5010150" y="3477258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06" name="Abgerundetes Rechteck 105"/>
          <p:cNvSpPr/>
          <p:nvPr/>
        </p:nvSpPr>
        <p:spPr>
          <a:xfrm flipV="1">
            <a:off x="4333081" y="1562113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4369" name="Rechteck 1436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905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7"/>
          <p:cNvSpPr>
            <a:spLocks noChangeArrowheads="1"/>
          </p:cNvSpPr>
          <p:nvPr/>
        </p:nvSpPr>
        <p:spPr bwMode="auto">
          <a:xfrm>
            <a:off x="204788" y="1340769"/>
            <a:ext cx="7996237" cy="172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Herzlichen Glückwunsch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/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vom Fachbereich 12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Chemie und Pharmazie</a:t>
            </a:r>
          </a:p>
        </p:txBody>
      </p:sp>
      <p:pic>
        <p:nvPicPr>
          <p:cNvPr id="136197" name="Picture 8" descr="BS0108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689350"/>
            <a:ext cx="32543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31. Januar 2020</a:t>
            </a: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62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635896" y="116632"/>
            <a:ext cx="5078164" cy="720725"/>
          </a:xfrm>
        </p:spPr>
        <p:txBody>
          <a:bodyPr anchor="b"/>
          <a:lstStyle/>
          <a:p>
            <a:pPr algn="ctr">
              <a:defRPr/>
            </a:pPr>
            <a:r>
              <a:rPr lang="en-US" sz="1600" dirty="0" err="1" smtClean="0"/>
              <a:t>Gelöbnis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323528" y="1124744"/>
            <a:ext cx="4176464" cy="4680520"/>
          </a:xfrm>
          <a:prstGeom prst="roundRect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39552" y="1628800"/>
            <a:ext cx="3744416" cy="39604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de-DE" sz="1300" dirty="0"/>
              <a:t>Sie haben in einem ordnungsgemäßen Promotions-verfahren die für die Promotion zum Doktor der Naturwissenschaften geforderten Leistungen erfüllt und Ihre wissenschaftliche Befähigung nachgewiesen.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Ich promoviere Sie zum Doktor der </a:t>
            </a:r>
            <a:r>
              <a:rPr lang="de-DE" sz="1300" dirty="0" smtClean="0"/>
              <a:t>Natur-wissenschaften </a:t>
            </a:r>
            <a:r>
              <a:rPr lang="de-DE" sz="1300" dirty="0"/>
              <a:t>und nehme Ihnen das Gelöbnis ab,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dass Sie jederzeit bestrebt sein wollen, den Ihnen verliehenen Doktorgrad vor jedem Makel zu bewahren,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die besondere gesellschaftliche Verantwortung des Doktorgrades anzuerkennen,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sich in Ihrer wissenschaftlichen Arbeit dieses Titels würdig zu erweisen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und jederzeit nach bestem Wissen und Gewissen die Wahrheit zu suchen und zu bekennen.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4644008" y="1124744"/>
            <a:ext cx="4176464" cy="4680520"/>
          </a:xfrm>
          <a:prstGeom prst="roundRect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860032" y="1205630"/>
            <a:ext cx="3744416" cy="41764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en-US" sz="1300" dirty="0"/>
              <a:t>In accordance with the regulations for a doctoral degree in Natural Sciences (Dr. </a:t>
            </a:r>
            <a:r>
              <a:rPr lang="en-US" sz="1300" dirty="0" err="1"/>
              <a:t>rer</a:t>
            </a:r>
            <a:r>
              <a:rPr lang="en-US" sz="1300" dirty="0"/>
              <a:t>. nat.), you have met the stipulated requirements and demonstrated your scholarly competence.</a:t>
            </a:r>
            <a:endParaRPr lang="de-DE" sz="1300" dirty="0"/>
          </a:p>
          <a:p>
            <a:pPr algn="just"/>
            <a:r>
              <a:rPr lang="en-GB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Therefore, I award to you a doctoral degree in Natural Sciences and ask you to solemnly promise</a:t>
            </a:r>
            <a:endParaRPr lang="de-DE" sz="1300" dirty="0"/>
          </a:p>
          <a:p>
            <a:pPr algn="just"/>
            <a:r>
              <a:rPr lang="en-GB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will strive, at all times, to protect the doctoral title awarded to you from any blemish,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acknowledge the special social responsibility of your doctoral title,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will demonstrate in your academic work that you are worthy of your doctoral title 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and that you will, according to the best of your knowledge and belief, search for and state the truth at all times.</a:t>
            </a:r>
            <a:endParaRPr lang="de-DE" sz="1300" dirty="0"/>
          </a:p>
        </p:txBody>
      </p:sp>
    </p:spTree>
    <p:extLst>
      <p:ext uri="{BB962C8B-B14F-4D97-AF65-F5344CB8AC3E}">
        <p14:creationId xmlns:p14="http://schemas.microsoft.com/office/powerpoint/2010/main" val="38195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 smtClean="0"/>
              <a:t>Neuropeptid-Reporter-Assay </a:t>
            </a:r>
            <a:r>
              <a:rPr lang="de-DE" sz="2000" dirty="0"/>
              <a:t>zur </a:t>
            </a:r>
            <a:r>
              <a:rPr lang="de-DE" sz="2000" dirty="0" smtClean="0"/>
              <a:t>Bestimmung </a:t>
            </a:r>
            <a:br>
              <a:rPr lang="de-DE" sz="2000" dirty="0" smtClean="0"/>
            </a:br>
            <a:r>
              <a:rPr lang="de-DE" sz="2000" dirty="0" smtClean="0"/>
              <a:t>der Protease-Aktivität in komplexen </a:t>
            </a:r>
            <a:r>
              <a:rPr lang="de-DE" sz="2000" dirty="0"/>
              <a:t>Matrices </a:t>
            </a:r>
            <a:endParaRPr lang="de-DE" alt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Malte Benjamin Bayer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UKM, Core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Unit </a:t>
            </a: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Proteomics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Betreuer*in: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J. Jose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Prof.‘in Dr. S. König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4904"/>
            <a:ext cx="3240360" cy="24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Synthese und vergleichende Untersuchungen von</a:t>
            </a:r>
            <a:br>
              <a:rPr lang="de-DE" sz="2000" dirty="0"/>
            </a:br>
            <a:r>
              <a:rPr lang="de-DE" sz="2000" dirty="0"/>
              <a:t>heterozyklisch </a:t>
            </a:r>
            <a:r>
              <a:rPr lang="de-DE" sz="2000" dirty="0" err="1"/>
              <a:t>anellierten</a:t>
            </a:r>
            <a:r>
              <a:rPr lang="de-DE" sz="2000" dirty="0"/>
              <a:t> </a:t>
            </a:r>
            <a:r>
              <a:rPr lang="de-DE" sz="2000" dirty="0" err="1"/>
              <a:t>Naphthochinonen</a:t>
            </a:r>
            <a:r>
              <a:rPr lang="de-DE" sz="2000" dirty="0"/>
              <a:t> und deren</a:t>
            </a:r>
            <a:br>
              <a:rPr lang="de-DE" sz="2000" dirty="0"/>
            </a:br>
            <a:r>
              <a:rPr lang="de-DE" sz="2000" dirty="0"/>
              <a:t>Prüfung als potentielle Wirkstoffe in der Tumortherapie </a:t>
            </a:r>
            <a:endParaRPr lang="de-DE" alt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Clemens Paul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Bernemann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K. Müller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64904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Synthese, Struktur und optische Eigenschaften von neuen</a:t>
            </a:r>
            <a:br>
              <a:rPr lang="de-DE" sz="2000" dirty="0"/>
            </a:br>
            <a:r>
              <a:rPr lang="de-DE" sz="2000" dirty="0" err="1"/>
              <a:t>Konvertermaterialien</a:t>
            </a:r>
            <a:r>
              <a:rPr lang="de-DE" sz="2000" dirty="0"/>
              <a:t> für Leuchtdioden 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David Christopher Böhnisch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und Analytische Chemie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sz="1600" dirty="0">
                <a:solidFill>
                  <a:schemeClr val="bg2"/>
                </a:solidFill>
                <a:latin typeface="+mj-lt"/>
              </a:rPr>
              <a:t>FH </a:t>
            </a:r>
            <a:r>
              <a:rPr lang="de-DE" sz="1600" dirty="0" smtClean="0">
                <a:solidFill>
                  <a:schemeClr val="bg2"/>
                </a:solidFill>
                <a:latin typeface="+mj-lt"/>
              </a:rPr>
              <a:t>Münster, FB </a:t>
            </a:r>
            <a:r>
              <a:rPr lang="de-DE" sz="1600" dirty="0">
                <a:solidFill>
                  <a:schemeClr val="bg2"/>
                </a:solidFill>
                <a:latin typeface="+mj-lt"/>
              </a:rPr>
              <a:t>Chemieingenieurwesen</a:t>
            </a:r>
            <a:endParaRPr lang="de-DE" sz="1600" dirty="0" smtClean="0">
              <a:solidFill>
                <a:schemeClr val="bg2"/>
              </a:solidFill>
              <a:latin typeface="+mj-lt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chemeClr val="bg2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R. Pöttgen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Th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Jüstel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5"/>
            <a:ext cx="202466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02.potx" id="{1B5BE821-CFFC-44D5-A8A5-B8782823358B}" vid="{73B35561-39E1-4775-85F9-2335C2433F8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PPT_WWU_Var1_Meta_02</Template>
  <TotalTime>0</TotalTime>
  <Words>1090</Words>
  <Application>Microsoft Office PowerPoint</Application>
  <PresentationFormat>Bildschirmpräsentation (4:3)</PresentationFormat>
  <Paragraphs>538</Paragraphs>
  <Slides>40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8" baseType="lpstr">
      <vt:lpstr>ＭＳ Ｐゴシック</vt:lpstr>
      <vt:lpstr>Meta Offc Pro</vt:lpstr>
      <vt:lpstr>MetaNormalLF-Roman</vt:lpstr>
      <vt:lpstr>MetaNormal-Roman</vt:lpstr>
      <vt:lpstr>Arial</vt:lpstr>
      <vt:lpstr>Lucida Handwriting</vt:lpstr>
      <vt:lpstr>Calibri</vt:lpstr>
      <vt:lpstr>WWU Münster PowerPoint Master</vt:lpstr>
      <vt:lpstr>Promotionsfeier</vt:lpstr>
      <vt:lpstr>Anzahl der Promotionen in den Jahren 2010 – 2020</vt:lpstr>
      <vt:lpstr>Anzahl der Promovenden*innen</vt:lpstr>
      <vt:lpstr>PowerPoint-Präsentation</vt:lpstr>
      <vt:lpstr>Promotionsfeier</vt:lpstr>
      <vt:lpstr>Gelöbnis</vt:lpstr>
      <vt:lpstr>Neuropeptid-Reporter-Assay zur Bestimmung  der Protease-Aktivität in komplexen Matrices </vt:lpstr>
      <vt:lpstr>Synthese und vergleichende Untersuchungen von heterozyklisch anellierten Naphthochinonen und deren Prüfung als potentielle Wirkstoffe in der Tumortherapie </vt:lpstr>
      <vt:lpstr>Synthese, Struktur und optische Eigenschaften von neuen Konvertermaterialien für Leuchtdioden </vt:lpstr>
      <vt:lpstr>Design und Synthese polydentater  Luminophore für phosphoreszente Pt(II)-Komplexe </vt:lpstr>
      <vt:lpstr>Geometric Isomerisation of Alkenes by Energy Transfer Catalysis </vt:lpstr>
      <vt:lpstr>Mukoadhäsive Darreichungsformen zur nanopartikulären photodynamischen Tumortherapie </vt:lpstr>
      <vt:lpstr>N-Heterozyklische Carbene als vielseitige Liganden auf  Oberflächen und Infrarot-Licht vermittelte Photoredoxkatalyse </vt:lpstr>
      <vt:lpstr>Advances in Single Particle Plasma Mass Spectrometry: Method Development and Applications</vt:lpstr>
      <vt:lpstr>Die Bedeutung der regulatorischen Untereinheit B56α der Proteinphosphatase 2A für die Herzfunktion unter physiologischen und pathophysiologischen Bedingungen</vt:lpstr>
      <vt:lpstr>Identifying and leveraging innovation potential in organic and printed electronics</vt:lpstr>
      <vt:lpstr>NMR-spektroskopische Untersuchungen von Calciumsilikathydratphasen mit organischen Additiven und methodische Analyse der DFS-Technik</vt:lpstr>
      <vt:lpstr>Einfluss von HMG-CoA-Reduktase-Hemmern auf Signalwege pankreatischer β-Zellen unter besonderer Berücksichtigung des Farnesoid-X-Rezeptors</vt:lpstr>
      <vt:lpstr>Isolierung und Strukturaufklärung von neuen Sekundärmetaboliten aus Stachybotrys-Spezies und Untersuchungen zur Exposition gegenüber dem Menschen</vt:lpstr>
      <vt:lpstr>Entwicklung neuer oberflächenchemischer  Reaktionen zur Herstellung π-konjugierter Polymere </vt:lpstr>
      <vt:lpstr>Entwicklung neuer Methoden zur Funktionalisierung allylischer C–H-Bindungen mittels Übergangsmetall-katalysierter C–H-Aktivierung</vt:lpstr>
      <vt:lpstr>Mass Spectrometry Data Mining Computational Strategies and Methods for Compound Identification</vt:lpstr>
      <vt:lpstr>Natural products of traditionally used plants with anthelmintic activity — Isolation, characterization and investigations on the mode of action</vt:lpstr>
      <vt:lpstr>Insights into the conformational dynamics of multi-domain nonribosomal peptide synthetases</vt:lpstr>
      <vt:lpstr>Imaging and Speciation Analysis of Pharmaceuticals and Essential Metals</vt:lpstr>
      <vt:lpstr>Ionic Mobility and Interactions in Blended Non-Aqueous  Aprotic Electrolytes for Lithium Ion Batteries </vt:lpstr>
      <vt:lpstr>Selective metalation of adenine: synthesis of  group 9 complexes bearing chelate NHC ligands </vt:lpstr>
      <vt:lpstr>Advanced Analytical Techniques for the Analysis of Explosives - Development and Application -</vt:lpstr>
      <vt:lpstr>Nucleic Acid Modifications:  From the detection in DNA to applications in RNA </vt:lpstr>
      <vt:lpstr>Strategies for the Quantification of Pharmaceuticals in Biological Samples</vt:lpstr>
      <vt:lpstr>Polyphosphazenbasierte Elektrolyte für Lithiummetallbatterien</vt:lpstr>
      <vt:lpstr>New Trends in Computational Catalysis: From Accurate Electronic Structure Methods to Novel Concepts </vt:lpstr>
      <vt:lpstr>Entwicklung eines in vitro Testverfahrens für Inhibitoren der humanen Lipidkinase PIP5K1α und Identifikation aktiver Substanzen</vt:lpstr>
      <vt:lpstr>Interaction of Metal Compounds and Proteins: Method Development for Speciation Analysis of Metal-Protein Conjugates</vt:lpstr>
      <vt:lpstr>Synthese und biologische Evaluation von Naturstoff- inspirierten Aminoalkyl-substituierten Benzopyranolen als Wirkstoffe gegen Malaria</vt:lpstr>
      <vt:lpstr>Phytochemische Untersuchungen und in vitro Wirkung hydro-alkoholischer Extrakte aus Tropaeolum majus L. - Tragen die Begleitstoffe zur Wirkung bei?</vt:lpstr>
      <vt:lpstr>Fluorinated Additives and Co-Solvents for the Advanced Lithium Ion Battery Electrolytes From synthesis to structure-reactivity-performance-relationship to mechanistic and safety aspects</vt:lpstr>
      <vt:lpstr>Technologiebewertung von Lithium-Ionen-Batterien  Ein multidimensionaler Ansatz zum Vergleich von technologischen Potenzialen </vt:lpstr>
      <vt:lpstr>Alumni-Club der WWU Münster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Theresa Lammerding</dc:creator>
  <cp:lastModifiedBy>Krause, Simone</cp:lastModifiedBy>
  <cp:revision>745</cp:revision>
  <cp:lastPrinted>2018-10-09T12:22:13Z</cp:lastPrinted>
  <dcterms:created xsi:type="dcterms:W3CDTF">2017-07-18T07:31:40Z</dcterms:created>
  <dcterms:modified xsi:type="dcterms:W3CDTF">2020-01-31T11:00:22Z</dcterms:modified>
</cp:coreProperties>
</file>