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60" r:id="rId2"/>
    <p:sldId id="497" r:id="rId3"/>
    <p:sldId id="330" r:id="rId4"/>
    <p:sldId id="263" r:id="rId5"/>
    <p:sldId id="326" r:id="rId6"/>
    <p:sldId id="327" r:id="rId7"/>
    <p:sldId id="366" r:id="rId8"/>
    <p:sldId id="331" r:id="rId9"/>
    <p:sldId id="332" r:id="rId10"/>
    <p:sldId id="469" r:id="rId11"/>
    <p:sldId id="329" r:id="rId12"/>
    <p:sldId id="470" r:id="rId13"/>
    <p:sldId id="382" r:id="rId14"/>
    <p:sldId id="381" r:id="rId15"/>
    <p:sldId id="550" r:id="rId16"/>
    <p:sldId id="422" r:id="rId17"/>
    <p:sldId id="384" r:id="rId18"/>
    <p:sldId id="535" r:id="rId19"/>
    <p:sldId id="500" r:id="rId20"/>
    <p:sldId id="515" r:id="rId21"/>
    <p:sldId id="517" r:id="rId22"/>
    <p:sldId id="533" r:id="rId23"/>
    <p:sldId id="548" r:id="rId24"/>
    <p:sldId id="525" r:id="rId25"/>
    <p:sldId id="539" r:id="rId26"/>
    <p:sldId id="541" r:id="rId27"/>
    <p:sldId id="545" r:id="rId28"/>
    <p:sldId id="537" r:id="rId29"/>
    <p:sldId id="521" r:id="rId30"/>
    <p:sldId id="519" r:id="rId31"/>
    <p:sldId id="483" r:id="rId32"/>
    <p:sldId id="527" r:id="rId33"/>
    <p:sldId id="529" r:id="rId34"/>
    <p:sldId id="345" r:id="rId35"/>
    <p:sldId id="342" r:id="rId36"/>
  </p:sldIdLst>
  <p:sldSz cx="9144000" cy="6858000" type="screen4x3"/>
  <p:notesSz cx="6797675" cy="9928225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6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dv666u" initials="v" lastIdx="0" clrIdx="0">
    <p:extLst>
      <p:ext uri="{19B8F6BF-5375-455C-9EA6-DF929625EA0E}">
        <p15:presenceInfo xmlns:p15="http://schemas.microsoft.com/office/powerpoint/2012/main" userId="vdv666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94D4EA"/>
    <a:srgbClr val="31B0DA"/>
    <a:srgbClr val="FFFFFF"/>
    <a:srgbClr val="99D6EB"/>
    <a:srgbClr val="4CB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33" autoAdjust="0"/>
    <p:restoredTop sz="96699" autoAdjust="0"/>
  </p:normalViewPr>
  <p:slideViewPr>
    <p:cSldViewPr snapToObjects="1">
      <p:cViewPr varScale="1">
        <p:scale>
          <a:sx n="69" d="100"/>
          <a:sy n="69" d="100"/>
        </p:scale>
        <p:origin x="868" y="44"/>
      </p:cViewPr>
      <p:guideLst>
        <p:guide orient="horz" pos="851"/>
        <p:guide orient="horz" pos="3618"/>
        <p:guide pos="226"/>
        <p:guide pos="5534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pPr/>
              <a:t>03.08.2021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600388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27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4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6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5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pos="55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 der Präsentation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A72EC1-1F3B-4D75-AB71-345C4801C2D0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Datum: </a:t>
            </a:r>
          </a:p>
        </p:txBody>
      </p:sp>
    </p:spTree>
    <p:extLst>
      <p:ext uri="{BB962C8B-B14F-4D97-AF65-F5344CB8AC3E}">
        <p14:creationId xmlns:p14="http://schemas.microsoft.com/office/powerpoint/2010/main" val="43187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motions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2123728" y="316792"/>
            <a:ext cx="6660271" cy="519920"/>
          </a:xfrm>
        </p:spPr>
        <p:txBody>
          <a:bodyPr anchor="b"/>
          <a:lstStyle>
            <a:lvl1pPr>
              <a:defRPr sz="1600"/>
            </a:lvl1pPr>
          </a:lstStyle>
          <a:p>
            <a:pPr algn="l"/>
            <a:r>
              <a:rPr lang="de-DE" dirty="0" smtClean="0"/>
              <a:t>Hier steht der Titel der Präsentation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3" name="Linie"/>
          <p:cNvSpPr/>
          <p:nvPr userDrawn="1"/>
        </p:nvSpPr>
        <p:spPr>
          <a:xfrm>
            <a:off x="0" y="90872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0320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463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9144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9D6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3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4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7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Ecke">
            <a:extLst>
              <a:ext uri="{FF2B5EF4-FFF2-40B4-BE49-F238E27FC236}">
                <a16:creationId xmlns:a16="http://schemas.microsoft.com/office/drawing/2014/main" id="{0E8C9B26-40D9-49FB-9640-C2AA12C8957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761037" y="0"/>
            <a:ext cx="3382963" cy="6858000"/>
            <a:chOff x="1316" y="-660"/>
            <a:chExt cx="2131" cy="4320"/>
          </a:xfrm>
        </p:grpSpPr>
        <p:sp>
          <p:nvSpPr>
            <p:cNvPr id="19" name="Fläche">
              <a:extLst>
                <a:ext uri="{FF2B5EF4-FFF2-40B4-BE49-F238E27FC236}">
                  <a16:creationId xmlns:a16="http://schemas.microsoft.com/office/drawing/2014/main" id="{5DE73BA2-BDD5-4960-9F8E-52D29ADC02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ONT">
              <a:extLst>
                <a:ext uri="{FF2B5EF4-FFF2-40B4-BE49-F238E27FC236}">
                  <a16:creationId xmlns:a16="http://schemas.microsoft.com/office/drawing/2014/main" id="{AB5701E8-6937-4E33-BE4C-77089436EB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29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0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3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123728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20442191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lau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Ecke">
            <a:extLst>
              <a:ext uri="{FF2B5EF4-FFF2-40B4-BE49-F238E27FC236}">
                <a16:creationId xmlns:a16="http://schemas.microsoft.com/office/drawing/2014/main" id="{C3C17E66-950A-45CE-86E4-111035CC1E0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761037" y="0"/>
            <a:ext cx="3382963" cy="6858000"/>
            <a:chOff x="1316" y="-660"/>
            <a:chExt cx="2131" cy="4320"/>
          </a:xfrm>
        </p:grpSpPr>
        <p:sp>
          <p:nvSpPr>
            <p:cNvPr id="26" name="Fläche">
              <a:extLst>
                <a:ext uri="{FF2B5EF4-FFF2-40B4-BE49-F238E27FC236}">
                  <a16:creationId xmlns:a16="http://schemas.microsoft.com/office/drawing/2014/main" id="{82BA5116-B2E1-4AA3-B7CF-7686789DA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ONT">
              <a:extLst>
                <a:ext uri="{FF2B5EF4-FFF2-40B4-BE49-F238E27FC236}">
                  <a16:creationId xmlns:a16="http://schemas.microsoft.com/office/drawing/2014/main" id="{4DC2A972-FC54-4040-9D76-B43D33E5A5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29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0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3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123728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38290226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 userDrawn="1"/>
        </p:nvPicPr>
        <p:blipFill rotWithShape="1">
          <a:blip r:embed="rId2"/>
          <a:srcRect t="300" b="5222"/>
          <a:stretch/>
        </p:blipFill>
        <p:spPr>
          <a:xfrm>
            <a:off x="0" y="0"/>
            <a:ext cx="9144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075"/>
            <a:ext cx="5966324" cy="4431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Titel der Präsentation erste Zeile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59092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/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8775" y="2484439"/>
            <a:ext cx="4648400" cy="4431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 hier</a:t>
            </a:r>
          </a:p>
        </p:txBody>
      </p:sp>
      <p:grpSp>
        <p:nvGrpSpPr>
          <p:cNvPr id="42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4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4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5" name="Linie"/>
            <p:cNvCxnSpPr/>
            <p:nvPr userDrawn="1"/>
          </p:nvCxnSpPr>
          <p:spPr>
            <a:xfrm>
              <a:off x="9252000" y="35928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-468000" y="35928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4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Linie"/>
            <p:cNvCxnSpPr/>
            <p:nvPr userDrawn="1"/>
          </p:nvCxnSpPr>
          <p:spPr>
            <a:xfrm>
              <a:off x="-468000" y="2484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Linie"/>
            <p:cNvCxnSpPr/>
            <p:nvPr userDrawn="1"/>
          </p:nvCxnSpPr>
          <p:spPr>
            <a:xfrm>
              <a:off x="9252000" y="2484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31561010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322513"/>
            <a:ext cx="8425226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4032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4032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3600000" y="3888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4734865" y="1512000"/>
            <a:ext cx="4050360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4734865" y="4680000"/>
            <a:ext cx="4050510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latin typeface="+mn-lt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781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Regieanweisungen"/>
          <p:cNvGrpSpPr/>
          <p:nvPr userDrawn="1"/>
        </p:nvGrpSpPr>
        <p:grpSpPr>
          <a:xfrm>
            <a:off x="-1908000" y="-468000"/>
            <a:ext cx="12636684" cy="7776001"/>
            <a:chOff x="-1908000" y="-468000"/>
            <a:chExt cx="12636684" cy="7776001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3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4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17" name="Linie"/>
            <p:cNvCxnSpPr/>
            <p:nvPr userDrawn="1"/>
          </p:nvCxnSpPr>
          <p:spPr>
            <a:xfrm>
              <a:off x="925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nie"/>
            <p:cNvCxnSpPr/>
            <p:nvPr userDrawn="1"/>
          </p:nvCxnSpPr>
          <p:spPr>
            <a:xfrm>
              <a:off x="925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925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ußzeile"/>
            <p:cNvSpPr txBox="1"/>
            <p:nvPr userDrawn="1"/>
          </p:nvSpPr>
          <p:spPr>
            <a:xfrm rot="10800000" flipH="1" flipV="1">
              <a:off x="925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60000" y="1350962"/>
            <a:ext cx="8425225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60000" y="2322513"/>
            <a:ext cx="8425225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3600000" y="388800"/>
            <a:ext cx="518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baseline="0">
                <a:solidFill>
                  <a:schemeClr val="bg2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de-DE" dirty="0"/>
              <a:t>Hier steht der Titel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 dirty="0"/>
              <a:t>Name: der Referentin / des Referenten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06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1" name="Logo"/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4" name="Linie"/>
          <p:cNvSpPr/>
          <p:nvPr userDrawn="1"/>
        </p:nvSpPr>
        <p:spPr>
          <a:xfrm>
            <a:off x="0" y="603072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0" r:id="rId6"/>
    <p:sldLayoutId id="2147483650" r:id="rId7"/>
    <p:sldLayoutId id="2147483661" r:id="rId8"/>
    <p:sldLayoutId id="2147483666" r:id="rId9"/>
    <p:sldLayoutId id="2147483667" r:id="rId10"/>
    <p:sldLayoutId id="2147483668" r:id="rId11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200" b="1" i="0" kern="120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laggenbilder.de/deutschland-nationalflaggen-fahnen-6.html" TargetMode="External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6.png"/><Relationship Id="rId21" Type="http://schemas.openxmlformats.org/officeDocument/2006/relationships/image" Target="../media/image18.png"/><Relationship Id="rId34" Type="http://schemas.openxmlformats.org/officeDocument/2006/relationships/image" Target="../media/image30.png"/><Relationship Id="rId7" Type="http://schemas.openxmlformats.org/officeDocument/2006/relationships/image" Target="../media/image8.png"/><Relationship Id="rId12" Type="http://schemas.openxmlformats.org/officeDocument/2006/relationships/hyperlink" Target="http://www.flaggenbilder.de/kasachstan-nationalflaggen-fahnen-6.html" TargetMode="External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flaggenbilder.de/china_volksrepublik-nationalflaggen-fahnen-6.html" TargetMode="External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2.gif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hyperlink" Target="http://www.flaggenbilder.de/polen-nationalflaggen-fahnen-6.html" TargetMode="External"/><Relationship Id="rId28" Type="http://schemas.openxmlformats.org/officeDocument/2006/relationships/image" Target="../media/image24.png"/><Relationship Id="rId36" Type="http://schemas.openxmlformats.org/officeDocument/2006/relationships/image" Target="../media/image31.png"/><Relationship Id="rId10" Type="http://schemas.openxmlformats.org/officeDocument/2006/relationships/hyperlink" Target="http://www.flaggenbilder.de/indien-nationalflaggen-fahnen-6.html" TargetMode="External"/><Relationship Id="rId19" Type="http://schemas.openxmlformats.org/officeDocument/2006/relationships/image" Target="../media/image16.png"/><Relationship Id="rId31" Type="http://schemas.openxmlformats.org/officeDocument/2006/relationships/image" Target="../media/image27.png"/><Relationship Id="rId4" Type="http://schemas.openxmlformats.org/officeDocument/2006/relationships/hyperlink" Target="http://www.flaggenbilder.de/brasilien-nationalflaggen-fahnen-6.html" TargetMode="External"/><Relationship Id="rId9" Type="http://schemas.openxmlformats.org/officeDocument/2006/relationships/image" Target="../media/image9.png"/><Relationship Id="rId14" Type="http://schemas.openxmlformats.org/officeDocument/2006/relationships/hyperlink" Target="http://www.flaggenbilder.de/vereinigte_staaten-nationalflaggen-fahnen-6.html" TargetMode="External"/><Relationship Id="rId22" Type="http://schemas.openxmlformats.org/officeDocument/2006/relationships/image" Target="../media/image19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hyperlink" Target="http://www.flaggenbilder.de/italien-nationalflaggen-fahnen-6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 smtClean="0">
                <a:latin typeface="Meta Offc Pro" panose="020B0504030101020102" pitchFamily="34" charset="0"/>
              </a:rPr>
              <a:t>Promotionsfeier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des </a:t>
            </a:r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Fachbereichs </a:t>
            </a:r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Physik</a:t>
            </a:r>
          </a:p>
          <a:p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i</a:t>
            </a:r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m </a:t>
            </a:r>
            <a:r>
              <a:rPr lang="de-DE" altLang="de-DE" sz="2000">
                <a:solidFill>
                  <a:srgbClr val="FFFFFF"/>
                </a:solidFill>
                <a:latin typeface="Meta Offc Pro" panose="020B0504030101020102" pitchFamily="34" charset="0"/>
              </a:rPr>
              <a:t>Sommersemester</a:t>
            </a:r>
            <a:r>
              <a:rPr lang="de-DE" altLang="de-DE" sz="2000" smtClean="0">
                <a:solidFill>
                  <a:srgbClr val="FFFFFF"/>
                </a:solidFill>
                <a:latin typeface="Meta Offc Pro" panose="020B0504030101020102" pitchFamily="34" charset="0"/>
              </a:rPr>
              <a:t> 2021</a:t>
            </a:r>
            <a:endParaRPr lang="de-DE" altLang="de-DE" sz="2000" dirty="0" smtClean="0">
              <a:solidFill>
                <a:srgbClr val="FFFFFF"/>
              </a:solidFill>
              <a:latin typeface="Meta Offc Pro" panose="020B0504030101020102" pitchFamily="34" charset="0"/>
            </a:endParaRPr>
          </a:p>
          <a:p>
            <a:endParaRPr lang="de-DE" sz="2000" dirty="0">
              <a:solidFill>
                <a:srgbClr val="FFFFFF"/>
              </a:solidFill>
              <a:latin typeface="Meta Offc Pro" panose="020B0504030101020102" pitchFamily="34" charset="0"/>
            </a:endParaRPr>
          </a:p>
          <a:p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23. </a:t>
            </a:r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Juli 2021</a:t>
            </a:r>
            <a:endParaRPr lang="de-DE" sz="2000" dirty="0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1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0"/>
          <p:cNvSpPr txBox="1">
            <a:spLocks noChangeArrowheads="1"/>
          </p:cNvSpPr>
          <p:nvPr/>
        </p:nvSpPr>
        <p:spPr bwMode="auto">
          <a:xfrm>
            <a:off x="468313" y="-100013"/>
            <a:ext cx="7991475" cy="295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Verleihung des </a:t>
            </a:r>
            <a:b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</a:br>
            <a:r>
              <a:rPr kumimoji="0" lang="de-DE" alt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Infineon </a:t>
            </a:r>
            <a:r>
              <a:rPr lang="de-DE" altLang="de-DE" sz="3600" b="1" kern="0" noProof="0" dirty="0" smtClean="0">
                <a:latin typeface="Meta Offc Pro" panose="020B0504030101020102" pitchFamily="34" charset="0"/>
              </a:rPr>
              <a:t>Master</a:t>
            </a:r>
            <a:r>
              <a:rPr kumimoji="0" lang="de-DE" alt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-Awards</a:t>
            </a: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/>
            </a:r>
            <a:b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</a:b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  <a:t/>
            </a:r>
            <a:b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</a:br>
            <a:endParaRPr kumimoji="0" lang="de-DE" alt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MetaNormal-Roman"/>
              <a:ea typeface="ＭＳ Ｐゴシック" pitchFamily="34" charset="-128"/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0" y="213360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1560" y="2492896"/>
            <a:ext cx="784822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u="sng" kern="0" dirty="0">
                <a:solidFill>
                  <a:srgbClr val="00B0F0"/>
                </a:solidFill>
                <a:ea typeface="ＭＳ Ｐゴシック"/>
              </a:rPr>
              <a:t>Kandidaten: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000" b="1" kern="0" dirty="0">
              <a:solidFill>
                <a:srgbClr val="D3171B"/>
              </a:solidFill>
              <a:ea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kern="0" dirty="0" smtClean="0">
                <a:solidFill>
                  <a:srgbClr val="D3171B"/>
                </a:solidFill>
                <a:ea typeface="ＭＳ Ｐゴシック"/>
              </a:rPr>
              <a:t>Bach, Thomas		</a:t>
            </a:r>
            <a:r>
              <a:rPr lang="de-DE" sz="2000" b="1" kern="0" dirty="0">
                <a:solidFill>
                  <a:srgbClr val="D3171B"/>
                </a:solidFill>
                <a:ea typeface="ＭＳ Ｐゴシック"/>
              </a:rPr>
              <a:t>		</a:t>
            </a:r>
            <a:r>
              <a:rPr lang="de-DE" sz="2000" kern="0" dirty="0" smtClean="0">
                <a:solidFill>
                  <a:srgbClr val="D3171B"/>
                </a:solidFill>
                <a:ea typeface="ＭＳ Ｐゴシック"/>
              </a:rPr>
              <a:t>(</a:t>
            </a:r>
            <a:r>
              <a:rPr lang="de-DE" sz="2000" kern="0" dirty="0">
                <a:solidFill>
                  <a:srgbClr val="D3171B"/>
                </a:solidFill>
                <a:ea typeface="ＭＳ Ｐゴシック"/>
              </a:rPr>
              <a:t>AG </a:t>
            </a:r>
            <a:r>
              <a:rPr lang="de-DE" sz="2000" kern="0" dirty="0" smtClean="0">
                <a:solidFill>
                  <a:srgbClr val="D3171B"/>
                </a:solidFill>
                <a:ea typeface="ＭＳ Ｐゴシック"/>
              </a:rPr>
              <a:t>Jun.-Prof</a:t>
            </a:r>
            <a:r>
              <a:rPr lang="de-DE" sz="2000" kern="0" dirty="0">
                <a:solidFill>
                  <a:srgbClr val="D3171B"/>
                </a:solidFill>
                <a:ea typeface="ＭＳ Ｐゴシック"/>
              </a:rPr>
              <a:t>. </a:t>
            </a:r>
            <a:r>
              <a:rPr lang="de-DE" sz="2000" kern="0" dirty="0" smtClean="0">
                <a:solidFill>
                  <a:srgbClr val="D3171B"/>
                </a:solidFill>
                <a:ea typeface="ＭＳ Ｐゴシック"/>
              </a:rPr>
              <a:t>Reiter, FT)</a:t>
            </a:r>
            <a:endParaRPr lang="de-DE" sz="2000" kern="0" dirty="0">
              <a:solidFill>
                <a:srgbClr val="D3171B"/>
              </a:solidFill>
              <a:ea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kern="0" dirty="0" smtClean="0">
                <a:solidFill>
                  <a:srgbClr val="D3171B"/>
                </a:solidFill>
                <a:ea typeface="ＭＳ Ｐゴシック"/>
              </a:rPr>
              <a:t>Böttcher, Matthias			</a:t>
            </a:r>
            <a:r>
              <a:rPr lang="de-DE" sz="2000" kern="0" dirty="0" smtClean="0">
                <a:solidFill>
                  <a:srgbClr val="D3171B"/>
                </a:solidFill>
                <a:ea typeface="ＭＳ Ｐゴシック"/>
              </a:rPr>
              <a:t>(AG Prof. Weinheimer, KP)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kern="0" dirty="0" smtClean="0">
                <a:solidFill>
                  <a:srgbClr val="D3171B"/>
                </a:solidFill>
                <a:ea typeface="ＭＳ Ｐゴシック"/>
              </a:rPr>
              <a:t>Daum, Lydia</a:t>
            </a:r>
            <a:r>
              <a:rPr lang="de-DE" sz="2000" kern="0" dirty="0" smtClean="0">
                <a:solidFill>
                  <a:srgbClr val="D3171B"/>
                </a:solidFill>
                <a:ea typeface="ＭＳ Ｐゴシック"/>
              </a:rPr>
              <a:t>				(AG, Prof. Wilde, MP)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kern="0" dirty="0" err="1" smtClean="0">
                <a:solidFill>
                  <a:srgbClr val="D3171B"/>
                </a:solidFill>
                <a:ea typeface="ＭＳ Ｐゴシック"/>
              </a:rPr>
              <a:t>Jakobà</a:t>
            </a:r>
            <a:r>
              <a:rPr lang="de-DE" sz="2000" b="1" kern="0" dirty="0" smtClean="0">
                <a:solidFill>
                  <a:srgbClr val="D3171B"/>
                </a:solidFill>
                <a:ea typeface="ＭＳ Ｐゴシック"/>
              </a:rPr>
              <a:t>, Johanna</a:t>
            </a:r>
            <a:r>
              <a:rPr lang="de-DE" sz="2000" kern="0" dirty="0" smtClean="0">
                <a:solidFill>
                  <a:srgbClr val="D3171B"/>
                </a:solidFill>
                <a:ea typeface="ＭＳ Ｐゴシック"/>
              </a:rPr>
              <a:t>				(AG Prof. Donath, PI)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kern="0" dirty="0" smtClean="0">
                <a:solidFill>
                  <a:srgbClr val="D3171B"/>
                </a:solidFill>
                <a:ea typeface="ＭＳ Ｐゴシック"/>
              </a:rPr>
              <a:t>Schemmelmann, Sven</a:t>
            </a:r>
            <a:r>
              <a:rPr lang="de-DE" sz="2000" kern="0" dirty="0" smtClean="0">
                <a:solidFill>
                  <a:srgbClr val="D3171B"/>
                </a:solidFill>
                <a:ea typeface="ＭＳ Ｐゴシック"/>
              </a:rPr>
              <a:t>			(AG Prof. Donath, PI)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kern="0" dirty="0" smtClean="0">
                <a:solidFill>
                  <a:srgbClr val="D3171B"/>
                </a:solidFill>
                <a:ea typeface="ＭＳ Ｐゴシック"/>
              </a:rPr>
              <a:t>Seidel, Thomas	</a:t>
            </a:r>
            <a:r>
              <a:rPr lang="de-DE" sz="2000" kern="0" dirty="0" smtClean="0">
                <a:solidFill>
                  <a:srgbClr val="D3171B"/>
                </a:solidFill>
                <a:ea typeface="ＭＳ Ｐゴシック"/>
              </a:rPr>
              <a:t>			(AG PD Dr. </a:t>
            </a:r>
            <a:r>
              <a:rPr lang="de-DE" sz="2000" kern="0" dirty="0" err="1" smtClean="0">
                <a:solidFill>
                  <a:srgbClr val="D3171B"/>
                </a:solidFill>
                <a:ea typeface="ＭＳ Ｐゴシック"/>
              </a:rPr>
              <a:t>Gurevich</a:t>
            </a:r>
            <a:r>
              <a:rPr lang="de-DE" sz="2000" kern="0" dirty="0" smtClean="0">
                <a:solidFill>
                  <a:srgbClr val="D3171B"/>
                </a:solidFill>
                <a:ea typeface="ＭＳ Ｐゴシック"/>
              </a:rPr>
              <a:t>)</a:t>
            </a:r>
            <a:endParaRPr lang="de-DE" sz="2000" kern="0" dirty="0">
              <a:solidFill>
                <a:srgbClr val="D3171B"/>
              </a:solidFill>
              <a:ea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000" kern="0" dirty="0" smtClean="0">
              <a:solidFill>
                <a:srgbClr val="D3171B"/>
              </a:solidFill>
              <a:ea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000" kern="0" dirty="0" smtClean="0">
              <a:solidFill>
                <a:srgbClr val="D3171B"/>
              </a:solidFill>
              <a:ea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000" kern="0" dirty="0">
              <a:solidFill>
                <a:srgbClr val="D3171B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2643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0"/>
          <p:cNvSpPr txBox="1">
            <a:spLocks noChangeArrowheads="1"/>
          </p:cNvSpPr>
          <p:nvPr/>
        </p:nvSpPr>
        <p:spPr bwMode="auto">
          <a:xfrm>
            <a:off x="468313" y="-100013"/>
            <a:ext cx="7991475" cy="295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Verleihung des </a:t>
            </a:r>
            <a:b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</a:br>
            <a:r>
              <a:rPr kumimoji="0" lang="de-DE" alt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Infineon </a:t>
            </a:r>
            <a:r>
              <a:rPr lang="de-DE" altLang="de-DE" sz="3600" b="1" kern="0" noProof="0" dirty="0" smtClean="0">
                <a:latin typeface="Meta Offc Pro" panose="020B0504030101020102" pitchFamily="34" charset="0"/>
              </a:rPr>
              <a:t>Master</a:t>
            </a:r>
            <a:r>
              <a:rPr kumimoji="0" lang="de-DE" alt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-Awards</a:t>
            </a: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/>
            </a:r>
            <a:b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</a:b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  <a:t/>
            </a:r>
            <a:b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</a:br>
            <a:endParaRPr kumimoji="0" lang="de-DE" alt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MetaNormal-Roman"/>
              <a:ea typeface="ＭＳ Ｐゴシック" pitchFamily="34" charset="-128"/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0" y="213360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11560" y="2492896"/>
            <a:ext cx="784822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u="sng" kern="0" dirty="0">
                <a:solidFill>
                  <a:srgbClr val="00B0F0"/>
                </a:solidFill>
                <a:ea typeface="ＭＳ Ｐゴシック"/>
              </a:rPr>
              <a:t>Kandidaten: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000" b="1" kern="0" dirty="0">
              <a:solidFill>
                <a:srgbClr val="D3171B"/>
              </a:solidFill>
              <a:ea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kern="0" dirty="0" smtClean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Bach, Thomas		</a:t>
            </a:r>
            <a:r>
              <a:rPr lang="de-DE" sz="2000" b="1" kern="0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		</a:t>
            </a:r>
            <a:r>
              <a:rPr lang="de-DE" sz="2000" kern="0" dirty="0" smtClean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(</a:t>
            </a:r>
            <a:r>
              <a:rPr lang="de-DE" sz="2000" kern="0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AG </a:t>
            </a:r>
            <a:r>
              <a:rPr lang="de-DE" sz="2000" kern="0" dirty="0" smtClean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Jun.-Prof</a:t>
            </a:r>
            <a:r>
              <a:rPr lang="de-DE" sz="2000" kern="0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. </a:t>
            </a:r>
            <a:r>
              <a:rPr lang="de-DE" sz="2000" kern="0" dirty="0" smtClean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Reiter, FT)</a:t>
            </a:r>
            <a:endParaRPr lang="de-DE" sz="2000" kern="0" dirty="0">
              <a:solidFill>
                <a:schemeClr val="bg1">
                  <a:lumMod val="75000"/>
                </a:schemeClr>
              </a:solidFill>
              <a:ea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kern="0" dirty="0" smtClean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Böttcher, Matthias			</a:t>
            </a:r>
            <a:r>
              <a:rPr lang="de-DE" sz="2000" kern="0" dirty="0" smtClean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(AG Prof. Weinheimer, KP)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kern="0" dirty="0" smtClean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Daum, Lydia</a:t>
            </a:r>
            <a:r>
              <a:rPr lang="de-DE" sz="2000" kern="0" dirty="0" smtClean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				(AG, Prof. Wilde, MP)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kern="0" dirty="0" err="1" smtClean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Jakobà</a:t>
            </a:r>
            <a:r>
              <a:rPr lang="de-DE" sz="2000" b="1" kern="0" dirty="0" smtClean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, Johanna</a:t>
            </a:r>
            <a:r>
              <a:rPr lang="de-DE" sz="2000" kern="0" dirty="0" smtClean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				(AG Prof. Donath, PI)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kern="0" dirty="0" smtClean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Schemmelmann, Sven</a:t>
            </a:r>
            <a:r>
              <a:rPr lang="de-DE" sz="2000" kern="0" dirty="0" smtClean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			(AG Prof. Donath, PI)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kern="0" dirty="0" smtClean="0">
                <a:solidFill>
                  <a:srgbClr val="D3171B"/>
                </a:solidFill>
                <a:ea typeface="ＭＳ Ｐゴシック"/>
              </a:rPr>
              <a:t>Seidel, Thomas	</a:t>
            </a:r>
            <a:r>
              <a:rPr lang="de-DE" sz="2000" kern="0" dirty="0" smtClean="0">
                <a:solidFill>
                  <a:srgbClr val="D3171B"/>
                </a:solidFill>
                <a:ea typeface="ＭＳ Ｐゴシック"/>
              </a:rPr>
              <a:t>			(AG PD Dr. </a:t>
            </a:r>
            <a:r>
              <a:rPr lang="de-DE" sz="2000" kern="0" dirty="0" err="1" smtClean="0">
                <a:solidFill>
                  <a:srgbClr val="D3171B"/>
                </a:solidFill>
                <a:ea typeface="ＭＳ Ｐゴシック"/>
              </a:rPr>
              <a:t>Gurevich</a:t>
            </a:r>
            <a:r>
              <a:rPr lang="de-DE" sz="2000" kern="0" dirty="0" smtClean="0">
                <a:solidFill>
                  <a:srgbClr val="D3171B"/>
                </a:solidFill>
                <a:ea typeface="ＭＳ Ｐゴシック"/>
              </a:rPr>
              <a:t>, TP)</a:t>
            </a:r>
            <a:endParaRPr lang="de-DE" sz="2000" kern="0" dirty="0">
              <a:solidFill>
                <a:srgbClr val="D3171B"/>
              </a:solidFill>
              <a:ea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000" kern="0" dirty="0" smtClean="0">
              <a:solidFill>
                <a:srgbClr val="D3171B"/>
              </a:solidFill>
              <a:ea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000" kern="0" dirty="0">
              <a:solidFill>
                <a:srgbClr val="D3171B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1232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284662" y="2506663"/>
            <a:ext cx="467982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Thomas Seidel</a:t>
            </a: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Theoretische Physik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Betreuerin: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PD Dr. S.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Gurevich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252536" y="1197819"/>
            <a:ext cx="799306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009ED2"/>
                </a:solidFill>
                <a:latin typeface="+mj-lt"/>
              </a:rPr>
              <a:t>Influence of Time Delayed Feedback on the </a:t>
            </a:r>
            <a:r>
              <a:rPr lang="en-US" sz="2000" b="1" dirty="0" smtClean="0">
                <a:solidFill>
                  <a:srgbClr val="009ED2"/>
                </a:solidFill>
                <a:latin typeface="+mj-lt"/>
              </a:rPr>
              <a:t>Dynamics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009ED2"/>
                </a:solidFill>
                <a:latin typeface="+mj-lt"/>
              </a:rPr>
              <a:t>of </a:t>
            </a:r>
            <a:r>
              <a:rPr lang="en-US" sz="2000" b="1" dirty="0">
                <a:solidFill>
                  <a:srgbClr val="009ED2"/>
                </a:solidFill>
                <a:latin typeface="+mj-lt"/>
              </a:rPr>
              <a:t>Temporal Localized </a:t>
            </a:r>
            <a:r>
              <a:rPr lang="de-DE" sz="2000" b="1" dirty="0" err="1">
                <a:solidFill>
                  <a:srgbClr val="009ED2"/>
                </a:solidFill>
                <a:latin typeface="+mj-lt"/>
              </a:rPr>
              <a:t>Structures</a:t>
            </a:r>
            <a:endParaRPr lang="de-DE" sz="20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64904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1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 txBox="1">
            <a:spLocks noChangeArrowheads="1"/>
          </p:cNvSpPr>
          <p:nvPr/>
        </p:nvSpPr>
        <p:spPr bwMode="auto">
          <a:xfrm>
            <a:off x="463550" y="1268413"/>
            <a:ext cx="799623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 </a:t>
            </a:r>
            <a:r>
              <a:rPr kumimoji="0" lang="de-DE" altLang="de-DE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  <a:t/>
            </a:r>
            <a:br>
              <a:rPr kumimoji="0" lang="de-DE" altLang="de-DE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</a:br>
            <a:r>
              <a:rPr kumimoji="0" lang="de-DE" alt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  <a:t>Infineon Master-Award</a:t>
            </a:r>
            <a:br>
              <a:rPr kumimoji="0" lang="de-DE" alt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</a:br>
            <a:r>
              <a:rPr kumimoji="0" lang="de-DE" alt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  <a:t/>
            </a:r>
            <a:br>
              <a:rPr kumimoji="0" lang="de-DE" alt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</a:br>
            <a:endParaRPr kumimoji="0" lang="de-DE" altLang="de-DE" sz="3600" b="0" i="0" u="none" strike="noStrike" kern="0" cap="none" spc="0" normalizeH="0" baseline="0" noProof="0" dirty="0" smtClean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MetaNormal-Roman"/>
              <a:ea typeface="ＭＳ Ｐゴシック" pitchFamily="34" charset="-128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0" y="213360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1331913" y="2636838"/>
            <a:ext cx="62642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sng" strike="noStrike" kern="0" cap="none" spc="0" normalizeH="0" baseline="0" noProof="0" dirty="0" smtClean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Meta Offc Pro" panose="020B0504030101020102" pitchFamily="34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3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eta Offc Pro" panose="020B0504030101020102" pitchFamily="34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anose="020B0600070205080204" pitchFamily="34" charset="-128"/>
              </a:rPr>
              <a:t/>
            </a:r>
            <a:br>
              <a:rPr kumimoji="0" lang="de-DE" alt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anose="020B0600070205080204" pitchFamily="34" charset="-128"/>
              </a:rPr>
            </a:br>
            <a:r>
              <a:rPr kumimoji="0" lang="de-DE" altLang="de-DE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anose="020B0600070205080204" pitchFamily="34" charset="-128"/>
              </a:rPr>
              <a:t>Herzlichen Glückwunsch! </a:t>
            </a:r>
            <a:r>
              <a:rPr kumimoji="0" lang="de-DE" altLang="de-DE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MetaNormal-Roman" panose="020B0502030000020004" pitchFamily="34" charset="0"/>
                <a:ea typeface="ＭＳ Ｐゴシック" panose="020B0600070205080204" pitchFamily="34" charset="-128"/>
              </a:rPr>
              <a:t/>
            </a:r>
            <a:br>
              <a:rPr kumimoji="0" lang="de-DE" altLang="de-DE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MetaNormal-Roman" panose="020B0502030000020004" pitchFamily="34" charset="0"/>
                <a:ea typeface="ＭＳ Ｐゴシック" panose="020B0600070205080204" pitchFamily="34" charset="-128"/>
              </a:rPr>
            </a:br>
            <a:endParaRPr kumimoji="0" lang="de-DE" altLang="de-DE" sz="3600" b="0" i="0" u="none" strike="noStrike" kern="0" cap="none" spc="0" normalizeH="0" baseline="0" noProof="0" dirty="0" smtClean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54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 smtClean="0">
                <a:latin typeface="Meta Offc Pro" panose="020B0504030101020102" pitchFamily="34" charset="0"/>
              </a:rPr>
              <a:t>Promotionsfeier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des </a:t>
            </a:r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Fachbereichs </a:t>
            </a:r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Physik</a:t>
            </a:r>
          </a:p>
          <a:p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im Sommersemester 2021</a:t>
            </a:r>
          </a:p>
          <a:p>
            <a:endParaRPr lang="de-DE" sz="2000" dirty="0">
              <a:solidFill>
                <a:srgbClr val="FFFFFF"/>
              </a:solidFill>
              <a:latin typeface="Meta Offc Pro" panose="020B0504030101020102" pitchFamily="34" charset="0"/>
            </a:endParaRPr>
          </a:p>
          <a:p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23. </a:t>
            </a:r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Juli 2021</a:t>
            </a:r>
            <a:endParaRPr lang="de-DE" sz="2000" dirty="0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14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169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0"/>
          <p:cNvSpPr txBox="1">
            <a:spLocks noChangeArrowheads="1"/>
          </p:cNvSpPr>
          <p:nvPr/>
        </p:nvSpPr>
        <p:spPr bwMode="auto">
          <a:xfrm>
            <a:off x="395288" y="549275"/>
            <a:ext cx="7996237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b="1" kern="0" dirty="0" smtClean="0">
                <a:latin typeface="Meta Offc Pro" panose="020B0504030101020102" pitchFamily="34" charset="0"/>
              </a:rPr>
              <a:t>Promotionen im</a:t>
            </a:r>
            <a:r>
              <a:rPr lang="de-DE" altLang="de-DE" b="1" kern="0" dirty="0">
                <a:latin typeface="Meta Offc Pro" panose="020B0504030101020102" pitchFamily="34" charset="0"/>
              </a:rPr>
              <a:t> </a:t>
            </a:r>
            <a:r>
              <a:rPr lang="de-DE" altLang="de-DE" b="1" kern="0" dirty="0" smtClean="0">
                <a:latin typeface="Meta Offc Pro" panose="020B0504030101020102" pitchFamily="34" charset="0"/>
              </a:rPr>
              <a:t>Sommersemester 2021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0" y="1773238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766050" y="1484784"/>
            <a:ext cx="41671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588" indent="1793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 smtClean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Bakker, Anne Catharina Maria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Divinskiy, Boris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Fulst, Alexander</a:t>
            </a:r>
          </a:p>
          <a:p>
            <a:r>
              <a:rPr lang="de-DE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Hassanpour </a:t>
            </a:r>
            <a:r>
              <a:rPr lang="de-DE" sz="1500" dirty="0" err="1">
                <a:solidFill>
                  <a:schemeClr val="accent1"/>
                </a:solidFill>
                <a:latin typeface="MetaNormal-Roman" panose="020B0502030000020004" pitchFamily="34" charset="0"/>
              </a:rPr>
              <a:t>Shakhali</a:t>
            </a:r>
            <a:r>
              <a:rPr lang="de-DE" sz="1500" dirty="0">
                <a:solidFill>
                  <a:schemeClr val="accent1"/>
                </a:solidFill>
                <a:latin typeface="MetaNormal-Roman" panose="020B0502030000020004" pitchFamily="34" charset="0"/>
              </a:rPr>
              <a:t>, Afrouz</a:t>
            </a:r>
          </a:p>
          <a:p>
            <a:r>
              <a:rPr lang="it-IT" sz="1500" dirty="0" err="1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Holtkemper</a:t>
            </a:r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, Matthias Konrad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Joswig, Fabian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Koch, Tobias Benedikt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Lengers, Frank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Lettmann, Tobias Bernhard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827202" y="1550988"/>
            <a:ext cx="41671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588" indent="1793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 smtClean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>
              <a:solidFill>
                <a:srgbClr val="0099CC"/>
              </a:solidFill>
              <a:latin typeface="MetaNormal-Roman" panose="020B0502030000020004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221236" y="1484784"/>
            <a:ext cx="41671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588" indent="1793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 smtClean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Potthoff, Alexander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Schepers, Florian </a:t>
            </a:r>
            <a:r>
              <a:rPr lang="it-IT" sz="1500" dirty="0" err="1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Karoly</a:t>
            </a:r>
            <a:endParaRPr lang="it-IT" sz="1500" dirty="0" smtClean="0">
              <a:solidFill>
                <a:schemeClr val="accent1"/>
              </a:solidFill>
              <a:latin typeface="MetaNormal-Roman" panose="020B0502030000020004" pitchFamily="34" charset="0"/>
            </a:endParaRP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Schrinner</a:t>
            </a:r>
            <a:r>
              <a:rPr lang="it-IT" sz="1500" dirty="0">
                <a:solidFill>
                  <a:schemeClr val="accent1"/>
                </a:solidFill>
                <a:latin typeface="MetaNormal-Roman" panose="020B0502030000020004" pitchFamily="34" charset="0"/>
              </a:rPr>
              <a:t>, Philip Paul Joao</a:t>
            </a:r>
            <a:endParaRPr lang="de-DE" sz="1500" dirty="0">
              <a:solidFill>
                <a:schemeClr val="accent1"/>
              </a:solidFill>
              <a:latin typeface="MetaNormal-Roman" panose="020B0502030000020004" pitchFamily="34" charset="0"/>
            </a:endParaRPr>
          </a:p>
          <a:p>
            <a:r>
              <a:rPr lang="it-IT" sz="1500" dirty="0">
                <a:solidFill>
                  <a:schemeClr val="accent1"/>
                </a:solidFill>
                <a:latin typeface="MetaNormal-Roman" panose="020B0502030000020004" pitchFamily="34" charset="0"/>
              </a:rPr>
              <a:t>Schwermann, </a:t>
            </a:r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Christian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Ubben, Malte Steve</a:t>
            </a:r>
            <a:endParaRPr lang="it-IT" sz="1500" dirty="0">
              <a:solidFill>
                <a:schemeClr val="accent1"/>
              </a:solidFill>
              <a:latin typeface="MetaNormal-Roman" panose="020B0502030000020004" pitchFamily="34" charset="0"/>
            </a:endParaRPr>
          </a:p>
          <a:p>
            <a:r>
              <a:rPr lang="it-IT" sz="1500" dirty="0">
                <a:solidFill>
                  <a:schemeClr val="accent1"/>
                </a:solidFill>
                <a:latin typeface="MetaNormal-Roman" panose="020B0502030000020004" pitchFamily="34" charset="0"/>
              </a:rPr>
              <a:t>Vrana, </a:t>
            </a:r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Semir</a:t>
            </a:r>
          </a:p>
          <a:p>
            <a:r>
              <a:rPr lang="it-IT" altLang="de-DE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Winzen, Daniel </a:t>
            </a:r>
            <a:r>
              <a:rPr lang="it-IT" altLang="de-DE" sz="1500" dirty="0" err="1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Mathias</a:t>
            </a:r>
            <a:endParaRPr lang="it-IT" altLang="de-DE" sz="1500" dirty="0" smtClean="0">
              <a:solidFill>
                <a:schemeClr val="accent1"/>
              </a:solidFill>
              <a:latin typeface="MetaNormal-Roman" panose="020B0502030000020004" pitchFamily="34" charset="0"/>
            </a:endParaRPr>
          </a:p>
          <a:p>
            <a:r>
              <a:rPr lang="it-IT" altLang="de-DE" sz="1500" dirty="0" err="1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Wittweg</a:t>
            </a:r>
            <a:r>
              <a:rPr lang="it-IT" altLang="de-DE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, Christian</a:t>
            </a: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 smtClean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>
              <a:solidFill>
                <a:srgbClr val="0099CC"/>
              </a:solidFill>
              <a:latin typeface="MetaNormal-Roman" panose="020B050203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8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979712" y="116632"/>
            <a:ext cx="5078164" cy="720725"/>
          </a:xfrm>
        </p:spPr>
        <p:txBody>
          <a:bodyPr anchor="b"/>
          <a:lstStyle/>
          <a:p>
            <a:pPr algn="ctr">
              <a:defRPr/>
            </a:pPr>
            <a:r>
              <a:rPr lang="en-US" sz="2400" dirty="0" err="1" smtClean="0"/>
              <a:t>Gelöbnis</a:t>
            </a:r>
            <a:endParaRPr lang="de-DE" altLang="de-DE" sz="2400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2" name="Abgerundetes Rechteck 1"/>
          <p:cNvSpPr/>
          <p:nvPr/>
        </p:nvSpPr>
        <p:spPr>
          <a:xfrm>
            <a:off x="323528" y="1124744"/>
            <a:ext cx="4176464" cy="4824536"/>
          </a:xfrm>
          <a:prstGeom prst="roundRect">
            <a:avLst/>
          </a:prstGeom>
          <a:noFill/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539552" y="1628800"/>
            <a:ext cx="3744416" cy="39604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de-DE" sz="1250" dirty="0"/>
              <a:t>Sie haben in einem ordnungsgemäßen Promotions-verfahren die für die Promotion zum Doktor der Naturwissenschaften geforderten Leistungen erfüllt und Ihre wissenschaftliche Befähigung nachgewiesen.</a:t>
            </a:r>
          </a:p>
          <a:p>
            <a:pPr algn="just"/>
            <a:r>
              <a:rPr lang="de-DE" sz="1250" dirty="0"/>
              <a:t> </a:t>
            </a:r>
          </a:p>
          <a:p>
            <a:pPr algn="just"/>
            <a:r>
              <a:rPr lang="de-DE" sz="1250" dirty="0"/>
              <a:t>Ich promoviere Sie zum Doktor der </a:t>
            </a:r>
            <a:r>
              <a:rPr lang="de-DE" sz="1250" dirty="0" smtClean="0"/>
              <a:t>Natur-wissenschaften </a:t>
            </a:r>
            <a:r>
              <a:rPr lang="de-DE" sz="1250" dirty="0"/>
              <a:t>und nehme Ihnen das Gelöbnis ab,</a:t>
            </a:r>
          </a:p>
          <a:p>
            <a:pPr algn="just"/>
            <a:r>
              <a:rPr lang="de-DE" sz="1250" dirty="0"/>
              <a:t> </a:t>
            </a:r>
          </a:p>
          <a:p>
            <a:pPr algn="just"/>
            <a:r>
              <a:rPr lang="de-DE" sz="1250" dirty="0"/>
              <a:t>dass Sie jederzeit bestrebt sein wollen, den Ihnen verliehenen Doktorgrad vor jedem Makel zu bewahren,</a:t>
            </a:r>
          </a:p>
          <a:p>
            <a:pPr algn="just"/>
            <a:r>
              <a:rPr lang="de-DE" sz="1250" dirty="0"/>
              <a:t> </a:t>
            </a:r>
          </a:p>
          <a:p>
            <a:pPr algn="just"/>
            <a:r>
              <a:rPr lang="de-DE" sz="1250" dirty="0"/>
              <a:t>die besondere gesellschaftliche Verantwortung des Doktorgrades anzuerkennen,</a:t>
            </a:r>
          </a:p>
          <a:p>
            <a:pPr algn="just"/>
            <a:r>
              <a:rPr lang="de-DE" sz="1250" dirty="0"/>
              <a:t> </a:t>
            </a:r>
          </a:p>
          <a:p>
            <a:pPr algn="just"/>
            <a:r>
              <a:rPr lang="de-DE" sz="1250" dirty="0"/>
              <a:t>sich in Ihrer wissenschaftlichen Arbeit dieses Titels würdig zu erweisen</a:t>
            </a:r>
          </a:p>
          <a:p>
            <a:pPr algn="just"/>
            <a:r>
              <a:rPr lang="de-DE" sz="1250" dirty="0"/>
              <a:t> </a:t>
            </a:r>
          </a:p>
          <a:p>
            <a:pPr algn="just"/>
            <a:r>
              <a:rPr lang="de-DE" sz="1250" dirty="0"/>
              <a:t>und jederzeit nach bestem Wissen und Gewissen die Wahrheit zu suchen und zu bekennen.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4644008" y="1124744"/>
            <a:ext cx="4176464" cy="4824536"/>
          </a:xfrm>
          <a:prstGeom prst="roundRect">
            <a:avLst/>
          </a:prstGeom>
          <a:noFill/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860032" y="1196752"/>
            <a:ext cx="3744416" cy="41764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en-US" sz="1250" dirty="0"/>
              <a:t>In accordance with the regulations for a doctoral degree in Natural Sciences (Dr. </a:t>
            </a:r>
            <a:r>
              <a:rPr lang="en-US" sz="1250" dirty="0" err="1"/>
              <a:t>rer</a:t>
            </a:r>
            <a:r>
              <a:rPr lang="en-US" sz="1250" dirty="0"/>
              <a:t>. nat.), you have met the stipulated requirements and demonstrated your scholarly competence.</a:t>
            </a:r>
            <a:endParaRPr lang="de-DE" sz="1250" dirty="0"/>
          </a:p>
          <a:p>
            <a:pPr algn="just"/>
            <a:r>
              <a:rPr lang="en-GB" sz="1250" dirty="0"/>
              <a:t> </a:t>
            </a:r>
            <a:endParaRPr lang="de-DE" sz="1250" dirty="0"/>
          </a:p>
          <a:p>
            <a:pPr algn="just"/>
            <a:r>
              <a:rPr lang="en-US" sz="1250" dirty="0"/>
              <a:t>Therefore, I award to you a doctoral degree in Natural Sciences and ask you to solemnly promise</a:t>
            </a:r>
            <a:endParaRPr lang="de-DE" sz="1250" dirty="0"/>
          </a:p>
          <a:p>
            <a:pPr algn="just"/>
            <a:r>
              <a:rPr lang="en-GB" sz="1250" dirty="0"/>
              <a:t> </a:t>
            </a:r>
            <a:endParaRPr lang="de-DE" sz="1250" dirty="0"/>
          </a:p>
          <a:p>
            <a:pPr algn="just"/>
            <a:r>
              <a:rPr lang="en-US" sz="1250" dirty="0"/>
              <a:t>that you will strive, at all times, to protect the doctoral title awarded to you from any blemish,</a:t>
            </a:r>
            <a:endParaRPr lang="de-DE" sz="1250" dirty="0"/>
          </a:p>
          <a:p>
            <a:pPr algn="just"/>
            <a:r>
              <a:rPr lang="en-US" sz="1250" dirty="0"/>
              <a:t> </a:t>
            </a:r>
            <a:endParaRPr lang="de-DE" sz="1250" dirty="0"/>
          </a:p>
          <a:p>
            <a:pPr algn="just"/>
            <a:r>
              <a:rPr lang="en-US" sz="1250" dirty="0"/>
              <a:t>that you acknowledge the special social responsibility of your doctoral title,</a:t>
            </a:r>
            <a:endParaRPr lang="de-DE" sz="1250" dirty="0"/>
          </a:p>
          <a:p>
            <a:pPr algn="just"/>
            <a:r>
              <a:rPr lang="en-US" sz="1250" dirty="0"/>
              <a:t> </a:t>
            </a:r>
            <a:endParaRPr lang="de-DE" sz="1250" dirty="0"/>
          </a:p>
          <a:p>
            <a:pPr algn="just"/>
            <a:r>
              <a:rPr lang="en-US" sz="1250" dirty="0"/>
              <a:t>that you will demonstrate in your academic work that you are worthy of your doctoral title </a:t>
            </a:r>
            <a:endParaRPr lang="de-DE" sz="1250" dirty="0"/>
          </a:p>
          <a:p>
            <a:pPr algn="just"/>
            <a:r>
              <a:rPr lang="en-US" sz="1250" dirty="0"/>
              <a:t> </a:t>
            </a:r>
            <a:endParaRPr lang="de-DE" sz="1250" dirty="0"/>
          </a:p>
          <a:p>
            <a:pPr algn="just"/>
            <a:r>
              <a:rPr lang="en-US" sz="1250" dirty="0"/>
              <a:t>and that you will, according to the best of your knowledge and belief, search for and state the truth at all times.</a:t>
            </a:r>
            <a:endParaRPr lang="de-DE" sz="1250" dirty="0"/>
          </a:p>
        </p:txBody>
      </p:sp>
    </p:spTree>
    <p:extLst>
      <p:ext uri="{BB962C8B-B14F-4D97-AF65-F5344CB8AC3E}">
        <p14:creationId xmlns:p14="http://schemas.microsoft.com/office/powerpoint/2010/main" val="146019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139952" y="2506663"/>
            <a:ext cx="424847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Anne Catharina Maria </a:t>
            </a:r>
            <a:r>
              <a:rPr lang="de-DE" altLang="de-DE" b="1" dirty="0">
                <a:solidFill>
                  <a:srgbClr val="0099CC"/>
                </a:solidFill>
                <a:latin typeface="Meta Offc Pro" panose="020B0504030101020102" pitchFamily="34" charset="0"/>
              </a:rPr>
              <a:t>Bakker</a:t>
            </a: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Physikalisches Institut</a:t>
            </a: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H. Fuchs</a:t>
            </a: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468560" y="1125811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i="1" dirty="0">
                <a:solidFill>
                  <a:schemeClr val="bg2"/>
                </a:solidFill>
                <a:latin typeface="+mn-lt"/>
              </a:rPr>
              <a:t>N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-heterocyclic </a:t>
            </a:r>
            <a:r>
              <a:rPr lang="en-US" sz="2000" b="1" dirty="0" err="1">
                <a:solidFill>
                  <a:schemeClr val="bg2"/>
                </a:solidFill>
                <a:latin typeface="+mn-lt"/>
              </a:rPr>
              <a:t>carbenes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 on metal surfaces: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Binding mode, self-assembly and on-surface action</a:t>
            </a:r>
            <a:endParaRPr lang="de-DE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56" y="2643188"/>
            <a:ext cx="1856400" cy="262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500686" y="2506663"/>
            <a:ext cx="3887738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Boris Divinskiy</a:t>
            </a: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Angewandte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Physik</a:t>
            </a: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S. O.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Demokritov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468560" y="1180727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Spin-wave dynamics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driven by spin-orbit torque</a:t>
            </a:r>
            <a:endParaRPr lang="de-DE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43188"/>
            <a:ext cx="1777491" cy="236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500686" y="2506663"/>
            <a:ext cx="3887738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Alexander </a:t>
            </a:r>
            <a:r>
              <a:rPr lang="de-DE" altLang="de-DE" b="1" dirty="0">
                <a:solidFill>
                  <a:srgbClr val="0099CC"/>
                </a:solidFill>
                <a:latin typeface="Meta Offc Pro" panose="020B0504030101020102" pitchFamily="34" charset="0"/>
              </a:rPr>
              <a:t>Fulst </a:t>
            </a: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Kernphysik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Ch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Weinheimer</a:t>
            </a: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35496" y="1125811"/>
            <a:ext cx="828092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700" b="1" dirty="0">
                <a:solidFill>
                  <a:schemeClr val="bg2"/>
                </a:solidFill>
                <a:latin typeface="+mn-lt"/>
              </a:rPr>
              <a:t>A Novel Quasi-Differential Method for MAC-E Filters and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700" b="1" dirty="0">
                <a:solidFill>
                  <a:schemeClr val="bg2"/>
                </a:solidFill>
                <a:latin typeface="+mn-lt"/>
              </a:rPr>
              <a:t>Determination and Control of the Electric Potentials of the KATRIN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700" b="1" dirty="0">
                <a:solidFill>
                  <a:schemeClr val="bg2"/>
                </a:solidFill>
                <a:latin typeface="+mn-lt"/>
              </a:rPr>
              <a:t>Experiment with a Stabilized Condensed Krypton Source and a </a:t>
            </a:r>
            <a:r>
              <a:rPr lang="en-US" sz="1700" b="1" dirty="0" smtClean="0">
                <a:solidFill>
                  <a:schemeClr val="bg2"/>
                </a:solidFill>
                <a:latin typeface="+mn-lt"/>
              </a:rPr>
              <a:t>UV Illumination </a:t>
            </a:r>
            <a:r>
              <a:rPr lang="en-US" sz="1700" b="1" dirty="0">
                <a:solidFill>
                  <a:schemeClr val="bg2"/>
                </a:solidFill>
                <a:latin typeface="+mn-lt"/>
              </a:rPr>
              <a:t>System</a:t>
            </a:r>
            <a:endParaRPr lang="de-DE" sz="17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609135"/>
            <a:ext cx="1872208" cy="238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2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0"/>
          <p:cNvSpPr txBox="1">
            <a:spLocks noChangeArrowheads="1"/>
          </p:cNvSpPr>
          <p:nvPr/>
        </p:nvSpPr>
        <p:spPr bwMode="auto">
          <a:xfrm>
            <a:off x="395288" y="549275"/>
            <a:ext cx="7996237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b="1" kern="0" dirty="0" smtClean="0">
                <a:latin typeface="Meta Offc Pro" panose="020B0504030101020102" pitchFamily="34" charset="0"/>
              </a:rPr>
              <a:t>Promotionen im</a:t>
            </a:r>
            <a:r>
              <a:rPr lang="de-DE" altLang="de-DE" b="1" kern="0" dirty="0">
                <a:latin typeface="Meta Offc Pro" panose="020B0504030101020102" pitchFamily="34" charset="0"/>
              </a:rPr>
              <a:t> </a:t>
            </a:r>
            <a:r>
              <a:rPr lang="de-DE" altLang="de-DE" b="1" kern="0" dirty="0" smtClean="0">
                <a:latin typeface="Meta Offc Pro" panose="020B0504030101020102" pitchFamily="34" charset="0"/>
              </a:rPr>
              <a:t>Sommersemester 2021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0" y="1773238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766050" y="1484784"/>
            <a:ext cx="41671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588" indent="1793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 smtClean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Bakker, Anne Catharina Maria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Divinskiy, Boris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Fulst, Alexander</a:t>
            </a:r>
          </a:p>
          <a:p>
            <a:r>
              <a:rPr lang="de-DE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Hassanpour </a:t>
            </a:r>
            <a:r>
              <a:rPr lang="de-DE" sz="1500" dirty="0" err="1">
                <a:solidFill>
                  <a:schemeClr val="accent1"/>
                </a:solidFill>
                <a:latin typeface="MetaNormal-Roman" panose="020B0502030000020004" pitchFamily="34" charset="0"/>
              </a:rPr>
              <a:t>Shakhali</a:t>
            </a:r>
            <a:r>
              <a:rPr lang="de-DE" sz="1500" dirty="0">
                <a:solidFill>
                  <a:schemeClr val="accent1"/>
                </a:solidFill>
                <a:latin typeface="MetaNormal-Roman" panose="020B0502030000020004" pitchFamily="34" charset="0"/>
              </a:rPr>
              <a:t>, Afrouz</a:t>
            </a:r>
          </a:p>
          <a:p>
            <a:r>
              <a:rPr lang="it-IT" sz="1500" dirty="0" err="1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Holtkemper</a:t>
            </a:r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, Matthias Konrad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Joswig, Fabian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Koch, Tobias Benedikt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Lengers, Frank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Lettmann, Tobias Bernhard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827202" y="1550988"/>
            <a:ext cx="41671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588" indent="1793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 smtClean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>
              <a:solidFill>
                <a:srgbClr val="0099CC"/>
              </a:solidFill>
              <a:latin typeface="MetaNormal-Roman" panose="020B0502030000020004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221236" y="1484784"/>
            <a:ext cx="41671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588" indent="1793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 smtClean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Potthoff, Alexander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Schepers, Florian </a:t>
            </a:r>
            <a:r>
              <a:rPr lang="it-IT" sz="1500" dirty="0" err="1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Karoly</a:t>
            </a:r>
            <a:endParaRPr lang="it-IT" sz="1500" dirty="0" smtClean="0">
              <a:solidFill>
                <a:schemeClr val="accent1"/>
              </a:solidFill>
              <a:latin typeface="MetaNormal-Roman" panose="020B0502030000020004" pitchFamily="34" charset="0"/>
            </a:endParaRP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Schrinner</a:t>
            </a:r>
            <a:r>
              <a:rPr lang="it-IT" sz="1500" dirty="0">
                <a:solidFill>
                  <a:schemeClr val="accent1"/>
                </a:solidFill>
                <a:latin typeface="MetaNormal-Roman" panose="020B0502030000020004" pitchFamily="34" charset="0"/>
              </a:rPr>
              <a:t>, Philip Paul Joao</a:t>
            </a:r>
            <a:endParaRPr lang="de-DE" sz="1500" dirty="0">
              <a:solidFill>
                <a:schemeClr val="accent1"/>
              </a:solidFill>
              <a:latin typeface="MetaNormal-Roman" panose="020B0502030000020004" pitchFamily="34" charset="0"/>
            </a:endParaRPr>
          </a:p>
          <a:p>
            <a:r>
              <a:rPr lang="it-IT" sz="1500" dirty="0">
                <a:solidFill>
                  <a:schemeClr val="accent1"/>
                </a:solidFill>
                <a:latin typeface="MetaNormal-Roman" panose="020B0502030000020004" pitchFamily="34" charset="0"/>
              </a:rPr>
              <a:t>Schwermann, </a:t>
            </a:r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Christian</a:t>
            </a:r>
          </a:p>
          <a:p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Ubben, Malte Steve</a:t>
            </a:r>
            <a:endParaRPr lang="it-IT" sz="1500" dirty="0">
              <a:solidFill>
                <a:schemeClr val="accent1"/>
              </a:solidFill>
              <a:latin typeface="MetaNormal-Roman" panose="020B0502030000020004" pitchFamily="34" charset="0"/>
            </a:endParaRPr>
          </a:p>
          <a:p>
            <a:r>
              <a:rPr lang="it-IT" sz="1500" dirty="0">
                <a:solidFill>
                  <a:schemeClr val="accent1"/>
                </a:solidFill>
                <a:latin typeface="MetaNormal-Roman" panose="020B0502030000020004" pitchFamily="34" charset="0"/>
              </a:rPr>
              <a:t>Vrana, </a:t>
            </a:r>
            <a:r>
              <a:rPr lang="it-IT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Semir</a:t>
            </a:r>
          </a:p>
          <a:p>
            <a:r>
              <a:rPr lang="it-IT" altLang="de-DE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Winzen, Daniel </a:t>
            </a:r>
            <a:r>
              <a:rPr lang="it-IT" altLang="de-DE" sz="1500" dirty="0" err="1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Mathias</a:t>
            </a:r>
            <a:endParaRPr lang="it-IT" altLang="de-DE" sz="1500" dirty="0" smtClean="0">
              <a:solidFill>
                <a:schemeClr val="accent1"/>
              </a:solidFill>
              <a:latin typeface="MetaNormal-Roman" panose="020B0502030000020004" pitchFamily="34" charset="0"/>
            </a:endParaRPr>
          </a:p>
          <a:p>
            <a:r>
              <a:rPr lang="it-IT" altLang="de-DE" sz="1500" dirty="0" err="1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Wittweg</a:t>
            </a:r>
            <a:r>
              <a:rPr lang="it-IT" altLang="de-DE" sz="1500" dirty="0" smtClean="0">
                <a:solidFill>
                  <a:schemeClr val="accent1"/>
                </a:solidFill>
                <a:latin typeface="MetaNormal-Roman" panose="020B0502030000020004" pitchFamily="34" charset="0"/>
              </a:rPr>
              <a:t>, Christian</a:t>
            </a: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 smtClean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endParaRPr lang="de-DE" altLang="de-DE" sz="1500" dirty="0">
              <a:solidFill>
                <a:srgbClr val="0099CC"/>
              </a:solidFill>
              <a:latin typeface="MetaNormal-Roman" panose="020B050203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9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139952" y="2506663"/>
            <a:ext cx="424847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Afrouz Hassanpour </a:t>
            </a:r>
            <a:r>
              <a:rPr lang="de-DE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Shakhali</a:t>
            </a:r>
            <a:r>
              <a:rPr lang="de-DE" b="1" dirty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Materialphysik</a:t>
            </a: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G. Wilde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396727" y="1052736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Structure - property relations studied by calorimetric, kinetic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and microscopic investigation in severely deformed Bulk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Metallic glasses</a:t>
            </a:r>
            <a:endParaRPr lang="de-DE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595876"/>
            <a:ext cx="2268404" cy="266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139952" y="2506663"/>
            <a:ext cx="424847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Matthias Konrad </a:t>
            </a:r>
            <a:r>
              <a:rPr lang="de-DE" altLang="de-DE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Holtkemper</a:t>
            </a:r>
            <a:endParaRPr lang="de-DE" altLang="de-DE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Kernphysik</a:t>
            </a: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Ch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Weinheimer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468560" y="1125811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Excited </a:t>
            </a:r>
            <a:r>
              <a:rPr lang="en-US" sz="2000" b="1" dirty="0" err="1">
                <a:solidFill>
                  <a:schemeClr val="bg2"/>
                </a:solidFill>
                <a:latin typeface="+mn-lt"/>
              </a:rPr>
              <a:t>excitonic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 complexes in quantum dots: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Optical properties and light-induced dynamics</a:t>
            </a:r>
            <a:endParaRPr lang="de-DE" sz="2000" b="1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838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932040" y="2506663"/>
            <a:ext cx="424847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Fabian Joswig</a:t>
            </a: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Theoretische Physik</a:t>
            </a: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J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Heitger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468560" y="1125811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Renormalization and improvement of quark </a:t>
            </a:r>
            <a:r>
              <a:rPr lang="en-US" sz="2000" b="1" dirty="0" err="1">
                <a:solidFill>
                  <a:schemeClr val="bg2"/>
                </a:solidFill>
                <a:latin typeface="+mn-lt"/>
              </a:rPr>
              <a:t>bilinears</a:t>
            </a:r>
            <a:endParaRPr lang="en-US" sz="2000" b="1" dirty="0">
              <a:solidFill>
                <a:schemeClr val="bg2"/>
              </a:solidFill>
              <a:latin typeface="+mn-lt"/>
            </a:endParaRP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with applications to charm physics in </a:t>
            </a: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three-flavor lattice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QCD</a:t>
            </a:r>
            <a:endParaRPr lang="de-DE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5" y="2581735"/>
            <a:ext cx="351087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572000" y="2506663"/>
            <a:ext cx="424847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Tobias Benedikt Koch</a:t>
            </a: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Festkörpertheorie</a:t>
            </a: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N. Doltsinis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468560" y="1125811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Multiscale modelling of charge transport in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organic materials</a:t>
            </a:r>
            <a:endParaRPr lang="de-DE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43188"/>
            <a:ext cx="1512168" cy="230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7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139952" y="2506663"/>
            <a:ext cx="424847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Frank </a:t>
            </a:r>
            <a:r>
              <a:rPr lang="de-DE" altLang="de-DE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Lengers</a:t>
            </a:r>
            <a:endParaRPr lang="de-DE" altLang="de-DE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Festkörpertheoriek</a:t>
            </a: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Betreuerin: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Prof.'in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Dr. D. Reiter</a:t>
            </a: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468560" y="1125811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Spatially resolved quantum </a:t>
            </a: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kinetics of optically</a:t>
            </a:r>
            <a:endParaRPr lang="en-US" sz="2000" b="1" dirty="0">
              <a:solidFill>
                <a:schemeClr val="bg2"/>
              </a:solidFill>
              <a:latin typeface="+mn-lt"/>
            </a:endParaRP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excited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carriers </a:t>
            </a: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in low-dimensional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semiconductors</a:t>
            </a:r>
            <a:endParaRPr lang="de-DE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2643188"/>
            <a:ext cx="2520280" cy="209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9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139952" y="2506663"/>
            <a:ext cx="424847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Tobias Bernhard </a:t>
            </a:r>
            <a:r>
              <a:rPr lang="de-DE" altLang="de-DE" b="1" dirty="0">
                <a:solidFill>
                  <a:srgbClr val="0099CC"/>
                </a:solidFill>
                <a:latin typeface="Meta Offc Pro" panose="020B0504030101020102" pitchFamily="34" charset="0"/>
              </a:rPr>
              <a:t>Lettmann</a:t>
            </a: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Festkörpertheorie</a:t>
            </a: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Dr. M. Rohlfing</a:t>
            </a: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468560" y="1125811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Calculations of optical </a:t>
            </a: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properties of</a:t>
            </a:r>
            <a:endParaRPr lang="en-US" sz="2000" b="1" dirty="0">
              <a:solidFill>
                <a:schemeClr val="bg2"/>
              </a:solidFill>
              <a:latin typeface="+mn-lt"/>
            </a:endParaRP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err="1" smtClean="0">
                <a:solidFill>
                  <a:schemeClr val="bg2"/>
                </a:solidFill>
                <a:latin typeface="+mn-lt"/>
              </a:rPr>
              <a:t>polythiophene</a:t>
            </a: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 molecules and </a:t>
            </a:r>
            <a:r>
              <a:rPr lang="en-US" sz="2000" b="1" dirty="0" err="1">
                <a:solidFill>
                  <a:schemeClr val="bg2"/>
                </a:solidFill>
                <a:latin typeface="+mn-lt"/>
              </a:rPr>
              <a:t>rubrene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 single crystals</a:t>
            </a:r>
            <a:endParaRPr lang="de-DE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" y="2646527"/>
            <a:ext cx="2368296" cy="21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0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139952" y="2506663"/>
            <a:ext cx="424847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Alexander </a:t>
            </a:r>
            <a:r>
              <a:rPr lang="de-DE" altLang="de-DE" b="1" dirty="0">
                <a:solidFill>
                  <a:srgbClr val="0099CC"/>
                </a:solidFill>
                <a:latin typeface="Meta Offc Pro" panose="020B0504030101020102" pitchFamily="34" charset="0"/>
              </a:rPr>
              <a:t>Potthoff</a:t>
            </a: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Hygiene</a:t>
            </a: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Dr. K. Dreisewerd</a:t>
            </a: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468560" y="971287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sz="2000" b="1" dirty="0">
                <a:solidFill>
                  <a:schemeClr val="bg2"/>
                </a:solidFill>
                <a:latin typeface="+mn-lt"/>
              </a:rPr>
              <a:t>Untersuchungen zu den Mechanismen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sz="2000" b="1" dirty="0">
                <a:solidFill>
                  <a:schemeClr val="bg2"/>
                </a:solidFill>
                <a:latin typeface="+mn-lt"/>
              </a:rPr>
              <a:t>der laserinduzierten Nachionisation in der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sz="2000" b="1" dirty="0">
                <a:solidFill>
                  <a:schemeClr val="bg2"/>
                </a:solidFill>
                <a:latin typeface="+mn-lt"/>
              </a:rPr>
              <a:t>MALDI-</a:t>
            </a:r>
            <a:r>
              <a:rPr lang="de-DE" sz="2000" b="1" dirty="0" err="1">
                <a:solidFill>
                  <a:schemeClr val="bg2"/>
                </a:solidFill>
                <a:latin typeface="+mn-lt"/>
              </a:rPr>
              <a:t>Massenspektrometrie</a:t>
            </a:r>
            <a:endParaRPr lang="de-DE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24716"/>
            <a:ext cx="2068826" cy="26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139952" y="2506663"/>
            <a:ext cx="424847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Florian Karoly </a:t>
            </a:r>
            <a:r>
              <a:rPr lang="de-DE" altLang="de-DE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Schepers</a:t>
            </a:r>
            <a:endParaRPr lang="de-DE" altLang="de-DE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Angewandte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Physik</a:t>
            </a: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Dr. C. Fallnich</a:t>
            </a: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-468560" y="1125811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Selective excitation and locking of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higher-order transverse laser modes</a:t>
            </a:r>
            <a:endParaRPr lang="de-DE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564904"/>
            <a:ext cx="2664296" cy="213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6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139952" y="2506663"/>
            <a:ext cx="424847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Philip Paul Joao </a:t>
            </a:r>
            <a:r>
              <a:rPr lang="de-DE" altLang="de-DE" b="1" dirty="0">
                <a:solidFill>
                  <a:srgbClr val="0099CC"/>
                </a:solidFill>
                <a:latin typeface="Meta Offc Pro" panose="020B0504030101020102" pitchFamily="34" charset="0"/>
              </a:rPr>
              <a:t>Schrinner</a:t>
            </a: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Physikalisches Institut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Jun.-Prof. Dr. C. Schuck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468560" y="1125811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Integration of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Single Photon Emitters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with Photonic Integrated </a:t>
            </a: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Circuits on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Silicon Chips</a:t>
            </a:r>
            <a:endParaRPr lang="de-DE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47" y="2643188"/>
            <a:ext cx="1766593" cy="26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6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139952" y="2506663"/>
            <a:ext cx="424847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Christian </a:t>
            </a:r>
            <a:r>
              <a:rPr lang="de-DE" b="1" dirty="0">
                <a:solidFill>
                  <a:srgbClr val="0099CC"/>
                </a:solidFill>
                <a:latin typeface="Meta Offc Pro" panose="020B0504030101020102" pitchFamily="34" charset="0"/>
              </a:rPr>
              <a:t>Schwermann</a:t>
            </a:r>
            <a:endParaRPr lang="de-DE" altLang="de-DE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Festkörpertheorie</a:t>
            </a: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N. Doltsinis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468560" y="1052736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Molecular modeling of functional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material interfaces</a:t>
            </a:r>
            <a:endParaRPr lang="de-DE" sz="18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643188"/>
            <a:ext cx="1944216" cy="259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204788" y="857250"/>
            <a:ext cx="7996237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  <a:t/>
            </a:r>
            <a:br>
              <a: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</a:br>
            <a:r>
              <a: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Anzahl der Promotionen in den Jahren 2000– 2021</a:t>
            </a:r>
          </a:p>
        </p:txBody>
      </p:sp>
      <p:pic>
        <p:nvPicPr>
          <p:cNvPr id="21" name="Picture 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Line 1009"/>
          <p:cNvSpPr>
            <a:spLocks noChangeShapeType="1"/>
          </p:cNvSpPr>
          <p:nvPr/>
        </p:nvSpPr>
        <p:spPr bwMode="auto">
          <a:xfrm>
            <a:off x="0" y="213360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23" name="Group 10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436144"/>
              </p:ext>
            </p:extLst>
          </p:nvPr>
        </p:nvGraphicFramePr>
        <p:xfrm>
          <a:off x="252413" y="2565400"/>
          <a:ext cx="8064500" cy="1281113"/>
        </p:xfrm>
        <a:graphic>
          <a:graphicData uri="http://schemas.openxmlformats.org/drawingml/2006/table">
            <a:tbl>
              <a:tblPr/>
              <a:tblGrid>
                <a:gridCol w="792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38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93725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1809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MS PGothic" pitchFamily="34" charset="-128"/>
                      </a:endParaRPr>
                    </a:p>
                  </a:txBody>
                  <a:tcPr marT="42912" marB="42912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2000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2001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2002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2003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2004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2005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2006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2007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2008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2009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2010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388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Summe</a:t>
                      </a:r>
                      <a:endParaRPr kumimoji="0" lang="de-DE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12" marB="42912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T="42912" marB="42912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" name="Group 10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547728"/>
              </p:ext>
            </p:extLst>
          </p:nvPr>
        </p:nvGraphicFramePr>
        <p:xfrm>
          <a:off x="250825" y="4221163"/>
          <a:ext cx="8064500" cy="1580833"/>
        </p:xfrm>
        <a:graphic>
          <a:graphicData uri="http://schemas.openxmlformats.org/drawingml/2006/table">
            <a:tbl>
              <a:tblPr/>
              <a:tblGrid>
                <a:gridCol w="792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38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95413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1809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MS PGothic" pitchFamily="34" charset="-128"/>
                      </a:endParaRPr>
                    </a:p>
                  </a:txBody>
                  <a:tcPr marT="42907" marB="42907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2012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2013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2015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(mit Dr. </a:t>
                      </a:r>
                      <a:r>
                        <a:rPr kumimoji="0" lang="de-DE" sz="1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paed.</a:t>
                      </a:r>
                      <a:r>
                        <a:rPr kumimoji="0" lang="de-DE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2017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(mit Dr. </a:t>
                      </a:r>
                      <a:r>
                        <a:rPr kumimoji="0" lang="de-DE" sz="1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paed.</a:t>
                      </a:r>
                      <a:r>
                        <a:rPr kumimoji="0" lang="de-DE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2018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(mit Dr. </a:t>
                      </a:r>
                      <a:r>
                        <a:rPr kumimoji="0" lang="de-DE" sz="1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paed.</a:t>
                      </a:r>
                      <a:r>
                        <a:rPr kumimoji="0" lang="de-DE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2019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(mit Dr. </a:t>
                      </a:r>
                      <a:r>
                        <a:rPr kumimoji="0" lang="de-DE" sz="1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paed.</a:t>
                      </a:r>
                      <a:r>
                        <a:rPr kumimoji="0" lang="de-DE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2020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(mit Dr. </a:t>
                      </a:r>
                      <a:r>
                        <a:rPr kumimoji="0" lang="de-DE" sz="1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paed.</a:t>
                      </a:r>
                      <a:r>
                        <a:rPr kumimoji="0" lang="de-DE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2021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(mit Dr. </a:t>
                      </a:r>
                      <a:r>
                        <a:rPr kumimoji="0" lang="de-DE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paed.</a:t>
                      </a: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  <a:endParaRPr kumimoji="0" lang="de-DE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299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Summe</a:t>
                      </a:r>
                      <a:endParaRPr kumimoji="0" lang="de-DE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2907" marB="42907" horzOverflow="overflow">
                    <a:lnL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CC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CC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etaNormal-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3171B"/>
                        </a:solidFill>
                        <a:effectLst/>
                        <a:latin typeface="Meta Offc Pro" panose="020B0504030101020102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eta Offc Pro" panose="020B0504030101020102" pitchFamily="34" charset="0"/>
                          <a:ea typeface="Calibri" pitchFamily="34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T="42907" marB="42907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06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139952" y="2506663"/>
            <a:ext cx="4248472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Malte Steve </a:t>
            </a:r>
            <a:r>
              <a:rPr lang="de-DE" altLang="de-DE" b="1" dirty="0">
                <a:solidFill>
                  <a:srgbClr val="0099CC"/>
                </a:solidFill>
                <a:latin typeface="Meta Offc Pro" panose="020B0504030101020102" pitchFamily="34" charset="0"/>
              </a:rPr>
              <a:t>Ubben</a:t>
            </a: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Didaktik der Physik</a:t>
            </a: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St. Heusler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396727" y="1125811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sz="2000" b="1" dirty="0">
                <a:solidFill>
                  <a:schemeClr val="bg2"/>
                </a:solidFill>
                <a:latin typeface="+mn-lt"/>
              </a:rPr>
              <a:t>Typisierung des </a:t>
            </a:r>
            <a:r>
              <a:rPr lang="de-DE" sz="2000" b="1" dirty="0" smtClean="0">
                <a:solidFill>
                  <a:schemeClr val="bg2"/>
                </a:solidFill>
                <a:latin typeface="+mn-lt"/>
              </a:rPr>
              <a:t>Verständnisses mentaler </a:t>
            </a:r>
            <a:r>
              <a:rPr lang="de-DE" sz="2000" b="1" dirty="0">
                <a:solidFill>
                  <a:schemeClr val="bg2"/>
                </a:solidFill>
                <a:latin typeface="+mn-lt"/>
              </a:rPr>
              <a:t>Modelle mittels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sz="2000" b="1" dirty="0">
                <a:solidFill>
                  <a:schemeClr val="bg2"/>
                </a:solidFill>
                <a:latin typeface="+mn-lt"/>
              </a:rPr>
              <a:t>empirischer Datenerhebung </a:t>
            </a:r>
            <a:r>
              <a:rPr lang="de-DE" sz="2000" b="1" dirty="0" smtClean="0">
                <a:solidFill>
                  <a:schemeClr val="bg2"/>
                </a:solidFill>
                <a:latin typeface="+mn-lt"/>
              </a:rPr>
              <a:t>am Beispiel </a:t>
            </a:r>
            <a:r>
              <a:rPr lang="de-DE" sz="2000" b="1" dirty="0">
                <a:solidFill>
                  <a:schemeClr val="bg2"/>
                </a:solidFill>
                <a:latin typeface="+mn-lt"/>
              </a:rPr>
              <a:t>der Quantenphysik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64904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5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500686" y="2506663"/>
            <a:ext cx="3887738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Semir </a:t>
            </a:r>
            <a:r>
              <a:rPr lang="de-DE" altLang="de-DE" b="1" dirty="0">
                <a:solidFill>
                  <a:srgbClr val="0099CC"/>
                </a:solidFill>
                <a:latin typeface="Meta Offc Pro" panose="020B0504030101020102" pitchFamily="34" charset="0"/>
              </a:rPr>
              <a:t>Vrana</a:t>
            </a: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Physikalisches Institut</a:t>
            </a: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H. Kohl</a:t>
            </a: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468560" y="1180727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Characterization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of Amorphous Materials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using the Three Particle Structure Factor</a:t>
            </a:r>
            <a:endParaRPr lang="de-DE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10031"/>
            <a:ext cx="2232248" cy="29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4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500686" y="2506663"/>
            <a:ext cx="3887738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Daniel Mathias </a:t>
            </a:r>
            <a:r>
              <a:rPr lang="de-DE" altLang="de-DE" b="1" dirty="0">
                <a:solidFill>
                  <a:srgbClr val="0099CC"/>
                </a:solidFill>
                <a:latin typeface="Meta Offc Pro" panose="020B0504030101020102" pitchFamily="34" charset="0"/>
              </a:rPr>
              <a:t>Winzen</a:t>
            </a: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Physikalisches Institut</a:t>
            </a: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H. Kohl</a:t>
            </a: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252711" y="1053803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Laser spectroscopy of lithium-like </a:t>
            </a: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carbon with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a </a:t>
            </a: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novel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XUV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detection system at </a:t>
            </a: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the ESR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and construction of a precision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high-voltage divider for the </a:t>
            </a: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CRYRING@ESR electron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cooler</a:t>
            </a:r>
            <a:endParaRPr lang="de-DE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2643188"/>
            <a:ext cx="2808313" cy="209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500686" y="2506663"/>
            <a:ext cx="3887738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Christian </a:t>
            </a:r>
            <a:r>
              <a:rPr lang="de-DE" altLang="de-DE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Wittweg</a:t>
            </a:r>
            <a:endParaRPr lang="de-DE" altLang="de-DE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2000" dirty="0" smtClean="0">
              <a:solidFill>
                <a:srgbClr val="0F385A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Kernphysik</a:t>
            </a: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endParaRPr lang="de-DE" altLang="de-DE" sz="1600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Ch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Weinheimer</a:t>
            </a: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0" y="200025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-324544" y="1197819"/>
            <a:ext cx="8137079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chemeClr val="bg2"/>
                </a:solidFill>
                <a:latin typeface="+mn-lt"/>
              </a:rPr>
              <a:t>Second-Order Weak Decays in XENONIT and </a:t>
            </a: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Future</a:t>
            </a:r>
          </a:p>
          <a:p>
            <a:pPr lvl="0" algn="ctr" hangingPunct="0"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chemeClr val="bg2"/>
                </a:solidFill>
                <a:latin typeface="+mn-lt"/>
              </a:rPr>
              <a:t>Xenon Time Projection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Chambers</a:t>
            </a:r>
            <a:endParaRPr lang="de-DE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85" y="2613808"/>
            <a:ext cx="2312142" cy="23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6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73"/>
          <p:cNvSpPr>
            <a:spLocks noChangeShapeType="1"/>
          </p:cNvSpPr>
          <p:nvPr/>
        </p:nvSpPr>
        <p:spPr bwMode="auto">
          <a:xfrm>
            <a:off x="-9525" y="1412776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-180975" y="-5318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de-D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-180975" y="-5318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de-D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CustomShape 1"/>
          <p:cNvSpPr>
            <a:spLocks/>
          </p:cNvSpPr>
          <p:nvPr/>
        </p:nvSpPr>
        <p:spPr bwMode="auto">
          <a:xfrm>
            <a:off x="3505200" y="1804938"/>
            <a:ext cx="193833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de-DE" sz="4000" b="1" dirty="0">
                <a:solidFill>
                  <a:srgbClr val="00B0F0"/>
                </a:solidFill>
                <a:latin typeface="+mj-lt"/>
                <a:ea typeface="+mj-ea"/>
              </a:rPr>
              <a:t>Gelöbnis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3" descr="hän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028950"/>
            <a:ext cx="4217987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50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2327492" y="302342"/>
            <a:ext cx="5473700" cy="720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de-DE" altLang="de-DE" sz="1400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7785100" y="4767263"/>
            <a:ext cx="7123113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anchor="ctr">
            <a:spAutoFit/>
          </a:bodyPr>
          <a:lstStyle/>
          <a:p>
            <a:pPr>
              <a:defRPr/>
            </a:pPr>
            <a:endParaRPr lang="de-DE">
              <a:ea typeface="ＭＳ Ｐゴシック" panose="020B0600070205080204" pitchFamily="34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8" y="1340768"/>
            <a:ext cx="4319588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stomShape 1"/>
          <p:cNvSpPr>
            <a:spLocks/>
          </p:cNvSpPr>
          <p:nvPr/>
        </p:nvSpPr>
        <p:spPr bwMode="auto">
          <a:xfrm>
            <a:off x="5121276" y="3036218"/>
            <a:ext cx="2898775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MetaNormal-Roman" panose="020B05020300000200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000000"/>
                </a:solidFill>
                <a:latin typeface="Arial" panose="020B0604020202020204" pitchFamily="34" charset="0"/>
              </a:rPr>
              <a:t>wir laden ein: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3600" b="1">
                <a:solidFill>
                  <a:srgbClr val="000000"/>
                </a:solidFill>
                <a:latin typeface="Arial" panose="020B0604020202020204" pitchFamily="34" charset="0"/>
              </a:rPr>
              <a:t>Sektempfang</a:t>
            </a:r>
            <a:endParaRPr lang="de-DE" altLang="de-DE" sz="3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3600">
                <a:solidFill>
                  <a:srgbClr val="000000"/>
                </a:solidFill>
                <a:latin typeface="Arial" panose="020B0604020202020204" pitchFamily="34" charset="0"/>
              </a:rPr>
              <a:t>im Foyer</a:t>
            </a:r>
          </a:p>
        </p:txBody>
      </p:sp>
    </p:spTree>
    <p:extLst>
      <p:ext uri="{BB962C8B-B14F-4D97-AF65-F5344CB8AC3E}">
        <p14:creationId xmlns:p14="http://schemas.microsoft.com/office/powerpoint/2010/main" val="164375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 txBox="1">
            <a:spLocks noChangeArrowheads="1"/>
          </p:cNvSpPr>
          <p:nvPr/>
        </p:nvSpPr>
        <p:spPr bwMode="auto">
          <a:xfrm>
            <a:off x="392113" y="857250"/>
            <a:ext cx="7996237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b="1" kern="0" dirty="0" smtClean="0">
                <a:latin typeface="Meta Offc Pro" panose="020B0504030101020102" pitchFamily="34" charset="0"/>
              </a:rPr>
              <a:t>Anzahl der Promovenden*innen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23850" y="2492375"/>
            <a:ext cx="54006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588" indent="1793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bg2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marL="361950" indent="169863" algn="l" rtl="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+mj-lt"/>
                <a:ea typeface="ＭＳ Ｐゴシック" pitchFamily="34" charset="-128"/>
                <a:cs typeface="ＭＳ Ｐゴシック"/>
              </a:defRPr>
            </a:lvl2pPr>
            <a:lvl3pPr marL="712788" indent="1793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bg2"/>
                </a:solidFill>
                <a:latin typeface="+mj-lt"/>
                <a:ea typeface="ＭＳ Ｐゴシック" pitchFamily="34" charset="-128"/>
                <a:cs typeface="ＭＳ Ｐゴシック"/>
              </a:defRPr>
            </a:lvl3pPr>
            <a:lvl4pPr marL="1073150" indent="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+mj-lt"/>
                <a:ea typeface="ＭＳ Ｐゴシック" pitchFamily="34" charset="-128"/>
                <a:cs typeface="ＭＳ Ｐゴシック"/>
              </a:defRPr>
            </a:lvl4pPr>
            <a:lvl5pPr marL="1430338" indent="185738" algn="l" rtl="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+mj-lt"/>
                <a:ea typeface="ＭＳ Ｐゴシック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MetaOT-Normal" pitchFamily="64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MetaOT-Normal" pitchFamily="64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MetaOT-Normal" pitchFamily="64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MetaOT-Normal" pitchFamily="64" charset="0"/>
                <a:ea typeface="+mn-ea"/>
              </a:defRPr>
            </a:lvl9pPr>
          </a:lstStyle>
          <a:p>
            <a:pPr marL="1588" marR="0" lvl="0" indent="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  <a:t> 			  </a:t>
            </a: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  <a:t>    </a:t>
            </a: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gesamt 2020</a:t>
            </a:r>
          </a:p>
          <a:p>
            <a:pPr marL="1588" marR="0" lvl="0" indent="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500" b="0" i="0" u="none" strike="noStrike" kern="0" cap="none" spc="0" normalizeH="0" baseline="0" noProof="0" dirty="0" smtClean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Meta Offc Pro" panose="020B0504030101020102" pitchFamily="34" charset="0"/>
              <a:ea typeface="ＭＳ Ｐゴシック" pitchFamily="34" charset="-128"/>
            </a:endParaRPr>
          </a:p>
          <a:p>
            <a:pPr marL="1588" marR="0" lvl="0" indent="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Experimentelle Physik	  </a:t>
            </a:r>
            <a:r>
              <a:rPr lang="de-DE" altLang="de-DE" sz="2400" kern="0" dirty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2400" kern="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7</a:t>
            </a:r>
            <a:endParaRPr kumimoji="0" lang="de-DE" alt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Meta Offc Pro" panose="020B0504030101020102" pitchFamily="34" charset="0"/>
              <a:ea typeface="ＭＳ Ｐゴシック" pitchFamily="34" charset="-128"/>
            </a:endParaRPr>
          </a:p>
          <a:p>
            <a:pPr marL="1588" marR="0" lvl="0" indent="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Theoretische Physik	    </a:t>
            </a:r>
            <a:r>
              <a:rPr lang="de-DE" altLang="de-DE" sz="2400" kern="0" noProof="0" dirty="0">
                <a:solidFill>
                  <a:srgbClr val="0099CC"/>
                </a:solidFill>
                <a:latin typeface="Meta Offc Pro" panose="020B0504030101020102" pitchFamily="34" charset="0"/>
              </a:rPr>
              <a:t>4</a:t>
            </a:r>
            <a:endParaRPr kumimoji="0" lang="de-DE" alt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Meta Offc Pro" panose="020B0504030101020102" pitchFamily="34" charset="0"/>
              <a:ea typeface="ＭＳ Ｐゴシック" pitchFamily="34" charset="-128"/>
            </a:endParaRPr>
          </a:p>
          <a:p>
            <a:pPr marL="1588" marR="0" lvl="0" indent="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Geophysik			    0</a:t>
            </a:r>
          </a:p>
          <a:p>
            <a:pPr marL="1588" marR="0" lvl="0" indent="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Dr. </a:t>
            </a:r>
            <a:r>
              <a:rPr kumimoji="0" lang="de-DE" alt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paed.</a:t>
            </a: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			    1</a:t>
            </a:r>
          </a:p>
          <a:p>
            <a:pPr marL="1588" marR="0" lvl="0" indent="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MetaNormal-Roman"/>
              <a:ea typeface="ＭＳ Ｐゴシック" pitchFamily="34" charset="-128"/>
            </a:endParaRPr>
          </a:p>
          <a:p>
            <a:pPr marL="1588" marR="0" lvl="0" indent="17938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MetaNormal-Roman"/>
              <a:ea typeface="ＭＳ Ｐゴシック" pitchFamily="34" charset="-128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0" y="213360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508625" y="2492375"/>
            <a:ext cx="25923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588" indent="1793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99CC"/>
                </a:solidFill>
                <a:latin typeface="MetaNormal-Roman" panose="020B0502030000020004" pitchFamily="34" charset="0"/>
              </a:rPr>
              <a:t>        </a:t>
            </a:r>
            <a:r>
              <a:rPr lang="de-DE" altLang="de-DE" dirty="0" smtClean="0">
                <a:solidFill>
                  <a:srgbClr val="FF0000"/>
                </a:solidFill>
                <a:latin typeface="Meta Offc Pro" panose="020B0504030101020102" pitchFamily="34" charset="0"/>
              </a:rPr>
              <a:t>2021</a:t>
            </a:r>
            <a:endParaRPr lang="de-DE" altLang="de-DE" sz="1500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de-DE" altLang="de-DE" sz="15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de-DE" altLang="de-DE" dirty="0">
                <a:solidFill>
                  <a:srgbClr val="0099CC"/>
                </a:solidFill>
                <a:latin typeface="Meta Offc Pro" panose="020B0504030101020102" pitchFamily="34" charset="0"/>
              </a:rPr>
              <a:t>	</a:t>
            </a:r>
            <a:r>
              <a:rPr lang="de-DE" altLang="de-DE" dirty="0" smtClean="0">
                <a:solidFill>
                  <a:srgbClr val="D3171B"/>
                </a:solidFill>
                <a:latin typeface="Meta Offc Pro" panose="020B0504030101020102" pitchFamily="34" charset="0"/>
              </a:rPr>
              <a:t>10</a:t>
            </a:r>
            <a:endParaRPr lang="de-DE" altLang="de-DE" dirty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D3171B"/>
                </a:solidFill>
                <a:latin typeface="Meta Offc Pro" panose="020B0504030101020102" pitchFamily="34" charset="0"/>
              </a:rPr>
              <a:t>	  </a:t>
            </a:r>
            <a:r>
              <a:rPr lang="de-DE" altLang="de-DE" dirty="0">
                <a:solidFill>
                  <a:srgbClr val="D3171B"/>
                </a:solidFill>
                <a:latin typeface="Meta Offc Pro" panose="020B0504030101020102" pitchFamily="34" charset="0"/>
              </a:rPr>
              <a:t>6</a:t>
            </a:r>
            <a:endParaRPr lang="de-DE" altLang="de-DE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de-DE" altLang="de-DE" dirty="0">
                <a:solidFill>
                  <a:srgbClr val="D3171B"/>
                </a:solidFill>
                <a:latin typeface="Meta Offc Pro" panose="020B0504030101020102" pitchFamily="34" charset="0"/>
              </a:rPr>
              <a:t>	</a:t>
            </a:r>
            <a:r>
              <a:rPr lang="de-DE" altLang="de-DE" dirty="0" smtClean="0">
                <a:solidFill>
                  <a:srgbClr val="D3171B"/>
                </a:solidFill>
                <a:latin typeface="Meta Offc Pro" panose="020B0504030101020102" pitchFamily="34" charset="0"/>
              </a:rPr>
              <a:t>  0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D3171B"/>
                </a:solidFill>
                <a:latin typeface="Meta Offc Pro" panose="020B0504030101020102" pitchFamily="34" charset="0"/>
              </a:rPr>
              <a:t>	  1</a:t>
            </a:r>
            <a:endParaRPr lang="en-US" altLang="de-DE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 altLang="de-DE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3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0"/>
          <p:cNvSpPr txBox="1">
            <a:spLocks noChangeArrowheads="1"/>
          </p:cNvSpPr>
          <p:nvPr/>
        </p:nvSpPr>
        <p:spPr bwMode="auto">
          <a:xfrm>
            <a:off x="395288" y="476250"/>
            <a:ext cx="7996237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b="1" kern="0" dirty="0" smtClean="0">
                <a:latin typeface="Meta Offc Pro" panose="020B0504030101020102" pitchFamily="34" charset="0"/>
              </a:rPr>
              <a:t>Anzahl der </a:t>
            </a:r>
            <a:r>
              <a:rPr lang="de-DE" altLang="de-DE" b="1" kern="0" dirty="0">
                <a:latin typeface="Meta Offc Pro" panose="020B0504030101020102" pitchFamily="34" charset="0"/>
              </a:rPr>
              <a:t>Promovenden*innen</a:t>
            </a: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0" y="1484313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23850" y="1484313"/>
            <a:ext cx="7996238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588" indent="1793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bg2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marL="361950" indent="169863" algn="l" rtl="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+mj-lt"/>
                <a:ea typeface="ＭＳ Ｐゴシック" pitchFamily="34" charset="-128"/>
                <a:cs typeface="ＭＳ Ｐゴシック"/>
              </a:defRPr>
            </a:lvl2pPr>
            <a:lvl3pPr marL="712788" indent="1793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bg2"/>
                </a:solidFill>
                <a:latin typeface="+mj-lt"/>
                <a:ea typeface="ＭＳ Ｐゴシック" pitchFamily="34" charset="-128"/>
                <a:cs typeface="ＭＳ Ｐゴシック"/>
              </a:defRPr>
            </a:lvl3pPr>
            <a:lvl4pPr marL="1073150" indent="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+mj-lt"/>
                <a:ea typeface="ＭＳ Ｐゴシック" pitchFamily="34" charset="-128"/>
                <a:cs typeface="ＭＳ Ｐゴシック"/>
              </a:defRPr>
            </a:lvl4pPr>
            <a:lvl5pPr marL="1430338" indent="185738" algn="l" rtl="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+mj-lt"/>
                <a:ea typeface="ＭＳ Ｐゴシック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MetaOT-Normal" pitchFamily="64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MetaOT-Normal" pitchFamily="64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MetaOT-Normal" pitchFamily="64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MetaOT-Normal" pitchFamily="64" charset="0"/>
                <a:ea typeface="+mn-ea"/>
              </a:defRPr>
            </a:lvl9pPr>
          </a:lstStyle>
          <a:p>
            <a:pPr defTabSz="914400">
              <a:buFontTx/>
              <a:buNone/>
              <a:defRPr/>
            </a:pPr>
            <a:r>
              <a:rPr lang="de-DE" altLang="de-DE" sz="2000" kern="0" dirty="0" smtClean="0">
                <a:solidFill>
                  <a:srgbClr val="0099CC"/>
                </a:solidFill>
                <a:latin typeface="MetaNormal-Roman"/>
              </a:rPr>
              <a:t>					            2020</a:t>
            </a:r>
          </a:p>
          <a:p>
            <a:pPr defTabSz="914400">
              <a:buFontTx/>
              <a:buNone/>
              <a:defRPr/>
            </a:pPr>
            <a:r>
              <a:rPr lang="de-DE" altLang="de-DE" sz="1800" kern="0" dirty="0" smtClean="0">
                <a:solidFill>
                  <a:srgbClr val="0099CC"/>
                </a:solidFill>
                <a:latin typeface="MetaNormal-Roman"/>
              </a:rPr>
              <a:t>Angewandte Physik				 1</a:t>
            </a:r>
          </a:p>
          <a:p>
            <a:pPr defTabSz="914400">
              <a:buFontTx/>
              <a:buNone/>
              <a:defRPr/>
            </a:pPr>
            <a:r>
              <a:rPr lang="de-DE" altLang="de-DE" sz="1800" kern="0" dirty="0" smtClean="0">
                <a:solidFill>
                  <a:srgbClr val="0099CC"/>
                </a:solidFill>
                <a:latin typeface="MetaNormal-Roman"/>
              </a:rPr>
              <a:t>Didaktik der Physik				 1</a:t>
            </a:r>
          </a:p>
          <a:p>
            <a:pPr defTabSz="914400">
              <a:buFontTx/>
              <a:buNone/>
              <a:defRPr/>
            </a:pPr>
            <a:r>
              <a:rPr lang="de-DE" altLang="de-DE" sz="1800" kern="0" dirty="0" smtClean="0">
                <a:solidFill>
                  <a:srgbClr val="0099CC"/>
                </a:solidFill>
                <a:latin typeface="MetaNormal-Roman"/>
              </a:rPr>
              <a:t>Festkörpertheorie		  		 1</a:t>
            </a:r>
          </a:p>
          <a:p>
            <a:pPr defTabSz="914400">
              <a:buFontTx/>
              <a:buNone/>
              <a:defRPr/>
            </a:pPr>
            <a:r>
              <a:rPr lang="de-DE" altLang="de-DE" sz="1800" kern="0" dirty="0" smtClean="0">
                <a:solidFill>
                  <a:srgbClr val="0099CC"/>
                </a:solidFill>
                <a:latin typeface="MetaNormal-Roman"/>
              </a:rPr>
              <a:t>Geophysik					 </a:t>
            </a:r>
            <a:r>
              <a:rPr lang="de-DE" altLang="de-DE" sz="1800" kern="0" dirty="0">
                <a:solidFill>
                  <a:srgbClr val="0099CC"/>
                </a:solidFill>
                <a:latin typeface="MetaNormal-Roman"/>
              </a:rPr>
              <a:t>0</a:t>
            </a:r>
            <a:endParaRPr lang="de-DE" altLang="de-DE" sz="1800" kern="0" dirty="0" smtClean="0">
              <a:solidFill>
                <a:srgbClr val="0099CC"/>
              </a:solidFill>
              <a:latin typeface="MetaNormal-Roman"/>
            </a:endParaRPr>
          </a:p>
          <a:p>
            <a:pPr defTabSz="914400">
              <a:buFontTx/>
              <a:buNone/>
              <a:defRPr/>
            </a:pPr>
            <a:r>
              <a:rPr lang="de-DE" altLang="de-DE" sz="1800" kern="0" dirty="0" smtClean="0">
                <a:solidFill>
                  <a:srgbClr val="0099CC"/>
                </a:solidFill>
                <a:latin typeface="MetaNormal-Roman"/>
              </a:rPr>
              <a:t>Kernphysik					 1</a:t>
            </a:r>
          </a:p>
          <a:p>
            <a:pPr defTabSz="914400">
              <a:buFontTx/>
              <a:buNone/>
              <a:defRPr/>
            </a:pPr>
            <a:r>
              <a:rPr lang="de-DE" altLang="de-DE" sz="1800" kern="0" dirty="0" smtClean="0">
                <a:solidFill>
                  <a:srgbClr val="0099CC"/>
                </a:solidFill>
                <a:latin typeface="MetaNormal-Roman"/>
              </a:rPr>
              <a:t>Materialphysik					 2</a:t>
            </a:r>
          </a:p>
          <a:p>
            <a:pPr defTabSz="914400">
              <a:buFontTx/>
              <a:buNone/>
              <a:defRPr/>
            </a:pPr>
            <a:r>
              <a:rPr lang="de-DE" altLang="de-DE" sz="1800" kern="0" dirty="0" smtClean="0">
                <a:solidFill>
                  <a:srgbClr val="0099CC"/>
                </a:solidFill>
                <a:latin typeface="MetaNormal-Roman"/>
              </a:rPr>
              <a:t>Physikalisches Institut	 	      	                  2</a:t>
            </a:r>
          </a:p>
          <a:p>
            <a:pPr defTabSz="914400">
              <a:buFontTx/>
              <a:buNone/>
              <a:defRPr/>
            </a:pPr>
            <a:r>
              <a:rPr lang="de-DE" altLang="de-DE" sz="1800" kern="0" dirty="0" smtClean="0">
                <a:solidFill>
                  <a:srgbClr val="0099CC"/>
                </a:solidFill>
                <a:latin typeface="MetaNormal-Roman"/>
              </a:rPr>
              <a:t>Theoretische Physik				 3</a:t>
            </a:r>
          </a:p>
          <a:p>
            <a:pPr defTabSz="914400">
              <a:buFontTx/>
              <a:buNone/>
              <a:defRPr/>
            </a:pPr>
            <a:r>
              <a:rPr lang="de-DE" altLang="de-DE" sz="1800" kern="0" dirty="0" smtClean="0">
                <a:solidFill>
                  <a:srgbClr val="0099CC"/>
                </a:solidFill>
                <a:latin typeface="MetaNormal-Roman"/>
              </a:rPr>
              <a:t>Institut für Zellbiologie			 	 0</a:t>
            </a:r>
          </a:p>
          <a:p>
            <a:pPr defTabSz="914400">
              <a:buFontTx/>
              <a:buNone/>
              <a:defRPr/>
            </a:pPr>
            <a:r>
              <a:rPr lang="de-DE" altLang="de-DE" sz="1800" kern="0" dirty="0" smtClean="0">
                <a:solidFill>
                  <a:srgbClr val="0099CC"/>
                </a:solidFill>
                <a:latin typeface="MetaNormal-Roman"/>
              </a:rPr>
              <a:t>Medizinische Physik und Biophysik		 	 0</a:t>
            </a:r>
          </a:p>
          <a:p>
            <a:pPr defTabSz="914400">
              <a:buFontTx/>
              <a:buNone/>
              <a:defRPr/>
            </a:pPr>
            <a:r>
              <a:rPr lang="de-DE" altLang="de-DE" sz="1800" kern="0" dirty="0" smtClean="0">
                <a:solidFill>
                  <a:srgbClr val="0099CC"/>
                </a:solidFill>
                <a:latin typeface="MetaNormal-Roman"/>
              </a:rPr>
              <a:t>UKM Hygiene					 0</a:t>
            </a:r>
          </a:p>
          <a:p>
            <a:pPr defTabSz="914400">
              <a:buFontTx/>
              <a:buNone/>
              <a:defRPr/>
            </a:pPr>
            <a:r>
              <a:rPr lang="de-DE" altLang="de-DE" sz="1800" kern="0" dirty="0" smtClean="0">
                <a:solidFill>
                  <a:srgbClr val="0099CC"/>
                </a:solidFill>
                <a:latin typeface="MetaNormal-Roman"/>
              </a:rPr>
              <a:t>Klinische Radiologie				 1</a:t>
            </a:r>
          </a:p>
          <a:p>
            <a:pPr defTabSz="914400">
              <a:buFontTx/>
              <a:buNone/>
              <a:defRPr/>
            </a:pPr>
            <a:r>
              <a:rPr lang="de-DE" altLang="de-DE" kern="0" dirty="0" smtClean="0">
                <a:solidFill>
                  <a:srgbClr val="0099CC"/>
                </a:solidFill>
                <a:latin typeface="MetaNormal-Roman"/>
              </a:rPr>
              <a:t>		 </a:t>
            </a:r>
            <a:r>
              <a:rPr lang="de-DE" altLang="de-DE" sz="1800" kern="0" dirty="0" smtClean="0">
                <a:solidFill>
                  <a:srgbClr val="0099CC"/>
                </a:solidFill>
                <a:latin typeface="MetaNormal-Roman"/>
              </a:rPr>
              <a:t>	            </a:t>
            </a:r>
          </a:p>
          <a:p>
            <a:pPr defTabSz="914400">
              <a:buFontTx/>
              <a:buNone/>
              <a:defRPr/>
            </a:pPr>
            <a:r>
              <a:rPr lang="de-DE" altLang="de-DE" sz="1800" kern="0" dirty="0" smtClean="0">
                <a:solidFill>
                  <a:srgbClr val="0099CC"/>
                </a:solidFill>
                <a:latin typeface="MetaNormal-Roman"/>
              </a:rPr>
              <a:t>					 				 </a:t>
            </a:r>
          </a:p>
          <a:p>
            <a:pPr defTabSz="914400">
              <a:spcBef>
                <a:spcPct val="0"/>
              </a:spcBef>
              <a:buFontTx/>
              <a:buNone/>
              <a:defRPr/>
            </a:pPr>
            <a:r>
              <a:rPr lang="de-DE" altLang="de-DE" sz="1800" kern="0" dirty="0" smtClean="0">
                <a:solidFill>
                  <a:srgbClr val="0099CC"/>
                </a:solidFill>
                <a:latin typeface="MetaNormal-Roman"/>
              </a:rPr>
              <a:t>	 				 				</a:t>
            </a:r>
          </a:p>
          <a:p>
            <a:pPr defTabSz="914400">
              <a:buFontTx/>
              <a:buNone/>
              <a:defRPr/>
            </a:pPr>
            <a:endParaRPr lang="en-US" altLang="de-DE" sz="2000" kern="0" dirty="0" smtClean="0">
              <a:solidFill>
                <a:srgbClr val="0099CC"/>
              </a:solidFill>
              <a:latin typeface="MetaNormal-Roman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6443663" y="1512888"/>
            <a:ext cx="259238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588" indent="179388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dirty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gesamt </a:t>
            </a:r>
            <a:r>
              <a:rPr lang="de-DE" altLang="de-DE" dirty="0" smtClean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2021</a:t>
            </a:r>
            <a:endParaRPr lang="de-DE" altLang="de-DE" dirty="0">
              <a:solidFill>
                <a:srgbClr val="D3171B"/>
              </a:solidFill>
              <a:latin typeface="MetaNormal-Roman"/>
              <a:ea typeface="ＭＳ Ｐゴシック" panose="020B0600070205080204" pitchFamily="34" charset="-128"/>
              <a:cs typeface="ＭＳ Ｐゴシック"/>
            </a:endParaRPr>
          </a:p>
          <a:p>
            <a:pPr marL="1588" indent="179388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dirty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	</a:t>
            </a:r>
            <a:r>
              <a:rPr lang="de-DE" altLang="de-DE" dirty="0" smtClean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2</a:t>
            </a:r>
          </a:p>
          <a:p>
            <a:pPr marL="1588" indent="179388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dirty="0" smtClean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	1</a:t>
            </a:r>
          </a:p>
          <a:p>
            <a:pPr marL="1588" indent="179388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dirty="0" smtClean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	5</a:t>
            </a:r>
          </a:p>
          <a:p>
            <a:pPr marL="1588" indent="179388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dirty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	0</a:t>
            </a:r>
          </a:p>
          <a:p>
            <a:pPr marL="1588" indent="179388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dirty="0" smtClean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              3</a:t>
            </a:r>
            <a:endParaRPr lang="en-US" altLang="de-DE" dirty="0">
              <a:solidFill>
                <a:srgbClr val="D3171B"/>
              </a:solidFill>
              <a:latin typeface="MetaNormal-Roman"/>
              <a:ea typeface="ＭＳ Ｐゴシック" panose="020B0600070205080204" pitchFamily="34" charset="-128"/>
              <a:cs typeface="ＭＳ Ｐゴシック"/>
            </a:endParaRPr>
          </a:p>
          <a:p>
            <a:pPr marL="1588" indent="179388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de-DE" dirty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           </a:t>
            </a:r>
            <a:r>
              <a:rPr lang="en-US" altLang="de-DE" dirty="0" smtClean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   1</a:t>
            </a:r>
            <a:endParaRPr lang="en-US" altLang="de-DE" dirty="0">
              <a:solidFill>
                <a:srgbClr val="D3171B"/>
              </a:solidFill>
              <a:latin typeface="MetaNormal-Roman"/>
              <a:ea typeface="ＭＳ Ｐゴシック" panose="020B0600070205080204" pitchFamily="34" charset="-128"/>
              <a:cs typeface="ＭＳ Ｐゴシック"/>
            </a:endParaRPr>
          </a:p>
          <a:p>
            <a:pPr marL="1588" indent="179388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de-DE" dirty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	</a:t>
            </a:r>
            <a:r>
              <a:rPr lang="en-US" altLang="de-DE" dirty="0" smtClean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3</a:t>
            </a:r>
            <a:endParaRPr lang="en-US" altLang="de-DE" dirty="0">
              <a:solidFill>
                <a:srgbClr val="D3171B"/>
              </a:solidFill>
              <a:latin typeface="MetaNormal-Roman"/>
              <a:ea typeface="ＭＳ Ｐゴシック" panose="020B0600070205080204" pitchFamily="34" charset="-128"/>
              <a:cs typeface="ＭＳ Ｐゴシック"/>
            </a:endParaRPr>
          </a:p>
          <a:p>
            <a:pPr marL="1588" indent="179388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de-DE" dirty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	1</a:t>
            </a:r>
          </a:p>
          <a:p>
            <a:pPr marL="1588" indent="179388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de-DE" dirty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	0</a:t>
            </a:r>
          </a:p>
          <a:p>
            <a:pPr marL="1588" indent="179388" defTabSz="914400" eaLnBrk="0" fontAlgn="base" hangingPunct="0">
              <a:spcBef>
                <a:spcPts val="350"/>
              </a:spcBef>
              <a:spcAft>
                <a:spcPct val="0"/>
              </a:spcAft>
              <a:defRPr/>
            </a:pPr>
            <a:r>
              <a:rPr lang="en-US" altLang="de-DE" dirty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	</a:t>
            </a:r>
            <a:r>
              <a:rPr lang="en-US" altLang="de-DE" dirty="0" smtClean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0</a:t>
            </a:r>
          </a:p>
          <a:p>
            <a:pPr marL="1588" indent="179388" defTabSz="914400" eaLnBrk="0" fontAlgn="base" hangingPunct="0">
              <a:spcBef>
                <a:spcPts val="350"/>
              </a:spcBef>
              <a:spcAft>
                <a:spcPct val="0"/>
              </a:spcAft>
              <a:defRPr/>
            </a:pPr>
            <a:r>
              <a:rPr lang="en-US" altLang="de-DE" dirty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	1</a:t>
            </a:r>
          </a:p>
          <a:p>
            <a:pPr marL="1588" indent="179388" defTabSz="914400" eaLnBrk="0" fontAlgn="base" hangingPunct="0">
              <a:spcBef>
                <a:spcPts val="350"/>
              </a:spcBef>
              <a:spcAft>
                <a:spcPct val="0"/>
              </a:spcAft>
              <a:defRPr/>
            </a:pPr>
            <a:r>
              <a:rPr lang="en-US" altLang="de-DE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 </a:t>
            </a:r>
            <a:r>
              <a:rPr lang="en-US" altLang="de-DE" smtClean="0">
                <a:solidFill>
                  <a:srgbClr val="D3171B"/>
                </a:solidFill>
                <a:latin typeface="MetaNormal-Roman"/>
                <a:ea typeface="ＭＳ Ｐゴシック" panose="020B0600070205080204" pitchFamily="34" charset="-128"/>
                <a:cs typeface="ＭＳ Ｐゴシック"/>
              </a:rPr>
              <a:t>             0</a:t>
            </a:r>
            <a:endParaRPr lang="en-US" altLang="de-DE" dirty="0" smtClean="0">
              <a:solidFill>
                <a:srgbClr val="D3171B"/>
              </a:solidFill>
              <a:latin typeface="MetaNormal-Roman"/>
              <a:ea typeface="ＭＳ Ｐゴシック" panose="020B0600070205080204" pitchFamily="34" charset="-128"/>
              <a:cs typeface="ＭＳ Ｐゴシック"/>
            </a:endParaRPr>
          </a:p>
          <a:p>
            <a:pPr marL="1588" indent="179388"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altLang="de-DE" sz="2400" dirty="0">
              <a:solidFill>
                <a:srgbClr val="D3171B"/>
              </a:solidFill>
              <a:latin typeface="MetaNormal-Roman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376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0"/>
          <p:cNvSpPr txBox="1">
            <a:spLocks noChangeArrowheads="1"/>
          </p:cNvSpPr>
          <p:nvPr/>
        </p:nvSpPr>
        <p:spPr bwMode="auto">
          <a:xfrm>
            <a:off x="392113" y="1058863"/>
            <a:ext cx="7996237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de-DE" altLang="de-DE" b="1" kern="0" dirty="0" smtClean="0">
                <a:latin typeface="Meta Offc Pro" panose="020B0504030101020102" pitchFamily="34" charset="0"/>
              </a:rPr>
              <a:t>Anzahl der </a:t>
            </a:r>
            <a:r>
              <a:rPr lang="de-DE" altLang="de-DE" b="1" kern="0" dirty="0">
                <a:latin typeface="Meta Offc Pro" panose="020B0504030101020102" pitchFamily="34" charset="0"/>
              </a:rPr>
              <a:t>Promovenden*innen</a:t>
            </a: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23849" y="2968625"/>
            <a:ext cx="52990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588" indent="1793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bg2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marL="361950" indent="169863" algn="l" rtl="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+mj-lt"/>
                <a:ea typeface="ＭＳ Ｐゴシック" pitchFamily="34" charset="-128"/>
                <a:cs typeface="ＭＳ Ｐゴシック"/>
              </a:defRPr>
            </a:lvl2pPr>
            <a:lvl3pPr marL="712788" indent="1793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bg2"/>
                </a:solidFill>
                <a:latin typeface="+mj-lt"/>
                <a:ea typeface="ＭＳ Ｐゴシック" pitchFamily="34" charset="-128"/>
                <a:cs typeface="ＭＳ Ｐゴシック"/>
              </a:defRPr>
            </a:lvl3pPr>
            <a:lvl4pPr marL="1073150" indent="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+mj-lt"/>
                <a:ea typeface="ＭＳ Ｐゴシック" pitchFamily="34" charset="-128"/>
                <a:cs typeface="ＭＳ Ｐゴシック"/>
              </a:defRPr>
            </a:lvl4pPr>
            <a:lvl5pPr marL="1430338" indent="185738" algn="l" rtl="0" eaLnBrk="0" fontAlgn="base" hangingPunct="0">
              <a:spcBef>
                <a:spcPct val="20000"/>
              </a:spcBef>
              <a:spcAft>
                <a:spcPct val="0"/>
              </a:spcAft>
              <a:buFont typeface="MetaNormal-Roman" panose="020B0502030000020004" pitchFamily="34" charset="0"/>
              <a:buChar char="•"/>
              <a:defRPr sz="1700">
                <a:solidFill>
                  <a:schemeClr val="bg2"/>
                </a:solidFill>
                <a:latin typeface="+mj-lt"/>
                <a:ea typeface="ＭＳ Ｐゴシック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MetaOT-Normal" pitchFamily="64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MetaOT-Normal" pitchFamily="64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MetaOT-Normal" pitchFamily="64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MetaOT-Normal" pitchFamily="64" charset="0"/>
                <a:ea typeface="+mn-ea"/>
              </a:defRPr>
            </a:lvl9pPr>
          </a:lstStyle>
          <a:p>
            <a:pPr marL="1430338" marR="0" lvl="4" indent="1857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  <a:t>                   </a:t>
            </a: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gesamt 2020</a:t>
            </a:r>
          </a:p>
          <a:p>
            <a:pPr marL="1430338" marR="0" lvl="4" indent="1857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		                mit Dr. </a:t>
            </a:r>
            <a:r>
              <a:rPr kumimoji="0" lang="de-DE" alt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paed.</a:t>
            </a:r>
            <a:endParaRPr kumimoji="0" lang="de-DE" alt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Meta Offc Pro" panose="020B0504030101020102" pitchFamily="34" charset="0"/>
              <a:ea typeface="ＭＳ Ｐゴシック" pitchFamily="34" charset="-128"/>
            </a:endParaRPr>
          </a:p>
          <a:p>
            <a:pPr marL="1430338" marR="0" lvl="4" indent="1857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MetaNormal-Roman"/>
              <a:ea typeface="ＭＳ Ｐゴシック" pitchFamily="34" charset="-128"/>
            </a:endParaRPr>
          </a:p>
          <a:p>
            <a:pPr marL="1588" marR="0" lvl="0" indent="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Promovendinnen		  3</a:t>
            </a:r>
          </a:p>
          <a:p>
            <a:pPr marL="1588" marR="0" lvl="0" indent="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Promovenden		</a:t>
            </a:r>
            <a:r>
              <a:rPr lang="de-DE" altLang="de-DE" sz="2400" kern="0" dirty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2400" kern="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9</a:t>
            </a:r>
            <a:endParaRPr kumimoji="0" lang="de-DE" alt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Meta Offc Pro" panose="020B0504030101020102" pitchFamily="34" charset="0"/>
              <a:ea typeface="ＭＳ Ｐゴシック" pitchFamily="34" charset="-128"/>
            </a:endParaRPr>
          </a:p>
          <a:p>
            <a:pPr marL="1588" marR="0" lvl="0" indent="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D3171B"/>
              </a:solidFill>
              <a:effectLst/>
              <a:uLnTx/>
              <a:uFillTx/>
              <a:latin typeface="MetaNormal-Roman"/>
              <a:ea typeface="ＭＳ Ｐゴシック" pitchFamily="34" charset="-128"/>
            </a:endParaRPr>
          </a:p>
          <a:p>
            <a:pPr marL="1588" marR="0" lvl="0" indent="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D3171B"/>
              </a:solidFill>
              <a:effectLst/>
              <a:uLnTx/>
              <a:uFillTx/>
              <a:latin typeface="MetaNormal-Roman"/>
              <a:ea typeface="ＭＳ Ｐゴシック" pitchFamily="34" charset="-128"/>
            </a:endParaRPr>
          </a:p>
          <a:p>
            <a:pPr marL="1588" marR="0" lvl="0" indent="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D3171B"/>
              </a:solidFill>
              <a:effectLst/>
              <a:uLnTx/>
              <a:uFillTx/>
              <a:latin typeface="MetaNormal-Roman"/>
              <a:ea typeface="ＭＳ Ｐゴシック" pitchFamily="34" charset="-128"/>
            </a:endParaRPr>
          </a:p>
          <a:p>
            <a:pPr marL="1588" marR="0" lvl="0" indent="179388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D3171B"/>
              </a:solidFill>
              <a:effectLst/>
              <a:uLnTx/>
              <a:uFillTx/>
              <a:latin typeface="MetaNormal-Roman"/>
              <a:ea typeface="ＭＳ Ｐゴシック" pitchFamily="34" charset="-128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0" y="213360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622925" y="2990850"/>
            <a:ext cx="25923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588" indent="1793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       </a:t>
            </a:r>
            <a:r>
              <a:rPr lang="de-DE" altLang="de-DE" dirty="0" smtClean="0">
                <a:solidFill>
                  <a:srgbClr val="FF0000"/>
                </a:solidFill>
                <a:latin typeface="Meta Offc Pro" panose="020B0504030101020102" pitchFamily="34" charset="0"/>
              </a:rPr>
              <a:t>2021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FF0000"/>
                </a:solidFill>
                <a:latin typeface="Meta Offc Pro" panose="020B0504030101020102" pitchFamily="34" charset="0"/>
              </a:rPr>
              <a:t>              mit Dr. </a:t>
            </a:r>
            <a:r>
              <a:rPr lang="de-DE" altLang="de-DE" sz="1200" dirty="0" err="1" smtClean="0">
                <a:solidFill>
                  <a:srgbClr val="FF0000"/>
                </a:solidFill>
                <a:latin typeface="Meta Offc Pro" panose="020B0504030101020102" pitchFamily="34" charset="0"/>
              </a:rPr>
              <a:t>paed.</a:t>
            </a:r>
            <a:endParaRPr lang="de-DE" altLang="de-DE" sz="1200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de-DE" altLang="de-DE" sz="12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	  </a:t>
            </a:r>
            <a:r>
              <a:rPr lang="de-DE" altLang="de-DE" dirty="0">
                <a:solidFill>
                  <a:srgbClr val="FF0000"/>
                </a:solidFill>
                <a:latin typeface="Meta Offc Pro" panose="020B0504030101020102" pitchFamily="34" charset="0"/>
              </a:rPr>
              <a:t>2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D3171B"/>
                </a:solidFill>
                <a:latin typeface="Meta Offc Pro" panose="020B0504030101020102" pitchFamily="34" charset="0"/>
              </a:rPr>
              <a:t>	</a:t>
            </a:r>
            <a:r>
              <a:rPr lang="de-DE" altLang="de-DE" smtClean="0">
                <a:solidFill>
                  <a:srgbClr val="FF0000"/>
                </a:solidFill>
                <a:latin typeface="Meta Offc Pro" panose="020B0504030101020102" pitchFamily="34" charset="0"/>
              </a:rPr>
              <a:t>15</a:t>
            </a:r>
            <a:endParaRPr lang="en-US" altLang="de-DE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 altLang="de-DE" dirty="0" smtClean="0">
              <a:solidFill>
                <a:srgbClr val="D3171B"/>
              </a:solidFill>
              <a:latin typeface="Meta Offc Pro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19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7" descr="http://www.mygeo.info/landkarten/welt/a3_rl1w_plain_winkel_0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t="13077" r="2298" b="22595"/>
          <a:stretch>
            <a:fillRect/>
          </a:stretch>
        </p:blipFill>
        <p:spPr bwMode="auto">
          <a:xfrm>
            <a:off x="0" y="981075"/>
            <a:ext cx="8459788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Abgerundetes Rechteck 122"/>
          <p:cNvSpPr/>
          <p:nvPr/>
        </p:nvSpPr>
        <p:spPr>
          <a:xfrm>
            <a:off x="4356100" y="2276475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30" name="Abgerundetes Rechteck 129"/>
          <p:cNvSpPr/>
          <p:nvPr/>
        </p:nvSpPr>
        <p:spPr>
          <a:xfrm>
            <a:off x="4749800" y="2276475"/>
            <a:ext cx="38100" cy="38100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31" name="Abgerundetes Rechteck 130"/>
          <p:cNvSpPr/>
          <p:nvPr/>
        </p:nvSpPr>
        <p:spPr>
          <a:xfrm>
            <a:off x="6516688" y="2781300"/>
            <a:ext cx="38100" cy="38100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32" name="Abgerundetes Rechteck 131"/>
          <p:cNvSpPr/>
          <p:nvPr/>
        </p:nvSpPr>
        <p:spPr>
          <a:xfrm>
            <a:off x="5940425" y="3103563"/>
            <a:ext cx="38100" cy="38100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1272" name="Line 1456"/>
          <p:cNvSpPr>
            <a:spLocks noChangeShapeType="1"/>
          </p:cNvSpPr>
          <p:nvPr/>
        </p:nvSpPr>
        <p:spPr bwMode="auto">
          <a:xfrm>
            <a:off x="0" y="928688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81" name="Rectangle 20"/>
          <p:cNvSpPr>
            <a:spLocks noGrp="1" noChangeArrowheads="1"/>
          </p:cNvSpPr>
          <p:nvPr>
            <p:ph type="title" idx="4294967295"/>
          </p:nvPr>
        </p:nvSpPr>
        <p:spPr>
          <a:xfrm>
            <a:off x="3171204" y="277900"/>
            <a:ext cx="4929188" cy="573088"/>
          </a:xfrm>
        </p:spPr>
        <p:txBody>
          <a:bodyPr/>
          <a:lstStyle/>
          <a:p>
            <a:pPr algn="ctr"/>
            <a:r>
              <a:rPr lang="de-DE" altLang="de-DE" sz="2000" kern="0" dirty="0" smtClean="0">
                <a:latin typeface="Meta Offc Pro" panose="020B0504030101020102" pitchFamily="34" charset="0"/>
              </a:rPr>
              <a:t>Promovenden*innen</a:t>
            </a:r>
            <a:r>
              <a:rPr lang="de-DE" altLang="de-DE" sz="2000" dirty="0" smtClean="0">
                <a:latin typeface="Meta Offc Pro" panose="020B0504030101020102" pitchFamily="34" charset="0"/>
              </a:rPr>
              <a:t> aus</a:t>
            </a:r>
            <a:br>
              <a:rPr lang="de-DE" altLang="de-DE" sz="2000" dirty="0" smtClean="0">
                <a:latin typeface="Meta Offc Pro" panose="020B0504030101020102" pitchFamily="34" charset="0"/>
              </a:rPr>
            </a:br>
            <a:r>
              <a:rPr lang="de-DE" altLang="de-DE" sz="2000" dirty="0" smtClean="0">
                <a:latin typeface="Meta Offc Pro" panose="020B0504030101020102" pitchFamily="34" charset="0"/>
              </a:rPr>
              <a:t>folgenden Ländern ab 2010</a:t>
            </a:r>
          </a:p>
        </p:txBody>
      </p:sp>
      <p:sp>
        <p:nvSpPr>
          <p:cNvPr id="52" name="Abgerundetes Rechteck 51"/>
          <p:cNvSpPr/>
          <p:nvPr/>
        </p:nvSpPr>
        <p:spPr>
          <a:xfrm>
            <a:off x="2373313" y="2492375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400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2" name="Abgerundetes Rechteck 122"/>
          <p:cNvSpPr/>
          <p:nvPr/>
        </p:nvSpPr>
        <p:spPr>
          <a:xfrm>
            <a:off x="4500563" y="2060575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3" name="Abgerundetes Rechteck 122"/>
          <p:cNvSpPr/>
          <p:nvPr/>
        </p:nvSpPr>
        <p:spPr>
          <a:xfrm>
            <a:off x="5435600" y="2205038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4" name="Abgerundetes Rechteck 122"/>
          <p:cNvSpPr/>
          <p:nvPr/>
        </p:nvSpPr>
        <p:spPr>
          <a:xfrm>
            <a:off x="4246563" y="2201863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5" name="Abgerundetes Rechteck 122"/>
          <p:cNvSpPr/>
          <p:nvPr/>
        </p:nvSpPr>
        <p:spPr>
          <a:xfrm>
            <a:off x="4911725" y="2662238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6" name="Abgerundetes Rechteck 122"/>
          <p:cNvSpPr/>
          <p:nvPr/>
        </p:nvSpPr>
        <p:spPr>
          <a:xfrm>
            <a:off x="5651500" y="2813050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7" name="Abgerundetes Rechteck 122"/>
          <p:cNvSpPr/>
          <p:nvPr/>
        </p:nvSpPr>
        <p:spPr>
          <a:xfrm>
            <a:off x="4140200" y="2741613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11290" name="Picture 28" descr="http://www.mygeo.info/landkarten/welt/a3_rl1w_plain_winkel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95412" r="1158" b="2173"/>
          <a:stretch>
            <a:fillRect/>
          </a:stretch>
        </p:blipFill>
        <p:spPr bwMode="auto">
          <a:xfrm>
            <a:off x="344488" y="6572250"/>
            <a:ext cx="60134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8" name="Text Box 43"/>
          <p:cNvSpPr txBox="1">
            <a:spLocks noChangeArrowheads="1"/>
          </p:cNvSpPr>
          <p:nvPr/>
        </p:nvSpPr>
        <p:spPr bwMode="auto">
          <a:xfrm>
            <a:off x="6877050" y="6481763"/>
            <a:ext cx="2232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600">
                <a:solidFill>
                  <a:srgbClr val="0099CC"/>
                </a:solidFill>
                <a:latin typeface="MetaNormal-Roman" panose="020B0502030000020004" pitchFamily="34" charset="0"/>
              </a:rPr>
              <a:t>Quelle: www.mygeo.info/weltkarten.html</a:t>
            </a:r>
            <a:r>
              <a:rPr lang="de-DE" altLang="de-DE" sz="600"/>
              <a:t> </a:t>
            </a:r>
            <a:r>
              <a:rPr lang="de-DE" altLang="de-DE" sz="600">
                <a:solidFill>
                  <a:srgbClr val="0099CC"/>
                </a:solidFill>
                <a:latin typeface="MetaNormal-Roman" panose="020B0502030000020004" pitchFamily="34" charset="0"/>
              </a:rPr>
              <a:t>www.mygeo.info/landkarten/welt/a3_rl1w_plain_winkel_0.png</a:t>
            </a:r>
          </a:p>
        </p:txBody>
      </p:sp>
      <p:sp>
        <p:nvSpPr>
          <p:cNvPr id="8" name="Abgerundetes Rechteck 131"/>
          <p:cNvSpPr/>
          <p:nvPr/>
        </p:nvSpPr>
        <p:spPr>
          <a:xfrm>
            <a:off x="7092950" y="2492375"/>
            <a:ext cx="38100" cy="38100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37" name="Abgerundetes Rechteck 122"/>
          <p:cNvSpPr/>
          <p:nvPr/>
        </p:nvSpPr>
        <p:spPr>
          <a:xfrm>
            <a:off x="4398963" y="2143125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9" name="Abgerundetes Rechteck 122"/>
          <p:cNvSpPr/>
          <p:nvPr/>
        </p:nvSpPr>
        <p:spPr>
          <a:xfrm>
            <a:off x="4140200" y="2276475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0" name="Abgerundetes Rechteck 122"/>
          <p:cNvSpPr/>
          <p:nvPr/>
        </p:nvSpPr>
        <p:spPr>
          <a:xfrm>
            <a:off x="4168775" y="2171700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1" name="Abgerundetes Rechteck 122"/>
          <p:cNvSpPr/>
          <p:nvPr/>
        </p:nvSpPr>
        <p:spPr>
          <a:xfrm>
            <a:off x="4491038" y="2252663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46" name="Abgerundetes Rechteck 122"/>
          <p:cNvSpPr/>
          <p:nvPr/>
        </p:nvSpPr>
        <p:spPr>
          <a:xfrm>
            <a:off x="4716463" y="2924175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48" name="Abgerundetes Rechteck 131"/>
          <p:cNvSpPr/>
          <p:nvPr/>
        </p:nvSpPr>
        <p:spPr>
          <a:xfrm>
            <a:off x="5651500" y="2382838"/>
            <a:ext cx="38100" cy="38100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50" name="Abgerundetes Rechteck 49"/>
          <p:cNvSpPr/>
          <p:nvPr/>
        </p:nvSpPr>
        <p:spPr>
          <a:xfrm>
            <a:off x="2195513" y="3028950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400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139" name="Abgerundetes Rechteck 138"/>
          <p:cNvSpPr/>
          <p:nvPr/>
        </p:nvSpPr>
        <p:spPr>
          <a:xfrm>
            <a:off x="2679386" y="3968263"/>
            <a:ext cx="34290" cy="35719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400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11273" name="Text Box 52"/>
          <p:cNvSpPr txBox="1">
            <a:spLocks noChangeArrowheads="1"/>
          </p:cNvSpPr>
          <p:nvPr/>
        </p:nvSpPr>
        <p:spPr bwMode="auto">
          <a:xfrm>
            <a:off x="1093474" y="3935742"/>
            <a:ext cx="1645920" cy="203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100" b="1" dirty="0">
                <a:solidFill>
                  <a:srgbClr val="0099CC"/>
                </a:solidFill>
                <a:latin typeface="Meta Offc Pro" panose="020B0504030101020102" pitchFamily="34" charset="0"/>
              </a:rPr>
              <a:t>Algerien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>
                <a:solidFill>
                  <a:srgbClr val="0099CC"/>
                </a:solidFill>
                <a:latin typeface="Meta Offc Pro" panose="020B0504030101020102" pitchFamily="34" charset="0"/>
              </a:rPr>
              <a:t>Brasilien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>
                <a:solidFill>
                  <a:srgbClr val="0099CC"/>
                </a:solidFill>
                <a:latin typeface="Meta Offc Pro" panose="020B0504030101020102" pitchFamily="34" charset="0"/>
              </a:rPr>
              <a:t>China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>
                <a:solidFill>
                  <a:srgbClr val="0099CC"/>
                </a:solidFill>
                <a:latin typeface="Meta Offc Pro" panose="020B0504030101020102" pitchFamily="34" charset="0"/>
              </a:rPr>
              <a:t>Deutschland 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>
                <a:solidFill>
                  <a:srgbClr val="0099CC"/>
                </a:solidFill>
                <a:latin typeface="Meta Offc Pro" panose="020B0504030101020102" pitchFamily="34" charset="0"/>
              </a:rPr>
              <a:t>Frankreich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>
                <a:solidFill>
                  <a:srgbClr val="0099CC"/>
                </a:solidFill>
                <a:latin typeface="Meta Offc Pro" panose="020B0504030101020102" pitchFamily="34" charset="0"/>
              </a:rPr>
              <a:t>Indien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Irak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Iran</a:t>
            </a:r>
            <a:endParaRPr lang="de-DE" altLang="de-DE" sz="11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sp>
        <p:nvSpPr>
          <p:cNvPr id="11274" name="Text Box 52"/>
          <p:cNvSpPr txBox="1">
            <a:spLocks noChangeArrowheads="1"/>
          </p:cNvSpPr>
          <p:nvPr/>
        </p:nvSpPr>
        <p:spPr bwMode="auto">
          <a:xfrm>
            <a:off x="3296606" y="4198292"/>
            <a:ext cx="164592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1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Italien</a:t>
            </a:r>
            <a:endParaRPr lang="de-DE" altLang="de-DE" sz="11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>
                <a:solidFill>
                  <a:srgbClr val="0099CC"/>
                </a:solidFill>
                <a:latin typeface="Meta Offc Pro" panose="020B0504030101020102" pitchFamily="34" charset="0"/>
              </a:rPr>
              <a:t>Japan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>
                <a:solidFill>
                  <a:srgbClr val="0099CC"/>
                </a:solidFill>
                <a:latin typeface="Meta Offc Pro" panose="020B0504030101020102" pitchFamily="34" charset="0"/>
              </a:rPr>
              <a:t>Kasachstan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Kirgisistan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Kolumbien</a:t>
            </a:r>
            <a:endParaRPr lang="de-DE" altLang="de-DE" sz="11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>
                <a:solidFill>
                  <a:srgbClr val="0099CC"/>
                </a:solidFill>
                <a:latin typeface="Meta Offc Pro" panose="020B0504030101020102" pitchFamily="34" charset="0"/>
              </a:rPr>
              <a:t>Kuba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Litauen</a:t>
            </a:r>
            <a:endParaRPr lang="de-DE" altLang="de-DE" sz="11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sp>
        <p:nvSpPr>
          <p:cNvPr id="11275" name="Text Box 52"/>
          <p:cNvSpPr txBox="1">
            <a:spLocks noChangeArrowheads="1"/>
          </p:cNvSpPr>
          <p:nvPr/>
        </p:nvSpPr>
        <p:spPr bwMode="auto">
          <a:xfrm>
            <a:off x="4852514" y="4198292"/>
            <a:ext cx="10287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sz="110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Niederlande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Pakistan</a:t>
            </a:r>
            <a:endParaRPr lang="de-DE" altLang="de-DE" sz="11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>
                <a:solidFill>
                  <a:srgbClr val="0099CC"/>
                </a:solidFill>
                <a:latin typeface="Meta Offc Pro" panose="020B0504030101020102" pitchFamily="34" charset="0"/>
              </a:rPr>
              <a:t>Polen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>
                <a:solidFill>
                  <a:srgbClr val="0099CC"/>
                </a:solidFill>
                <a:latin typeface="Meta Offc Pro" panose="020B0504030101020102" pitchFamily="34" charset="0"/>
              </a:rPr>
              <a:t>Russland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Slowakei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Spanien</a:t>
            </a:r>
            <a:endParaRPr lang="de-DE" altLang="de-DE" sz="11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11276" name="Picture 14" descr="Brasilien -Flaggen quadratisch relief">
            <a:hlinkClick r:id="rId4" tooltip="Brasilien -Flaggen quadratisch relief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4" y="4209350"/>
            <a:ext cx="207169" cy="20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6" descr="China, Volksrepublik-Flaggen quadratisch relief">
            <a:hlinkClick r:id="rId6" tooltip="China, Volksrepublik-Flaggen quadratisch relief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4" y="4469383"/>
            <a:ext cx="207168" cy="20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8" descr="Deutschland -Flaggen quadratisch relief">
            <a:hlinkClick r:id="rId8" tooltip="Deutschland -Flaggen quadratisch relief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4" y="4727987"/>
            <a:ext cx="207168" cy="20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2" descr="Indien-Flaggen quadratisch relief">
            <a:hlinkClick r:id="rId10" tooltip="Indien-Flaggen quadratisch relief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4" y="5229478"/>
            <a:ext cx="207168" cy="20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30" descr="Kasachstan -Flaggen quadratisch relief">
            <a:hlinkClick r:id="rId12" tooltip="Kasachstan -Flaggen quadratisch relief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296" y="4730825"/>
            <a:ext cx="207168" cy="20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55" descr="Vereinigte Staaten-Flaggen quadratisch relief">
            <a:hlinkClick r:id="rId14" tooltip="Vereinigte Staaten-Flaggen quadratisch relief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22" y="5724195"/>
            <a:ext cx="207168" cy="20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30" descr="Algerien -Flaggen quadratisch relie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4" y="3967892"/>
            <a:ext cx="207168" cy="20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2" name="Picture 32" descr="Japan -Flaggen quadratisch relie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296" y="4475945"/>
            <a:ext cx="207168" cy="20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3" name="Picture 34" descr="Litauen -Flaggen quadratisch relie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05" y="5724693"/>
            <a:ext cx="207168" cy="20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4" name="Picture 36" descr="Pakistan-Flaggen quadratisch relief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27" y="4704651"/>
            <a:ext cx="207169" cy="20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5" name="Picture 38" descr="Syrien-Flaggen quadratisch relief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77" y="4966967"/>
            <a:ext cx="207169" cy="20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6" name="Picture 40" descr="Tschechien -Flaggen quadratisch relief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97" y="5216990"/>
            <a:ext cx="207169" cy="20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7" name="Picture 42" descr="Ukraine -Flaggen quadratisch relief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669" y="5467497"/>
            <a:ext cx="207168" cy="20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0" name="Picture 37" descr="Polen -Flaggen quadratisch relief">
            <a:hlinkClick r:id="rId23" tooltip="Polen -Flaggen quadratisch relief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896" y="4941824"/>
            <a:ext cx="205740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2" name="Picture 42" descr="Frankreich-Flaggen quadratisch relief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4" y="4970874"/>
            <a:ext cx="207168" cy="20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3" name="Picture 44" descr="Slowakei -Flaggen quadratisch relief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27" y="5443315"/>
            <a:ext cx="207169" cy="20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4" name="Picture 44" descr="Niederlande-Flaggen quadratisch relief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99" y="4474431"/>
            <a:ext cx="207168" cy="20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08" name="Text Box 52"/>
          <p:cNvSpPr txBox="1">
            <a:spLocks noChangeArrowheads="1"/>
          </p:cNvSpPr>
          <p:nvPr/>
        </p:nvSpPr>
        <p:spPr bwMode="auto">
          <a:xfrm>
            <a:off x="6251261" y="4696681"/>
            <a:ext cx="176450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1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Sudan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Syrien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Tschechische </a:t>
            </a:r>
            <a:r>
              <a:rPr lang="de-DE" altLang="de-DE" sz="1100" b="1" dirty="0">
                <a:solidFill>
                  <a:srgbClr val="0099CC"/>
                </a:solidFill>
                <a:latin typeface="Meta Offc Pro" panose="020B0504030101020102" pitchFamily="34" charset="0"/>
              </a:rPr>
              <a:t>Republik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>
                <a:solidFill>
                  <a:srgbClr val="0099CC"/>
                </a:solidFill>
                <a:latin typeface="Meta Offc Pro" panose="020B0504030101020102" pitchFamily="34" charset="0"/>
              </a:rPr>
              <a:t>Ukraine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100" b="1" dirty="0">
                <a:solidFill>
                  <a:srgbClr val="0099CC"/>
                </a:solidFill>
                <a:latin typeface="Meta Offc Pro" panose="020B0504030101020102" pitchFamily="34" charset="0"/>
              </a:rPr>
              <a:t>USA</a:t>
            </a:r>
          </a:p>
        </p:txBody>
      </p:sp>
      <p:pic>
        <p:nvPicPr>
          <p:cNvPr id="11309" name="Picture 45" descr="Sudan -Flaggen quadratisch relief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4724328"/>
            <a:ext cx="205740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1" name="Picture 68" descr="Kirgisistan -Flaggen quadratisch relief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4" y="4978707"/>
            <a:ext cx="204311" cy="20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3" name="Picture 50" descr="Kuba -Flaggen quadratisch relief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69" y="5474662"/>
            <a:ext cx="205740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5" name="Picture 69" descr="Iran -Flaggen quadratisch relief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33" y="5718321"/>
            <a:ext cx="207168" cy="20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6" name="Picture 85" descr="Russland -Flaggen quadratisch relief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27" y="5200428"/>
            <a:ext cx="207169" cy="20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7" name="Grafik 67" descr="irak-fahne-006-quadratisch-relief-060x060_flaggenbilder.de.gi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41" y="5472365"/>
            <a:ext cx="205740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bgerundetes Rechteck 122"/>
          <p:cNvSpPr/>
          <p:nvPr/>
        </p:nvSpPr>
        <p:spPr>
          <a:xfrm>
            <a:off x="5095875" y="3006725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3" name="Abgerundetes Rechteck 122"/>
          <p:cNvSpPr/>
          <p:nvPr/>
        </p:nvSpPr>
        <p:spPr>
          <a:xfrm>
            <a:off x="5254625" y="2708275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4" name="Abgerundetes Rechteck 122"/>
          <p:cNvSpPr/>
          <p:nvPr/>
        </p:nvSpPr>
        <p:spPr>
          <a:xfrm>
            <a:off x="4932363" y="1916113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58" name="Grafik 84" descr="spanien.de.gif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006" y="5735170"/>
            <a:ext cx="205740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Abgerundetes Rechteck 122"/>
          <p:cNvSpPr/>
          <p:nvPr/>
        </p:nvSpPr>
        <p:spPr>
          <a:xfrm>
            <a:off x="3950055" y="2536441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pic>
        <p:nvPicPr>
          <p:cNvPr id="60" name="Picture 28" descr="Italien -Flaggen quadratisch relief">
            <a:hlinkClick r:id="rId35" tooltip="Italien -Flaggen quadratisch relief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535" y="4229794"/>
            <a:ext cx="205740" cy="2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Abgerundetes Rechteck 122"/>
          <p:cNvSpPr/>
          <p:nvPr/>
        </p:nvSpPr>
        <p:spPr>
          <a:xfrm>
            <a:off x="4335294" y="247062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63" name="Abgerundetes Rechteck 62"/>
          <p:cNvSpPr/>
          <p:nvPr/>
        </p:nvSpPr>
        <p:spPr>
          <a:xfrm>
            <a:off x="2267744" y="3533328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400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04" y="5238050"/>
            <a:ext cx="198120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3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0"/>
          <p:cNvSpPr txBox="1">
            <a:spLocks noChangeArrowheads="1"/>
          </p:cNvSpPr>
          <p:nvPr/>
        </p:nvSpPr>
        <p:spPr bwMode="auto">
          <a:xfrm>
            <a:off x="468313" y="2852738"/>
            <a:ext cx="767556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200" b="1" i="0" u="none" strike="noStrike" kern="0" cap="none" spc="0" normalizeH="0" baseline="0" noProof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Promotion</a:t>
            </a:r>
            <a:r>
              <a:rPr kumimoji="0" lang="de-DE" altLang="de-DE" sz="3200" b="1" i="0" u="none" strike="noStrike" kern="0" cap="none" spc="0" normalizeH="0" baseline="0" noProof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  <a:t/>
            </a:r>
            <a:br>
              <a:rPr kumimoji="0" lang="de-DE" altLang="de-DE" sz="3200" b="1" i="0" u="none" strike="noStrike" kern="0" cap="none" spc="0" normalizeH="0" baseline="0" noProof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</a:br>
            <a:r>
              <a:rPr kumimoji="0" lang="de-DE" altLang="de-DE" sz="3200" b="1" i="0" u="none" strike="noStrike" kern="0" cap="none" spc="0" normalizeH="0" baseline="0" noProof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  <a:t/>
            </a:r>
            <a:br>
              <a:rPr kumimoji="0" lang="de-DE" altLang="de-DE" sz="3200" b="1" i="0" u="none" strike="noStrike" kern="0" cap="none" spc="0" normalizeH="0" baseline="0" noProof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Normal-Roman"/>
                <a:ea typeface="ＭＳ Ｐゴシック" pitchFamily="34" charset="-128"/>
              </a:rPr>
            </a:b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Die 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D3171B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Promotion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 (lat. promotio ‚Beförderung‘) ist die Verleihung des 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D3171B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akademischen Grades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 eines 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D3171B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Doktor 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oder einer 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D3171B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Doktorin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 in einem bestimmten Studienfach und in Form einer Promotionsurkunde. Sie gilt als Nachweis der Befähigung zu vertiefter wissenschaftlicher Arbeit und beruht auf einer selbstständigen wissenschaftlichen Arbeit, der 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D3171B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Dissertation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, sowie einer mündlichen Prüfung (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D3171B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Rigorosum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, 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D3171B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Disputation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 oder 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D3171B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Kolloquium</a:t>
            </a: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eta Offc Pro" panose="020B0504030101020102" pitchFamily="34" charset="0"/>
                <a:ea typeface="ＭＳ Ｐゴシック" pitchFamily="34" charset="-128"/>
              </a:rPr>
              <a:t>). Das Promotionsrecht besitzen Universitäten und (in Deutschland) ihnen gleichgestellte Hochschulen.</a:t>
            </a:r>
            <a:endParaRPr kumimoji="0" lang="de-DE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Meta Offc Pro" panose="020B0504030101020102" pitchFamily="34" charset="0"/>
              <a:ea typeface="ＭＳ Ｐゴシック" pitchFamily="34" charset="-128"/>
            </a:endParaRP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0" y="1700213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26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0"/>
          <p:cNvSpPr txBox="1">
            <a:spLocks noChangeArrowheads="1"/>
          </p:cNvSpPr>
          <p:nvPr/>
        </p:nvSpPr>
        <p:spPr bwMode="auto">
          <a:xfrm>
            <a:off x="468313" y="2060575"/>
            <a:ext cx="799623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99CC"/>
                </a:solidFill>
                <a:latin typeface="MetaNormal-Roman" pitchFamily="18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de-DE" altLang="de-DE" kern="0" dirty="0" smtClean="0">
                <a:latin typeface="Meta Offc Pro" panose="020B0504030101020102" pitchFamily="34" charset="0"/>
              </a:rPr>
              <a:t>Verleihung des </a:t>
            </a:r>
            <a:br>
              <a:rPr lang="de-DE" altLang="de-DE" kern="0" dirty="0" smtClean="0">
                <a:latin typeface="Meta Offc Pro" panose="020B0504030101020102" pitchFamily="34" charset="0"/>
              </a:rPr>
            </a:br>
            <a:r>
              <a:rPr lang="de-DE" altLang="de-DE" sz="3600" b="1" kern="0" dirty="0" smtClean="0">
                <a:latin typeface="Meta Offc Pro" panose="020B0504030101020102" pitchFamily="34" charset="0"/>
              </a:rPr>
              <a:t>Infineon Master-Awards</a:t>
            </a:r>
            <a:r>
              <a:rPr lang="de-DE" altLang="de-DE" b="1" kern="0" dirty="0" smtClean="0">
                <a:latin typeface="Meta Offc Pro" panose="020B0504030101020102" pitchFamily="34" charset="0"/>
              </a:rPr>
              <a:t/>
            </a:r>
            <a:br>
              <a:rPr lang="de-DE" altLang="de-DE" b="1" kern="0" dirty="0" smtClean="0">
                <a:latin typeface="Meta Offc Pro" panose="020B0504030101020102" pitchFamily="34" charset="0"/>
              </a:rPr>
            </a:br>
            <a:r>
              <a:rPr lang="de-DE" altLang="de-DE" b="1" kern="0" dirty="0" smtClean="0">
                <a:solidFill>
                  <a:srgbClr val="D3171B"/>
                </a:solidFill>
                <a:latin typeface="Meta Offc Pro" panose="020B0504030101020102" pitchFamily="34" charset="0"/>
              </a:rPr>
              <a:t/>
            </a:r>
            <a:br>
              <a:rPr lang="de-DE" altLang="de-DE" b="1" kern="0" dirty="0" smtClean="0">
                <a:solidFill>
                  <a:srgbClr val="D3171B"/>
                </a:solidFill>
                <a:latin typeface="Meta Offc Pro" panose="020B0504030101020102" pitchFamily="34" charset="0"/>
              </a:rPr>
            </a:br>
            <a:r>
              <a:rPr lang="de-DE" altLang="de-DE" kern="0" dirty="0" smtClean="0">
                <a:latin typeface="Meta Offc Pro" panose="020B0504030101020102" pitchFamily="34" charset="0"/>
              </a:rPr>
              <a:t>für die beste Dissertation</a:t>
            </a:r>
          </a:p>
          <a:p>
            <a:pPr algn="ctr" defTabSz="914400" eaLnBrk="1" hangingPunct="1"/>
            <a:r>
              <a:rPr lang="de-DE" altLang="de-DE" kern="0" dirty="0" smtClean="0">
                <a:latin typeface="Meta Offc Pro" panose="020B0504030101020102" pitchFamily="34" charset="0"/>
              </a:rPr>
              <a:t>im Fachbereich Physik</a:t>
            </a:r>
            <a:br>
              <a:rPr lang="de-DE" altLang="de-DE" kern="0" dirty="0" smtClean="0">
                <a:latin typeface="Meta Offc Pro" panose="020B0504030101020102" pitchFamily="34" charset="0"/>
              </a:rPr>
            </a:br>
            <a:r>
              <a:rPr lang="de-DE" altLang="de-DE" kern="0" dirty="0" smtClean="0">
                <a:latin typeface="Meta Offc Pro" panose="020B0504030101020102" pitchFamily="34" charset="0"/>
              </a:rPr>
              <a:t>im Jahr 2021</a:t>
            </a: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0" y="2133600"/>
            <a:ext cx="8316913" cy="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6877050" y="0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75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WU Münster PowerPoint Master">
  <a:themeElements>
    <a:clrScheme name="WWU Münster">
      <a:dk1>
        <a:srgbClr val="58585A"/>
      </a:dk1>
      <a:lt1>
        <a:srgbClr val="F4F4F4"/>
      </a:lt1>
      <a:dk2>
        <a:srgbClr val="F4F4F4"/>
      </a:dk2>
      <a:lt2>
        <a:srgbClr val="009DD1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02.potx" id="{1B5BE821-CFFC-44D5-A8A5-B8782823358B}" vid="{73B35561-39E1-4775-85F9-2335C2433F8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1601</Words>
  <Application>Microsoft Office PowerPoint</Application>
  <PresentationFormat>Bildschirmpräsentation (4:3)</PresentationFormat>
  <Paragraphs>480</Paragraphs>
  <Slides>35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4" baseType="lpstr">
      <vt:lpstr>MS PGothic</vt:lpstr>
      <vt:lpstr>MS PGothic</vt:lpstr>
      <vt:lpstr>Arial</vt:lpstr>
      <vt:lpstr>Calibri</vt:lpstr>
      <vt:lpstr>Meta Offc Pro</vt:lpstr>
      <vt:lpstr>MetaNormalLF-Roman</vt:lpstr>
      <vt:lpstr>MetaNormal-Roman</vt:lpstr>
      <vt:lpstr>Times New Roman</vt:lpstr>
      <vt:lpstr>WWU Münster PowerPoint Master</vt:lpstr>
      <vt:lpstr>Promotionsfeier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Promovenden*innen aus folgenden Ländern ab 2010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Promotionsfeier</vt:lpstr>
      <vt:lpstr>PowerPoint-Präsentation</vt:lpstr>
      <vt:lpstr>Gelöbnis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Theresa Lammerding</dc:creator>
  <cp:lastModifiedBy>Krause, Simone</cp:lastModifiedBy>
  <cp:revision>467</cp:revision>
  <cp:lastPrinted>2020-01-07T14:27:23Z</cp:lastPrinted>
  <dcterms:created xsi:type="dcterms:W3CDTF">2017-07-18T07:31:40Z</dcterms:created>
  <dcterms:modified xsi:type="dcterms:W3CDTF">2021-08-03T06:34:19Z</dcterms:modified>
</cp:coreProperties>
</file>