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6" r:id="rId2"/>
    <p:sldId id="886" r:id="rId3"/>
    <p:sldId id="883" r:id="rId4"/>
    <p:sldId id="284" r:id="rId5"/>
    <p:sldId id="884" r:id="rId6"/>
    <p:sldId id="931" r:id="rId7"/>
    <p:sldId id="934" r:id="rId8"/>
    <p:sldId id="937" r:id="rId9"/>
    <p:sldId id="940" r:id="rId10"/>
    <p:sldId id="943" r:id="rId11"/>
    <p:sldId id="946" r:id="rId12"/>
    <p:sldId id="949" r:id="rId13"/>
    <p:sldId id="952" r:id="rId14"/>
    <p:sldId id="955" r:id="rId15"/>
    <p:sldId id="958" r:id="rId16"/>
    <p:sldId id="961" r:id="rId17"/>
    <p:sldId id="964" r:id="rId18"/>
    <p:sldId id="967" r:id="rId19"/>
    <p:sldId id="970" r:id="rId20"/>
    <p:sldId id="973" r:id="rId21"/>
    <p:sldId id="976" r:id="rId22"/>
    <p:sldId id="979" r:id="rId23"/>
    <p:sldId id="982" r:id="rId24"/>
    <p:sldId id="985" r:id="rId25"/>
    <p:sldId id="988" r:id="rId26"/>
    <p:sldId id="991" r:id="rId27"/>
    <p:sldId id="994" r:id="rId28"/>
    <p:sldId id="997" r:id="rId29"/>
    <p:sldId id="1000" r:id="rId30"/>
    <p:sldId id="1003" r:id="rId31"/>
    <p:sldId id="1006" r:id="rId32"/>
    <p:sldId id="1009" r:id="rId33"/>
    <p:sldId id="1012" r:id="rId34"/>
    <p:sldId id="1015" r:id="rId35"/>
    <p:sldId id="1018" r:id="rId36"/>
    <p:sldId id="1021" r:id="rId37"/>
    <p:sldId id="1024" r:id="rId38"/>
    <p:sldId id="1027" r:id="rId39"/>
    <p:sldId id="1066" r:id="rId40"/>
    <p:sldId id="892" r:id="rId41"/>
    <p:sldId id="285" r:id="rId42"/>
    <p:sldId id="1067" r:id="rId43"/>
    <p:sldId id="895" r:id="rId44"/>
  </p:sldIdLst>
  <p:sldSz cx="12204700" cy="6858000"/>
  <p:notesSz cx="6858000" cy="9144000"/>
  <p:defaultTextStyle>
    <a:defPPr>
      <a:defRPr lang="de-DE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6605B5BE-B6AC-425F-BA18-8261B6F8989C}">
          <p14:sldIdLst>
            <p14:sldId id="256"/>
            <p14:sldId id="886"/>
            <p14:sldId id="883"/>
            <p14:sldId id="284"/>
            <p14:sldId id="884"/>
          </p14:sldIdLst>
        </p14:section>
        <p14:section name="Promovenden" id="{AB07703A-D696-4406-BEA4-E8746B25C765}">
          <p14:sldIdLst>
            <p14:sldId id="931"/>
            <p14:sldId id="934"/>
            <p14:sldId id="937"/>
            <p14:sldId id="940"/>
            <p14:sldId id="943"/>
            <p14:sldId id="946"/>
            <p14:sldId id="949"/>
            <p14:sldId id="952"/>
            <p14:sldId id="955"/>
            <p14:sldId id="958"/>
            <p14:sldId id="961"/>
            <p14:sldId id="964"/>
            <p14:sldId id="967"/>
            <p14:sldId id="970"/>
            <p14:sldId id="973"/>
            <p14:sldId id="976"/>
            <p14:sldId id="979"/>
            <p14:sldId id="982"/>
            <p14:sldId id="985"/>
            <p14:sldId id="988"/>
            <p14:sldId id="991"/>
            <p14:sldId id="994"/>
            <p14:sldId id="997"/>
            <p14:sldId id="1000"/>
            <p14:sldId id="1003"/>
            <p14:sldId id="1006"/>
            <p14:sldId id="1009"/>
            <p14:sldId id="1012"/>
            <p14:sldId id="1015"/>
            <p14:sldId id="1018"/>
            <p14:sldId id="1021"/>
            <p14:sldId id="1024"/>
            <p14:sldId id="1027"/>
          </p14:sldIdLst>
        </p14:section>
        <p14:section name="Ende" id="{D1A16710-E6FB-44DD-BBF8-6C8B43FE23B1}">
          <p14:sldIdLst>
            <p14:sldId id="1066"/>
            <p14:sldId id="892"/>
            <p14:sldId id="285"/>
            <p14:sldId id="1067"/>
            <p14:sldId id="8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851" userDrawn="1">
          <p15:clr>
            <a:srgbClr val="A4A3A4"/>
          </p15:clr>
        </p15:guide>
        <p15:guide id="2" orient="horz" pos="3618" userDrawn="1">
          <p15:clr>
            <a:srgbClr val="A4A3A4"/>
          </p15:clr>
        </p15:guide>
        <p15:guide id="3" pos="227" userDrawn="1">
          <p15:clr>
            <a:srgbClr val="A4A3A4"/>
          </p15:clr>
        </p15:guide>
        <p15:guide id="4" pos="7461" userDrawn="1">
          <p15:clr>
            <a:srgbClr val="A4A3A4"/>
          </p15:clr>
        </p15:guide>
        <p15:guide id="5" orient="horz" pos="146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rüfungsamt Math.-Nat., SHK" initials="PMNS" lastIdx="1" clrIdx="0">
    <p:extLst>
      <p:ext uri="{19B8F6BF-5375-455C-9EA6-DF929625EA0E}">
        <p15:presenceInfo xmlns:p15="http://schemas.microsoft.com/office/powerpoint/2012/main" userId="S-1-5-21-1275473729-210398050-1432810428-4622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CA8"/>
    <a:srgbClr val="FFFFFF"/>
    <a:srgbClr val="333F48"/>
    <a:srgbClr val="99D6EB"/>
    <a:srgbClr val="4CBADF"/>
    <a:srgbClr val="31B0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68" autoAdjust="0"/>
    <p:restoredTop sz="96343" autoAdjust="0"/>
  </p:normalViewPr>
  <p:slideViewPr>
    <p:cSldViewPr snapToGrid="0" snapToObjects="1">
      <p:cViewPr varScale="1">
        <p:scale>
          <a:sx n="105" d="100"/>
          <a:sy n="105" d="100"/>
        </p:scale>
        <p:origin x="1194" y="102"/>
      </p:cViewPr>
      <p:guideLst>
        <p:guide orient="horz" pos="851"/>
        <p:guide orient="horz" pos="3618"/>
        <p:guide pos="227"/>
        <p:guide pos="7461"/>
        <p:guide orient="horz" pos="146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360045" cy="36004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33574A26-6474-4A2A-8026-484DF0EA5E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281565A-3D82-459E-9444-103439F3D2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27980D-9A6C-4C2B-9BBA-DCF52B9884F2}" type="datetimeFigureOut">
              <a:rPr lang="de-DE" smtClean="0"/>
              <a:t>22.07.2026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2305BDF-B997-4B81-9511-8201ACFD548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06C961A-DC64-4510-9DC9-29B51710FF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8E073-2266-4892-990A-722EAE38071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082773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CEDDC4-A7BF-4A62-85FF-17C95660EF76}" type="datetimeFigureOut">
              <a:rPr lang="de-DE" smtClean="0"/>
              <a:t>22.07.2026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4213" y="1143000"/>
            <a:ext cx="5489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6B551E-9F22-4B6E-924D-4DC3CE7286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75903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40D4BE1-722E-FABE-6578-433100FAACB6}" type="slidenum">
              <a:rPr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https://www.flaticon.com/packs/rounded-square-national-flags-16149549</a:t>
            </a:r>
          </a:p>
        </p:txBody>
      </p:sp>
    </p:spTree>
    <p:extLst>
      <p:ext uri="{BB962C8B-B14F-4D97-AF65-F5344CB8AC3E}">
        <p14:creationId xmlns:p14="http://schemas.microsoft.com/office/powerpoint/2010/main" val="66931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.sv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nweise zur Nutz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426ACC08-E600-437E-A2B2-FB64953D020C}"/>
              </a:ext>
            </a:extLst>
          </p:cNvPr>
          <p:cNvSpPr txBox="1"/>
          <p:nvPr userDrawn="1"/>
        </p:nvSpPr>
        <p:spPr>
          <a:xfrm>
            <a:off x="323167" y="957515"/>
            <a:ext cx="11525934" cy="55707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3628" lvl="1" indent="0" algn="l" defTabSz="226785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Meta Offc Pro" panose="020B0504030101020102" pitchFamily="34" charset="0"/>
              <a:buNone/>
              <a:tabLst/>
            </a:pPr>
            <a:r>
              <a:rPr lang="de-DE" sz="2000" b="1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Hinweise zur Nutzung / </a:t>
            </a:r>
            <a:r>
              <a:rPr lang="de-DE" sz="2000" b="1" kern="1200" baseline="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Tips</a:t>
            </a:r>
            <a:r>
              <a:rPr lang="de-DE" sz="2000" b="1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on </a:t>
            </a:r>
            <a:r>
              <a:rPr lang="de-DE" sz="2000" b="1" kern="1200" baseline="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use</a:t>
            </a:r>
            <a:endParaRPr lang="de-DE" sz="2000" b="1" kern="1200" baseline="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182563" lvl="1" indent="-158750" algn="l" defTabSz="226785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Meta Offc Pro" panose="020B0504030101020102" pitchFamily="34" charset="0"/>
              <a:buChar char="-"/>
              <a:tabLst>
                <a:tab pos="182563" algn="l"/>
              </a:tabLst>
            </a:pPr>
            <a:r>
              <a:rPr lang="de-DE" sz="1200" b="0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Die Layouts der Folien sind </a:t>
            </a:r>
            <a:r>
              <a:rPr lang="de-DE" sz="1200" b="1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Vorlagen</a:t>
            </a:r>
            <a:r>
              <a:rPr lang="de-DE" sz="1200" b="0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und können angepasst werden. Folgende </a:t>
            </a:r>
            <a:r>
              <a:rPr lang="de-DE" sz="1200" b="1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Änderungen</a:t>
            </a:r>
            <a:r>
              <a:rPr lang="de-DE" sz="1200" b="0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sind möglich:</a:t>
            </a:r>
          </a:p>
          <a:p>
            <a:pPr marL="449263" lvl="1" indent="-182563" algn="l" defTabSz="226785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Meta Offc Pro" panose="020B0504030101020102" pitchFamily="34" charset="0"/>
              <a:buChar char="-"/>
              <a:tabLst/>
            </a:pPr>
            <a:r>
              <a:rPr lang="de-DE" sz="1200" b="0" u="sng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Design und Copyright</a:t>
            </a:r>
            <a:r>
              <a:rPr lang="de-DE" sz="1200" b="0" u="non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Folienmaster öffnen. </a:t>
            </a:r>
            <a:r>
              <a:rPr lang="de-DE" sz="1200" b="0" u="sng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Text</a:t>
            </a:r>
            <a:r>
              <a:rPr lang="de-DE" sz="1200" b="0" u="non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Folienmaster nicht öffnen</a:t>
            </a:r>
          </a:p>
          <a:p>
            <a:pPr marL="449263" lvl="1" indent="-182563" algn="l" defTabSz="226785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Meta Offc Pro" panose="020B0504030101020102" pitchFamily="34" charset="0"/>
              <a:buChar char="-"/>
              <a:tabLst/>
            </a:pPr>
            <a:r>
              <a:rPr lang="de-DE" sz="1200" b="0" u="sng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Designfarben</a:t>
            </a:r>
            <a:r>
              <a:rPr lang="de-DE" sz="1200" b="0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Ansicht &gt; Folienmaster &gt; Form anklicken &gt; Formformat &gt; Formkontur (bei Linien) bzw. Fülleffekt (bei Flächen) &gt; Farbe wählen (Uni-Farben sind hinterlegt)</a:t>
            </a:r>
          </a:p>
          <a:p>
            <a:pPr marL="449263" lvl="1" indent="-182563" algn="l" defTabSz="226785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Meta Offc Pro" panose="020B0504030101020102" pitchFamily="34" charset="0"/>
              <a:buChar char="-"/>
              <a:tabLst/>
            </a:pPr>
            <a:r>
              <a:rPr lang="de-DE" sz="1200" b="0" u="sng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Bilder</a:t>
            </a:r>
            <a:r>
              <a:rPr lang="de-DE" sz="1200" b="0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Ansicht &gt; Folienmaster &gt; Bild anklicken &gt; (ggf. Farbfläche/-filter beiseite schieben) &gt; Bild anklicken &gt; Bildformat &gt; „Bild ändern“ &gt; Bild hochladen &gt;  (ggf. Farbfläche/-filter wieder über das Bild schieben) </a:t>
            </a:r>
          </a:p>
          <a:p>
            <a:pPr marL="449263" lvl="1" indent="-182563" algn="l" defTabSz="226785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Meta Offc Pro" panose="020B0504030101020102" pitchFamily="34" charset="0"/>
              <a:buChar char="-"/>
              <a:tabLst/>
            </a:pPr>
            <a:r>
              <a:rPr lang="de-DE" sz="1200" b="0" u="sng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Bilder formatieren/positionieren</a:t>
            </a:r>
            <a:r>
              <a:rPr lang="de-DE" sz="1200" b="0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Rechter Mausklick auf das Bild &gt; „Zuschneiden“. ACHTUNG: Verzerren Sie das Bild nicht! Nutzen Sie beim Skalieren ausschließlich die Eckpunkte und halten Sie die Shifttaste währenddessen gedrückt</a:t>
            </a:r>
          </a:p>
          <a:p>
            <a:pPr marL="449263" lvl="1" indent="-182563" algn="l" defTabSz="226785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Meta Offc Pro" panose="020B0504030101020102" pitchFamily="34" charset="0"/>
              <a:buChar char="-"/>
              <a:tabLst/>
            </a:pPr>
            <a:r>
              <a:rPr lang="de-DE" sz="1200" b="1" u="sng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Druck</a:t>
            </a:r>
            <a:r>
              <a:rPr lang="de-DE" sz="1200" b="1" u="non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Folie erst als PDF speichern! </a:t>
            </a:r>
            <a:r>
              <a:rPr lang="de-DE" sz="1200" b="0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Datei &gt; speichern unter &gt; Ort suchen &gt; Dateityp PDF wählen &gt; Optionen anklicken &gt; gewünschte Folie auswählen &gt; mit „OK“ bestätigen &gt; speichern</a:t>
            </a:r>
          </a:p>
          <a:p>
            <a:pPr marL="182563" marR="0" lvl="1" indent="-158750" algn="l" defTabSz="2267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Meta Offc Pro" panose="020B0504030101020102" pitchFamily="34" charset="0"/>
              <a:buChar char="-"/>
              <a:tabLst/>
              <a:defRPr/>
            </a:pPr>
            <a:r>
              <a:rPr lang="de-DE" sz="1200" b="0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Geben Sie bei der Verwendung von Bildern bitte das Copyright an. Falls Sie andere Fotomotive benötigen, wenden Sie sich gerne an die Stabsstelle Kommunikation und Öffentlichkeitsarbeit</a:t>
            </a:r>
          </a:p>
          <a:p>
            <a:pPr marL="441021" marR="0" lvl="1" indent="-417393" algn="l" defTabSz="2267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Meta Offc Pro" panose="020B0504030101020102" pitchFamily="34" charset="0"/>
              <a:buChar char="-"/>
              <a:tabLst/>
              <a:defRPr/>
            </a:pPr>
            <a:endParaRPr lang="de-DE" sz="1200" b="0" kern="1200" baseline="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182563" marR="0" lvl="1" indent="-158750" algn="l" defTabSz="2267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Meta Offc Pro" panose="020B0504030101020102" pitchFamily="34" charset="0"/>
              <a:buChar char="-"/>
              <a:tabLst/>
              <a:defRPr/>
            </a:pPr>
            <a:r>
              <a:rPr lang="en-US" sz="1200" b="0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slide layouts are </a:t>
            </a:r>
            <a:r>
              <a:rPr lang="en-US" sz="1200" b="1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templates</a:t>
            </a:r>
            <a:r>
              <a:rPr lang="en-US" sz="1200" b="0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and can be adapted. The following </a:t>
            </a:r>
            <a:r>
              <a:rPr lang="en-US" sz="1200" b="1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changes</a:t>
            </a:r>
            <a:r>
              <a:rPr lang="en-US" sz="1200" b="0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are possible:</a:t>
            </a:r>
          </a:p>
          <a:p>
            <a:pPr marL="449263" marR="0" lvl="1" indent="-182563" algn="l" defTabSz="2267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Meta Offc Pro" panose="020B0504030101020102" pitchFamily="34" charset="0"/>
              <a:buChar char="-"/>
              <a:tabLst/>
              <a:defRPr/>
            </a:pPr>
            <a:r>
              <a:rPr lang="en-US" sz="1200" b="0" u="sng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Design and copyright</a:t>
            </a:r>
            <a:r>
              <a:rPr lang="en-US" sz="1200" b="0" u="non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Open slide master. </a:t>
            </a:r>
            <a:r>
              <a:rPr lang="en-US" sz="1200" b="0" u="sng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Text</a:t>
            </a:r>
            <a:r>
              <a:rPr lang="en-US" sz="1200" b="0" u="non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Slide master must be closed</a:t>
            </a:r>
          </a:p>
          <a:p>
            <a:pPr marL="449263" marR="0" lvl="1" indent="-182563" algn="l" defTabSz="2267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Meta Offc Pro" panose="020B0504030101020102" pitchFamily="34" charset="0"/>
              <a:buChar char="-"/>
              <a:tabLst/>
              <a:defRPr/>
            </a:pPr>
            <a:r>
              <a:rPr lang="en-US" sz="1200" b="0" u="sng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Design </a:t>
            </a:r>
            <a:r>
              <a:rPr lang="en-US" sz="1200" b="0" u="sng" kern="1200" baseline="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colours</a:t>
            </a:r>
            <a:r>
              <a:rPr lang="en-US" sz="1200" b="0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View &gt; Slide master &gt; Click on form &gt; Format &gt; Shape contour (for lines) or Fill effect (for areas) &gt; Select </a:t>
            </a:r>
            <a:r>
              <a:rPr lang="en-US" sz="1200" b="0" kern="1200" baseline="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colour</a:t>
            </a:r>
            <a:endParaRPr lang="en-US" sz="1200" b="0" kern="1200" baseline="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49263" marR="0" lvl="1" indent="-182563" algn="l" defTabSz="2267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Meta Offc Pro" panose="020B0504030101020102" pitchFamily="34" charset="0"/>
              <a:buChar char="-"/>
              <a:tabLst/>
              <a:defRPr/>
            </a:pPr>
            <a:r>
              <a:rPr lang="en-US" sz="1200" b="0" u="sng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Images</a:t>
            </a:r>
            <a:r>
              <a:rPr lang="en-US" sz="1200" b="0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&gt; View &gt; Slide master &gt; Click on image &gt; (Where required: Shift the </a:t>
            </a:r>
            <a:r>
              <a:rPr lang="en-US" sz="1200" b="0" kern="1200" baseline="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colour</a:t>
            </a:r>
            <a:r>
              <a:rPr lang="en-US" sz="1200" b="0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filter to one side) &gt; Image format &gt; Select "Change image" &gt; Upload picture (Where required: Replace the </a:t>
            </a:r>
            <a:r>
              <a:rPr lang="en-US" sz="1200" b="0" kern="1200" baseline="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colour</a:t>
            </a:r>
            <a:r>
              <a:rPr lang="en-US" sz="1200" b="0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filter)</a:t>
            </a:r>
          </a:p>
          <a:p>
            <a:pPr marL="449263" marR="0" lvl="1" indent="-182563" algn="l" defTabSz="2267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Meta Offc Pro" panose="020B0504030101020102" pitchFamily="34" charset="0"/>
              <a:buChar char="-"/>
              <a:tabLst/>
              <a:defRPr/>
            </a:pPr>
            <a:r>
              <a:rPr lang="en-US" sz="1200" b="0" u="sng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Format images</a:t>
            </a:r>
            <a:r>
              <a:rPr lang="en-US" sz="1200" b="0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Right mouse-click on background image and select </a:t>
            </a:r>
            <a:r>
              <a:rPr lang="en-US" sz="1200" b="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&gt; "Crop". </a:t>
            </a:r>
            <a:r>
              <a:rPr lang="en-US" sz="1200" b="0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PLEASE NOTE: Do not distort the image! When resizing an image, use only the corner marks and keep the shift button pressed while doing so.</a:t>
            </a:r>
          </a:p>
          <a:p>
            <a:pPr marL="449263" marR="0" lvl="1" indent="-182563" algn="l" defTabSz="2267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Meta Offc Pro" panose="020B0504030101020102" pitchFamily="34" charset="0"/>
              <a:buChar char="-"/>
              <a:tabLst/>
              <a:defRPr/>
            </a:pPr>
            <a:r>
              <a:rPr lang="en-US" sz="1200" b="1" u="sng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Print</a:t>
            </a:r>
            <a:r>
              <a:rPr lang="en-US" sz="1200" b="1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Save slide as PDF first! </a:t>
            </a:r>
            <a:r>
              <a:rPr lang="en-US" sz="1200" b="0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File &gt; save as &gt; search location &gt; select file type PDF &gt; click options &gt; select desired slide &gt; confirm with "OK" &gt; save</a:t>
            </a:r>
          </a:p>
          <a:p>
            <a:pPr marL="182563" marR="0" lvl="1" indent="-158750" algn="l" defTabSz="2267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Meta Offc Pro" panose="020B0504030101020102" pitchFamily="34" charset="0"/>
              <a:buChar char="-"/>
              <a:tabLst/>
              <a:defRPr/>
            </a:pPr>
            <a:r>
              <a:rPr lang="en-US" sz="1200" b="0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Using pictures, please quote the copyright. If you need other pictures, please feel free to contact the team communication and public relations</a:t>
            </a:r>
          </a:p>
        </p:txBody>
      </p:sp>
    </p:spTree>
    <p:extLst>
      <p:ext uri="{BB962C8B-B14F-4D97-AF65-F5344CB8AC3E}">
        <p14:creationId xmlns:p14="http://schemas.microsoft.com/office/powerpoint/2010/main" val="29043658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845">
          <p15:clr>
            <a:srgbClr val="FBAE40"/>
          </p15:clr>
        </p15:guide>
        <p15:guide id="3" orient="horz" pos="1457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Design D.5 // Forschung 3 //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38E54224-1B74-F332-D84A-57FBCCC163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5" t="14363" r="7040" b="12439"/>
          <a:stretch/>
        </p:blipFill>
        <p:spPr>
          <a:xfrm>
            <a:off x="2957069" y="0"/>
            <a:ext cx="9247631" cy="4135281"/>
          </a:xfrm>
          <a:custGeom>
            <a:avLst/>
            <a:gdLst>
              <a:gd name="connsiteX0" fmla="*/ 0 w 9247631"/>
              <a:gd name="connsiteY0" fmla="*/ 0 h 4135281"/>
              <a:gd name="connsiteX1" fmla="*/ 9247631 w 9247631"/>
              <a:gd name="connsiteY1" fmla="*/ 0 h 4135281"/>
              <a:gd name="connsiteX2" fmla="*/ 9247631 w 9247631"/>
              <a:gd name="connsiteY2" fmla="*/ 4135281 h 4135281"/>
              <a:gd name="connsiteX3" fmla="*/ 9242106 w 9247631"/>
              <a:gd name="connsiteY3" fmla="*/ 4135281 h 4135281"/>
              <a:gd name="connsiteX4" fmla="*/ 0 w 9247631"/>
              <a:gd name="connsiteY4" fmla="*/ 2473 h 4135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47631" h="4135281">
                <a:moveTo>
                  <a:pt x="0" y="0"/>
                </a:moveTo>
                <a:lnTo>
                  <a:pt x="9247631" y="0"/>
                </a:lnTo>
                <a:lnTo>
                  <a:pt x="9247631" y="4135281"/>
                </a:lnTo>
                <a:lnTo>
                  <a:pt x="9242106" y="4135281"/>
                </a:lnTo>
                <a:lnTo>
                  <a:pt x="0" y="2473"/>
                </a:lnTo>
                <a:close/>
              </a:path>
            </a:pathLst>
          </a:custGeom>
        </p:spPr>
      </p:pic>
      <p:sp>
        <p:nvSpPr>
          <p:cNvPr id="4" name="Freihandform 3">
            <a:extLst>
              <a:ext uri="{FF2B5EF4-FFF2-40B4-BE49-F238E27FC236}">
                <a16:creationId xmlns:a16="http://schemas.microsoft.com/office/drawing/2014/main" id="{03E6B18D-3473-07D1-82AE-DA67470918F4}"/>
              </a:ext>
            </a:extLst>
          </p:cNvPr>
          <p:cNvSpPr/>
          <p:nvPr userDrawn="1"/>
        </p:nvSpPr>
        <p:spPr>
          <a:xfrm>
            <a:off x="1" y="5114349"/>
            <a:ext cx="12204700" cy="1743449"/>
          </a:xfrm>
          <a:custGeom>
            <a:avLst/>
            <a:gdLst>
              <a:gd name="connsiteX0" fmla="*/ 0 w 12204700"/>
              <a:gd name="connsiteY0" fmla="*/ 0 h 1743449"/>
              <a:gd name="connsiteX1" fmla="*/ 3051 w 12204700"/>
              <a:gd name="connsiteY1" fmla="*/ 0 h 1743449"/>
              <a:gd name="connsiteX2" fmla="*/ 3181 w 12204700"/>
              <a:gd name="connsiteY2" fmla="*/ 17350 h 1743449"/>
              <a:gd name="connsiteX3" fmla="*/ 12204688 w 12204700"/>
              <a:gd name="connsiteY3" fmla="*/ 1336195 h 1743449"/>
              <a:gd name="connsiteX4" fmla="*/ 12204688 w 12204700"/>
              <a:gd name="connsiteY4" fmla="*/ 0 h 1743449"/>
              <a:gd name="connsiteX5" fmla="*/ 12204700 w 12204700"/>
              <a:gd name="connsiteY5" fmla="*/ 0 h 1743449"/>
              <a:gd name="connsiteX6" fmla="*/ 12204700 w 12204700"/>
              <a:gd name="connsiteY6" fmla="*/ 1743449 h 1743449"/>
              <a:gd name="connsiteX7" fmla="*/ 0 w 12204700"/>
              <a:gd name="connsiteY7" fmla="*/ 1743449 h 1743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04700" h="1743449">
                <a:moveTo>
                  <a:pt x="0" y="0"/>
                </a:moveTo>
                <a:lnTo>
                  <a:pt x="3051" y="0"/>
                </a:lnTo>
                <a:lnTo>
                  <a:pt x="3181" y="17350"/>
                </a:lnTo>
                <a:lnTo>
                  <a:pt x="12204688" y="1336195"/>
                </a:lnTo>
                <a:lnTo>
                  <a:pt x="12204688" y="0"/>
                </a:lnTo>
                <a:lnTo>
                  <a:pt x="12204700" y="0"/>
                </a:lnTo>
                <a:lnTo>
                  <a:pt x="12204700" y="1743449"/>
                </a:lnTo>
                <a:lnTo>
                  <a:pt x="0" y="174344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31" name="Grafik 30">
            <a:extLst>
              <a:ext uri="{FF2B5EF4-FFF2-40B4-BE49-F238E27FC236}">
                <a16:creationId xmlns:a16="http://schemas.microsoft.com/office/drawing/2014/main" id="{8CEC0835-901B-2709-CDB6-027DACF447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58776" y="6343342"/>
            <a:ext cx="1151998" cy="160744"/>
          </a:xfrm>
          <a:prstGeom prst="rect">
            <a:avLst/>
          </a:prstGeom>
        </p:spPr>
      </p:pic>
      <p:sp>
        <p:nvSpPr>
          <p:cNvPr id="32" name="Vertikaler Textplatzhalter 2">
            <a:extLst>
              <a:ext uri="{FF2B5EF4-FFF2-40B4-BE49-F238E27FC236}">
                <a16:creationId xmlns:a16="http://schemas.microsoft.com/office/drawing/2014/main" id="{17D363D7-5B0A-390A-CE33-8AE204EBB79A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3238775" y="6069200"/>
            <a:ext cx="5185224" cy="468000"/>
          </a:xfrm>
        </p:spPr>
        <p:txBody>
          <a:bodyPr vert="horz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>
                <a:solidFill>
                  <a:srgbClr val="FFFFFF"/>
                </a:solidFill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5pPr>
            <a:lvl6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6pPr>
            <a:lvl7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7pPr>
            <a:lvl8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8pPr>
            <a:lvl9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9pPr>
          </a:lstStyle>
          <a:p>
            <a:pPr lvl="0"/>
            <a:r>
              <a:rPr lang="de-DE" dirty="0"/>
              <a:t>Freiraum für Sekundärlogo(s) / Name </a:t>
            </a:r>
            <a:br>
              <a:rPr lang="de-DE" dirty="0"/>
            </a:br>
            <a:r>
              <a:rPr lang="de-DE" dirty="0"/>
              <a:t>des Fachbereichs, Instituts oder SFBs</a:t>
            </a:r>
          </a:p>
        </p:txBody>
      </p:sp>
      <p:sp>
        <p:nvSpPr>
          <p:cNvPr id="33" name="Titel 1">
            <a:extLst>
              <a:ext uri="{FF2B5EF4-FFF2-40B4-BE49-F238E27FC236}">
                <a16:creationId xmlns:a16="http://schemas.microsoft.com/office/drawing/2014/main" id="{AE2A2275-CE74-9235-4FC1-F06FA153A6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2067931"/>
            <a:ext cx="6408000" cy="1276350"/>
          </a:xfrm>
        </p:spPr>
        <p:txBody>
          <a:bodyPr anchor="t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 der Präsentation </a:t>
            </a:r>
            <a:br>
              <a:rPr lang="de-DE" dirty="0"/>
            </a:br>
            <a:r>
              <a:rPr lang="de-DE" dirty="0"/>
              <a:t>auf zwei Zeilen einfügen</a:t>
            </a:r>
          </a:p>
        </p:txBody>
      </p:sp>
      <p:sp>
        <p:nvSpPr>
          <p:cNvPr id="34" name="Untertitel 2">
            <a:extLst>
              <a:ext uri="{FF2B5EF4-FFF2-40B4-BE49-F238E27FC236}">
                <a16:creationId xmlns:a16="http://schemas.microsoft.com/office/drawing/2014/main" id="{7125A2FF-8C5A-CCF3-ACE3-0A5816ED6D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3344281"/>
            <a:ext cx="6408000" cy="9000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rgbClr val="333F48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 bzw. Kurzbeschreibung der Präsentation</a:t>
            </a:r>
            <a:br>
              <a:rPr lang="de-DE" dirty="0"/>
            </a:br>
            <a:r>
              <a:rPr lang="de-DE" dirty="0"/>
              <a:t>Name: der Referentin / des Referenten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08ED576E-A035-EC43-AB96-E951C149AB11}"/>
              </a:ext>
            </a:extLst>
          </p:cNvPr>
          <p:cNvGrpSpPr/>
          <p:nvPr userDrawn="1"/>
        </p:nvGrpSpPr>
        <p:grpSpPr>
          <a:xfrm>
            <a:off x="-468000" y="-468000"/>
            <a:ext cx="13140000" cy="7776000"/>
            <a:chOff x="-468000" y="-468000"/>
            <a:chExt cx="13140000" cy="7776000"/>
          </a:xfrm>
        </p:grpSpPr>
        <p:sp>
          <p:nvSpPr>
            <p:cNvPr id="5" name="Hilfslinien">
              <a:extLst>
                <a:ext uri="{FF2B5EF4-FFF2-40B4-BE49-F238E27FC236}">
                  <a16:creationId xmlns:a16="http://schemas.microsoft.com/office/drawing/2014/main" id="{0E20D9F0-2943-AEE4-562C-239979C93485}"/>
                </a:ext>
              </a:extLst>
            </p:cNvPr>
            <p:cNvSpPr txBox="1"/>
            <p:nvPr userDrawn="1"/>
          </p:nvSpPr>
          <p:spPr>
            <a:xfrm rot="10800000" flipH="1" flipV="1">
              <a:off x="360000" y="-468000"/>
              <a:ext cx="114840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cxnSp>
          <p:nvCxnSpPr>
            <p:cNvPr id="6" name="Linie">
              <a:extLst>
                <a:ext uri="{FF2B5EF4-FFF2-40B4-BE49-F238E27FC236}">
                  <a16:creationId xmlns:a16="http://schemas.microsoft.com/office/drawing/2014/main" id="{D570C8CB-F89B-230A-AFB1-B0DACE17AC5D}"/>
                </a:ext>
              </a:extLst>
            </p:cNvPr>
            <p:cNvCxnSpPr/>
            <p:nvPr userDrawn="1"/>
          </p:nvCxnSpPr>
          <p:spPr>
            <a:xfrm>
              <a:off x="12312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Linie">
              <a:extLst>
                <a:ext uri="{FF2B5EF4-FFF2-40B4-BE49-F238E27FC236}">
                  <a16:creationId xmlns:a16="http://schemas.microsoft.com/office/drawing/2014/main" id="{C935E6B5-CC75-0754-1628-2B3374AB3065}"/>
                </a:ext>
              </a:extLst>
            </p:cNvPr>
            <p:cNvCxnSpPr/>
            <p:nvPr userDrawn="1"/>
          </p:nvCxnSpPr>
          <p:spPr>
            <a:xfrm>
              <a:off x="11844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Linie">
              <a:extLst>
                <a:ext uri="{FF2B5EF4-FFF2-40B4-BE49-F238E27FC236}">
                  <a16:creationId xmlns:a16="http://schemas.microsoft.com/office/drawing/2014/main" id="{541B388C-0A60-DEF1-3FF8-120CD6EE4CA7}"/>
                </a:ext>
              </a:extLst>
            </p:cNvPr>
            <p:cNvCxnSpPr/>
            <p:nvPr userDrawn="1"/>
          </p:nvCxnSpPr>
          <p:spPr>
            <a:xfrm>
              <a:off x="360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Linie">
              <a:extLst>
                <a:ext uri="{FF2B5EF4-FFF2-40B4-BE49-F238E27FC236}">
                  <a16:creationId xmlns:a16="http://schemas.microsoft.com/office/drawing/2014/main" id="{84D91832-3BBF-A95B-2514-81DD292A6C74}"/>
                </a:ext>
              </a:extLst>
            </p:cNvPr>
            <p:cNvCxnSpPr/>
            <p:nvPr userDrawn="1"/>
          </p:nvCxnSpPr>
          <p:spPr>
            <a:xfrm>
              <a:off x="11844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Linie">
              <a:extLst>
                <a:ext uri="{FF2B5EF4-FFF2-40B4-BE49-F238E27FC236}">
                  <a16:creationId xmlns:a16="http://schemas.microsoft.com/office/drawing/2014/main" id="{3BDFB873-3196-0679-E5E5-1014F6AD39FF}"/>
                </a:ext>
              </a:extLst>
            </p:cNvPr>
            <p:cNvCxnSpPr/>
            <p:nvPr userDrawn="1"/>
          </p:nvCxnSpPr>
          <p:spPr>
            <a:xfrm>
              <a:off x="360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inie">
              <a:extLst>
                <a:ext uri="{FF2B5EF4-FFF2-40B4-BE49-F238E27FC236}">
                  <a16:creationId xmlns:a16="http://schemas.microsoft.com/office/drawing/2014/main" id="{8D292526-988C-3B02-EB64-915CF6509D2B}"/>
                </a:ext>
              </a:extLst>
            </p:cNvPr>
            <p:cNvCxnSpPr/>
            <p:nvPr userDrawn="1"/>
          </p:nvCxnSpPr>
          <p:spPr>
            <a:xfrm>
              <a:off x="-468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Linie">
              <a:extLst>
                <a:ext uri="{FF2B5EF4-FFF2-40B4-BE49-F238E27FC236}">
                  <a16:creationId xmlns:a16="http://schemas.microsoft.com/office/drawing/2014/main" id="{85E17717-849A-BC6A-6E15-F3D7D95F50F4}"/>
                </a:ext>
              </a:extLst>
            </p:cNvPr>
            <p:cNvCxnSpPr/>
            <p:nvPr userDrawn="1"/>
          </p:nvCxnSpPr>
          <p:spPr>
            <a:xfrm>
              <a:off x="-468000" y="1346554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Hilfslinien">
            <a:extLst>
              <a:ext uri="{FF2B5EF4-FFF2-40B4-BE49-F238E27FC236}">
                <a16:creationId xmlns:a16="http://schemas.microsoft.com/office/drawing/2014/main" id="{474191FE-C857-0955-F96B-F3BF3AC0BAA7}"/>
              </a:ext>
            </a:extLst>
          </p:cNvPr>
          <p:cNvSpPr txBox="1"/>
          <p:nvPr userDrawn="1"/>
        </p:nvSpPr>
        <p:spPr>
          <a:xfrm rot="10800000" flipH="1" flipV="1">
            <a:off x="360000" y="7029450"/>
            <a:ext cx="11484000" cy="3600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 Linien und Flächen dürfen im Rahmen des Corporate Designs (siehe CD Manual) verändert werden. </a:t>
            </a:r>
            <a:endParaRPr kumimoji="0" lang="de-DE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C321EB7-56D3-1C94-741A-B338D242B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1312" y="276642"/>
            <a:ext cx="2909931" cy="813335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C0105BB4-E46F-46CA-B029-5F58286A83F2}"/>
              </a:ext>
            </a:extLst>
          </p:cNvPr>
          <p:cNvSpPr txBox="1"/>
          <p:nvPr userDrawn="1"/>
        </p:nvSpPr>
        <p:spPr>
          <a:xfrm>
            <a:off x="11931194" y="652727"/>
            <a:ext cx="276999" cy="1136863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de-DE" sz="600" dirty="0">
                <a:solidFill>
                  <a:schemeClr val="bg1">
                    <a:lumMod val="50000"/>
                  </a:schemeClr>
                </a:solidFill>
              </a:rPr>
              <a:t>© Uni Münster – Nike Gais</a:t>
            </a:r>
          </a:p>
        </p:txBody>
      </p:sp>
    </p:spTree>
    <p:extLst>
      <p:ext uri="{BB962C8B-B14F-4D97-AF65-F5344CB8AC3E}">
        <p14:creationId xmlns:p14="http://schemas.microsoft.com/office/powerpoint/2010/main" val="2871929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2092">
          <p15:clr>
            <a:srgbClr val="FBAE40"/>
          </p15:clr>
        </p15:guide>
        <p15:guide id="5" pos="203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Design D.7 // Geisteswissenschaften 2 //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EEB0042C-AA9E-E8A6-71F6-604E45F1CE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4" t="29495" r="1025" b="4463"/>
          <a:stretch/>
        </p:blipFill>
        <p:spPr>
          <a:xfrm>
            <a:off x="2957069" y="0"/>
            <a:ext cx="9247631" cy="4135281"/>
          </a:xfrm>
          <a:custGeom>
            <a:avLst/>
            <a:gdLst>
              <a:gd name="connsiteX0" fmla="*/ 0 w 9247631"/>
              <a:gd name="connsiteY0" fmla="*/ 0 h 4135281"/>
              <a:gd name="connsiteX1" fmla="*/ 9247631 w 9247631"/>
              <a:gd name="connsiteY1" fmla="*/ 0 h 4135281"/>
              <a:gd name="connsiteX2" fmla="*/ 9247631 w 9247631"/>
              <a:gd name="connsiteY2" fmla="*/ 4135281 h 4135281"/>
              <a:gd name="connsiteX3" fmla="*/ 9242106 w 9247631"/>
              <a:gd name="connsiteY3" fmla="*/ 4135281 h 4135281"/>
              <a:gd name="connsiteX4" fmla="*/ 0 w 9247631"/>
              <a:gd name="connsiteY4" fmla="*/ 2473 h 4135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47631" h="4135281">
                <a:moveTo>
                  <a:pt x="0" y="0"/>
                </a:moveTo>
                <a:lnTo>
                  <a:pt x="9247631" y="0"/>
                </a:lnTo>
                <a:lnTo>
                  <a:pt x="9247631" y="4135281"/>
                </a:lnTo>
                <a:lnTo>
                  <a:pt x="9242106" y="4135281"/>
                </a:lnTo>
                <a:lnTo>
                  <a:pt x="0" y="2473"/>
                </a:lnTo>
                <a:close/>
              </a:path>
            </a:pathLst>
          </a:custGeom>
        </p:spPr>
      </p:pic>
      <p:sp>
        <p:nvSpPr>
          <p:cNvPr id="4" name="Freihandform 3">
            <a:extLst>
              <a:ext uri="{FF2B5EF4-FFF2-40B4-BE49-F238E27FC236}">
                <a16:creationId xmlns:a16="http://schemas.microsoft.com/office/drawing/2014/main" id="{A149FA84-F02F-91B9-6EC1-B041F89E6494}"/>
              </a:ext>
            </a:extLst>
          </p:cNvPr>
          <p:cNvSpPr/>
          <p:nvPr userDrawn="1"/>
        </p:nvSpPr>
        <p:spPr>
          <a:xfrm>
            <a:off x="1" y="5114349"/>
            <a:ext cx="12204700" cy="1743449"/>
          </a:xfrm>
          <a:custGeom>
            <a:avLst/>
            <a:gdLst>
              <a:gd name="connsiteX0" fmla="*/ 0 w 12204700"/>
              <a:gd name="connsiteY0" fmla="*/ 0 h 1743449"/>
              <a:gd name="connsiteX1" fmla="*/ 3051 w 12204700"/>
              <a:gd name="connsiteY1" fmla="*/ 0 h 1743449"/>
              <a:gd name="connsiteX2" fmla="*/ 3181 w 12204700"/>
              <a:gd name="connsiteY2" fmla="*/ 17350 h 1743449"/>
              <a:gd name="connsiteX3" fmla="*/ 12204688 w 12204700"/>
              <a:gd name="connsiteY3" fmla="*/ 1336195 h 1743449"/>
              <a:gd name="connsiteX4" fmla="*/ 12204688 w 12204700"/>
              <a:gd name="connsiteY4" fmla="*/ 0 h 1743449"/>
              <a:gd name="connsiteX5" fmla="*/ 12204700 w 12204700"/>
              <a:gd name="connsiteY5" fmla="*/ 0 h 1743449"/>
              <a:gd name="connsiteX6" fmla="*/ 12204700 w 12204700"/>
              <a:gd name="connsiteY6" fmla="*/ 1743449 h 1743449"/>
              <a:gd name="connsiteX7" fmla="*/ 0 w 12204700"/>
              <a:gd name="connsiteY7" fmla="*/ 1743449 h 1743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04700" h="1743449">
                <a:moveTo>
                  <a:pt x="0" y="0"/>
                </a:moveTo>
                <a:lnTo>
                  <a:pt x="3051" y="0"/>
                </a:lnTo>
                <a:lnTo>
                  <a:pt x="3181" y="17350"/>
                </a:lnTo>
                <a:lnTo>
                  <a:pt x="12204688" y="1336195"/>
                </a:lnTo>
                <a:lnTo>
                  <a:pt x="12204688" y="0"/>
                </a:lnTo>
                <a:lnTo>
                  <a:pt x="12204700" y="0"/>
                </a:lnTo>
                <a:lnTo>
                  <a:pt x="12204700" y="1743449"/>
                </a:lnTo>
                <a:lnTo>
                  <a:pt x="0" y="174344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31" name="Grafik 30">
            <a:extLst>
              <a:ext uri="{FF2B5EF4-FFF2-40B4-BE49-F238E27FC236}">
                <a16:creationId xmlns:a16="http://schemas.microsoft.com/office/drawing/2014/main" id="{8CEC0835-901B-2709-CDB6-027DACF447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58776" y="6343342"/>
            <a:ext cx="1151998" cy="160744"/>
          </a:xfrm>
          <a:prstGeom prst="rect">
            <a:avLst/>
          </a:prstGeom>
        </p:spPr>
      </p:pic>
      <p:sp>
        <p:nvSpPr>
          <p:cNvPr id="32" name="Vertikaler Textplatzhalter 2">
            <a:extLst>
              <a:ext uri="{FF2B5EF4-FFF2-40B4-BE49-F238E27FC236}">
                <a16:creationId xmlns:a16="http://schemas.microsoft.com/office/drawing/2014/main" id="{17D363D7-5B0A-390A-CE33-8AE204EBB79A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3238775" y="6069200"/>
            <a:ext cx="5185224" cy="468000"/>
          </a:xfrm>
        </p:spPr>
        <p:txBody>
          <a:bodyPr vert="horz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>
                <a:solidFill>
                  <a:srgbClr val="FFFFFF"/>
                </a:solidFill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5pPr>
            <a:lvl6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6pPr>
            <a:lvl7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7pPr>
            <a:lvl8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8pPr>
            <a:lvl9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9pPr>
          </a:lstStyle>
          <a:p>
            <a:pPr lvl="0"/>
            <a:r>
              <a:rPr lang="de-DE" dirty="0"/>
              <a:t>Freiraum für Sekundärlogo(s) / Name </a:t>
            </a:r>
            <a:br>
              <a:rPr lang="de-DE" dirty="0"/>
            </a:br>
            <a:r>
              <a:rPr lang="de-DE" dirty="0"/>
              <a:t>des Fachbereichs, Instituts oder SFBs</a:t>
            </a:r>
          </a:p>
        </p:txBody>
      </p:sp>
      <p:sp>
        <p:nvSpPr>
          <p:cNvPr id="33" name="Titel 1">
            <a:extLst>
              <a:ext uri="{FF2B5EF4-FFF2-40B4-BE49-F238E27FC236}">
                <a16:creationId xmlns:a16="http://schemas.microsoft.com/office/drawing/2014/main" id="{AE2A2275-CE74-9235-4FC1-F06FA153A6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2067931"/>
            <a:ext cx="6408000" cy="1276350"/>
          </a:xfrm>
        </p:spPr>
        <p:txBody>
          <a:bodyPr anchor="t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1">
                <a:solidFill>
                  <a:schemeClr val="bg2"/>
                </a:solidFill>
              </a:defRPr>
            </a:lvl1pPr>
          </a:lstStyle>
          <a:p>
            <a:r>
              <a:rPr lang="de-DE" dirty="0"/>
              <a:t>Titel der Präsentation </a:t>
            </a:r>
            <a:br>
              <a:rPr lang="de-DE" dirty="0"/>
            </a:br>
            <a:r>
              <a:rPr lang="de-DE" dirty="0"/>
              <a:t>auf zwei Zeilen einfügen</a:t>
            </a:r>
          </a:p>
        </p:txBody>
      </p:sp>
      <p:sp>
        <p:nvSpPr>
          <p:cNvPr id="34" name="Untertitel 2">
            <a:extLst>
              <a:ext uri="{FF2B5EF4-FFF2-40B4-BE49-F238E27FC236}">
                <a16:creationId xmlns:a16="http://schemas.microsoft.com/office/drawing/2014/main" id="{7125A2FF-8C5A-CCF3-ACE3-0A5816ED6D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3344281"/>
            <a:ext cx="6408000" cy="9000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rgbClr val="333F48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 bzw. Kurzbeschreibung der Präsentation</a:t>
            </a:r>
            <a:br>
              <a:rPr lang="de-DE" dirty="0"/>
            </a:br>
            <a:r>
              <a:rPr lang="de-DE" dirty="0"/>
              <a:t>Name: der Referentin / des Referenten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08ED576E-A035-EC43-AB96-E951C149AB11}"/>
              </a:ext>
            </a:extLst>
          </p:cNvPr>
          <p:cNvGrpSpPr/>
          <p:nvPr userDrawn="1"/>
        </p:nvGrpSpPr>
        <p:grpSpPr>
          <a:xfrm>
            <a:off x="-468000" y="-468000"/>
            <a:ext cx="13140000" cy="7776000"/>
            <a:chOff x="-468000" y="-468000"/>
            <a:chExt cx="13140000" cy="7776000"/>
          </a:xfrm>
        </p:grpSpPr>
        <p:sp>
          <p:nvSpPr>
            <p:cNvPr id="5" name="Hilfslinien">
              <a:extLst>
                <a:ext uri="{FF2B5EF4-FFF2-40B4-BE49-F238E27FC236}">
                  <a16:creationId xmlns:a16="http://schemas.microsoft.com/office/drawing/2014/main" id="{0E20D9F0-2943-AEE4-562C-239979C93485}"/>
                </a:ext>
              </a:extLst>
            </p:cNvPr>
            <p:cNvSpPr txBox="1"/>
            <p:nvPr userDrawn="1"/>
          </p:nvSpPr>
          <p:spPr>
            <a:xfrm rot="10800000" flipH="1" flipV="1">
              <a:off x="360000" y="-468000"/>
              <a:ext cx="114840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cxnSp>
          <p:nvCxnSpPr>
            <p:cNvPr id="6" name="Linie">
              <a:extLst>
                <a:ext uri="{FF2B5EF4-FFF2-40B4-BE49-F238E27FC236}">
                  <a16:creationId xmlns:a16="http://schemas.microsoft.com/office/drawing/2014/main" id="{D570C8CB-F89B-230A-AFB1-B0DACE17AC5D}"/>
                </a:ext>
              </a:extLst>
            </p:cNvPr>
            <p:cNvCxnSpPr/>
            <p:nvPr userDrawn="1"/>
          </p:nvCxnSpPr>
          <p:spPr>
            <a:xfrm>
              <a:off x="12312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Linie">
              <a:extLst>
                <a:ext uri="{FF2B5EF4-FFF2-40B4-BE49-F238E27FC236}">
                  <a16:creationId xmlns:a16="http://schemas.microsoft.com/office/drawing/2014/main" id="{C935E6B5-CC75-0754-1628-2B3374AB3065}"/>
                </a:ext>
              </a:extLst>
            </p:cNvPr>
            <p:cNvCxnSpPr/>
            <p:nvPr userDrawn="1"/>
          </p:nvCxnSpPr>
          <p:spPr>
            <a:xfrm>
              <a:off x="11844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Linie">
              <a:extLst>
                <a:ext uri="{FF2B5EF4-FFF2-40B4-BE49-F238E27FC236}">
                  <a16:creationId xmlns:a16="http://schemas.microsoft.com/office/drawing/2014/main" id="{541B388C-0A60-DEF1-3FF8-120CD6EE4CA7}"/>
                </a:ext>
              </a:extLst>
            </p:cNvPr>
            <p:cNvCxnSpPr/>
            <p:nvPr userDrawn="1"/>
          </p:nvCxnSpPr>
          <p:spPr>
            <a:xfrm>
              <a:off x="360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Linie">
              <a:extLst>
                <a:ext uri="{FF2B5EF4-FFF2-40B4-BE49-F238E27FC236}">
                  <a16:creationId xmlns:a16="http://schemas.microsoft.com/office/drawing/2014/main" id="{84D91832-3BBF-A95B-2514-81DD292A6C74}"/>
                </a:ext>
              </a:extLst>
            </p:cNvPr>
            <p:cNvCxnSpPr/>
            <p:nvPr userDrawn="1"/>
          </p:nvCxnSpPr>
          <p:spPr>
            <a:xfrm>
              <a:off x="11844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Linie">
              <a:extLst>
                <a:ext uri="{FF2B5EF4-FFF2-40B4-BE49-F238E27FC236}">
                  <a16:creationId xmlns:a16="http://schemas.microsoft.com/office/drawing/2014/main" id="{3BDFB873-3196-0679-E5E5-1014F6AD39FF}"/>
                </a:ext>
              </a:extLst>
            </p:cNvPr>
            <p:cNvCxnSpPr/>
            <p:nvPr userDrawn="1"/>
          </p:nvCxnSpPr>
          <p:spPr>
            <a:xfrm>
              <a:off x="360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inie">
              <a:extLst>
                <a:ext uri="{FF2B5EF4-FFF2-40B4-BE49-F238E27FC236}">
                  <a16:creationId xmlns:a16="http://schemas.microsoft.com/office/drawing/2014/main" id="{8D292526-988C-3B02-EB64-915CF6509D2B}"/>
                </a:ext>
              </a:extLst>
            </p:cNvPr>
            <p:cNvCxnSpPr/>
            <p:nvPr userDrawn="1"/>
          </p:nvCxnSpPr>
          <p:spPr>
            <a:xfrm>
              <a:off x="-468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Linie">
              <a:extLst>
                <a:ext uri="{FF2B5EF4-FFF2-40B4-BE49-F238E27FC236}">
                  <a16:creationId xmlns:a16="http://schemas.microsoft.com/office/drawing/2014/main" id="{85E17717-849A-BC6A-6E15-F3D7D95F50F4}"/>
                </a:ext>
              </a:extLst>
            </p:cNvPr>
            <p:cNvCxnSpPr/>
            <p:nvPr userDrawn="1"/>
          </p:nvCxnSpPr>
          <p:spPr>
            <a:xfrm>
              <a:off x="-468000" y="1346554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Hilfslinien">
            <a:extLst>
              <a:ext uri="{FF2B5EF4-FFF2-40B4-BE49-F238E27FC236}">
                <a16:creationId xmlns:a16="http://schemas.microsoft.com/office/drawing/2014/main" id="{474191FE-C857-0955-F96B-F3BF3AC0BAA7}"/>
              </a:ext>
            </a:extLst>
          </p:cNvPr>
          <p:cNvSpPr txBox="1"/>
          <p:nvPr userDrawn="1"/>
        </p:nvSpPr>
        <p:spPr>
          <a:xfrm rot="10800000" flipH="1" flipV="1">
            <a:off x="360000" y="7029450"/>
            <a:ext cx="11484000" cy="3600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 Linien und Flächen dürfen im Rahmen des Corporate Designs (siehe CD Manual) verändert werden. </a:t>
            </a:r>
            <a:endParaRPr kumimoji="0" lang="de-DE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949A017F-51D7-B52F-C9C3-5CF1D765B26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1312" y="276642"/>
            <a:ext cx="2909931" cy="813335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0975CC4C-B516-48D3-88A6-A70408117216}"/>
              </a:ext>
            </a:extLst>
          </p:cNvPr>
          <p:cNvSpPr txBox="1"/>
          <p:nvPr userDrawn="1"/>
        </p:nvSpPr>
        <p:spPr>
          <a:xfrm>
            <a:off x="11951876" y="2085974"/>
            <a:ext cx="276999" cy="1797505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de-DE" sz="600" dirty="0">
                <a:solidFill>
                  <a:schemeClr val="bg1">
                    <a:lumMod val="25000"/>
                  </a:schemeClr>
                </a:solidFill>
              </a:rPr>
              <a:t>© stock.adobe.com - Jade Maas/</a:t>
            </a:r>
            <a:r>
              <a:rPr lang="de-DE" sz="600" dirty="0" err="1">
                <a:solidFill>
                  <a:schemeClr val="bg1">
                    <a:lumMod val="25000"/>
                  </a:schemeClr>
                </a:solidFill>
              </a:rPr>
              <a:t>peopleimages.coms</a:t>
            </a:r>
            <a:endParaRPr lang="de-DE" sz="600" dirty="0">
              <a:solidFill>
                <a:schemeClr val="bg1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8641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2092">
          <p15:clr>
            <a:srgbClr val="FBAE40"/>
          </p15:clr>
        </p15:guide>
        <p15:guide id="5" pos="203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esign D.8 // Studierende 1 //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ihandform 11">
            <a:extLst>
              <a:ext uri="{FF2B5EF4-FFF2-40B4-BE49-F238E27FC236}">
                <a16:creationId xmlns:a16="http://schemas.microsoft.com/office/drawing/2014/main" id="{C84F029B-552D-B878-C5C3-EDD87518B4DC}"/>
              </a:ext>
            </a:extLst>
          </p:cNvPr>
          <p:cNvSpPr/>
          <p:nvPr userDrawn="1"/>
        </p:nvSpPr>
        <p:spPr>
          <a:xfrm>
            <a:off x="1" y="5114349"/>
            <a:ext cx="12204700" cy="1743449"/>
          </a:xfrm>
          <a:custGeom>
            <a:avLst/>
            <a:gdLst>
              <a:gd name="connsiteX0" fmla="*/ 0 w 12204700"/>
              <a:gd name="connsiteY0" fmla="*/ 0 h 1743449"/>
              <a:gd name="connsiteX1" fmla="*/ 3051 w 12204700"/>
              <a:gd name="connsiteY1" fmla="*/ 0 h 1743449"/>
              <a:gd name="connsiteX2" fmla="*/ 3181 w 12204700"/>
              <a:gd name="connsiteY2" fmla="*/ 17350 h 1743449"/>
              <a:gd name="connsiteX3" fmla="*/ 12204688 w 12204700"/>
              <a:gd name="connsiteY3" fmla="*/ 1336195 h 1743449"/>
              <a:gd name="connsiteX4" fmla="*/ 12204688 w 12204700"/>
              <a:gd name="connsiteY4" fmla="*/ 0 h 1743449"/>
              <a:gd name="connsiteX5" fmla="*/ 12204700 w 12204700"/>
              <a:gd name="connsiteY5" fmla="*/ 0 h 1743449"/>
              <a:gd name="connsiteX6" fmla="*/ 12204700 w 12204700"/>
              <a:gd name="connsiteY6" fmla="*/ 1743449 h 1743449"/>
              <a:gd name="connsiteX7" fmla="*/ 0 w 12204700"/>
              <a:gd name="connsiteY7" fmla="*/ 1743449 h 1743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04700" h="1743449">
                <a:moveTo>
                  <a:pt x="0" y="0"/>
                </a:moveTo>
                <a:lnTo>
                  <a:pt x="3051" y="0"/>
                </a:lnTo>
                <a:lnTo>
                  <a:pt x="3181" y="17350"/>
                </a:lnTo>
                <a:lnTo>
                  <a:pt x="12204688" y="1336195"/>
                </a:lnTo>
                <a:lnTo>
                  <a:pt x="12204688" y="0"/>
                </a:lnTo>
                <a:lnTo>
                  <a:pt x="12204700" y="0"/>
                </a:lnTo>
                <a:lnTo>
                  <a:pt x="12204700" y="1743449"/>
                </a:lnTo>
                <a:lnTo>
                  <a:pt x="0" y="174344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6BF6E44-7F0A-2B91-64F9-9F04B1EBA2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5" t="35075" r="25626" b="15240"/>
          <a:stretch/>
        </p:blipFill>
        <p:spPr>
          <a:xfrm>
            <a:off x="2957069" y="0"/>
            <a:ext cx="9247631" cy="4135281"/>
          </a:xfrm>
          <a:custGeom>
            <a:avLst/>
            <a:gdLst>
              <a:gd name="connsiteX0" fmla="*/ 0 w 9247631"/>
              <a:gd name="connsiteY0" fmla="*/ 0 h 4135281"/>
              <a:gd name="connsiteX1" fmla="*/ 9247631 w 9247631"/>
              <a:gd name="connsiteY1" fmla="*/ 0 h 4135281"/>
              <a:gd name="connsiteX2" fmla="*/ 9247631 w 9247631"/>
              <a:gd name="connsiteY2" fmla="*/ 4135281 h 4135281"/>
              <a:gd name="connsiteX3" fmla="*/ 9242106 w 9247631"/>
              <a:gd name="connsiteY3" fmla="*/ 4135281 h 4135281"/>
              <a:gd name="connsiteX4" fmla="*/ 0 w 9247631"/>
              <a:gd name="connsiteY4" fmla="*/ 2473 h 4135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47631" h="4135281">
                <a:moveTo>
                  <a:pt x="0" y="0"/>
                </a:moveTo>
                <a:lnTo>
                  <a:pt x="9247631" y="0"/>
                </a:lnTo>
                <a:lnTo>
                  <a:pt x="9247631" y="4135281"/>
                </a:lnTo>
                <a:lnTo>
                  <a:pt x="9242106" y="4135281"/>
                </a:lnTo>
                <a:lnTo>
                  <a:pt x="0" y="2473"/>
                </a:lnTo>
                <a:close/>
              </a:path>
            </a:pathLst>
          </a:cu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8CEC0835-901B-2709-CDB6-027DACF447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58776" y="6343342"/>
            <a:ext cx="1151998" cy="160744"/>
          </a:xfrm>
          <a:prstGeom prst="rect">
            <a:avLst/>
          </a:prstGeom>
        </p:spPr>
      </p:pic>
      <p:sp>
        <p:nvSpPr>
          <p:cNvPr id="32" name="Vertikaler Textplatzhalter 2">
            <a:extLst>
              <a:ext uri="{FF2B5EF4-FFF2-40B4-BE49-F238E27FC236}">
                <a16:creationId xmlns:a16="http://schemas.microsoft.com/office/drawing/2014/main" id="{17D363D7-5B0A-390A-CE33-8AE204EBB79A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3238775" y="6069200"/>
            <a:ext cx="5185224" cy="468000"/>
          </a:xfrm>
        </p:spPr>
        <p:txBody>
          <a:bodyPr vert="horz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>
                <a:solidFill>
                  <a:srgbClr val="FFFFFF"/>
                </a:solidFill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5pPr>
            <a:lvl6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6pPr>
            <a:lvl7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7pPr>
            <a:lvl8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8pPr>
            <a:lvl9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9pPr>
          </a:lstStyle>
          <a:p>
            <a:pPr lvl="0"/>
            <a:r>
              <a:rPr lang="de-DE" dirty="0"/>
              <a:t>Freiraum für Sekundärlogo(s) / Name </a:t>
            </a:r>
            <a:br>
              <a:rPr lang="de-DE" dirty="0"/>
            </a:br>
            <a:r>
              <a:rPr lang="de-DE" dirty="0"/>
              <a:t>des Fachbereichs, Instituts oder SFBs</a:t>
            </a:r>
          </a:p>
        </p:txBody>
      </p:sp>
      <p:sp>
        <p:nvSpPr>
          <p:cNvPr id="33" name="Titel 1">
            <a:extLst>
              <a:ext uri="{FF2B5EF4-FFF2-40B4-BE49-F238E27FC236}">
                <a16:creationId xmlns:a16="http://schemas.microsoft.com/office/drawing/2014/main" id="{AE2A2275-CE74-9235-4FC1-F06FA153A6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2067931"/>
            <a:ext cx="6408000" cy="1276350"/>
          </a:xfrm>
        </p:spPr>
        <p:txBody>
          <a:bodyPr anchor="t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1">
                <a:solidFill>
                  <a:schemeClr val="accent3"/>
                </a:solidFill>
              </a:defRPr>
            </a:lvl1pPr>
          </a:lstStyle>
          <a:p>
            <a:r>
              <a:rPr lang="de-DE" dirty="0"/>
              <a:t>Titel der Präsentation </a:t>
            </a:r>
            <a:br>
              <a:rPr lang="de-DE" dirty="0"/>
            </a:br>
            <a:r>
              <a:rPr lang="de-DE" dirty="0"/>
              <a:t>auf zwei Zeilen einfügen</a:t>
            </a:r>
          </a:p>
        </p:txBody>
      </p:sp>
      <p:sp>
        <p:nvSpPr>
          <p:cNvPr id="34" name="Untertitel 2">
            <a:extLst>
              <a:ext uri="{FF2B5EF4-FFF2-40B4-BE49-F238E27FC236}">
                <a16:creationId xmlns:a16="http://schemas.microsoft.com/office/drawing/2014/main" id="{7125A2FF-8C5A-CCF3-ACE3-0A5816ED6D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3344281"/>
            <a:ext cx="6408000" cy="9000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rgbClr val="333F48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 bzw. Kurzbeschreibung der Präsentation</a:t>
            </a:r>
            <a:br>
              <a:rPr lang="de-DE" dirty="0"/>
            </a:br>
            <a:r>
              <a:rPr lang="de-DE" dirty="0"/>
              <a:t>Name: der Referentin / des Referenten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08ED576E-A035-EC43-AB96-E951C149AB11}"/>
              </a:ext>
            </a:extLst>
          </p:cNvPr>
          <p:cNvGrpSpPr/>
          <p:nvPr userDrawn="1"/>
        </p:nvGrpSpPr>
        <p:grpSpPr>
          <a:xfrm>
            <a:off x="-468000" y="-468000"/>
            <a:ext cx="13140000" cy="7776000"/>
            <a:chOff x="-468000" y="-468000"/>
            <a:chExt cx="13140000" cy="7776000"/>
          </a:xfrm>
        </p:grpSpPr>
        <p:sp>
          <p:nvSpPr>
            <p:cNvPr id="5" name="Hilfslinien">
              <a:extLst>
                <a:ext uri="{FF2B5EF4-FFF2-40B4-BE49-F238E27FC236}">
                  <a16:creationId xmlns:a16="http://schemas.microsoft.com/office/drawing/2014/main" id="{0E20D9F0-2943-AEE4-562C-239979C93485}"/>
                </a:ext>
              </a:extLst>
            </p:cNvPr>
            <p:cNvSpPr txBox="1"/>
            <p:nvPr userDrawn="1"/>
          </p:nvSpPr>
          <p:spPr>
            <a:xfrm rot="10800000" flipH="1" flipV="1">
              <a:off x="360000" y="-468000"/>
              <a:ext cx="114840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cxnSp>
          <p:nvCxnSpPr>
            <p:cNvPr id="6" name="Linie">
              <a:extLst>
                <a:ext uri="{FF2B5EF4-FFF2-40B4-BE49-F238E27FC236}">
                  <a16:creationId xmlns:a16="http://schemas.microsoft.com/office/drawing/2014/main" id="{D570C8CB-F89B-230A-AFB1-B0DACE17AC5D}"/>
                </a:ext>
              </a:extLst>
            </p:cNvPr>
            <p:cNvCxnSpPr/>
            <p:nvPr userDrawn="1"/>
          </p:nvCxnSpPr>
          <p:spPr>
            <a:xfrm>
              <a:off x="12312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Linie">
              <a:extLst>
                <a:ext uri="{FF2B5EF4-FFF2-40B4-BE49-F238E27FC236}">
                  <a16:creationId xmlns:a16="http://schemas.microsoft.com/office/drawing/2014/main" id="{C935E6B5-CC75-0754-1628-2B3374AB3065}"/>
                </a:ext>
              </a:extLst>
            </p:cNvPr>
            <p:cNvCxnSpPr/>
            <p:nvPr userDrawn="1"/>
          </p:nvCxnSpPr>
          <p:spPr>
            <a:xfrm>
              <a:off x="11844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Linie">
              <a:extLst>
                <a:ext uri="{FF2B5EF4-FFF2-40B4-BE49-F238E27FC236}">
                  <a16:creationId xmlns:a16="http://schemas.microsoft.com/office/drawing/2014/main" id="{541B388C-0A60-DEF1-3FF8-120CD6EE4CA7}"/>
                </a:ext>
              </a:extLst>
            </p:cNvPr>
            <p:cNvCxnSpPr/>
            <p:nvPr userDrawn="1"/>
          </p:nvCxnSpPr>
          <p:spPr>
            <a:xfrm>
              <a:off x="360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Linie">
              <a:extLst>
                <a:ext uri="{FF2B5EF4-FFF2-40B4-BE49-F238E27FC236}">
                  <a16:creationId xmlns:a16="http://schemas.microsoft.com/office/drawing/2014/main" id="{84D91832-3BBF-A95B-2514-81DD292A6C74}"/>
                </a:ext>
              </a:extLst>
            </p:cNvPr>
            <p:cNvCxnSpPr/>
            <p:nvPr userDrawn="1"/>
          </p:nvCxnSpPr>
          <p:spPr>
            <a:xfrm>
              <a:off x="11844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Linie">
              <a:extLst>
                <a:ext uri="{FF2B5EF4-FFF2-40B4-BE49-F238E27FC236}">
                  <a16:creationId xmlns:a16="http://schemas.microsoft.com/office/drawing/2014/main" id="{3BDFB873-3196-0679-E5E5-1014F6AD39FF}"/>
                </a:ext>
              </a:extLst>
            </p:cNvPr>
            <p:cNvCxnSpPr/>
            <p:nvPr userDrawn="1"/>
          </p:nvCxnSpPr>
          <p:spPr>
            <a:xfrm>
              <a:off x="360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inie">
              <a:extLst>
                <a:ext uri="{FF2B5EF4-FFF2-40B4-BE49-F238E27FC236}">
                  <a16:creationId xmlns:a16="http://schemas.microsoft.com/office/drawing/2014/main" id="{8D292526-988C-3B02-EB64-915CF6509D2B}"/>
                </a:ext>
              </a:extLst>
            </p:cNvPr>
            <p:cNvCxnSpPr/>
            <p:nvPr userDrawn="1"/>
          </p:nvCxnSpPr>
          <p:spPr>
            <a:xfrm>
              <a:off x="-468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Linie">
              <a:extLst>
                <a:ext uri="{FF2B5EF4-FFF2-40B4-BE49-F238E27FC236}">
                  <a16:creationId xmlns:a16="http://schemas.microsoft.com/office/drawing/2014/main" id="{85E17717-849A-BC6A-6E15-F3D7D95F50F4}"/>
                </a:ext>
              </a:extLst>
            </p:cNvPr>
            <p:cNvCxnSpPr/>
            <p:nvPr userDrawn="1"/>
          </p:nvCxnSpPr>
          <p:spPr>
            <a:xfrm>
              <a:off x="-468000" y="1346554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Hilfslinien">
            <a:extLst>
              <a:ext uri="{FF2B5EF4-FFF2-40B4-BE49-F238E27FC236}">
                <a16:creationId xmlns:a16="http://schemas.microsoft.com/office/drawing/2014/main" id="{474191FE-C857-0955-F96B-F3BF3AC0BAA7}"/>
              </a:ext>
            </a:extLst>
          </p:cNvPr>
          <p:cNvSpPr txBox="1"/>
          <p:nvPr userDrawn="1"/>
        </p:nvSpPr>
        <p:spPr>
          <a:xfrm rot="10800000" flipH="1" flipV="1">
            <a:off x="360000" y="7029450"/>
            <a:ext cx="11484000" cy="3600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 Linien und Flächen dürfen im Rahmen des Corporate Designs (siehe CD Manual) verändert werden. </a:t>
            </a:r>
            <a:endParaRPr kumimoji="0" lang="de-DE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DCB79CEB-59EA-3691-86F7-85232B8522D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1312" y="276642"/>
            <a:ext cx="2909931" cy="813335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BAF27D88-EB1E-4DB2-A5A8-CDB3F30C06EB}"/>
              </a:ext>
            </a:extLst>
          </p:cNvPr>
          <p:cNvSpPr txBox="1"/>
          <p:nvPr userDrawn="1"/>
        </p:nvSpPr>
        <p:spPr>
          <a:xfrm>
            <a:off x="11913776" y="2411888"/>
            <a:ext cx="276999" cy="1136863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de-DE" sz="600" dirty="0">
                <a:solidFill>
                  <a:schemeClr val="bg1">
                    <a:lumMod val="50000"/>
                  </a:schemeClr>
                </a:solidFill>
              </a:rPr>
              <a:t>© Uni Münster – Nike Gais</a:t>
            </a:r>
          </a:p>
        </p:txBody>
      </p:sp>
    </p:spTree>
    <p:extLst>
      <p:ext uri="{BB962C8B-B14F-4D97-AF65-F5344CB8AC3E}">
        <p14:creationId xmlns:p14="http://schemas.microsoft.com/office/powerpoint/2010/main" val="36742237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2092">
          <p15:clr>
            <a:srgbClr val="FBAE40"/>
          </p15:clr>
        </p15:guide>
        <p15:guide id="5" pos="203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Design D.9 // Studierende 2 //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ihandform 11">
            <a:extLst>
              <a:ext uri="{FF2B5EF4-FFF2-40B4-BE49-F238E27FC236}">
                <a16:creationId xmlns:a16="http://schemas.microsoft.com/office/drawing/2014/main" id="{5750FA79-D612-24FE-418F-2C1EDD6408A3}"/>
              </a:ext>
            </a:extLst>
          </p:cNvPr>
          <p:cNvSpPr/>
          <p:nvPr userDrawn="1"/>
        </p:nvSpPr>
        <p:spPr>
          <a:xfrm>
            <a:off x="1" y="5114349"/>
            <a:ext cx="12204700" cy="1743449"/>
          </a:xfrm>
          <a:custGeom>
            <a:avLst/>
            <a:gdLst>
              <a:gd name="connsiteX0" fmla="*/ 0 w 12204700"/>
              <a:gd name="connsiteY0" fmla="*/ 0 h 1743449"/>
              <a:gd name="connsiteX1" fmla="*/ 3051 w 12204700"/>
              <a:gd name="connsiteY1" fmla="*/ 0 h 1743449"/>
              <a:gd name="connsiteX2" fmla="*/ 3181 w 12204700"/>
              <a:gd name="connsiteY2" fmla="*/ 17350 h 1743449"/>
              <a:gd name="connsiteX3" fmla="*/ 12204688 w 12204700"/>
              <a:gd name="connsiteY3" fmla="*/ 1336195 h 1743449"/>
              <a:gd name="connsiteX4" fmla="*/ 12204688 w 12204700"/>
              <a:gd name="connsiteY4" fmla="*/ 0 h 1743449"/>
              <a:gd name="connsiteX5" fmla="*/ 12204700 w 12204700"/>
              <a:gd name="connsiteY5" fmla="*/ 0 h 1743449"/>
              <a:gd name="connsiteX6" fmla="*/ 12204700 w 12204700"/>
              <a:gd name="connsiteY6" fmla="*/ 1743449 h 1743449"/>
              <a:gd name="connsiteX7" fmla="*/ 0 w 12204700"/>
              <a:gd name="connsiteY7" fmla="*/ 1743449 h 1743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04700" h="1743449">
                <a:moveTo>
                  <a:pt x="0" y="0"/>
                </a:moveTo>
                <a:lnTo>
                  <a:pt x="3051" y="0"/>
                </a:lnTo>
                <a:lnTo>
                  <a:pt x="3181" y="17350"/>
                </a:lnTo>
                <a:lnTo>
                  <a:pt x="12204688" y="1336195"/>
                </a:lnTo>
                <a:lnTo>
                  <a:pt x="12204688" y="0"/>
                </a:lnTo>
                <a:lnTo>
                  <a:pt x="12204700" y="0"/>
                </a:lnTo>
                <a:lnTo>
                  <a:pt x="12204700" y="1743449"/>
                </a:lnTo>
                <a:lnTo>
                  <a:pt x="0" y="174344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25EE5AE-750C-2056-2030-53FB6787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3" t="2626" r="571" b="31028"/>
          <a:stretch/>
        </p:blipFill>
        <p:spPr>
          <a:xfrm>
            <a:off x="2957069" y="0"/>
            <a:ext cx="9247631" cy="4135281"/>
          </a:xfrm>
          <a:custGeom>
            <a:avLst/>
            <a:gdLst>
              <a:gd name="connsiteX0" fmla="*/ 0 w 9247631"/>
              <a:gd name="connsiteY0" fmla="*/ 0 h 4135281"/>
              <a:gd name="connsiteX1" fmla="*/ 9247631 w 9247631"/>
              <a:gd name="connsiteY1" fmla="*/ 0 h 4135281"/>
              <a:gd name="connsiteX2" fmla="*/ 9247631 w 9247631"/>
              <a:gd name="connsiteY2" fmla="*/ 4135281 h 4135281"/>
              <a:gd name="connsiteX3" fmla="*/ 9242106 w 9247631"/>
              <a:gd name="connsiteY3" fmla="*/ 4135281 h 4135281"/>
              <a:gd name="connsiteX4" fmla="*/ 0 w 9247631"/>
              <a:gd name="connsiteY4" fmla="*/ 2473 h 4135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47631" h="4135281">
                <a:moveTo>
                  <a:pt x="0" y="0"/>
                </a:moveTo>
                <a:lnTo>
                  <a:pt x="9247631" y="0"/>
                </a:lnTo>
                <a:lnTo>
                  <a:pt x="9247631" y="4135281"/>
                </a:lnTo>
                <a:lnTo>
                  <a:pt x="9242106" y="4135281"/>
                </a:lnTo>
                <a:lnTo>
                  <a:pt x="0" y="2473"/>
                </a:lnTo>
                <a:close/>
              </a:path>
            </a:pathLst>
          </a:cu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8CEC0835-901B-2709-CDB6-027DACF447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58776" y="6343342"/>
            <a:ext cx="1151998" cy="160744"/>
          </a:xfrm>
          <a:prstGeom prst="rect">
            <a:avLst/>
          </a:prstGeom>
        </p:spPr>
      </p:pic>
      <p:sp>
        <p:nvSpPr>
          <p:cNvPr id="32" name="Vertikaler Textplatzhalter 2">
            <a:extLst>
              <a:ext uri="{FF2B5EF4-FFF2-40B4-BE49-F238E27FC236}">
                <a16:creationId xmlns:a16="http://schemas.microsoft.com/office/drawing/2014/main" id="{17D363D7-5B0A-390A-CE33-8AE204EBB79A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3238775" y="6069200"/>
            <a:ext cx="5185224" cy="468000"/>
          </a:xfrm>
        </p:spPr>
        <p:txBody>
          <a:bodyPr vert="horz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>
                <a:solidFill>
                  <a:srgbClr val="FFFFFF"/>
                </a:solidFill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5pPr>
            <a:lvl6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6pPr>
            <a:lvl7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7pPr>
            <a:lvl8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8pPr>
            <a:lvl9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9pPr>
          </a:lstStyle>
          <a:p>
            <a:pPr lvl="0"/>
            <a:r>
              <a:rPr lang="de-DE" dirty="0"/>
              <a:t>Freiraum für Sekundärlogo(s) / Name </a:t>
            </a:r>
            <a:br>
              <a:rPr lang="de-DE" dirty="0"/>
            </a:br>
            <a:r>
              <a:rPr lang="de-DE" dirty="0"/>
              <a:t>des Fachbereichs, Instituts oder SFBs</a:t>
            </a:r>
          </a:p>
        </p:txBody>
      </p:sp>
      <p:sp>
        <p:nvSpPr>
          <p:cNvPr id="33" name="Titel 1">
            <a:extLst>
              <a:ext uri="{FF2B5EF4-FFF2-40B4-BE49-F238E27FC236}">
                <a16:creationId xmlns:a16="http://schemas.microsoft.com/office/drawing/2014/main" id="{AE2A2275-CE74-9235-4FC1-F06FA153A6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2067931"/>
            <a:ext cx="6408000" cy="1276350"/>
          </a:xfrm>
        </p:spPr>
        <p:txBody>
          <a:bodyPr anchor="t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1">
                <a:solidFill>
                  <a:schemeClr val="bg2"/>
                </a:solidFill>
              </a:defRPr>
            </a:lvl1pPr>
          </a:lstStyle>
          <a:p>
            <a:r>
              <a:rPr lang="de-DE" dirty="0"/>
              <a:t>Titel der Präsentation </a:t>
            </a:r>
            <a:br>
              <a:rPr lang="de-DE" dirty="0"/>
            </a:br>
            <a:r>
              <a:rPr lang="de-DE" dirty="0"/>
              <a:t>auf zwei Zeilen einfügen</a:t>
            </a:r>
          </a:p>
        </p:txBody>
      </p:sp>
      <p:sp>
        <p:nvSpPr>
          <p:cNvPr id="34" name="Untertitel 2">
            <a:extLst>
              <a:ext uri="{FF2B5EF4-FFF2-40B4-BE49-F238E27FC236}">
                <a16:creationId xmlns:a16="http://schemas.microsoft.com/office/drawing/2014/main" id="{7125A2FF-8C5A-CCF3-ACE3-0A5816ED6D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3344281"/>
            <a:ext cx="6408000" cy="9000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rgbClr val="333F48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 bzw. Kurzbeschreibung der Präsentation</a:t>
            </a:r>
            <a:br>
              <a:rPr lang="de-DE" dirty="0"/>
            </a:br>
            <a:r>
              <a:rPr lang="de-DE" dirty="0"/>
              <a:t>Name: der Referentin / des Referenten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08ED576E-A035-EC43-AB96-E951C149AB11}"/>
              </a:ext>
            </a:extLst>
          </p:cNvPr>
          <p:cNvGrpSpPr/>
          <p:nvPr userDrawn="1"/>
        </p:nvGrpSpPr>
        <p:grpSpPr>
          <a:xfrm>
            <a:off x="-468000" y="-468000"/>
            <a:ext cx="13140000" cy="7776000"/>
            <a:chOff x="-468000" y="-468000"/>
            <a:chExt cx="13140000" cy="7776000"/>
          </a:xfrm>
        </p:grpSpPr>
        <p:sp>
          <p:nvSpPr>
            <p:cNvPr id="5" name="Hilfslinien">
              <a:extLst>
                <a:ext uri="{FF2B5EF4-FFF2-40B4-BE49-F238E27FC236}">
                  <a16:creationId xmlns:a16="http://schemas.microsoft.com/office/drawing/2014/main" id="{0E20D9F0-2943-AEE4-562C-239979C93485}"/>
                </a:ext>
              </a:extLst>
            </p:cNvPr>
            <p:cNvSpPr txBox="1"/>
            <p:nvPr userDrawn="1"/>
          </p:nvSpPr>
          <p:spPr>
            <a:xfrm rot="10800000" flipH="1" flipV="1">
              <a:off x="360000" y="-468000"/>
              <a:ext cx="114840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cxnSp>
          <p:nvCxnSpPr>
            <p:cNvPr id="6" name="Linie">
              <a:extLst>
                <a:ext uri="{FF2B5EF4-FFF2-40B4-BE49-F238E27FC236}">
                  <a16:creationId xmlns:a16="http://schemas.microsoft.com/office/drawing/2014/main" id="{D570C8CB-F89B-230A-AFB1-B0DACE17AC5D}"/>
                </a:ext>
              </a:extLst>
            </p:cNvPr>
            <p:cNvCxnSpPr/>
            <p:nvPr userDrawn="1"/>
          </p:nvCxnSpPr>
          <p:spPr>
            <a:xfrm>
              <a:off x="12312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Linie">
              <a:extLst>
                <a:ext uri="{FF2B5EF4-FFF2-40B4-BE49-F238E27FC236}">
                  <a16:creationId xmlns:a16="http://schemas.microsoft.com/office/drawing/2014/main" id="{C935E6B5-CC75-0754-1628-2B3374AB3065}"/>
                </a:ext>
              </a:extLst>
            </p:cNvPr>
            <p:cNvCxnSpPr/>
            <p:nvPr userDrawn="1"/>
          </p:nvCxnSpPr>
          <p:spPr>
            <a:xfrm>
              <a:off x="11844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Linie">
              <a:extLst>
                <a:ext uri="{FF2B5EF4-FFF2-40B4-BE49-F238E27FC236}">
                  <a16:creationId xmlns:a16="http://schemas.microsoft.com/office/drawing/2014/main" id="{541B388C-0A60-DEF1-3FF8-120CD6EE4CA7}"/>
                </a:ext>
              </a:extLst>
            </p:cNvPr>
            <p:cNvCxnSpPr/>
            <p:nvPr userDrawn="1"/>
          </p:nvCxnSpPr>
          <p:spPr>
            <a:xfrm>
              <a:off x="360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Linie">
              <a:extLst>
                <a:ext uri="{FF2B5EF4-FFF2-40B4-BE49-F238E27FC236}">
                  <a16:creationId xmlns:a16="http://schemas.microsoft.com/office/drawing/2014/main" id="{84D91832-3BBF-A95B-2514-81DD292A6C74}"/>
                </a:ext>
              </a:extLst>
            </p:cNvPr>
            <p:cNvCxnSpPr/>
            <p:nvPr userDrawn="1"/>
          </p:nvCxnSpPr>
          <p:spPr>
            <a:xfrm>
              <a:off x="11844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Linie">
              <a:extLst>
                <a:ext uri="{FF2B5EF4-FFF2-40B4-BE49-F238E27FC236}">
                  <a16:creationId xmlns:a16="http://schemas.microsoft.com/office/drawing/2014/main" id="{3BDFB873-3196-0679-E5E5-1014F6AD39FF}"/>
                </a:ext>
              </a:extLst>
            </p:cNvPr>
            <p:cNvCxnSpPr/>
            <p:nvPr userDrawn="1"/>
          </p:nvCxnSpPr>
          <p:spPr>
            <a:xfrm>
              <a:off x="360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inie">
              <a:extLst>
                <a:ext uri="{FF2B5EF4-FFF2-40B4-BE49-F238E27FC236}">
                  <a16:creationId xmlns:a16="http://schemas.microsoft.com/office/drawing/2014/main" id="{8D292526-988C-3B02-EB64-915CF6509D2B}"/>
                </a:ext>
              </a:extLst>
            </p:cNvPr>
            <p:cNvCxnSpPr/>
            <p:nvPr userDrawn="1"/>
          </p:nvCxnSpPr>
          <p:spPr>
            <a:xfrm>
              <a:off x="-468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Linie">
              <a:extLst>
                <a:ext uri="{FF2B5EF4-FFF2-40B4-BE49-F238E27FC236}">
                  <a16:creationId xmlns:a16="http://schemas.microsoft.com/office/drawing/2014/main" id="{85E17717-849A-BC6A-6E15-F3D7D95F50F4}"/>
                </a:ext>
              </a:extLst>
            </p:cNvPr>
            <p:cNvCxnSpPr/>
            <p:nvPr userDrawn="1"/>
          </p:nvCxnSpPr>
          <p:spPr>
            <a:xfrm>
              <a:off x="-468000" y="1346554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Hilfslinien">
            <a:extLst>
              <a:ext uri="{FF2B5EF4-FFF2-40B4-BE49-F238E27FC236}">
                <a16:creationId xmlns:a16="http://schemas.microsoft.com/office/drawing/2014/main" id="{474191FE-C857-0955-F96B-F3BF3AC0BAA7}"/>
              </a:ext>
            </a:extLst>
          </p:cNvPr>
          <p:cNvSpPr txBox="1"/>
          <p:nvPr userDrawn="1"/>
        </p:nvSpPr>
        <p:spPr>
          <a:xfrm rot="10800000" flipH="1" flipV="1">
            <a:off x="360000" y="7029450"/>
            <a:ext cx="11484000" cy="3600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 Linien und Flächen dürfen im Rahmen des Corporate Designs (siehe CD Manual) verändert werden. </a:t>
            </a:r>
            <a:endParaRPr kumimoji="0" lang="de-DE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0F5B9E5C-21AA-B47A-2D87-37316E3D66D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1312" y="276642"/>
            <a:ext cx="2909931" cy="813335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1AD53320-DAF0-4B9B-B7A6-C2FAE38013CF}"/>
              </a:ext>
            </a:extLst>
          </p:cNvPr>
          <p:cNvSpPr txBox="1"/>
          <p:nvPr userDrawn="1"/>
        </p:nvSpPr>
        <p:spPr>
          <a:xfrm>
            <a:off x="11913776" y="-26530"/>
            <a:ext cx="276999" cy="1136863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de-DE" sz="600" dirty="0">
                <a:solidFill>
                  <a:schemeClr val="bg1">
                    <a:lumMod val="50000"/>
                  </a:schemeClr>
                </a:solidFill>
              </a:rPr>
              <a:t>© Uni Münster – Nike Gais</a:t>
            </a:r>
          </a:p>
        </p:txBody>
      </p:sp>
    </p:spTree>
    <p:extLst>
      <p:ext uri="{BB962C8B-B14F-4D97-AF65-F5344CB8AC3E}">
        <p14:creationId xmlns:p14="http://schemas.microsoft.com/office/powerpoint/2010/main" val="25666872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2092">
          <p15:clr>
            <a:srgbClr val="FBAE40"/>
          </p15:clr>
        </p15:guide>
        <p15:guide id="5" pos="203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Design D.9 // Studierende 2 //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ihandform 11">
            <a:extLst>
              <a:ext uri="{FF2B5EF4-FFF2-40B4-BE49-F238E27FC236}">
                <a16:creationId xmlns:a16="http://schemas.microsoft.com/office/drawing/2014/main" id="{105C0A3A-F55E-B0E0-9829-B8A355B71722}"/>
              </a:ext>
            </a:extLst>
          </p:cNvPr>
          <p:cNvSpPr/>
          <p:nvPr userDrawn="1"/>
        </p:nvSpPr>
        <p:spPr>
          <a:xfrm>
            <a:off x="1" y="5114349"/>
            <a:ext cx="12204700" cy="1743449"/>
          </a:xfrm>
          <a:custGeom>
            <a:avLst/>
            <a:gdLst>
              <a:gd name="connsiteX0" fmla="*/ 0 w 12204700"/>
              <a:gd name="connsiteY0" fmla="*/ 0 h 1743449"/>
              <a:gd name="connsiteX1" fmla="*/ 3051 w 12204700"/>
              <a:gd name="connsiteY1" fmla="*/ 0 h 1743449"/>
              <a:gd name="connsiteX2" fmla="*/ 3181 w 12204700"/>
              <a:gd name="connsiteY2" fmla="*/ 17350 h 1743449"/>
              <a:gd name="connsiteX3" fmla="*/ 12204688 w 12204700"/>
              <a:gd name="connsiteY3" fmla="*/ 1336195 h 1743449"/>
              <a:gd name="connsiteX4" fmla="*/ 12204688 w 12204700"/>
              <a:gd name="connsiteY4" fmla="*/ 0 h 1743449"/>
              <a:gd name="connsiteX5" fmla="*/ 12204700 w 12204700"/>
              <a:gd name="connsiteY5" fmla="*/ 0 h 1743449"/>
              <a:gd name="connsiteX6" fmla="*/ 12204700 w 12204700"/>
              <a:gd name="connsiteY6" fmla="*/ 1743449 h 1743449"/>
              <a:gd name="connsiteX7" fmla="*/ 0 w 12204700"/>
              <a:gd name="connsiteY7" fmla="*/ 1743449 h 1743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04700" h="1743449">
                <a:moveTo>
                  <a:pt x="0" y="0"/>
                </a:moveTo>
                <a:lnTo>
                  <a:pt x="3051" y="0"/>
                </a:lnTo>
                <a:lnTo>
                  <a:pt x="3181" y="17350"/>
                </a:lnTo>
                <a:lnTo>
                  <a:pt x="12204688" y="1336195"/>
                </a:lnTo>
                <a:lnTo>
                  <a:pt x="12204688" y="0"/>
                </a:lnTo>
                <a:lnTo>
                  <a:pt x="12204700" y="0"/>
                </a:lnTo>
                <a:lnTo>
                  <a:pt x="12204700" y="1743449"/>
                </a:lnTo>
                <a:lnTo>
                  <a:pt x="0" y="1743449"/>
                </a:lnTo>
                <a:close/>
              </a:path>
            </a:pathLst>
          </a:custGeom>
          <a:solidFill>
            <a:srgbClr val="B1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6B3F723-0433-0505-479C-C7AD4CF5B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8" t="26009" r="184" b="1026"/>
          <a:stretch/>
        </p:blipFill>
        <p:spPr>
          <a:xfrm>
            <a:off x="2957069" y="0"/>
            <a:ext cx="9247631" cy="4135281"/>
          </a:xfrm>
          <a:custGeom>
            <a:avLst/>
            <a:gdLst>
              <a:gd name="connsiteX0" fmla="*/ 0 w 9247631"/>
              <a:gd name="connsiteY0" fmla="*/ 0 h 4135281"/>
              <a:gd name="connsiteX1" fmla="*/ 9247631 w 9247631"/>
              <a:gd name="connsiteY1" fmla="*/ 0 h 4135281"/>
              <a:gd name="connsiteX2" fmla="*/ 9247631 w 9247631"/>
              <a:gd name="connsiteY2" fmla="*/ 4135281 h 4135281"/>
              <a:gd name="connsiteX3" fmla="*/ 9242106 w 9247631"/>
              <a:gd name="connsiteY3" fmla="*/ 4135281 h 4135281"/>
              <a:gd name="connsiteX4" fmla="*/ 0 w 9247631"/>
              <a:gd name="connsiteY4" fmla="*/ 2473 h 4135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47631" h="4135281">
                <a:moveTo>
                  <a:pt x="0" y="0"/>
                </a:moveTo>
                <a:lnTo>
                  <a:pt x="9247631" y="0"/>
                </a:lnTo>
                <a:lnTo>
                  <a:pt x="9247631" y="4135281"/>
                </a:lnTo>
                <a:lnTo>
                  <a:pt x="9242106" y="4135281"/>
                </a:lnTo>
                <a:lnTo>
                  <a:pt x="0" y="2473"/>
                </a:lnTo>
                <a:close/>
              </a:path>
            </a:pathLst>
          </a:cu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8CEC0835-901B-2709-CDB6-027DACF447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58776" y="6343342"/>
            <a:ext cx="1151998" cy="160744"/>
          </a:xfrm>
          <a:prstGeom prst="rect">
            <a:avLst/>
          </a:prstGeom>
        </p:spPr>
      </p:pic>
      <p:sp>
        <p:nvSpPr>
          <p:cNvPr id="32" name="Vertikaler Textplatzhalter 2">
            <a:extLst>
              <a:ext uri="{FF2B5EF4-FFF2-40B4-BE49-F238E27FC236}">
                <a16:creationId xmlns:a16="http://schemas.microsoft.com/office/drawing/2014/main" id="{17D363D7-5B0A-390A-CE33-8AE204EBB79A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3238775" y="6069200"/>
            <a:ext cx="5185224" cy="468000"/>
          </a:xfrm>
        </p:spPr>
        <p:txBody>
          <a:bodyPr vert="horz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>
                <a:solidFill>
                  <a:srgbClr val="FFFFFF"/>
                </a:solidFill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5pPr>
            <a:lvl6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6pPr>
            <a:lvl7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7pPr>
            <a:lvl8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8pPr>
            <a:lvl9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9pPr>
          </a:lstStyle>
          <a:p>
            <a:pPr lvl="0"/>
            <a:r>
              <a:rPr lang="de-DE" dirty="0"/>
              <a:t>Freiraum für Sekundärlogo(s) / Name </a:t>
            </a:r>
            <a:br>
              <a:rPr lang="de-DE" dirty="0"/>
            </a:br>
            <a:r>
              <a:rPr lang="de-DE" dirty="0"/>
              <a:t>des Fachbereichs, Instituts oder SFBs</a:t>
            </a:r>
          </a:p>
        </p:txBody>
      </p:sp>
      <p:sp>
        <p:nvSpPr>
          <p:cNvPr id="33" name="Titel 1">
            <a:extLst>
              <a:ext uri="{FF2B5EF4-FFF2-40B4-BE49-F238E27FC236}">
                <a16:creationId xmlns:a16="http://schemas.microsoft.com/office/drawing/2014/main" id="{AE2A2275-CE74-9235-4FC1-F06FA153A6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2067931"/>
            <a:ext cx="6408000" cy="1276350"/>
          </a:xfrm>
        </p:spPr>
        <p:txBody>
          <a:bodyPr anchor="t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1">
                <a:solidFill>
                  <a:srgbClr val="B1C800"/>
                </a:solidFill>
              </a:defRPr>
            </a:lvl1pPr>
          </a:lstStyle>
          <a:p>
            <a:r>
              <a:rPr lang="de-DE" dirty="0"/>
              <a:t>Titel der Präsentation </a:t>
            </a:r>
            <a:br>
              <a:rPr lang="de-DE" dirty="0"/>
            </a:br>
            <a:r>
              <a:rPr lang="de-DE" dirty="0"/>
              <a:t>auf zwei Zeilen einfügen</a:t>
            </a:r>
          </a:p>
        </p:txBody>
      </p:sp>
      <p:sp>
        <p:nvSpPr>
          <p:cNvPr id="34" name="Untertitel 2">
            <a:extLst>
              <a:ext uri="{FF2B5EF4-FFF2-40B4-BE49-F238E27FC236}">
                <a16:creationId xmlns:a16="http://schemas.microsoft.com/office/drawing/2014/main" id="{7125A2FF-8C5A-CCF3-ACE3-0A5816ED6D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3344281"/>
            <a:ext cx="6408000" cy="9000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rgbClr val="333F48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 bzw. Kurzbeschreibung der Präsentation</a:t>
            </a:r>
            <a:br>
              <a:rPr lang="de-DE" dirty="0"/>
            </a:br>
            <a:r>
              <a:rPr lang="de-DE" dirty="0"/>
              <a:t>Name: der Referentin / des Referenten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08ED576E-A035-EC43-AB96-E951C149AB11}"/>
              </a:ext>
            </a:extLst>
          </p:cNvPr>
          <p:cNvGrpSpPr/>
          <p:nvPr userDrawn="1"/>
        </p:nvGrpSpPr>
        <p:grpSpPr>
          <a:xfrm>
            <a:off x="-468000" y="-468000"/>
            <a:ext cx="13140000" cy="7776000"/>
            <a:chOff x="-468000" y="-468000"/>
            <a:chExt cx="13140000" cy="7776000"/>
          </a:xfrm>
        </p:grpSpPr>
        <p:sp>
          <p:nvSpPr>
            <p:cNvPr id="5" name="Hilfslinien">
              <a:extLst>
                <a:ext uri="{FF2B5EF4-FFF2-40B4-BE49-F238E27FC236}">
                  <a16:creationId xmlns:a16="http://schemas.microsoft.com/office/drawing/2014/main" id="{0E20D9F0-2943-AEE4-562C-239979C93485}"/>
                </a:ext>
              </a:extLst>
            </p:cNvPr>
            <p:cNvSpPr txBox="1"/>
            <p:nvPr userDrawn="1"/>
          </p:nvSpPr>
          <p:spPr>
            <a:xfrm rot="10800000" flipH="1" flipV="1">
              <a:off x="360000" y="-468000"/>
              <a:ext cx="114840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cxnSp>
          <p:nvCxnSpPr>
            <p:cNvPr id="6" name="Linie">
              <a:extLst>
                <a:ext uri="{FF2B5EF4-FFF2-40B4-BE49-F238E27FC236}">
                  <a16:creationId xmlns:a16="http://schemas.microsoft.com/office/drawing/2014/main" id="{D570C8CB-F89B-230A-AFB1-B0DACE17AC5D}"/>
                </a:ext>
              </a:extLst>
            </p:cNvPr>
            <p:cNvCxnSpPr/>
            <p:nvPr userDrawn="1"/>
          </p:nvCxnSpPr>
          <p:spPr>
            <a:xfrm>
              <a:off x="12312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Linie">
              <a:extLst>
                <a:ext uri="{FF2B5EF4-FFF2-40B4-BE49-F238E27FC236}">
                  <a16:creationId xmlns:a16="http://schemas.microsoft.com/office/drawing/2014/main" id="{C935E6B5-CC75-0754-1628-2B3374AB3065}"/>
                </a:ext>
              </a:extLst>
            </p:cNvPr>
            <p:cNvCxnSpPr/>
            <p:nvPr userDrawn="1"/>
          </p:nvCxnSpPr>
          <p:spPr>
            <a:xfrm>
              <a:off x="11844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Linie">
              <a:extLst>
                <a:ext uri="{FF2B5EF4-FFF2-40B4-BE49-F238E27FC236}">
                  <a16:creationId xmlns:a16="http://schemas.microsoft.com/office/drawing/2014/main" id="{541B388C-0A60-DEF1-3FF8-120CD6EE4CA7}"/>
                </a:ext>
              </a:extLst>
            </p:cNvPr>
            <p:cNvCxnSpPr/>
            <p:nvPr userDrawn="1"/>
          </p:nvCxnSpPr>
          <p:spPr>
            <a:xfrm>
              <a:off x="360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Linie">
              <a:extLst>
                <a:ext uri="{FF2B5EF4-FFF2-40B4-BE49-F238E27FC236}">
                  <a16:creationId xmlns:a16="http://schemas.microsoft.com/office/drawing/2014/main" id="{84D91832-3BBF-A95B-2514-81DD292A6C74}"/>
                </a:ext>
              </a:extLst>
            </p:cNvPr>
            <p:cNvCxnSpPr/>
            <p:nvPr userDrawn="1"/>
          </p:nvCxnSpPr>
          <p:spPr>
            <a:xfrm>
              <a:off x="11844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Linie">
              <a:extLst>
                <a:ext uri="{FF2B5EF4-FFF2-40B4-BE49-F238E27FC236}">
                  <a16:creationId xmlns:a16="http://schemas.microsoft.com/office/drawing/2014/main" id="{3BDFB873-3196-0679-E5E5-1014F6AD39FF}"/>
                </a:ext>
              </a:extLst>
            </p:cNvPr>
            <p:cNvCxnSpPr/>
            <p:nvPr userDrawn="1"/>
          </p:nvCxnSpPr>
          <p:spPr>
            <a:xfrm>
              <a:off x="360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inie">
              <a:extLst>
                <a:ext uri="{FF2B5EF4-FFF2-40B4-BE49-F238E27FC236}">
                  <a16:creationId xmlns:a16="http://schemas.microsoft.com/office/drawing/2014/main" id="{8D292526-988C-3B02-EB64-915CF6509D2B}"/>
                </a:ext>
              </a:extLst>
            </p:cNvPr>
            <p:cNvCxnSpPr/>
            <p:nvPr userDrawn="1"/>
          </p:nvCxnSpPr>
          <p:spPr>
            <a:xfrm>
              <a:off x="-468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Linie">
              <a:extLst>
                <a:ext uri="{FF2B5EF4-FFF2-40B4-BE49-F238E27FC236}">
                  <a16:creationId xmlns:a16="http://schemas.microsoft.com/office/drawing/2014/main" id="{85E17717-849A-BC6A-6E15-F3D7D95F50F4}"/>
                </a:ext>
              </a:extLst>
            </p:cNvPr>
            <p:cNvCxnSpPr/>
            <p:nvPr userDrawn="1"/>
          </p:nvCxnSpPr>
          <p:spPr>
            <a:xfrm>
              <a:off x="-468000" y="1346554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Hilfslinien">
            <a:extLst>
              <a:ext uri="{FF2B5EF4-FFF2-40B4-BE49-F238E27FC236}">
                <a16:creationId xmlns:a16="http://schemas.microsoft.com/office/drawing/2014/main" id="{474191FE-C857-0955-F96B-F3BF3AC0BAA7}"/>
              </a:ext>
            </a:extLst>
          </p:cNvPr>
          <p:cNvSpPr txBox="1"/>
          <p:nvPr userDrawn="1"/>
        </p:nvSpPr>
        <p:spPr>
          <a:xfrm rot="10800000" flipH="1" flipV="1">
            <a:off x="360000" y="7029450"/>
            <a:ext cx="11484000" cy="3600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 Linien und Flächen dürfen im Rahmen des Corporate Designs (siehe CD Manual) verändert werden. </a:t>
            </a:r>
            <a:endParaRPr kumimoji="0" lang="de-DE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6CE82CE3-6CE8-A257-0360-A352BD8F3A5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1312" y="276642"/>
            <a:ext cx="2909931" cy="813335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B920C0C5-5BAC-4A8D-99D8-288EEB1D23B9}"/>
              </a:ext>
            </a:extLst>
          </p:cNvPr>
          <p:cNvSpPr txBox="1"/>
          <p:nvPr userDrawn="1"/>
        </p:nvSpPr>
        <p:spPr>
          <a:xfrm>
            <a:off x="11948610" y="2803757"/>
            <a:ext cx="276999" cy="1136863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de-DE" sz="600" dirty="0">
                <a:solidFill>
                  <a:schemeClr val="bg1">
                    <a:lumMod val="25000"/>
                  </a:schemeClr>
                </a:solidFill>
              </a:rPr>
              <a:t>© Uni Münster – Nike Gais</a:t>
            </a:r>
          </a:p>
        </p:txBody>
      </p:sp>
    </p:spTree>
    <p:extLst>
      <p:ext uri="{BB962C8B-B14F-4D97-AF65-F5344CB8AC3E}">
        <p14:creationId xmlns:p14="http://schemas.microsoft.com/office/powerpoint/2010/main" val="6573385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2092">
          <p15:clr>
            <a:srgbClr val="FBAE40"/>
          </p15:clr>
        </p15:guide>
        <p15:guide id="5" pos="203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esign F.1 // Forschung 1 //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1715575E-929A-058E-56FD-AA4BB32689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84" t="14262" b="6169"/>
          <a:stretch/>
        </p:blipFill>
        <p:spPr>
          <a:xfrm>
            <a:off x="-1940" y="3088"/>
            <a:ext cx="12219340" cy="6862741"/>
          </a:xfrm>
          <a:prstGeom prst="rect">
            <a:avLst/>
          </a:prstGeom>
        </p:spPr>
      </p:pic>
      <p:sp>
        <p:nvSpPr>
          <p:cNvPr id="48" name="Titel 1"/>
          <p:cNvSpPr>
            <a:spLocks noGrp="1"/>
          </p:cNvSpPr>
          <p:nvPr>
            <p:ph type="ctrTitle" hasCustomPrompt="1"/>
          </p:nvPr>
        </p:nvSpPr>
        <p:spPr>
          <a:xfrm>
            <a:off x="360000" y="2609492"/>
            <a:ext cx="6408000" cy="1276350"/>
          </a:xfrm>
        </p:spPr>
        <p:txBody>
          <a:bodyPr anchor="t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Titel der Präsentation </a:t>
            </a:r>
            <a:br>
              <a:rPr lang="de-DE" dirty="0"/>
            </a:br>
            <a:r>
              <a:rPr lang="de-DE" dirty="0"/>
              <a:t>auf zwei Zeilen einfügen</a:t>
            </a:r>
          </a:p>
        </p:txBody>
      </p:sp>
      <p:sp>
        <p:nvSpPr>
          <p:cNvPr id="49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360000" y="3885842"/>
            <a:ext cx="6408000" cy="9000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 bzw. Kurzbeschreibung der Präsentation</a:t>
            </a:r>
            <a:br>
              <a:rPr lang="de-DE" dirty="0"/>
            </a:br>
            <a:r>
              <a:rPr lang="de-DE" dirty="0"/>
              <a:t>Name: der Referentin / des Referenten</a:t>
            </a:r>
          </a:p>
        </p:txBody>
      </p:sp>
      <p:sp>
        <p:nvSpPr>
          <p:cNvPr id="2" name="Rechteck 2">
            <a:extLst>
              <a:ext uri="{FF2B5EF4-FFF2-40B4-BE49-F238E27FC236}">
                <a16:creationId xmlns:a16="http://schemas.microsoft.com/office/drawing/2014/main" id="{C5FCF425-F40A-D955-4162-CDB8AA61A791}"/>
              </a:ext>
            </a:extLst>
          </p:cNvPr>
          <p:cNvSpPr/>
          <p:nvPr userDrawn="1"/>
        </p:nvSpPr>
        <p:spPr>
          <a:xfrm>
            <a:off x="0" y="0"/>
            <a:ext cx="9503923" cy="2023353"/>
          </a:xfrm>
          <a:custGeom>
            <a:avLst/>
            <a:gdLst>
              <a:gd name="connsiteX0" fmla="*/ 0 w 9503923"/>
              <a:gd name="connsiteY0" fmla="*/ 0 h 2023353"/>
              <a:gd name="connsiteX1" fmla="*/ 9503923 w 9503923"/>
              <a:gd name="connsiteY1" fmla="*/ 0 h 2023353"/>
              <a:gd name="connsiteX2" fmla="*/ 9503923 w 9503923"/>
              <a:gd name="connsiteY2" fmla="*/ 2023353 h 2023353"/>
              <a:gd name="connsiteX3" fmla="*/ 0 w 9503923"/>
              <a:gd name="connsiteY3" fmla="*/ 2023353 h 2023353"/>
              <a:gd name="connsiteX4" fmla="*/ 0 w 9503923"/>
              <a:gd name="connsiteY4" fmla="*/ 0 h 2023353"/>
              <a:gd name="connsiteX0" fmla="*/ 0 w 9503923"/>
              <a:gd name="connsiteY0" fmla="*/ 0 h 2023353"/>
              <a:gd name="connsiteX1" fmla="*/ 9503923 w 9503923"/>
              <a:gd name="connsiteY1" fmla="*/ 0 h 2023353"/>
              <a:gd name="connsiteX2" fmla="*/ 0 w 9503923"/>
              <a:gd name="connsiteY2" fmla="*/ 2023353 h 2023353"/>
              <a:gd name="connsiteX3" fmla="*/ 0 w 9503923"/>
              <a:gd name="connsiteY3" fmla="*/ 0 h 202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03923" h="2023353">
                <a:moveTo>
                  <a:pt x="0" y="0"/>
                </a:moveTo>
                <a:lnTo>
                  <a:pt x="9503923" y="0"/>
                </a:lnTo>
                <a:lnTo>
                  <a:pt x="0" y="20233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66234BC3-0B58-A40E-D8EC-F8213D251D77}"/>
              </a:ext>
            </a:extLst>
          </p:cNvPr>
          <p:cNvGrpSpPr/>
          <p:nvPr userDrawn="1"/>
        </p:nvGrpSpPr>
        <p:grpSpPr>
          <a:xfrm>
            <a:off x="-468000" y="-468000"/>
            <a:ext cx="13140000" cy="7776000"/>
            <a:chOff x="-468000" y="-468000"/>
            <a:chExt cx="13140000" cy="7776000"/>
          </a:xfrm>
        </p:grpSpPr>
        <p:sp>
          <p:nvSpPr>
            <p:cNvPr id="7" name="Hilfslinien">
              <a:extLst>
                <a:ext uri="{FF2B5EF4-FFF2-40B4-BE49-F238E27FC236}">
                  <a16:creationId xmlns:a16="http://schemas.microsoft.com/office/drawing/2014/main" id="{E3A2185E-AA2F-AFE9-A394-FA6D4B31816C}"/>
                </a:ext>
              </a:extLst>
            </p:cNvPr>
            <p:cNvSpPr txBox="1"/>
            <p:nvPr userDrawn="1"/>
          </p:nvSpPr>
          <p:spPr>
            <a:xfrm rot="10800000" flipH="1" flipV="1">
              <a:off x="360000" y="-468000"/>
              <a:ext cx="114840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cxnSp>
          <p:nvCxnSpPr>
            <p:cNvPr id="8" name="Linie">
              <a:extLst>
                <a:ext uri="{FF2B5EF4-FFF2-40B4-BE49-F238E27FC236}">
                  <a16:creationId xmlns:a16="http://schemas.microsoft.com/office/drawing/2014/main" id="{7FBC7988-B0EC-1014-158E-279877C9B451}"/>
                </a:ext>
              </a:extLst>
            </p:cNvPr>
            <p:cNvCxnSpPr/>
            <p:nvPr userDrawn="1"/>
          </p:nvCxnSpPr>
          <p:spPr>
            <a:xfrm>
              <a:off x="12312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inie">
              <a:extLst>
                <a:ext uri="{FF2B5EF4-FFF2-40B4-BE49-F238E27FC236}">
                  <a16:creationId xmlns:a16="http://schemas.microsoft.com/office/drawing/2014/main" id="{3C35C003-A0D8-FDE1-8C48-6FA37F709C4E}"/>
                </a:ext>
              </a:extLst>
            </p:cNvPr>
            <p:cNvCxnSpPr/>
            <p:nvPr userDrawn="1"/>
          </p:nvCxnSpPr>
          <p:spPr>
            <a:xfrm>
              <a:off x="11844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Linie">
              <a:extLst>
                <a:ext uri="{FF2B5EF4-FFF2-40B4-BE49-F238E27FC236}">
                  <a16:creationId xmlns:a16="http://schemas.microsoft.com/office/drawing/2014/main" id="{601D163C-9CF0-1386-42BE-07482BD5CF05}"/>
                </a:ext>
              </a:extLst>
            </p:cNvPr>
            <p:cNvCxnSpPr/>
            <p:nvPr userDrawn="1"/>
          </p:nvCxnSpPr>
          <p:spPr>
            <a:xfrm>
              <a:off x="360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Linie">
              <a:extLst>
                <a:ext uri="{FF2B5EF4-FFF2-40B4-BE49-F238E27FC236}">
                  <a16:creationId xmlns:a16="http://schemas.microsoft.com/office/drawing/2014/main" id="{E2343A27-15A5-B967-D2F1-E97DEE3C2370}"/>
                </a:ext>
              </a:extLst>
            </p:cNvPr>
            <p:cNvCxnSpPr/>
            <p:nvPr userDrawn="1"/>
          </p:nvCxnSpPr>
          <p:spPr>
            <a:xfrm>
              <a:off x="11844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Linie">
              <a:extLst>
                <a:ext uri="{FF2B5EF4-FFF2-40B4-BE49-F238E27FC236}">
                  <a16:creationId xmlns:a16="http://schemas.microsoft.com/office/drawing/2014/main" id="{127838DB-3D27-D9D5-573D-2093DEA3F412}"/>
                </a:ext>
              </a:extLst>
            </p:cNvPr>
            <p:cNvCxnSpPr/>
            <p:nvPr userDrawn="1"/>
          </p:nvCxnSpPr>
          <p:spPr>
            <a:xfrm>
              <a:off x="360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Linie">
              <a:extLst>
                <a:ext uri="{FF2B5EF4-FFF2-40B4-BE49-F238E27FC236}">
                  <a16:creationId xmlns:a16="http://schemas.microsoft.com/office/drawing/2014/main" id="{D335F13D-E418-67A6-031E-51CEBC1C9201}"/>
                </a:ext>
              </a:extLst>
            </p:cNvPr>
            <p:cNvCxnSpPr/>
            <p:nvPr userDrawn="1"/>
          </p:nvCxnSpPr>
          <p:spPr>
            <a:xfrm>
              <a:off x="-468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Linie">
              <a:extLst>
                <a:ext uri="{FF2B5EF4-FFF2-40B4-BE49-F238E27FC236}">
                  <a16:creationId xmlns:a16="http://schemas.microsoft.com/office/drawing/2014/main" id="{D3F14C6D-5D88-FD47-F5D3-2A4370434F4B}"/>
                </a:ext>
              </a:extLst>
            </p:cNvPr>
            <p:cNvCxnSpPr/>
            <p:nvPr userDrawn="1"/>
          </p:nvCxnSpPr>
          <p:spPr>
            <a:xfrm>
              <a:off x="-468000" y="1346554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Hilfslinien">
            <a:extLst>
              <a:ext uri="{FF2B5EF4-FFF2-40B4-BE49-F238E27FC236}">
                <a16:creationId xmlns:a16="http://schemas.microsoft.com/office/drawing/2014/main" id="{192ADBFE-BBCA-16C7-E4D3-1DE6795D709B}"/>
              </a:ext>
            </a:extLst>
          </p:cNvPr>
          <p:cNvSpPr txBox="1"/>
          <p:nvPr userDrawn="1"/>
        </p:nvSpPr>
        <p:spPr>
          <a:xfrm rot="10800000" flipH="1" flipV="1">
            <a:off x="360000" y="7029450"/>
            <a:ext cx="11484000" cy="3600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 Linien und Flächen dürfen im Rahmen des Corporate Designs (siehe CD Manual) verändert werden. </a:t>
            </a:r>
            <a:endParaRPr kumimoji="0" lang="de-DE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0C6D6F75-1082-9AE5-CB00-421663BF3F1A}"/>
              </a:ext>
            </a:extLst>
          </p:cNvPr>
          <p:cNvCxnSpPr>
            <a:cxnSpLocks/>
          </p:cNvCxnSpPr>
          <p:nvPr userDrawn="1"/>
        </p:nvCxnSpPr>
        <p:spPr>
          <a:xfrm rot="720000">
            <a:off x="-238223" y="6236942"/>
            <a:ext cx="6840000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Grafik 24">
            <a:extLst>
              <a:ext uri="{FF2B5EF4-FFF2-40B4-BE49-F238E27FC236}">
                <a16:creationId xmlns:a16="http://schemas.microsoft.com/office/drawing/2014/main" id="{9D175489-3B32-EF94-34E3-18404B0854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58775" y="293869"/>
            <a:ext cx="2880000" cy="780560"/>
          </a:xfrm>
          <a:prstGeom prst="rect">
            <a:avLst/>
          </a:prstGeom>
          <a:noFill/>
        </p:spPr>
      </p:pic>
      <p:sp>
        <p:nvSpPr>
          <p:cNvPr id="27" name="Vertikaler Textplatzhalter 2">
            <a:extLst>
              <a:ext uri="{FF2B5EF4-FFF2-40B4-BE49-F238E27FC236}">
                <a16:creationId xmlns:a16="http://schemas.microsoft.com/office/drawing/2014/main" id="{86F0FAEE-0395-37A3-D420-3A17210C49F4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6658776" y="6069200"/>
            <a:ext cx="5185224" cy="468000"/>
          </a:xfrm>
        </p:spPr>
        <p:txBody>
          <a:bodyPr vert="horz" anchor="b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/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5pPr>
            <a:lvl6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6pPr>
            <a:lvl7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7pPr>
            <a:lvl8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8pPr>
            <a:lvl9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9pPr>
          </a:lstStyle>
          <a:p>
            <a:pPr lvl="0"/>
            <a:r>
              <a:rPr lang="de-DE" dirty="0"/>
              <a:t>Freiraum für Sekundärlogo(s) / Name </a:t>
            </a:r>
            <a:br>
              <a:rPr lang="de-DE" dirty="0"/>
            </a:br>
            <a:r>
              <a:rPr lang="de-DE" dirty="0"/>
              <a:t>des Fachbereichs, Instituts oder SFBs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3550A6A-42C4-E11D-F4E8-F9DC5DA37B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2381" b="2381"/>
          <a:stretch/>
        </p:blipFill>
        <p:spPr>
          <a:xfrm>
            <a:off x="334962" y="6335367"/>
            <a:ext cx="1201735" cy="182081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A1A688CD-064B-46DB-A8B1-AFCC9CEE67EE}"/>
              </a:ext>
            </a:extLst>
          </p:cNvPr>
          <p:cNvSpPr txBox="1"/>
          <p:nvPr userDrawn="1"/>
        </p:nvSpPr>
        <p:spPr>
          <a:xfrm>
            <a:off x="11913776" y="1963927"/>
            <a:ext cx="276999" cy="1136863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de-DE" sz="600" dirty="0">
                <a:solidFill>
                  <a:schemeClr val="bg1">
                    <a:lumMod val="50000"/>
                  </a:schemeClr>
                </a:solidFill>
              </a:rPr>
              <a:t>© Uni Münster – Nike Gais</a:t>
            </a:r>
          </a:p>
        </p:txBody>
      </p:sp>
    </p:spTree>
    <p:extLst>
      <p:ext uri="{BB962C8B-B14F-4D97-AF65-F5344CB8AC3E}">
        <p14:creationId xmlns:p14="http://schemas.microsoft.com/office/powerpoint/2010/main" val="20836389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38">
          <p15:clr>
            <a:srgbClr val="FBAE40"/>
          </p15:clr>
        </p15:guide>
        <p15:guide id="2" orient="horz" pos="2432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Design F.2 // Forschung 2 //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1715575E-929A-058E-56FD-AA4BB32689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0" t="21567" r="7108" b="560"/>
          <a:stretch/>
        </p:blipFill>
        <p:spPr>
          <a:xfrm>
            <a:off x="-700" y="3089"/>
            <a:ext cx="12205400" cy="6854912"/>
          </a:xfrm>
          <a:prstGeom prst="rect">
            <a:avLst/>
          </a:prstGeom>
        </p:spPr>
      </p:pic>
      <p:sp>
        <p:nvSpPr>
          <p:cNvPr id="31" name="Rechteck 30">
            <a:extLst>
              <a:ext uri="{FF2B5EF4-FFF2-40B4-BE49-F238E27FC236}">
                <a16:creationId xmlns:a16="http://schemas.microsoft.com/office/drawing/2014/main" id="{DC8E386C-4D74-9DCE-A3AD-98C4DDEFC74B}"/>
              </a:ext>
            </a:extLst>
          </p:cNvPr>
          <p:cNvSpPr/>
          <p:nvPr userDrawn="1"/>
        </p:nvSpPr>
        <p:spPr>
          <a:xfrm>
            <a:off x="1" y="0"/>
            <a:ext cx="12204698" cy="6858000"/>
          </a:xfrm>
          <a:prstGeom prst="rect">
            <a:avLst/>
          </a:prstGeom>
          <a:solidFill>
            <a:schemeClr val="accent1">
              <a:alpha val="2473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Freihandform 5">
            <a:extLst>
              <a:ext uri="{FF2B5EF4-FFF2-40B4-BE49-F238E27FC236}">
                <a16:creationId xmlns:a16="http://schemas.microsoft.com/office/drawing/2014/main" id="{3B8786AE-EFD0-2E85-B1F3-8854B929CCD7}"/>
              </a:ext>
            </a:extLst>
          </p:cNvPr>
          <p:cNvSpPr/>
          <p:nvPr userDrawn="1"/>
        </p:nvSpPr>
        <p:spPr>
          <a:xfrm>
            <a:off x="1" y="5114349"/>
            <a:ext cx="12204700" cy="1743449"/>
          </a:xfrm>
          <a:custGeom>
            <a:avLst/>
            <a:gdLst>
              <a:gd name="connsiteX0" fmla="*/ 0 w 12204700"/>
              <a:gd name="connsiteY0" fmla="*/ 0 h 1743449"/>
              <a:gd name="connsiteX1" fmla="*/ 3051 w 12204700"/>
              <a:gd name="connsiteY1" fmla="*/ 0 h 1743449"/>
              <a:gd name="connsiteX2" fmla="*/ 3181 w 12204700"/>
              <a:gd name="connsiteY2" fmla="*/ 17350 h 1743449"/>
              <a:gd name="connsiteX3" fmla="*/ 12204688 w 12204700"/>
              <a:gd name="connsiteY3" fmla="*/ 1336195 h 1743449"/>
              <a:gd name="connsiteX4" fmla="*/ 12204688 w 12204700"/>
              <a:gd name="connsiteY4" fmla="*/ 0 h 1743449"/>
              <a:gd name="connsiteX5" fmla="*/ 12204700 w 12204700"/>
              <a:gd name="connsiteY5" fmla="*/ 0 h 1743449"/>
              <a:gd name="connsiteX6" fmla="*/ 12204700 w 12204700"/>
              <a:gd name="connsiteY6" fmla="*/ 1743449 h 1743449"/>
              <a:gd name="connsiteX7" fmla="*/ 0 w 12204700"/>
              <a:gd name="connsiteY7" fmla="*/ 1743449 h 1743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04700" h="1743449">
                <a:moveTo>
                  <a:pt x="0" y="0"/>
                </a:moveTo>
                <a:lnTo>
                  <a:pt x="3051" y="0"/>
                </a:lnTo>
                <a:lnTo>
                  <a:pt x="3181" y="17350"/>
                </a:lnTo>
                <a:lnTo>
                  <a:pt x="12204688" y="1336195"/>
                </a:lnTo>
                <a:lnTo>
                  <a:pt x="12204688" y="0"/>
                </a:lnTo>
                <a:lnTo>
                  <a:pt x="12204700" y="0"/>
                </a:lnTo>
                <a:lnTo>
                  <a:pt x="12204700" y="1743449"/>
                </a:lnTo>
                <a:lnTo>
                  <a:pt x="0" y="174344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8" name="Titel 1"/>
          <p:cNvSpPr>
            <a:spLocks noGrp="1"/>
          </p:cNvSpPr>
          <p:nvPr>
            <p:ph type="ctrTitle" hasCustomPrompt="1"/>
          </p:nvPr>
        </p:nvSpPr>
        <p:spPr>
          <a:xfrm>
            <a:off x="360000" y="2609492"/>
            <a:ext cx="6408000" cy="1276350"/>
          </a:xfrm>
        </p:spPr>
        <p:txBody>
          <a:bodyPr anchor="t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1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Präsentation </a:t>
            </a:r>
            <a:br>
              <a:rPr lang="de-DE" dirty="0"/>
            </a:br>
            <a:r>
              <a:rPr lang="de-DE" dirty="0"/>
              <a:t>auf zwei Zeilen einfügen</a:t>
            </a:r>
          </a:p>
        </p:txBody>
      </p:sp>
      <p:sp>
        <p:nvSpPr>
          <p:cNvPr id="49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360000" y="3885842"/>
            <a:ext cx="6408000" cy="9000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rgbClr val="FFFFFF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 bzw. Kurzbeschreibung der Präsentation</a:t>
            </a:r>
            <a:br>
              <a:rPr lang="de-DE" dirty="0"/>
            </a:br>
            <a:r>
              <a:rPr lang="de-DE" dirty="0"/>
              <a:t>Name: der Referentin / des Referenten</a:t>
            </a:r>
          </a:p>
        </p:txBody>
      </p:sp>
      <p:sp>
        <p:nvSpPr>
          <p:cNvPr id="2" name="Rechteck 2">
            <a:extLst>
              <a:ext uri="{FF2B5EF4-FFF2-40B4-BE49-F238E27FC236}">
                <a16:creationId xmlns:a16="http://schemas.microsoft.com/office/drawing/2014/main" id="{C5FCF425-F40A-D955-4162-CDB8AA61A791}"/>
              </a:ext>
            </a:extLst>
          </p:cNvPr>
          <p:cNvSpPr/>
          <p:nvPr userDrawn="1"/>
        </p:nvSpPr>
        <p:spPr>
          <a:xfrm>
            <a:off x="0" y="0"/>
            <a:ext cx="9503923" cy="2023353"/>
          </a:xfrm>
          <a:custGeom>
            <a:avLst/>
            <a:gdLst>
              <a:gd name="connsiteX0" fmla="*/ 0 w 9503923"/>
              <a:gd name="connsiteY0" fmla="*/ 0 h 2023353"/>
              <a:gd name="connsiteX1" fmla="*/ 9503923 w 9503923"/>
              <a:gd name="connsiteY1" fmla="*/ 0 h 2023353"/>
              <a:gd name="connsiteX2" fmla="*/ 9503923 w 9503923"/>
              <a:gd name="connsiteY2" fmla="*/ 2023353 h 2023353"/>
              <a:gd name="connsiteX3" fmla="*/ 0 w 9503923"/>
              <a:gd name="connsiteY3" fmla="*/ 2023353 h 2023353"/>
              <a:gd name="connsiteX4" fmla="*/ 0 w 9503923"/>
              <a:gd name="connsiteY4" fmla="*/ 0 h 2023353"/>
              <a:gd name="connsiteX0" fmla="*/ 0 w 9503923"/>
              <a:gd name="connsiteY0" fmla="*/ 0 h 2023353"/>
              <a:gd name="connsiteX1" fmla="*/ 9503923 w 9503923"/>
              <a:gd name="connsiteY1" fmla="*/ 0 h 2023353"/>
              <a:gd name="connsiteX2" fmla="*/ 0 w 9503923"/>
              <a:gd name="connsiteY2" fmla="*/ 2023353 h 2023353"/>
              <a:gd name="connsiteX3" fmla="*/ 0 w 9503923"/>
              <a:gd name="connsiteY3" fmla="*/ 0 h 202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03923" h="2023353">
                <a:moveTo>
                  <a:pt x="0" y="0"/>
                </a:moveTo>
                <a:lnTo>
                  <a:pt x="9503923" y="0"/>
                </a:lnTo>
                <a:lnTo>
                  <a:pt x="0" y="202335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66234BC3-0B58-A40E-D8EC-F8213D251D77}"/>
              </a:ext>
            </a:extLst>
          </p:cNvPr>
          <p:cNvGrpSpPr/>
          <p:nvPr userDrawn="1"/>
        </p:nvGrpSpPr>
        <p:grpSpPr>
          <a:xfrm>
            <a:off x="-468000" y="-468000"/>
            <a:ext cx="13140000" cy="7776000"/>
            <a:chOff x="-468000" y="-468000"/>
            <a:chExt cx="13140000" cy="7776000"/>
          </a:xfrm>
        </p:grpSpPr>
        <p:sp>
          <p:nvSpPr>
            <p:cNvPr id="7" name="Hilfslinien">
              <a:extLst>
                <a:ext uri="{FF2B5EF4-FFF2-40B4-BE49-F238E27FC236}">
                  <a16:creationId xmlns:a16="http://schemas.microsoft.com/office/drawing/2014/main" id="{E3A2185E-AA2F-AFE9-A394-FA6D4B31816C}"/>
                </a:ext>
              </a:extLst>
            </p:cNvPr>
            <p:cNvSpPr txBox="1"/>
            <p:nvPr userDrawn="1"/>
          </p:nvSpPr>
          <p:spPr>
            <a:xfrm rot="10800000" flipH="1" flipV="1">
              <a:off x="360000" y="-468000"/>
              <a:ext cx="114840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cxnSp>
          <p:nvCxnSpPr>
            <p:cNvPr id="8" name="Linie">
              <a:extLst>
                <a:ext uri="{FF2B5EF4-FFF2-40B4-BE49-F238E27FC236}">
                  <a16:creationId xmlns:a16="http://schemas.microsoft.com/office/drawing/2014/main" id="{7FBC7988-B0EC-1014-158E-279877C9B451}"/>
                </a:ext>
              </a:extLst>
            </p:cNvPr>
            <p:cNvCxnSpPr/>
            <p:nvPr userDrawn="1"/>
          </p:nvCxnSpPr>
          <p:spPr>
            <a:xfrm>
              <a:off x="12312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inie">
              <a:extLst>
                <a:ext uri="{FF2B5EF4-FFF2-40B4-BE49-F238E27FC236}">
                  <a16:creationId xmlns:a16="http://schemas.microsoft.com/office/drawing/2014/main" id="{3C35C003-A0D8-FDE1-8C48-6FA37F709C4E}"/>
                </a:ext>
              </a:extLst>
            </p:cNvPr>
            <p:cNvCxnSpPr/>
            <p:nvPr userDrawn="1"/>
          </p:nvCxnSpPr>
          <p:spPr>
            <a:xfrm>
              <a:off x="11844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Linie">
              <a:extLst>
                <a:ext uri="{FF2B5EF4-FFF2-40B4-BE49-F238E27FC236}">
                  <a16:creationId xmlns:a16="http://schemas.microsoft.com/office/drawing/2014/main" id="{601D163C-9CF0-1386-42BE-07482BD5CF05}"/>
                </a:ext>
              </a:extLst>
            </p:cNvPr>
            <p:cNvCxnSpPr/>
            <p:nvPr userDrawn="1"/>
          </p:nvCxnSpPr>
          <p:spPr>
            <a:xfrm>
              <a:off x="360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Linie">
              <a:extLst>
                <a:ext uri="{FF2B5EF4-FFF2-40B4-BE49-F238E27FC236}">
                  <a16:creationId xmlns:a16="http://schemas.microsoft.com/office/drawing/2014/main" id="{E2343A27-15A5-B967-D2F1-E97DEE3C2370}"/>
                </a:ext>
              </a:extLst>
            </p:cNvPr>
            <p:cNvCxnSpPr/>
            <p:nvPr userDrawn="1"/>
          </p:nvCxnSpPr>
          <p:spPr>
            <a:xfrm>
              <a:off x="11844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Linie">
              <a:extLst>
                <a:ext uri="{FF2B5EF4-FFF2-40B4-BE49-F238E27FC236}">
                  <a16:creationId xmlns:a16="http://schemas.microsoft.com/office/drawing/2014/main" id="{127838DB-3D27-D9D5-573D-2093DEA3F412}"/>
                </a:ext>
              </a:extLst>
            </p:cNvPr>
            <p:cNvCxnSpPr/>
            <p:nvPr userDrawn="1"/>
          </p:nvCxnSpPr>
          <p:spPr>
            <a:xfrm>
              <a:off x="360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Linie">
              <a:extLst>
                <a:ext uri="{FF2B5EF4-FFF2-40B4-BE49-F238E27FC236}">
                  <a16:creationId xmlns:a16="http://schemas.microsoft.com/office/drawing/2014/main" id="{D335F13D-E418-67A6-031E-51CEBC1C9201}"/>
                </a:ext>
              </a:extLst>
            </p:cNvPr>
            <p:cNvCxnSpPr/>
            <p:nvPr userDrawn="1"/>
          </p:nvCxnSpPr>
          <p:spPr>
            <a:xfrm>
              <a:off x="-468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Linie">
              <a:extLst>
                <a:ext uri="{FF2B5EF4-FFF2-40B4-BE49-F238E27FC236}">
                  <a16:creationId xmlns:a16="http://schemas.microsoft.com/office/drawing/2014/main" id="{D3F14C6D-5D88-FD47-F5D3-2A4370434F4B}"/>
                </a:ext>
              </a:extLst>
            </p:cNvPr>
            <p:cNvCxnSpPr/>
            <p:nvPr userDrawn="1"/>
          </p:nvCxnSpPr>
          <p:spPr>
            <a:xfrm>
              <a:off x="-468000" y="1346554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Hilfslinien">
            <a:extLst>
              <a:ext uri="{FF2B5EF4-FFF2-40B4-BE49-F238E27FC236}">
                <a16:creationId xmlns:a16="http://schemas.microsoft.com/office/drawing/2014/main" id="{192ADBFE-BBCA-16C7-E4D3-1DE6795D709B}"/>
              </a:ext>
            </a:extLst>
          </p:cNvPr>
          <p:cNvSpPr txBox="1"/>
          <p:nvPr userDrawn="1"/>
        </p:nvSpPr>
        <p:spPr>
          <a:xfrm rot="10800000" flipH="1" flipV="1">
            <a:off x="360000" y="7029450"/>
            <a:ext cx="11484000" cy="3600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 Linien und Flächen dürfen im Rahmen des Corporate Designs (siehe CD Manual) verändert werden. </a:t>
            </a:r>
            <a:endParaRPr kumimoji="0" lang="de-DE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" name="Vertikaler Textplatzhalter 2">
            <a:extLst>
              <a:ext uri="{FF2B5EF4-FFF2-40B4-BE49-F238E27FC236}">
                <a16:creationId xmlns:a16="http://schemas.microsoft.com/office/drawing/2014/main" id="{66FBEF87-AE8E-B562-8F54-29B3B2831A28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3238775" y="6069200"/>
            <a:ext cx="5185224" cy="468000"/>
          </a:xfrm>
        </p:spPr>
        <p:txBody>
          <a:bodyPr vert="horz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>
                <a:solidFill>
                  <a:schemeClr val="bg2"/>
                </a:solidFill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5pPr>
            <a:lvl6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6pPr>
            <a:lvl7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7pPr>
            <a:lvl8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8pPr>
            <a:lvl9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9pPr>
          </a:lstStyle>
          <a:p>
            <a:pPr lvl="0"/>
            <a:r>
              <a:rPr lang="de-DE" dirty="0"/>
              <a:t>Freiraum für Sekundärlogo(s) / Name </a:t>
            </a:r>
            <a:br>
              <a:rPr lang="de-DE" dirty="0"/>
            </a:br>
            <a:r>
              <a:rPr lang="de-DE" dirty="0"/>
              <a:t>des Fachbereichs, Instituts oder SFBs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81C290C-D27D-AC07-5708-38E2539AD2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2381" b="2381"/>
          <a:stretch/>
        </p:blipFill>
        <p:spPr>
          <a:xfrm>
            <a:off x="334962" y="6335367"/>
            <a:ext cx="1201735" cy="18208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B1CD6A36-6159-516D-42A7-25D71875F42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1312" y="276642"/>
            <a:ext cx="2909931" cy="813335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790D3F81-87F4-4A29-9BC0-20ECACE40736}"/>
              </a:ext>
            </a:extLst>
          </p:cNvPr>
          <p:cNvSpPr txBox="1"/>
          <p:nvPr userDrawn="1"/>
        </p:nvSpPr>
        <p:spPr>
          <a:xfrm>
            <a:off x="11875676" y="3480041"/>
            <a:ext cx="276999" cy="1136863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de-DE" sz="600" dirty="0">
                <a:solidFill>
                  <a:schemeClr val="bg1">
                    <a:lumMod val="50000"/>
                  </a:schemeClr>
                </a:solidFill>
              </a:rPr>
              <a:t>© Uni Münster – Nike Gais</a:t>
            </a:r>
          </a:p>
        </p:txBody>
      </p:sp>
    </p:spTree>
    <p:extLst>
      <p:ext uri="{BB962C8B-B14F-4D97-AF65-F5344CB8AC3E}">
        <p14:creationId xmlns:p14="http://schemas.microsoft.com/office/powerpoint/2010/main" val="18996688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38">
          <p15:clr>
            <a:srgbClr val="FBAE40"/>
          </p15:clr>
        </p15:guide>
        <p15:guide id="2" orient="horz" pos="2432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esign F.3 // Forschung 3 //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1715575E-929A-058E-56FD-AA4BB32689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75" r="7235" b="20276"/>
          <a:stretch/>
        </p:blipFill>
        <p:spPr>
          <a:xfrm>
            <a:off x="-700" y="3089"/>
            <a:ext cx="12205400" cy="6854912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E38D7D54-A97B-8524-3A25-E195B65D3F6B}"/>
              </a:ext>
            </a:extLst>
          </p:cNvPr>
          <p:cNvSpPr/>
          <p:nvPr userDrawn="1"/>
        </p:nvSpPr>
        <p:spPr>
          <a:xfrm>
            <a:off x="0" y="-3089"/>
            <a:ext cx="12204700" cy="6858000"/>
          </a:xfrm>
          <a:prstGeom prst="rect">
            <a:avLst/>
          </a:prstGeom>
          <a:solidFill>
            <a:schemeClr val="bg1">
              <a:lumMod val="1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Titel 1"/>
          <p:cNvSpPr>
            <a:spLocks noGrp="1"/>
          </p:cNvSpPr>
          <p:nvPr>
            <p:ph type="ctrTitle" hasCustomPrompt="1"/>
          </p:nvPr>
        </p:nvSpPr>
        <p:spPr>
          <a:xfrm>
            <a:off x="360000" y="2609492"/>
            <a:ext cx="6408000" cy="1276350"/>
          </a:xfrm>
        </p:spPr>
        <p:txBody>
          <a:bodyPr anchor="t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1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Präsentation </a:t>
            </a:r>
            <a:br>
              <a:rPr lang="de-DE" dirty="0"/>
            </a:br>
            <a:r>
              <a:rPr lang="de-DE" dirty="0"/>
              <a:t>auf zwei Zeilen einfügen</a:t>
            </a:r>
          </a:p>
        </p:txBody>
      </p:sp>
      <p:sp>
        <p:nvSpPr>
          <p:cNvPr id="49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360000" y="3885842"/>
            <a:ext cx="6408000" cy="9000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rgbClr val="FFFFFF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 bzw. Kurzbeschreibung der Präsentation</a:t>
            </a:r>
            <a:br>
              <a:rPr lang="de-DE" dirty="0"/>
            </a:br>
            <a:r>
              <a:rPr lang="de-DE" dirty="0"/>
              <a:t>Name: der Referentin / des Referenten</a:t>
            </a:r>
          </a:p>
        </p:txBody>
      </p:sp>
      <p:sp>
        <p:nvSpPr>
          <p:cNvPr id="53" name="Vertikaler Textplatzhalter 2"/>
          <p:cNvSpPr>
            <a:spLocks noGrp="1"/>
          </p:cNvSpPr>
          <p:nvPr>
            <p:ph type="body" orient="vert" idx="13" hasCustomPrompt="1"/>
          </p:nvPr>
        </p:nvSpPr>
        <p:spPr>
          <a:xfrm>
            <a:off x="6658776" y="6069200"/>
            <a:ext cx="5185224" cy="468000"/>
          </a:xfrm>
        </p:spPr>
        <p:txBody>
          <a:bodyPr vert="horz" anchor="b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>
                <a:solidFill>
                  <a:srgbClr val="FFFFFF"/>
                </a:solidFill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5pPr>
            <a:lvl6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6pPr>
            <a:lvl7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7pPr>
            <a:lvl8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8pPr>
            <a:lvl9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9pPr>
          </a:lstStyle>
          <a:p>
            <a:pPr lvl="0"/>
            <a:r>
              <a:rPr lang="de-DE" dirty="0"/>
              <a:t>Freiraum für Sekundärlogo(s) / Name </a:t>
            </a:r>
            <a:br>
              <a:rPr lang="de-DE" dirty="0"/>
            </a:br>
            <a:r>
              <a:rPr lang="de-DE" dirty="0"/>
              <a:t>des Fachbereichs, Instituts oder SFBs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B25CB186-4490-397F-3CE7-FD582BD4FA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58776" y="6343342"/>
            <a:ext cx="1151998" cy="160744"/>
          </a:xfrm>
          <a:prstGeom prst="rect">
            <a:avLst/>
          </a:prstGeom>
        </p:spPr>
      </p:pic>
      <p:sp>
        <p:nvSpPr>
          <p:cNvPr id="2" name="Rechteck 2">
            <a:extLst>
              <a:ext uri="{FF2B5EF4-FFF2-40B4-BE49-F238E27FC236}">
                <a16:creationId xmlns:a16="http://schemas.microsoft.com/office/drawing/2014/main" id="{C5FCF425-F40A-D955-4162-CDB8AA61A791}"/>
              </a:ext>
            </a:extLst>
          </p:cNvPr>
          <p:cNvSpPr/>
          <p:nvPr userDrawn="1"/>
        </p:nvSpPr>
        <p:spPr>
          <a:xfrm>
            <a:off x="0" y="0"/>
            <a:ext cx="9503923" cy="2023353"/>
          </a:xfrm>
          <a:custGeom>
            <a:avLst/>
            <a:gdLst>
              <a:gd name="connsiteX0" fmla="*/ 0 w 9503923"/>
              <a:gd name="connsiteY0" fmla="*/ 0 h 2023353"/>
              <a:gd name="connsiteX1" fmla="*/ 9503923 w 9503923"/>
              <a:gd name="connsiteY1" fmla="*/ 0 h 2023353"/>
              <a:gd name="connsiteX2" fmla="*/ 9503923 w 9503923"/>
              <a:gd name="connsiteY2" fmla="*/ 2023353 h 2023353"/>
              <a:gd name="connsiteX3" fmla="*/ 0 w 9503923"/>
              <a:gd name="connsiteY3" fmla="*/ 2023353 h 2023353"/>
              <a:gd name="connsiteX4" fmla="*/ 0 w 9503923"/>
              <a:gd name="connsiteY4" fmla="*/ 0 h 2023353"/>
              <a:gd name="connsiteX0" fmla="*/ 0 w 9503923"/>
              <a:gd name="connsiteY0" fmla="*/ 0 h 2023353"/>
              <a:gd name="connsiteX1" fmla="*/ 9503923 w 9503923"/>
              <a:gd name="connsiteY1" fmla="*/ 0 h 2023353"/>
              <a:gd name="connsiteX2" fmla="*/ 0 w 9503923"/>
              <a:gd name="connsiteY2" fmla="*/ 2023353 h 2023353"/>
              <a:gd name="connsiteX3" fmla="*/ 0 w 9503923"/>
              <a:gd name="connsiteY3" fmla="*/ 0 h 202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03923" h="2023353">
                <a:moveTo>
                  <a:pt x="0" y="0"/>
                </a:moveTo>
                <a:lnTo>
                  <a:pt x="9503923" y="0"/>
                </a:lnTo>
                <a:lnTo>
                  <a:pt x="0" y="2023353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66234BC3-0B58-A40E-D8EC-F8213D251D77}"/>
              </a:ext>
            </a:extLst>
          </p:cNvPr>
          <p:cNvGrpSpPr/>
          <p:nvPr userDrawn="1"/>
        </p:nvGrpSpPr>
        <p:grpSpPr>
          <a:xfrm>
            <a:off x="-468000" y="-468000"/>
            <a:ext cx="13140000" cy="7776000"/>
            <a:chOff x="-468000" y="-468000"/>
            <a:chExt cx="13140000" cy="7776000"/>
          </a:xfrm>
        </p:grpSpPr>
        <p:sp>
          <p:nvSpPr>
            <p:cNvPr id="7" name="Hilfslinien">
              <a:extLst>
                <a:ext uri="{FF2B5EF4-FFF2-40B4-BE49-F238E27FC236}">
                  <a16:creationId xmlns:a16="http://schemas.microsoft.com/office/drawing/2014/main" id="{E3A2185E-AA2F-AFE9-A394-FA6D4B31816C}"/>
                </a:ext>
              </a:extLst>
            </p:cNvPr>
            <p:cNvSpPr txBox="1"/>
            <p:nvPr userDrawn="1"/>
          </p:nvSpPr>
          <p:spPr>
            <a:xfrm rot="10800000" flipH="1" flipV="1">
              <a:off x="360000" y="-468000"/>
              <a:ext cx="114840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cxnSp>
          <p:nvCxnSpPr>
            <p:cNvPr id="8" name="Linie">
              <a:extLst>
                <a:ext uri="{FF2B5EF4-FFF2-40B4-BE49-F238E27FC236}">
                  <a16:creationId xmlns:a16="http://schemas.microsoft.com/office/drawing/2014/main" id="{7FBC7988-B0EC-1014-158E-279877C9B451}"/>
                </a:ext>
              </a:extLst>
            </p:cNvPr>
            <p:cNvCxnSpPr/>
            <p:nvPr userDrawn="1"/>
          </p:nvCxnSpPr>
          <p:spPr>
            <a:xfrm>
              <a:off x="12312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inie">
              <a:extLst>
                <a:ext uri="{FF2B5EF4-FFF2-40B4-BE49-F238E27FC236}">
                  <a16:creationId xmlns:a16="http://schemas.microsoft.com/office/drawing/2014/main" id="{3C35C003-A0D8-FDE1-8C48-6FA37F709C4E}"/>
                </a:ext>
              </a:extLst>
            </p:cNvPr>
            <p:cNvCxnSpPr/>
            <p:nvPr userDrawn="1"/>
          </p:nvCxnSpPr>
          <p:spPr>
            <a:xfrm>
              <a:off x="11844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Linie">
              <a:extLst>
                <a:ext uri="{FF2B5EF4-FFF2-40B4-BE49-F238E27FC236}">
                  <a16:creationId xmlns:a16="http://schemas.microsoft.com/office/drawing/2014/main" id="{601D163C-9CF0-1386-42BE-07482BD5CF05}"/>
                </a:ext>
              </a:extLst>
            </p:cNvPr>
            <p:cNvCxnSpPr/>
            <p:nvPr userDrawn="1"/>
          </p:nvCxnSpPr>
          <p:spPr>
            <a:xfrm>
              <a:off x="360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Linie">
              <a:extLst>
                <a:ext uri="{FF2B5EF4-FFF2-40B4-BE49-F238E27FC236}">
                  <a16:creationId xmlns:a16="http://schemas.microsoft.com/office/drawing/2014/main" id="{E2343A27-15A5-B967-D2F1-E97DEE3C2370}"/>
                </a:ext>
              </a:extLst>
            </p:cNvPr>
            <p:cNvCxnSpPr/>
            <p:nvPr userDrawn="1"/>
          </p:nvCxnSpPr>
          <p:spPr>
            <a:xfrm>
              <a:off x="11844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Linie">
              <a:extLst>
                <a:ext uri="{FF2B5EF4-FFF2-40B4-BE49-F238E27FC236}">
                  <a16:creationId xmlns:a16="http://schemas.microsoft.com/office/drawing/2014/main" id="{127838DB-3D27-D9D5-573D-2093DEA3F412}"/>
                </a:ext>
              </a:extLst>
            </p:cNvPr>
            <p:cNvCxnSpPr/>
            <p:nvPr userDrawn="1"/>
          </p:nvCxnSpPr>
          <p:spPr>
            <a:xfrm>
              <a:off x="360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Linie">
              <a:extLst>
                <a:ext uri="{FF2B5EF4-FFF2-40B4-BE49-F238E27FC236}">
                  <a16:creationId xmlns:a16="http://schemas.microsoft.com/office/drawing/2014/main" id="{D335F13D-E418-67A6-031E-51CEBC1C9201}"/>
                </a:ext>
              </a:extLst>
            </p:cNvPr>
            <p:cNvCxnSpPr/>
            <p:nvPr userDrawn="1"/>
          </p:nvCxnSpPr>
          <p:spPr>
            <a:xfrm>
              <a:off x="-468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Linie">
              <a:extLst>
                <a:ext uri="{FF2B5EF4-FFF2-40B4-BE49-F238E27FC236}">
                  <a16:creationId xmlns:a16="http://schemas.microsoft.com/office/drawing/2014/main" id="{D3F14C6D-5D88-FD47-F5D3-2A4370434F4B}"/>
                </a:ext>
              </a:extLst>
            </p:cNvPr>
            <p:cNvCxnSpPr/>
            <p:nvPr userDrawn="1"/>
          </p:nvCxnSpPr>
          <p:spPr>
            <a:xfrm>
              <a:off x="-468000" y="1346554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Hilfslinien">
            <a:extLst>
              <a:ext uri="{FF2B5EF4-FFF2-40B4-BE49-F238E27FC236}">
                <a16:creationId xmlns:a16="http://schemas.microsoft.com/office/drawing/2014/main" id="{192ADBFE-BBCA-16C7-E4D3-1DE6795D709B}"/>
              </a:ext>
            </a:extLst>
          </p:cNvPr>
          <p:cNvSpPr txBox="1"/>
          <p:nvPr userDrawn="1"/>
        </p:nvSpPr>
        <p:spPr>
          <a:xfrm rot="10800000" flipH="1" flipV="1">
            <a:off x="360000" y="7029450"/>
            <a:ext cx="11484000" cy="3600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 Linien und Flächen dürfen im Rahmen des Corporate Designs (siehe CD Manual) verändert werden. </a:t>
            </a:r>
            <a:endParaRPr kumimoji="0" lang="de-DE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0C6D6F75-1082-9AE5-CB00-421663BF3F1A}"/>
              </a:ext>
            </a:extLst>
          </p:cNvPr>
          <p:cNvCxnSpPr>
            <a:cxnSpLocks/>
          </p:cNvCxnSpPr>
          <p:nvPr userDrawn="1"/>
        </p:nvCxnSpPr>
        <p:spPr>
          <a:xfrm rot="720000">
            <a:off x="-238223" y="6236942"/>
            <a:ext cx="68400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>
            <a:extLst>
              <a:ext uri="{FF2B5EF4-FFF2-40B4-BE49-F238E27FC236}">
                <a16:creationId xmlns:a16="http://schemas.microsoft.com/office/drawing/2014/main" id="{3F2E3BBB-AE88-060D-1381-08DCC0D0CA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1312" y="276642"/>
            <a:ext cx="2909931" cy="813335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082B8AFF-E03E-450B-A829-0F6258C46EC6}"/>
              </a:ext>
            </a:extLst>
          </p:cNvPr>
          <p:cNvSpPr txBox="1"/>
          <p:nvPr userDrawn="1"/>
        </p:nvSpPr>
        <p:spPr>
          <a:xfrm>
            <a:off x="11913776" y="79616"/>
            <a:ext cx="276999" cy="1136863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de-DE" sz="600" dirty="0">
                <a:solidFill>
                  <a:schemeClr val="bg1">
                    <a:lumMod val="25000"/>
                  </a:schemeClr>
                </a:solidFill>
              </a:rPr>
              <a:t>© Uni Münster – Nike Gais</a:t>
            </a:r>
          </a:p>
        </p:txBody>
      </p:sp>
    </p:spTree>
    <p:extLst>
      <p:ext uri="{BB962C8B-B14F-4D97-AF65-F5344CB8AC3E}">
        <p14:creationId xmlns:p14="http://schemas.microsoft.com/office/powerpoint/2010/main" val="3517062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38">
          <p15:clr>
            <a:srgbClr val="FBAE40"/>
          </p15:clr>
        </p15:guide>
        <p15:guide id="2" orient="horz" pos="2432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Design F.3 // Forschung 3 //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1715575E-929A-058E-56FD-AA4BB32689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" t="7016" r="17585" b="23524"/>
          <a:stretch/>
        </p:blipFill>
        <p:spPr>
          <a:xfrm>
            <a:off x="-700" y="3089"/>
            <a:ext cx="12205400" cy="6854912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E38D7D54-A97B-8524-3A25-E195B65D3F6B}"/>
              </a:ext>
            </a:extLst>
          </p:cNvPr>
          <p:cNvSpPr/>
          <p:nvPr userDrawn="1"/>
        </p:nvSpPr>
        <p:spPr>
          <a:xfrm>
            <a:off x="0" y="0"/>
            <a:ext cx="12204700" cy="6858000"/>
          </a:xfrm>
          <a:prstGeom prst="rect">
            <a:avLst/>
          </a:prstGeom>
          <a:solidFill>
            <a:schemeClr val="bg1">
              <a:lumMod val="1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Titel 1"/>
          <p:cNvSpPr>
            <a:spLocks noGrp="1"/>
          </p:cNvSpPr>
          <p:nvPr>
            <p:ph type="ctrTitle" hasCustomPrompt="1"/>
          </p:nvPr>
        </p:nvSpPr>
        <p:spPr>
          <a:xfrm>
            <a:off x="360000" y="2609492"/>
            <a:ext cx="6408000" cy="1276350"/>
          </a:xfrm>
        </p:spPr>
        <p:txBody>
          <a:bodyPr anchor="t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1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Präsentation </a:t>
            </a:r>
            <a:br>
              <a:rPr lang="de-DE" dirty="0"/>
            </a:br>
            <a:r>
              <a:rPr lang="de-DE" dirty="0"/>
              <a:t>auf zwei Zeilen einfügen</a:t>
            </a:r>
          </a:p>
        </p:txBody>
      </p:sp>
      <p:sp>
        <p:nvSpPr>
          <p:cNvPr id="49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360000" y="3885842"/>
            <a:ext cx="6408000" cy="9000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rgbClr val="FFFFFF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 bzw. Kurzbeschreibung der Präsentation</a:t>
            </a:r>
            <a:br>
              <a:rPr lang="de-DE" dirty="0"/>
            </a:br>
            <a:r>
              <a:rPr lang="de-DE" dirty="0"/>
              <a:t>Name: der Referentin / des Referenten</a:t>
            </a:r>
          </a:p>
        </p:txBody>
      </p:sp>
      <p:sp>
        <p:nvSpPr>
          <p:cNvPr id="53" name="Vertikaler Textplatzhalter 2"/>
          <p:cNvSpPr>
            <a:spLocks noGrp="1"/>
          </p:cNvSpPr>
          <p:nvPr>
            <p:ph type="body" orient="vert" idx="13" hasCustomPrompt="1"/>
          </p:nvPr>
        </p:nvSpPr>
        <p:spPr>
          <a:xfrm>
            <a:off x="6658776" y="6069200"/>
            <a:ext cx="5185224" cy="468000"/>
          </a:xfrm>
        </p:spPr>
        <p:txBody>
          <a:bodyPr vert="horz" anchor="b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>
                <a:solidFill>
                  <a:srgbClr val="FFFFFF"/>
                </a:solidFill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5pPr>
            <a:lvl6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6pPr>
            <a:lvl7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7pPr>
            <a:lvl8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8pPr>
            <a:lvl9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9pPr>
          </a:lstStyle>
          <a:p>
            <a:pPr lvl="0"/>
            <a:r>
              <a:rPr lang="de-DE" dirty="0"/>
              <a:t>Freiraum für Sekundärlogo(s) / Name </a:t>
            </a:r>
            <a:br>
              <a:rPr lang="de-DE" dirty="0"/>
            </a:br>
            <a:r>
              <a:rPr lang="de-DE" dirty="0"/>
              <a:t>des Fachbereichs, Instituts oder SFBs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B25CB186-4490-397F-3CE7-FD582BD4FA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58776" y="6343342"/>
            <a:ext cx="1151998" cy="160744"/>
          </a:xfrm>
          <a:prstGeom prst="rect">
            <a:avLst/>
          </a:prstGeom>
        </p:spPr>
      </p:pic>
      <p:sp>
        <p:nvSpPr>
          <p:cNvPr id="2" name="Rechteck 2">
            <a:extLst>
              <a:ext uri="{FF2B5EF4-FFF2-40B4-BE49-F238E27FC236}">
                <a16:creationId xmlns:a16="http://schemas.microsoft.com/office/drawing/2014/main" id="{C5FCF425-F40A-D955-4162-CDB8AA61A791}"/>
              </a:ext>
            </a:extLst>
          </p:cNvPr>
          <p:cNvSpPr/>
          <p:nvPr userDrawn="1"/>
        </p:nvSpPr>
        <p:spPr>
          <a:xfrm>
            <a:off x="0" y="0"/>
            <a:ext cx="9503923" cy="2023353"/>
          </a:xfrm>
          <a:custGeom>
            <a:avLst/>
            <a:gdLst>
              <a:gd name="connsiteX0" fmla="*/ 0 w 9503923"/>
              <a:gd name="connsiteY0" fmla="*/ 0 h 2023353"/>
              <a:gd name="connsiteX1" fmla="*/ 9503923 w 9503923"/>
              <a:gd name="connsiteY1" fmla="*/ 0 h 2023353"/>
              <a:gd name="connsiteX2" fmla="*/ 9503923 w 9503923"/>
              <a:gd name="connsiteY2" fmla="*/ 2023353 h 2023353"/>
              <a:gd name="connsiteX3" fmla="*/ 0 w 9503923"/>
              <a:gd name="connsiteY3" fmla="*/ 2023353 h 2023353"/>
              <a:gd name="connsiteX4" fmla="*/ 0 w 9503923"/>
              <a:gd name="connsiteY4" fmla="*/ 0 h 2023353"/>
              <a:gd name="connsiteX0" fmla="*/ 0 w 9503923"/>
              <a:gd name="connsiteY0" fmla="*/ 0 h 2023353"/>
              <a:gd name="connsiteX1" fmla="*/ 9503923 w 9503923"/>
              <a:gd name="connsiteY1" fmla="*/ 0 h 2023353"/>
              <a:gd name="connsiteX2" fmla="*/ 0 w 9503923"/>
              <a:gd name="connsiteY2" fmla="*/ 2023353 h 2023353"/>
              <a:gd name="connsiteX3" fmla="*/ 0 w 9503923"/>
              <a:gd name="connsiteY3" fmla="*/ 0 h 202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03923" h="2023353">
                <a:moveTo>
                  <a:pt x="0" y="0"/>
                </a:moveTo>
                <a:lnTo>
                  <a:pt x="9503923" y="0"/>
                </a:lnTo>
                <a:lnTo>
                  <a:pt x="0" y="2023353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66234BC3-0B58-A40E-D8EC-F8213D251D77}"/>
              </a:ext>
            </a:extLst>
          </p:cNvPr>
          <p:cNvGrpSpPr/>
          <p:nvPr userDrawn="1"/>
        </p:nvGrpSpPr>
        <p:grpSpPr>
          <a:xfrm>
            <a:off x="-468000" y="-468000"/>
            <a:ext cx="13140000" cy="7776000"/>
            <a:chOff x="-468000" y="-468000"/>
            <a:chExt cx="13140000" cy="7776000"/>
          </a:xfrm>
        </p:grpSpPr>
        <p:sp>
          <p:nvSpPr>
            <p:cNvPr id="7" name="Hilfslinien">
              <a:extLst>
                <a:ext uri="{FF2B5EF4-FFF2-40B4-BE49-F238E27FC236}">
                  <a16:creationId xmlns:a16="http://schemas.microsoft.com/office/drawing/2014/main" id="{E3A2185E-AA2F-AFE9-A394-FA6D4B31816C}"/>
                </a:ext>
              </a:extLst>
            </p:cNvPr>
            <p:cNvSpPr txBox="1"/>
            <p:nvPr userDrawn="1"/>
          </p:nvSpPr>
          <p:spPr>
            <a:xfrm rot="10800000" flipH="1" flipV="1">
              <a:off x="360000" y="-468000"/>
              <a:ext cx="114840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cxnSp>
          <p:nvCxnSpPr>
            <p:cNvPr id="8" name="Linie">
              <a:extLst>
                <a:ext uri="{FF2B5EF4-FFF2-40B4-BE49-F238E27FC236}">
                  <a16:creationId xmlns:a16="http://schemas.microsoft.com/office/drawing/2014/main" id="{7FBC7988-B0EC-1014-158E-279877C9B451}"/>
                </a:ext>
              </a:extLst>
            </p:cNvPr>
            <p:cNvCxnSpPr/>
            <p:nvPr userDrawn="1"/>
          </p:nvCxnSpPr>
          <p:spPr>
            <a:xfrm>
              <a:off x="12312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inie">
              <a:extLst>
                <a:ext uri="{FF2B5EF4-FFF2-40B4-BE49-F238E27FC236}">
                  <a16:creationId xmlns:a16="http://schemas.microsoft.com/office/drawing/2014/main" id="{3C35C003-A0D8-FDE1-8C48-6FA37F709C4E}"/>
                </a:ext>
              </a:extLst>
            </p:cNvPr>
            <p:cNvCxnSpPr/>
            <p:nvPr userDrawn="1"/>
          </p:nvCxnSpPr>
          <p:spPr>
            <a:xfrm>
              <a:off x="11844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Linie">
              <a:extLst>
                <a:ext uri="{FF2B5EF4-FFF2-40B4-BE49-F238E27FC236}">
                  <a16:creationId xmlns:a16="http://schemas.microsoft.com/office/drawing/2014/main" id="{601D163C-9CF0-1386-42BE-07482BD5CF05}"/>
                </a:ext>
              </a:extLst>
            </p:cNvPr>
            <p:cNvCxnSpPr/>
            <p:nvPr userDrawn="1"/>
          </p:nvCxnSpPr>
          <p:spPr>
            <a:xfrm>
              <a:off x="360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Linie">
              <a:extLst>
                <a:ext uri="{FF2B5EF4-FFF2-40B4-BE49-F238E27FC236}">
                  <a16:creationId xmlns:a16="http://schemas.microsoft.com/office/drawing/2014/main" id="{E2343A27-15A5-B967-D2F1-E97DEE3C2370}"/>
                </a:ext>
              </a:extLst>
            </p:cNvPr>
            <p:cNvCxnSpPr/>
            <p:nvPr userDrawn="1"/>
          </p:nvCxnSpPr>
          <p:spPr>
            <a:xfrm>
              <a:off x="11844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Linie">
              <a:extLst>
                <a:ext uri="{FF2B5EF4-FFF2-40B4-BE49-F238E27FC236}">
                  <a16:creationId xmlns:a16="http://schemas.microsoft.com/office/drawing/2014/main" id="{127838DB-3D27-D9D5-573D-2093DEA3F412}"/>
                </a:ext>
              </a:extLst>
            </p:cNvPr>
            <p:cNvCxnSpPr/>
            <p:nvPr userDrawn="1"/>
          </p:nvCxnSpPr>
          <p:spPr>
            <a:xfrm>
              <a:off x="360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Linie">
              <a:extLst>
                <a:ext uri="{FF2B5EF4-FFF2-40B4-BE49-F238E27FC236}">
                  <a16:creationId xmlns:a16="http://schemas.microsoft.com/office/drawing/2014/main" id="{D335F13D-E418-67A6-031E-51CEBC1C9201}"/>
                </a:ext>
              </a:extLst>
            </p:cNvPr>
            <p:cNvCxnSpPr/>
            <p:nvPr userDrawn="1"/>
          </p:nvCxnSpPr>
          <p:spPr>
            <a:xfrm>
              <a:off x="-468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Linie">
              <a:extLst>
                <a:ext uri="{FF2B5EF4-FFF2-40B4-BE49-F238E27FC236}">
                  <a16:creationId xmlns:a16="http://schemas.microsoft.com/office/drawing/2014/main" id="{D3F14C6D-5D88-FD47-F5D3-2A4370434F4B}"/>
                </a:ext>
              </a:extLst>
            </p:cNvPr>
            <p:cNvCxnSpPr/>
            <p:nvPr userDrawn="1"/>
          </p:nvCxnSpPr>
          <p:spPr>
            <a:xfrm>
              <a:off x="-468000" y="1346554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Hilfslinien">
            <a:extLst>
              <a:ext uri="{FF2B5EF4-FFF2-40B4-BE49-F238E27FC236}">
                <a16:creationId xmlns:a16="http://schemas.microsoft.com/office/drawing/2014/main" id="{192ADBFE-BBCA-16C7-E4D3-1DE6795D709B}"/>
              </a:ext>
            </a:extLst>
          </p:cNvPr>
          <p:cNvSpPr txBox="1"/>
          <p:nvPr userDrawn="1"/>
        </p:nvSpPr>
        <p:spPr>
          <a:xfrm rot="10800000" flipH="1" flipV="1">
            <a:off x="360000" y="7029450"/>
            <a:ext cx="11484000" cy="3600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 Linien und Flächen dürfen im Rahmen des Corporate Designs (siehe CD Manual) verändert werden. </a:t>
            </a:r>
            <a:endParaRPr kumimoji="0" lang="de-DE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0C6D6F75-1082-9AE5-CB00-421663BF3F1A}"/>
              </a:ext>
            </a:extLst>
          </p:cNvPr>
          <p:cNvCxnSpPr>
            <a:cxnSpLocks/>
          </p:cNvCxnSpPr>
          <p:nvPr userDrawn="1"/>
        </p:nvCxnSpPr>
        <p:spPr>
          <a:xfrm rot="720000">
            <a:off x="-238223" y="6236942"/>
            <a:ext cx="68400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>
            <a:extLst>
              <a:ext uri="{FF2B5EF4-FFF2-40B4-BE49-F238E27FC236}">
                <a16:creationId xmlns:a16="http://schemas.microsoft.com/office/drawing/2014/main" id="{FEE86A60-98B9-1786-4167-44D0A9AFAC9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1312" y="276642"/>
            <a:ext cx="2909931" cy="813335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20A3684D-83EB-4FA7-9E48-9004595642BD}"/>
              </a:ext>
            </a:extLst>
          </p:cNvPr>
          <p:cNvSpPr txBox="1"/>
          <p:nvPr userDrawn="1"/>
        </p:nvSpPr>
        <p:spPr>
          <a:xfrm>
            <a:off x="11913776" y="4784966"/>
            <a:ext cx="276999" cy="1136863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de-DE" sz="600" dirty="0">
                <a:solidFill>
                  <a:schemeClr val="bg1">
                    <a:lumMod val="50000"/>
                  </a:schemeClr>
                </a:solidFill>
              </a:rPr>
              <a:t>© Uni Münster – Nike Gais</a:t>
            </a:r>
          </a:p>
        </p:txBody>
      </p:sp>
    </p:spTree>
    <p:extLst>
      <p:ext uri="{BB962C8B-B14F-4D97-AF65-F5344CB8AC3E}">
        <p14:creationId xmlns:p14="http://schemas.microsoft.com/office/powerpoint/2010/main" val="1568141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38">
          <p15:clr>
            <a:srgbClr val="FBAE40"/>
          </p15:clr>
        </p15:guide>
        <p15:guide id="2" orient="horz" pos="2432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Design F.5 // Geisteswissenschaften 2 //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1715575E-929A-058E-56FD-AA4BB32689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980" r="11882" b="10863"/>
          <a:stretch/>
        </p:blipFill>
        <p:spPr>
          <a:xfrm>
            <a:off x="-700" y="3089"/>
            <a:ext cx="12205400" cy="6854912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CDFB2AE1-99E0-1C55-C999-183FCE7A2D51}"/>
              </a:ext>
            </a:extLst>
          </p:cNvPr>
          <p:cNvSpPr/>
          <p:nvPr userDrawn="1"/>
        </p:nvSpPr>
        <p:spPr>
          <a:xfrm>
            <a:off x="0" y="-3090"/>
            <a:ext cx="12204700" cy="6864175"/>
          </a:xfrm>
          <a:prstGeom prst="rect">
            <a:avLst/>
          </a:prstGeom>
          <a:solidFill>
            <a:schemeClr val="bg1">
              <a:lumMod val="10000"/>
              <a:alpha val="3482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Titel 1"/>
          <p:cNvSpPr>
            <a:spLocks noGrp="1"/>
          </p:cNvSpPr>
          <p:nvPr>
            <p:ph type="ctrTitle" hasCustomPrompt="1"/>
          </p:nvPr>
        </p:nvSpPr>
        <p:spPr>
          <a:xfrm>
            <a:off x="360000" y="2609492"/>
            <a:ext cx="6408000" cy="1276350"/>
          </a:xfrm>
        </p:spPr>
        <p:txBody>
          <a:bodyPr anchor="t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1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Präsentation </a:t>
            </a:r>
            <a:br>
              <a:rPr lang="de-DE" dirty="0"/>
            </a:br>
            <a:r>
              <a:rPr lang="de-DE" dirty="0"/>
              <a:t>auf zwei Zeilen einfügen</a:t>
            </a:r>
          </a:p>
        </p:txBody>
      </p:sp>
      <p:sp>
        <p:nvSpPr>
          <p:cNvPr id="49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360000" y="3885842"/>
            <a:ext cx="6408000" cy="9000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rgbClr val="FFFFFF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 bzw. Kurzbeschreibung der Präsentation</a:t>
            </a:r>
            <a:br>
              <a:rPr lang="de-DE" dirty="0"/>
            </a:br>
            <a:r>
              <a:rPr lang="de-DE" dirty="0"/>
              <a:t>Name: der Referentin / des Referenten</a:t>
            </a:r>
          </a:p>
        </p:txBody>
      </p:sp>
      <p:sp>
        <p:nvSpPr>
          <p:cNvPr id="53" name="Vertikaler Textplatzhalter 2"/>
          <p:cNvSpPr>
            <a:spLocks noGrp="1"/>
          </p:cNvSpPr>
          <p:nvPr>
            <p:ph type="body" orient="vert" idx="13" hasCustomPrompt="1"/>
          </p:nvPr>
        </p:nvSpPr>
        <p:spPr>
          <a:xfrm>
            <a:off x="6658776" y="6069200"/>
            <a:ext cx="5185224" cy="468000"/>
          </a:xfrm>
        </p:spPr>
        <p:txBody>
          <a:bodyPr vert="horz" anchor="b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>
                <a:solidFill>
                  <a:srgbClr val="FFFFFF"/>
                </a:solidFill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5pPr>
            <a:lvl6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6pPr>
            <a:lvl7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7pPr>
            <a:lvl8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8pPr>
            <a:lvl9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9pPr>
          </a:lstStyle>
          <a:p>
            <a:pPr lvl="0"/>
            <a:r>
              <a:rPr lang="de-DE" dirty="0"/>
              <a:t>Freiraum für Sekundärlogo(s) / Name </a:t>
            </a:r>
            <a:br>
              <a:rPr lang="de-DE" dirty="0"/>
            </a:br>
            <a:r>
              <a:rPr lang="de-DE" dirty="0"/>
              <a:t>des Fachbereichs, Instituts oder SFBs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B25CB186-4490-397F-3CE7-FD582BD4FA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58776" y="6343342"/>
            <a:ext cx="1151998" cy="160744"/>
          </a:xfrm>
          <a:prstGeom prst="rect">
            <a:avLst/>
          </a:prstGeom>
        </p:spPr>
      </p:pic>
      <p:sp>
        <p:nvSpPr>
          <p:cNvPr id="2" name="Rechteck 2">
            <a:extLst>
              <a:ext uri="{FF2B5EF4-FFF2-40B4-BE49-F238E27FC236}">
                <a16:creationId xmlns:a16="http://schemas.microsoft.com/office/drawing/2014/main" id="{C5FCF425-F40A-D955-4162-CDB8AA61A791}"/>
              </a:ext>
            </a:extLst>
          </p:cNvPr>
          <p:cNvSpPr/>
          <p:nvPr userDrawn="1"/>
        </p:nvSpPr>
        <p:spPr>
          <a:xfrm>
            <a:off x="0" y="0"/>
            <a:ext cx="9503923" cy="2023353"/>
          </a:xfrm>
          <a:custGeom>
            <a:avLst/>
            <a:gdLst>
              <a:gd name="connsiteX0" fmla="*/ 0 w 9503923"/>
              <a:gd name="connsiteY0" fmla="*/ 0 h 2023353"/>
              <a:gd name="connsiteX1" fmla="*/ 9503923 w 9503923"/>
              <a:gd name="connsiteY1" fmla="*/ 0 h 2023353"/>
              <a:gd name="connsiteX2" fmla="*/ 9503923 w 9503923"/>
              <a:gd name="connsiteY2" fmla="*/ 2023353 h 2023353"/>
              <a:gd name="connsiteX3" fmla="*/ 0 w 9503923"/>
              <a:gd name="connsiteY3" fmla="*/ 2023353 h 2023353"/>
              <a:gd name="connsiteX4" fmla="*/ 0 w 9503923"/>
              <a:gd name="connsiteY4" fmla="*/ 0 h 2023353"/>
              <a:gd name="connsiteX0" fmla="*/ 0 w 9503923"/>
              <a:gd name="connsiteY0" fmla="*/ 0 h 2023353"/>
              <a:gd name="connsiteX1" fmla="*/ 9503923 w 9503923"/>
              <a:gd name="connsiteY1" fmla="*/ 0 h 2023353"/>
              <a:gd name="connsiteX2" fmla="*/ 0 w 9503923"/>
              <a:gd name="connsiteY2" fmla="*/ 2023353 h 2023353"/>
              <a:gd name="connsiteX3" fmla="*/ 0 w 9503923"/>
              <a:gd name="connsiteY3" fmla="*/ 0 h 202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03923" h="2023353">
                <a:moveTo>
                  <a:pt x="0" y="0"/>
                </a:moveTo>
                <a:lnTo>
                  <a:pt x="9503923" y="0"/>
                </a:lnTo>
                <a:lnTo>
                  <a:pt x="0" y="20233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66234BC3-0B58-A40E-D8EC-F8213D251D77}"/>
              </a:ext>
            </a:extLst>
          </p:cNvPr>
          <p:cNvGrpSpPr/>
          <p:nvPr userDrawn="1"/>
        </p:nvGrpSpPr>
        <p:grpSpPr>
          <a:xfrm>
            <a:off x="-468000" y="-468000"/>
            <a:ext cx="13140000" cy="7776000"/>
            <a:chOff x="-468000" y="-468000"/>
            <a:chExt cx="13140000" cy="7776000"/>
          </a:xfrm>
        </p:grpSpPr>
        <p:sp>
          <p:nvSpPr>
            <p:cNvPr id="7" name="Hilfslinien">
              <a:extLst>
                <a:ext uri="{FF2B5EF4-FFF2-40B4-BE49-F238E27FC236}">
                  <a16:creationId xmlns:a16="http://schemas.microsoft.com/office/drawing/2014/main" id="{E3A2185E-AA2F-AFE9-A394-FA6D4B31816C}"/>
                </a:ext>
              </a:extLst>
            </p:cNvPr>
            <p:cNvSpPr txBox="1"/>
            <p:nvPr userDrawn="1"/>
          </p:nvSpPr>
          <p:spPr>
            <a:xfrm rot="10800000" flipH="1" flipV="1">
              <a:off x="360000" y="-468000"/>
              <a:ext cx="114840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cxnSp>
          <p:nvCxnSpPr>
            <p:cNvPr id="8" name="Linie">
              <a:extLst>
                <a:ext uri="{FF2B5EF4-FFF2-40B4-BE49-F238E27FC236}">
                  <a16:creationId xmlns:a16="http://schemas.microsoft.com/office/drawing/2014/main" id="{7FBC7988-B0EC-1014-158E-279877C9B451}"/>
                </a:ext>
              </a:extLst>
            </p:cNvPr>
            <p:cNvCxnSpPr/>
            <p:nvPr userDrawn="1"/>
          </p:nvCxnSpPr>
          <p:spPr>
            <a:xfrm>
              <a:off x="12312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inie">
              <a:extLst>
                <a:ext uri="{FF2B5EF4-FFF2-40B4-BE49-F238E27FC236}">
                  <a16:creationId xmlns:a16="http://schemas.microsoft.com/office/drawing/2014/main" id="{3C35C003-A0D8-FDE1-8C48-6FA37F709C4E}"/>
                </a:ext>
              </a:extLst>
            </p:cNvPr>
            <p:cNvCxnSpPr/>
            <p:nvPr userDrawn="1"/>
          </p:nvCxnSpPr>
          <p:spPr>
            <a:xfrm>
              <a:off x="11844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Linie">
              <a:extLst>
                <a:ext uri="{FF2B5EF4-FFF2-40B4-BE49-F238E27FC236}">
                  <a16:creationId xmlns:a16="http://schemas.microsoft.com/office/drawing/2014/main" id="{601D163C-9CF0-1386-42BE-07482BD5CF05}"/>
                </a:ext>
              </a:extLst>
            </p:cNvPr>
            <p:cNvCxnSpPr/>
            <p:nvPr userDrawn="1"/>
          </p:nvCxnSpPr>
          <p:spPr>
            <a:xfrm>
              <a:off x="360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Linie">
              <a:extLst>
                <a:ext uri="{FF2B5EF4-FFF2-40B4-BE49-F238E27FC236}">
                  <a16:creationId xmlns:a16="http://schemas.microsoft.com/office/drawing/2014/main" id="{E2343A27-15A5-B967-D2F1-E97DEE3C2370}"/>
                </a:ext>
              </a:extLst>
            </p:cNvPr>
            <p:cNvCxnSpPr/>
            <p:nvPr userDrawn="1"/>
          </p:nvCxnSpPr>
          <p:spPr>
            <a:xfrm>
              <a:off x="11844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Linie">
              <a:extLst>
                <a:ext uri="{FF2B5EF4-FFF2-40B4-BE49-F238E27FC236}">
                  <a16:creationId xmlns:a16="http://schemas.microsoft.com/office/drawing/2014/main" id="{127838DB-3D27-D9D5-573D-2093DEA3F412}"/>
                </a:ext>
              </a:extLst>
            </p:cNvPr>
            <p:cNvCxnSpPr/>
            <p:nvPr userDrawn="1"/>
          </p:nvCxnSpPr>
          <p:spPr>
            <a:xfrm>
              <a:off x="360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Linie">
              <a:extLst>
                <a:ext uri="{FF2B5EF4-FFF2-40B4-BE49-F238E27FC236}">
                  <a16:creationId xmlns:a16="http://schemas.microsoft.com/office/drawing/2014/main" id="{D335F13D-E418-67A6-031E-51CEBC1C9201}"/>
                </a:ext>
              </a:extLst>
            </p:cNvPr>
            <p:cNvCxnSpPr/>
            <p:nvPr userDrawn="1"/>
          </p:nvCxnSpPr>
          <p:spPr>
            <a:xfrm>
              <a:off x="-468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Linie">
              <a:extLst>
                <a:ext uri="{FF2B5EF4-FFF2-40B4-BE49-F238E27FC236}">
                  <a16:creationId xmlns:a16="http://schemas.microsoft.com/office/drawing/2014/main" id="{D3F14C6D-5D88-FD47-F5D3-2A4370434F4B}"/>
                </a:ext>
              </a:extLst>
            </p:cNvPr>
            <p:cNvCxnSpPr/>
            <p:nvPr userDrawn="1"/>
          </p:nvCxnSpPr>
          <p:spPr>
            <a:xfrm>
              <a:off x="-468000" y="1346554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Hilfslinien">
            <a:extLst>
              <a:ext uri="{FF2B5EF4-FFF2-40B4-BE49-F238E27FC236}">
                <a16:creationId xmlns:a16="http://schemas.microsoft.com/office/drawing/2014/main" id="{192ADBFE-BBCA-16C7-E4D3-1DE6795D709B}"/>
              </a:ext>
            </a:extLst>
          </p:cNvPr>
          <p:cNvSpPr txBox="1"/>
          <p:nvPr userDrawn="1"/>
        </p:nvSpPr>
        <p:spPr>
          <a:xfrm rot="10800000" flipH="1" flipV="1">
            <a:off x="360000" y="7029450"/>
            <a:ext cx="11484000" cy="3600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 Linien und Flächen dürfen im Rahmen des Corporate Designs (siehe CD Manual) verändert werden. </a:t>
            </a:r>
            <a:endParaRPr kumimoji="0" lang="de-DE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0C6D6F75-1082-9AE5-CB00-421663BF3F1A}"/>
              </a:ext>
            </a:extLst>
          </p:cNvPr>
          <p:cNvCxnSpPr>
            <a:cxnSpLocks/>
          </p:cNvCxnSpPr>
          <p:nvPr userDrawn="1"/>
        </p:nvCxnSpPr>
        <p:spPr>
          <a:xfrm rot="720000">
            <a:off x="-238223" y="6236942"/>
            <a:ext cx="6840000" cy="0"/>
          </a:xfrm>
          <a:prstGeom prst="line">
            <a:avLst/>
          </a:prstGeom>
          <a:ln w="571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Grafik 20">
            <a:extLst>
              <a:ext uri="{FF2B5EF4-FFF2-40B4-BE49-F238E27FC236}">
                <a16:creationId xmlns:a16="http://schemas.microsoft.com/office/drawing/2014/main" id="{B8D9788A-0217-7A0C-8507-07C08BE1B62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58775" y="293869"/>
            <a:ext cx="2880000" cy="780560"/>
          </a:xfrm>
          <a:prstGeom prst="rect">
            <a:avLst/>
          </a:prstGeom>
          <a:noFill/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41209F7A-C888-40E4-82C3-DA20C94CDC05}"/>
              </a:ext>
            </a:extLst>
          </p:cNvPr>
          <p:cNvSpPr txBox="1"/>
          <p:nvPr userDrawn="1"/>
        </p:nvSpPr>
        <p:spPr>
          <a:xfrm>
            <a:off x="11913776" y="200024"/>
            <a:ext cx="276999" cy="1797505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de-DE" sz="600" dirty="0">
                <a:solidFill>
                  <a:schemeClr val="bg1">
                    <a:lumMod val="25000"/>
                  </a:schemeClr>
                </a:solidFill>
              </a:rPr>
              <a:t>© stock.adobe.com - Jade Maas/</a:t>
            </a:r>
            <a:r>
              <a:rPr lang="de-DE" sz="600" dirty="0" err="1">
                <a:solidFill>
                  <a:schemeClr val="bg1">
                    <a:lumMod val="25000"/>
                  </a:schemeClr>
                </a:solidFill>
              </a:rPr>
              <a:t>peopleimages.coms</a:t>
            </a:r>
            <a:endParaRPr lang="de-DE" sz="600" dirty="0">
              <a:solidFill>
                <a:schemeClr val="bg1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2214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38">
          <p15:clr>
            <a:srgbClr val="FBAE40"/>
          </p15:clr>
        </p15:guide>
        <p15:guide id="2" orient="horz" pos="243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sign A // Linien //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el 1"/>
          <p:cNvSpPr>
            <a:spLocks noGrp="1"/>
          </p:cNvSpPr>
          <p:nvPr>
            <p:ph type="ctrTitle" hasCustomPrompt="1"/>
          </p:nvPr>
        </p:nvSpPr>
        <p:spPr>
          <a:xfrm>
            <a:off x="360000" y="2609492"/>
            <a:ext cx="6408000" cy="1276350"/>
          </a:xfrm>
        </p:spPr>
        <p:txBody>
          <a:bodyPr anchor="t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1">
                <a:solidFill>
                  <a:srgbClr val="333F48"/>
                </a:solidFill>
              </a:defRPr>
            </a:lvl1pPr>
          </a:lstStyle>
          <a:p>
            <a:r>
              <a:rPr lang="de-DE" dirty="0"/>
              <a:t>Titel der Präsentation </a:t>
            </a:r>
            <a:br>
              <a:rPr lang="de-DE" dirty="0"/>
            </a:br>
            <a:r>
              <a:rPr lang="de-DE" dirty="0"/>
              <a:t>auf zwei Zeilen einfügen</a:t>
            </a:r>
          </a:p>
        </p:txBody>
      </p:sp>
      <p:sp>
        <p:nvSpPr>
          <p:cNvPr id="49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360000" y="3885842"/>
            <a:ext cx="6408000" cy="9000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rgbClr val="333F48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 bzw. Kurzbeschreibung der Präsentation</a:t>
            </a:r>
            <a:br>
              <a:rPr lang="de-DE" dirty="0"/>
            </a:br>
            <a:r>
              <a:rPr lang="de-DE" dirty="0"/>
              <a:t>Name: der Referentin / des Referenten</a:t>
            </a:r>
          </a:p>
        </p:txBody>
      </p:sp>
      <p:sp>
        <p:nvSpPr>
          <p:cNvPr id="53" name="Vertikaler Textplatzhalter 2"/>
          <p:cNvSpPr>
            <a:spLocks noGrp="1"/>
          </p:cNvSpPr>
          <p:nvPr>
            <p:ph type="body" orient="vert" idx="13" hasCustomPrompt="1"/>
          </p:nvPr>
        </p:nvSpPr>
        <p:spPr>
          <a:xfrm>
            <a:off x="6658776" y="6069200"/>
            <a:ext cx="5185224" cy="468000"/>
          </a:xfrm>
        </p:spPr>
        <p:txBody>
          <a:bodyPr vert="horz" anchor="b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/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5pPr>
            <a:lvl6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6pPr>
            <a:lvl7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7pPr>
            <a:lvl8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8pPr>
            <a:lvl9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9pPr>
          </a:lstStyle>
          <a:p>
            <a:pPr lvl="0"/>
            <a:r>
              <a:rPr lang="de-DE" dirty="0"/>
              <a:t>Freiraum für Sekundärlogo(s) / Name </a:t>
            </a:r>
            <a:br>
              <a:rPr lang="de-DE" dirty="0"/>
            </a:br>
            <a:r>
              <a:rPr lang="de-DE" dirty="0"/>
              <a:t>des Fachbereichs, Instituts oder SFBs</a:t>
            </a:r>
          </a:p>
        </p:txBody>
      </p:sp>
      <p:cxnSp>
        <p:nvCxnSpPr>
          <p:cNvPr id="4" name="Gerade Verbindung 3">
            <a:extLst>
              <a:ext uri="{FF2B5EF4-FFF2-40B4-BE49-F238E27FC236}">
                <a16:creationId xmlns:a16="http://schemas.microsoft.com/office/drawing/2014/main" id="{8C577C99-D98B-61A1-311B-8637B1D0460E}"/>
              </a:ext>
            </a:extLst>
          </p:cNvPr>
          <p:cNvCxnSpPr>
            <a:cxnSpLocks/>
          </p:cNvCxnSpPr>
          <p:nvPr userDrawn="1"/>
        </p:nvCxnSpPr>
        <p:spPr>
          <a:xfrm rot="-360000">
            <a:off x="-198000" y="1203107"/>
            <a:ext cx="12600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563874DC-F8B3-4329-58AA-DC755D2ED75D}"/>
              </a:ext>
            </a:extLst>
          </p:cNvPr>
          <p:cNvCxnSpPr>
            <a:cxnSpLocks/>
          </p:cNvCxnSpPr>
          <p:nvPr userDrawn="1"/>
        </p:nvCxnSpPr>
        <p:spPr>
          <a:xfrm rot="720000">
            <a:off x="-238223" y="6236942"/>
            <a:ext cx="6840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9AE4959C-9EB7-E95F-015E-25DCDA4744A1}"/>
              </a:ext>
            </a:extLst>
          </p:cNvPr>
          <p:cNvGrpSpPr/>
          <p:nvPr userDrawn="1"/>
        </p:nvGrpSpPr>
        <p:grpSpPr>
          <a:xfrm>
            <a:off x="-468000" y="-468000"/>
            <a:ext cx="13140000" cy="7776000"/>
            <a:chOff x="-468000" y="-468000"/>
            <a:chExt cx="13140000" cy="7776000"/>
          </a:xfrm>
        </p:grpSpPr>
        <p:sp>
          <p:nvSpPr>
            <p:cNvPr id="30" name="Hilfslinien">
              <a:extLst>
                <a:ext uri="{FF2B5EF4-FFF2-40B4-BE49-F238E27FC236}">
                  <a16:creationId xmlns:a16="http://schemas.microsoft.com/office/drawing/2014/main" id="{EA6358B6-1F98-4780-1F17-A7B676CB6A75}"/>
                </a:ext>
              </a:extLst>
            </p:cNvPr>
            <p:cNvSpPr txBox="1"/>
            <p:nvPr userDrawn="1"/>
          </p:nvSpPr>
          <p:spPr>
            <a:xfrm rot="10800000" flipH="1" flipV="1">
              <a:off x="360000" y="-468000"/>
              <a:ext cx="114840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cxnSp>
          <p:nvCxnSpPr>
            <p:cNvPr id="31" name="Linie">
              <a:extLst>
                <a:ext uri="{FF2B5EF4-FFF2-40B4-BE49-F238E27FC236}">
                  <a16:creationId xmlns:a16="http://schemas.microsoft.com/office/drawing/2014/main" id="{11DDCA81-30A8-BFFD-9869-0B85B0CB30DB}"/>
                </a:ext>
              </a:extLst>
            </p:cNvPr>
            <p:cNvCxnSpPr/>
            <p:nvPr userDrawn="1"/>
          </p:nvCxnSpPr>
          <p:spPr>
            <a:xfrm>
              <a:off x="12312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Linie">
              <a:extLst>
                <a:ext uri="{FF2B5EF4-FFF2-40B4-BE49-F238E27FC236}">
                  <a16:creationId xmlns:a16="http://schemas.microsoft.com/office/drawing/2014/main" id="{F4CA02BE-EB10-0F81-ED48-0ADA79BAADCB}"/>
                </a:ext>
              </a:extLst>
            </p:cNvPr>
            <p:cNvCxnSpPr/>
            <p:nvPr userDrawn="1"/>
          </p:nvCxnSpPr>
          <p:spPr>
            <a:xfrm>
              <a:off x="11844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Linie">
              <a:extLst>
                <a:ext uri="{FF2B5EF4-FFF2-40B4-BE49-F238E27FC236}">
                  <a16:creationId xmlns:a16="http://schemas.microsoft.com/office/drawing/2014/main" id="{B61BB912-B5F1-7E9F-A39C-FB6638E8EC81}"/>
                </a:ext>
              </a:extLst>
            </p:cNvPr>
            <p:cNvCxnSpPr/>
            <p:nvPr userDrawn="1"/>
          </p:nvCxnSpPr>
          <p:spPr>
            <a:xfrm>
              <a:off x="360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Linie">
              <a:extLst>
                <a:ext uri="{FF2B5EF4-FFF2-40B4-BE49-F238E27FC236}">
                  <a16:creationId xmlns:a16="http://schemas.microsoft.com/office/drawing/2014/main" id="{CC6EFEF0-1D30-54E9-60C9-C4701530CF98}"/>
                </a:ext>
              </a:extLst>
            </p:cNvPr>
            <p:cNvCxnSpPr/>
            <p:nvPr userDrawn="1"/>
          </p:nvCxnSpPr>
          <p:spPr>
            <a:xfrm>
              <a:off x="11844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Linie">
              <a:extLst>
                <a:ext uri="{FF2B5EF4-FFF2-40B4-BE49-F238E27FC236}">
                  <a16:creationId xmlns:a16="http://schemas.microsoft.com/office/drawing/2014/main" id="{780A4645-67EF-EC15-25D7-81E94BF2FB66}"/>
                </a:ext>
              </a:extLst>
            </p:cNvPr>
            <p:cNvCxnSpPr/>
            <p:nvPr userDrawn="1"/>
          </p:nvCxnSpPr>
          <p:spPr>
            <a:xfrm>
              <a:off x="360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Linie">
              <a:extLst>
                <a:ext uri="{FF2B5EF4-FFF2-40B4-BE49-F238E27FC236}">
                  <a16:creationId xmlns:a16="http://schemas.microsoft.com/office/drawing/2014/main" id="{AF7CC930-65AE-92B8-1635-B74C95C2A835}"/>
                </a:ext>
              </a:extLst>
            </p:cNvPr>
            <p:cNvCxnSpPr/>
            <p:nvPr userDrawn="1"/>
          </p:nvCxnSpPr>
          <p:spPr>
            <a:xfrm>
              <a:off x="-468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Linie">
              <a:extLst>
                <a:ext uri="{FF2B5EF4-FFF2-40B4-BE49-F238E27FC236}">
                  <a16:creationId xmlns:a16="http://schemas.microsoft.com/office/drawing/2014/main" id="{DA0E34CC-E8AD-E38F-475D-9CE6652DBBB1}"/>
                </a:ext>
              </a:extLst>
            </p:cNvPr>
            <p:cNvCxnSpPr/>
            <p:nvPr userDrawn="1"/>
          </p:nvCxnSpPr>
          <p:spPr>
            <a:xfrm>
              <a:off x="-468000" y="1346554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Hilfslinien">
            <a:extLst>
              <a:ext uri="{FF2B5EF4-FFF2-40B4-BE49-F238E27FC236}">
                <a16:creationId xmlns:a16="http://schemas.microsoft.com/office/drawing/2014/main" id="{A76A255D-7AE8-3ABF-5376-F3615E46A07E}"/>
              </a:ext>
            </a:extLst>
          </p:cNvPr>
          <p:cNvSpPr txBox="1"/>
          <p:nvPr userDrawn="1"/>
        </p:nvSpPr>
        <p:spPr>
          <a:xfrm rot="10800000" flipH="1" flipV="1">
            <a:off x="360000" y="7029450"/>
            <a:ext cx="11484000" cy="3600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 Linien und Flächen dürfen im Rahmen des Corporate Designs (siehe CD Manual) verändert werden. </a:t>
            </a:r>
            <a:endParaRPr kumimoji="0" lang="de-DE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831F487-2DD6-B4FE-D57B-D6960A6F96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381" b="2381"/>
          <a:stretch/>
        </p:blipFill>
        <p:spPr>
          <a:xfrm>
            <a:off x="334962" y="6335367"/>
            <a:ext cx="1201735" cy="18208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10F408E-869E-5FB0-9037-F95088A11D7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1312" y="276642"/>
            <a:ext cx="2909931" cy="81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4625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38">
          <p15:clr>
            <a:srgbClr val="FBAE40"/>
          </p15:clr>
        </p15:guide>
        <p15:guide id="2" orient="horz" pos="2432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Design F.6 // Studierende 1 //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1715575E-929A-058E-56FD-AA4BB32689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090" t="31432" r="29932" b="16356"/>
          <a:stretch/>
        </p:blipFill>
        <p:spPr>
          <a:xfrm>
            <a:off x="-700" y="3089"/>
            <a:ext cx="12205400" cy="6854912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E4A24737-1A3C-272F-2CA2-842AE5133E6B}"/>
              </a:ext>
            </a:extLst>
          </p:cNvPr>
          <p:cNvSpPr/>
          <p:nvPr userDrawn="1"/>
        </p:nvSpPr>
        <p:spPr>
          <a:xfrm>
            <a:off x="0" y="-4684"/>
            <a:ext cx="12204700" cy="6862684"/>
          </a:xfrm>
          <a:prstGeom prst="rect">
            <a:avLst/>
          </a:prstGeom>
          <a:solidFill>
            <a:srgbClr val="FFFFFF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Titel 1"/>
          <p:cNvSpPr>
            <a:spLocks noGrp="1"/>
          </p:cNvSpPr>
          <p:nvPr>
            <p:ph type="ctrTitle" hasCustomPrompt="1"/>
          </p:nvPr>
        </p:nvSpPr>
        <p:spPr>
          <a:xfrm>
            <a:off x="360000" y="2609492"/>
            <a:ext cx="6408000" cy="1276350"/>
          </a:xfrm>
        </p:spPr>
        <p:txBody>
          <a:bodyPr anchor="t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 der Präsentation </a:t>
            </a:r>
            <a:br>
              <a:rPr lang="de-DE" dirty="0"/>
            </a:br>
            <a:r>
              <a:rPr lang="de-DE" dirty="0"/>
              <a:t>auf zwei Zeilen einfügen</a:t>
            </a:r>
          </a:p>
        </p:txBody>
      </p:sp>
      <p:sp>
        <p:nvSpPr>
          <p:cNvPr id="49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360000" y="3885842"/>
            <a:ext cx="6408000" cy="9000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 bzw. Kurzbeschreibung der Präsentation</a:t>
            </a:r>
            <a:br>
              <a:rPr lang="de-DE" dirty="0"/>
            </a:br>
            <a:r>
              <a:rPr lang="de-DE" dirty="0"/>
              <a:t>Name: der Referentin / des Referenten</a:t>
            </a:r>
          </a:p>
        </p:txBody>
      </p:sp>
      <p:sp>
        <p:nvSpPr>
          <p:cNvPr id="2" name="Rechteck 2">
            <a:extLst>
              <a:ext uri="{FF2B5EF4-FFF2-40B4-BE49-F238E27FC236}">
                <a16:creationId xmlns:a16="http://schemas.microsoft.com/office/drawing/2014/main" id="{C5FCF425-F40A-D955-4162-CDB8AA61A791}"/>
              </a:ext>
            </a:extLst>
          </p:cNvPr>
          <p:cNvSpPr/>
          <p:nvPr userDrawn="1"/>
        </p:nvSpPr>
        <p:spPr>
          <a:xfrm>
            <a:off x="0" y="0"/>
            <a:ext cx="9503923" cy="2023353"/>
          </a:xfrm>
          <a:custGeom>
            <a:avLst/>
            <a:gdLst>
              <a:gd name="connsiteX0" fmla="*/ 0 w 9503923"/>
              <a:gd name="connsiteY0" fmla="*/ 0 h 2023353"/>
              <a:gd name="connsiteX1" fmla="*/ 9503923 w 9503923"/>
              <a:gd name="connsiteY1" fmla="*/ 0 h 2023353"/>
              <a:gd name="connsiteX2" fmla="*/ 9503923 w 9503923"/>
              <a:gd name="connsiteY2" fmla="*/ 2023353 h 2023353"/>
              <a:gd name="connsiteX3" fmla="*/ 0 w 9503923"/>
              <a:gd name="connsiteY3" fmla="*/ 2023353 h 2023353"/>
              <a:gd name="connsiteX4" fmla="*/ 0 w 9503923"/>
              <a:gd name="connsiteY4" fmla="*/ 0 h 2023353"/>
              <a:gd name="connsiteX0" fmla="*/ 0 w 9503923"/>
              <a:gd name="connsiteY0" fmla="*/ 0 h 2023353"/>
              <a:gd name="connsiteX1" fmla="*/ 9503923 w 9503923"/>
              <a:gd name="connsiteY1" fmla="*/ 0 h 2023353"/>
              <a:gd name="connsiteX2" fmla="*/ 0 w 9503923"/>
              <a:gd name="connsiteY2" fmla="*/ 2023353 h 2023353"/>
              <a:gd name="connsiteX3" fmla="*/ 0 w 9503923"/>
              <a:gd name="connsiteY3" fmla="*/ 0 h 202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03923" h="2023353">
                <a:moveTo>
                  <a:pt x="0" y="0"/>
                </a:moveTo>
                <a:lnTo>
                  <a:pt x="9503923" y="0"/>
                </a:lnTo>
                <a:lnTo>
                  <a:pt x="0" y="20233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66234BC3-0B58-A40E-D8EC-F8213D251D77}"/>
              </a:ext>
            </a:extLst>
          </p:cNvPr>
          <p:cNvGrpSpPr/>
          <p:nvPr userDrawn="1"/>
        </p:nvGrpSpPr>
        <p:grpSpPr>
          <a:xfrm>
            <a:off x="-468000" y="-468000"/>
            <a:ext cx="13140000" cy="7776000"/>
            <a:chOff x="-468000" y="-468000"/>
            <a:chExt cx="13140000" cy="7776000"/>
          </a:xfrm>
        </p:grpSpPr>
        <p:sp>
          <p:nvSpPr>
            <p:cNvPr id="7" name="Hilfslinien">
              <a:extLst>
                <a:ext uri="{FF2B5EF4-FFF2-40B4-BE49-F238E27FC236}">
                  <a16:creationId xmlns:a16="http://schemas.microsoft.com/office/drawing/2014/main" id="{E3A2185E-AA2F-AFE9-A394-FA6D4B31816C}"/>
                </a:ext>
              </a:extLst>
            </p:cNvPr>
            <p:cNvSpPr txBox="1"/>
            <p:nvPr userDrawn="1"/>
          </p:nvSpPr>
          <p:spPr>
            <a:xfrm rot="10800000" flipH="1" flipV="1">
              <a:off x="360000" y="-468000"/>
              <a:ext cx="114840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cxnSp>
          <p:nvCxnSpPr>
            <p:cNvPr id="8" name="Linie">
              <a:extLst>
                <a:ext uri="{FF2B5EF4-FFF2-40B4-BE49-F238E27FC236}">
                  <a16:creationId xmlns:a16="http://schemas.microsoft.com/office/drawing/2014/main" id="{7FBC7988-B0EC-1014-158E-279877C9B451}"/>
                </a:ext>
              </a:extLst>
            </p:cNvPr>
            <p:cNvCxnSpPr/>
            <p:nvPr userDrawn="1"/>
          </p:nvCxnSpPr>
          <p:spPr>
            <a:xfrm>
              <a:off x="12312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inie">
              <a:extLst>
                <a:ext uri="{FF2B5EF4-FFF2-40B4-BE49-F238E27FC236}">
                  <a16:creationId xmlns:a16="http://schemas.microsoft.com/office/drawing/2014/main" id="{3C35C003-A0D8-FDE1-8C48-6FA37F709C4E}"/>
                </a:ext>
              </a:extLst>
            </p:cNvPr>
            <p:cNvCxnSpPr/>
            <p:nvPr userDrawn="1"/>
          </p:nvCxnSpPr>
          <p:spPr>
            <a:xfrm>
              <a:off x="11844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Linie">
              <a:extLst>
                <a:ext uri="{FF2B5EF4-FFF2-40B4-BE49-F238E27FC236}">
                  <a16:creationId xmlns:a16="http://schemas.microsoft.com/office/drawing/2014/main" id="{601D163C-9CF0-1386-42BE-07482BD5CF05}"/>
                </a:ext>
              </a:extLst>
            </p:cNvPr>
            <p:cNvCxnSpPr/>
            <p:nvPr userDrawn="1"/>
          </p:nvCxnSpPr>
          <p:spPr>
            <a:xfrm>
              <a:off x="360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Linie">
              <a:extLst>
                <a:ext uri="{FF2B5EF4-FFF2-40B4-BE49-F238E27FC236}">
                  <a16:creationId xmlns:a16="http://schemas.microsoft.com/office/drawing/2014/main" id="{E2343A27-15A5-B967-D2F1-E97DEE3C2370}"/>
                </a:ext>
              </a:extLst>
            </p:cNvPr>
            <p:cNvCxnSpPr/>
            <p:nvPr userDrawn="1"/>
          </p:nvCxnSpPr>
          <p:spPr>
            <a:xfrm>
              <a:off x="11844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Linie">
              <a:extLst>
                <a:ext uri="{FF2B5EF4-FFF2-40B4-BE49-F238E27FC236}">
                  <a16:creationId xmlns:a16="http://schemas.microsoft.com/office/drawing/2014/main" id="{127838DB-3D27-D9D5-573D-2093DEA3F412}"/>
                </a:ext>
              </a:extLst>
            </p:cNvPr>
            <p:cNvCxnSpPr/>
            <p:nvPr userDrawn="1"/>
          </p:nvCxnSpPr>
          <p:spPr>
            <a:xfrm>
              <a:off x="360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Linie">
              <a:extLst>
                <a:ext uri="{FF2B5EF4-FFF2-40B4-BE49-F238E27FC236}">
                  <a16:creationId xmlns:a16="http://schemas.microsoft.com/office/drawing/2014/main" id="{D335F13D-E418-67A6-031E-51CEBC1C9201}"/>
                </a:ext>
              </a:extLst>
            </p:cNvPr>
            <p:cNvCxnSpPr/>
            <p:nvPr userDrawn="1"/>
          </p:nvCxnSpPr>
          <p:spPr>
            <a:xfrm>
              <a:off x="-468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Linie">
              <a:extLst>
                <a:ext uri="{FF2B5EF4-FFF2-40B4-BE49-F238E27FC236}">
                  <a16:creationId xmlns:a16="http://schemas.microsoft.com/office/drawing/2014/main" id="{D3F14C6D-5D88-FD47-F5D3-2A4370434F4B}"/>
                </a:ext>
              </a:extLst>
            </p:cNvPr>
            <p:cNvCxnSpPr/>
            <p:nvPr userDrawn="1"/>
          </p:nvCxnSpPr>
          <p:spPr>
            <a:xfrm>
              <a:off x="-468000" y="1346554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Hilfslinien">
            <a:extLst>
              <a:ext uri="{FF2B5EF4-FFF2-40B4-BE49-F238E27FC236}">
                <a16:creationId xmlns:a16="http://schemas.microsoft.com/office/drawing/2014/main" id="{192ADBFE-BBCA-16C7-E4D3-1DE6795D709B}"/>
              </a:ext>
            </a:extLst>
          </p:cNvPr>
          <p:cNvSpPr txBox="1"/>
          <p:nvPr userDrawn="1"/>
        </p:nvSpPr>
        <p:spPr>
          <a:xfrm rot="10800000" flipH="1" flipV="1">
            <a:off x="360000" y="7029450"/>
            <a:ext cx="11484000" cy="3600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 Linien und Flächen dürfen im Rahmen des Corporate Designs (siehe CD Manual) verändert werden. </a:t>
            </a:r>
            <a:endParaRPr kumimoji="0" lang="de-DE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0C6D6F75-1082-9AE5-CB00-421663BF3F1A}"/>
              </a:ext>
            </a:extLst>
          </p:cNvPr>
          <p:cNvCxnSpPr>
            <a:cxnSpLocks/>
          </p:cNvCxnSpPr>
          <p:nvPr userDrawn="1"/>
        </p:nvCxnSpPr>
        <p:spPr>
          <a:xfrm rot="720000">
            <a:off x="-238223" y="6236942"/>
            <a:ext cx="6840000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Grafik 20">
            <a:extLst>
              <a:ext uri="{FF2B5EF4-FFF2-40B4-BE49-F238E27FC236}">
                <a16:creationId xmlns:a16="http://schemas.microsoft.com/office/drawing/2014/main" id="{B8D9788A-0217-7A0C-8507-07C08BE1B62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58775" y="293869"/>
            <a:ext cx="2880000" cy="780560"/>
          </a:xfrm>
          <a:prstGeom prst="rect">
            <a:avLst/>
          </a:prstGeom>
          <a:noFill/>
        </p:spPr>
      </p:pic>
      <p:sp>
        <p:nvSpPr>
          <p:cNvPr id="24" name="Vertikaler Textplatzhalter 2">
            <a:extLst>
              <a:ext uri="{FF2B5EF4-FFF2-40B4-BE49-F238E27FC236}">
                <a16:creationId xmlns:a16="http://schemas.microsoft.com/office/drawing/2014/main" id="{B496DE94-1169-B147-79DF-9A06ADAC2E23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6658776" y="6069200"/>
            <a:ext cx="5185224" cy="468000"/>
          </a:xfrm>
        </p:spPr>
        <p:txBody>
          <a:bodyPr vert="horz" anchor="b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/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5pPr>
            <a:lvl6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6pPr>
            <a:lvl7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7pPr>
            <a:lvl8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8pPr>
            <a:lvl9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9pPr>
          </a:lstStyle>
          <a:p>
            <a:pPr lvl="0"/>
            <a:r>
              <a:rPr lang="de-DE" dirty="0"/>
              <a:t>Freiraum für Sekundärlogo(s) / Name </a:t>
            </a:r>
            <a:br>
              <a:rPr lang="de-DE" dirty="0"/>
            </a:br>
            <a:r>
              <a:rPr lang="de-DE" dirty="0"/>
              <a:t>des Fachbereichs, Instituts oder SFBs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3AFDFAC-527C-4C54-4996-00DC2A05EE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2381" b="2381"/>
          <a:stretch/>
        </p:blipFill>
        <p:spPr>
          <a:xfrm>
            <a:off x="334962" y="6335367"/>
            <a:ext cx="1201735" cy="182081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6EF4DEF9-1A85-47B1-A15A-A0FD1331A812}"/>
              </a:ext>
            </a:extLst>
          </p:cNvPr>
          <p:cNvSpPr txBox="1"/>
          <p:nvPr userDrawn="1"/>
        </p:nvSpPr>
        <p:spPr>
          <a:xfrm>
            <a:off x="11913776" y="1756016"/>
            <a:ext cx="276999" cy="1136863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de-DE" sz="600" dirty="0">
                <a:solidFill>
                  <a:schemeClr val="bg1">
                    <a:lumMod val="50000"/>
                  </a:schemeClr>
                </a:solidFill>
              </a:rPr>
              <a:t>© Uni Münster – Nike Gais</a:t>
            </a:r>
          </a:p>
        </p:txBody>
      </p:sp>
    </p:spTree>
    <p:extLst>
      <p:ext uri="{BB962C8B-B14F-4D97-AF65-F5344CB8AC3E}">
        <p14:creationId xmlns:p14="http://schemas.microsoft.com/office/powerpoint/2010/main" val="34645336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38">
          <p15:clr>
            <a:srgbClr val="FBAE40"/>
          </p15:clr>
        </p15:guide>
        <p15:guide id="2" orient="horz" pos="2432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Design F.7 // Studierende 2 //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1715575E-929A-058E-56FD-AA4BB32689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" r="5496" b="20288"/>
          <a:stretch/>
        </p:blipFill>
        <p:spPr>
          <a:xfrm>
            <a:off x="-700" y="3089"/>
            <a:ext cx="12205400" cy="6854912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3B845782-415C-8152-7FAC-8E1B81AD7125}"/>
              </a:ext>
            </a:extLst>
          </p:cNvPr>
          <p:cNvSpPr/>
          <p:nvPr userDrawn="1"/>
        </p:nvSpPr>
        <p:spPr>
          <a:xfrm>
            <a:off x="0" y="0"/>
            <a:ext cx="12204700" cy="6854907"/>
          </a:xfrm>
          <a:prstGeom prst="rect">
            <a:avLst/>
          </a:prstGeom>
          <a:solidFill>
            <a:srgbClr val="FFFFFF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Titel 1"/>
          <p:cNvSpPr>
            <a:spLocks noGrp="1"/>
          </p:cNvSpPr>
          <p:nvPr>
            <p:ph type="ctrTitle" hasCustomPrompt="1"/>
          </p:nvPr>
        </p:nvSpPr>
        <p:spPr>
          <a:xfrm>
            <a:off x="360000" y="2609492"/>
            <a:ext cx="6408000" cy="1276350"/>
          </a:xfrm>
        </p:spPr>
        <p:txBody>
          <a:bodyPr anchor="t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 der Präsentation </a:t>
            </a:r>
            <a:br>
              <a:rPr lang="de-DE" dirty="0"/>
            </a:br>
            <a:r>
              <a:rPr lang="de-DE" dirty="0"/>
              <a:t>auf zwei Zeilen einfügen</a:t>
            </a:r>
          </a:p>
        </p:txBody>
      </p:sp>
      <p:sp>
        <p:nvSpPr>
          <p:cNvPr id="49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360000" y="3885842"/>
            <a:ext cx="6408000" cy="9000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 bzw. Kurzbeschreibung der Präsentation</a:t>
            </a:r>
            <a:br>
              <a:rPr lang="de-DE" dirty="0"/>
            </a:br>
            <a:r>
              <a:rPr lang="de-DE" dirty="0"/>
              <a:t>Name: der Referentin / des Referenten</a:t>
            </a:r>
          </a:p>
        </p:txBody>
      </p:sp>
      <p:sp>
        <p:nvSpPr>
          <p:cNvPr id="2" name="Rechteck 2">
            <a:extLst>
              <a:ext uri="{FF2B5EF4-FFF2-40B4-BE49-F238E27FC236}">
                <a16:creationId xmlns:a16="http://schemas.microsoft.com/office/drawing/2014/main" id="{C5FCF425-F40A-D955-4162-CDB8AA61A791}"/>
              </a:ext>
            </a:extLst>
          </p:cNvPr>
          <p:cNvSpPr/>
          <p:nvPr userDrawn="1"/>
        </p:nvSpPr>
        <p:spPr>
          <a:xfrm>
            <a:off x="0" y="0"/>
            <a:ext cx="9503923" cy="2023353"/>
          </a:xfrm>
          <a:custGeom>
            <a:avLst/>
            <a:gdLst>
              <a:gd name="connsiteX0" fmla="*/ 0 w 9503923"/>
              <a:gd name="connsiteY0" fmla="*/ 0 h 2023353"/>
              <a:gd name="connsiteX1" fmla="*/ 9503923 w 9503923"/>
              <a:gd name="connsiteY1" fmla="*/ 0 h 2023353"/>
              <a:gd name="connsiteX2" fmla="*/ 9503923 w 9503923"/>
              <a:gd name="connsiteY2" fmla="*/ 2023353 h 2023353"/>
              <a:gd name="connsiteX3" fmla="*/ 0 w 9503923"/>
              <a:gd name="connsiteY3" fmla="*/ 2023353 h 2023353"/>
              <a:gd name="connsiteX4" fmla="*/ 0 w 9503923"/>
              <a:gd name="connsiteY4" fmla="*/ 0 h 2023353"/>
              <a:gd name="connsiteX0" fmla="*/ 0 w 9503923"/>
              <a:gd name="connsiteY0" fmla="*/ 0 h 2023353"/>
              <a:gd name="connsiteX1" fmla="*/ 9503923 w 9503923"/>
              <a:gd name="connsiteY1" fmla="*/ 0 h 2023353"/>
              <a:gd name="connsiteX2" fmla="*/ 0 w 9503923"/>
              <a:gd name="connsiteY2" fmla="*/ 2023353 h 2023353"/>
              <a:gd name="connsiteX3" fmla="*/ 0 w 9503923"/>
              <a:gd name="connsiteY3" fmla="*/ 0 h 202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03923" h="2023353">
                <a:moveTo>
                  <a:pt x="0" y="0"/>
                </a:moveTo>
                <a:lnTo>
                  <a:pt x="9503923" y="0"/>
                </a:lnTo>
                <a:lnTo>
                  <a:pt x="0" y="20233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66234BC3-0B58-A40E-D8EC-F8213D251D77}"/>
              </a:ext>
            </a:extLst>
          </p:cNvPr>
          <p:cNvGrpSpPr/>
          <p:nvPr userDrawn="1"/>
        </p:nvGrpSpPr>
        <p:grpSpPr>
          <a:xfrm>
            <a:off x="-468000" y="-468000"/>
            <a:ext cx="13140000" cy="7776000"/>
            <a:chOff x="-468000" y="-468000"/>
            <a:chExt cx="13140000" cy="7776000"/>
          </a:xfrm>
        </p:grpSpPr>
        <p:sp>
          <p:nvSpPr>
            <p:cNvPr id="7" name="Hilfslinien">
              <a:extLst>
                <a:ext uri="{FF2B5EF4-FFF2-40B4-BE49-F238E27FC236}">
                  <a16:creationId xmlns:a16="http://schemas.microsoft.com/office/drawing/2014/main" id="{E3A2185E-AA2F-AFE9-A394-FA6D4B31816C}"/>
                </a:ext>
              </a:extLst>
            </p:cNvPr>
            <p:cNvSpPr txBox="1"/>
            <p:nvPr userDrawn="1"/>
          </p:nvSpPr>
          <p:spPr>
            <a:xfrm rot="10800000" flipH="1" flipV="1">
              <a:off x="360000" y="-468000"/>
              <a:ext cx="114840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Menu: </a:t>
              </a: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cxnSp>
          <p:nvCxnSpPr>
            <p:cNvPr id="8" name="Linie">
              <a:extLst>
                <a:ext uri="{FF2B5EF4-FFF2-40B4-BE49-F238E27FC236}">
                  <a16:creationId xmlns:a16="http://schemas.microsoft.com/office/drawing/2014/main" id="{7FBC7988-B0EC-1014-158E-279877C9B451}"/>
                </a:ext>
              </a:extLst>
            </p:cNvPr>
            <p:cNvCxnSpPr/>
            <p:nvPr userDrawn="1"/>
          </p:nvCxnSpPr>
          <p:spPr>
            <a:xfrm>
              <a:off x="12312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inie">
              <a:extLst>
                <a:ext uri="{FF2B5EF4-FFF2-40B4-BE49-F238E27FC236}">
                  <a16:creationId xmlns:a16="http://schemas.microsoft.com/office/drawing/2014/main" id="{3C35C003-A0D8-FDE1-8C48-6FA37F709C4E}"/>
                </a:ext>
              </a:extLst>
            </p:cNvPr>
            <p:cNvCxnSpPr/>
            <p:nvPr userDrawn="1"/>
          </p:nvCxnSpPr>
          <p:spPr>
            <a:xfrm>
              <a:off x="11844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Linie">
              <a:extLst>
                <a:ext uri="{FF2B5EF4-FFF2-40B4-BE49-F238E27FC236}">
                  <a16:creationId xmlns:a16="http://schemas.microsoft.com/office/drawing/2014/main" id="{601D163C-9CF0-1386-42BE-07482BD5CF05}"/>
                </a:ext>
              </a:extLst>
            </p:cNvPr>
            <p:cNvCxnSpPr/>
            <p:nvPr userDrawn="1"/>
          </p:nvCxnSpPr>
          <p:spPr>
            <a:xfrm>
              <a:off x="360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Linie">
              <a:extLst>
                <a:ext uri="{FF2B5EF4-FFF2-40B4-BE49-F238E27FC236}">
                  <a16:creationId xmlns:a16="http://schemas.microsoft.com/office/drawing/2014/main" id="{E2343A27-15A5-B967-D2F1-E97DEE3C2370}"/>
                </a:ext>
              </a:extLst>
            </p:cNvPr>
            <p:cNvCxnSpPr/>
            <p:nvPr userDrawn="1"/>
          </p:nvCxnSpPr>
          <p:spPr>
            <a:xfrm>
              <a:off x="11844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Linie">
              <a:extLst>
                <a:ext uri="{FF2B5EF4-FFF2-40B4-BE49-F238E27FC236}">
                  <a16:creationId xmlns:a16="http://schemas.microsoft.com/office/drawing/2014/main" id="{127838DB-3D27-D9D5-573D-2093DEA3F412}"/>
                </a:ext>
              </a:extLst>
            </p:cNvPr>
            <p:cNvCxnSpPr/>
            <p:nvPr userDrawn="1"/>
          </p:nvCxnSpPr>
          <p:spPr>
            <a:xfrm>
              <a:off x="360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Linie">
              <a:extLst>
                <a:ext uri="{FF2B5EF4-FFF2-40B4-BE49-F238E27FC236}">
                  <a16:creationId xmlns:a16="http://schemas.microsoft.com/office/drawing/2014/main" id="{D335F13D-E418-67A6-031E-51CEBC1C9201}"/>
                </a:ext>
              </a:extLst>
            </p:cNvPr>
            <p:cNvCxnSpPr/>
            <p:nvPr userDrawn="1"/>
          </p:nvCxnSpPr>
          <p:spPr>
            <a:xfrm>
              <a:off x="-468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Linie">
              <a:extLst>
                <a:ext uri="{FF2B5EF4-FFF2-40B4-BE49-F238E27FC236}">
                  <a16:creationId xmlns:a16="http://schemas.microsoft.com/office/drawing/2014/main" id="{D3F14C6D-5D88-FD47-F5D3-2A4370434F4B}"/>
                </a:ext>
              </a:extLst>
            </p:cNvPr>
            <p:cNvCxnSpPr/>
            <p:nvPr userDrawn="1"/>
          </p:nvCxnSpPr>
          <p:spPr>
            <a:xfrm>
              <a:off x="-468000" y="1346554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Hilfslinien">
            <a:extLst>
              <a:ext uri="{FF2B5EF4-FFF2-40B4-BE49-F238E27FC236}">
                <a16:creationId xmlns:a16="http://schemas.microsoft.com/office/drawing/2014/main" id="{192ADBFE-BBCA-16C7-E4D3-1DE6795D709B}"/>
              </a:ext>
            </a:extLst>
          </p:cNvPr>
          <p:cNvSpPr txBox="1"/>
          <p:nvPr userDrawn="1"/>
        </p:nvSpPr>
        <p:spPr>
          <a:xfrm rot="10800000" flipH="1" flipV="1">
            <a:off x="360000" y="7029450"/>
            <a:ext cx="11484000" cy="3600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 Linien und Flächen dürfen im Rahmen des Corporate Designs (siehe CD Manual) verändert werden. </a:t>
            </a:r>
            <a:endParaRPr kumimoji="0" lang="de-DE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0C6D6F75-1082-9AE5-CB00-421663BF3F1A}"/>
              </a:ext>
            </a:extLst>
          </p:cNvPr>
          <p:cNvCxnSpPr>
            <a:cxnSpLocks/>
          </p:cNvCxnSpPr>
          <p:nvPr userDrawn="1"/>
        </p:nvCxnSpPr>
        <p:spPr>
          <a:xfrm rot="720000">
            <a:off x="-238223" y="6236942"/>
            <a:ext cx="6840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Grafik 20">
            <a:extLst>
              <a:ext uri="{FF2B5EF4-FFF2-40B4-BE49-F238E27FC236}">
                <a16:creationId xmlns:a16="http://schemas.microsoft.com/office/drawing/2014/main" id="{B8D9788A-0217-7A0C-8507-07C08BE1B62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58775" y="293869"/>
            <a:ext cx="2880000" cy="780560"/>
          </a:xfrm>
          <a:prstGeom prst="rect">
            <a:avLst/>
          </a:prstGeom>
          <a:noFill/>
        </p:spPr>
      </p:pic>
      <p:sp>
        <p:nvSpPr>
          <p:cNvPr id="24" name="Vertikaler Textplatzhalter 2">
            <a:extLst>
              <a:ext uri="{FF2B5EF4-FFF2-40B4-BE49-F238E27FC236}">
                <a16:creationId xmlns:a16="http://schemas.microsoft.com/office/drawing/2014/main" id="{B496DE94-1169-B147-79DF-9A06ADAC2E23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6658776" y="6069200"/>
            <a:ext cx="5185224" cy="468000"/>
          </a:xfrm>
        </p:spPr>
        <p:txBody>
          <a:bodyPr vert="horz" anchor="b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/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5pPr>
            <a:lvl6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6pPr>
            <a:lvl7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7pPr>
            <a:lvl8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8pPr>
            <a:lvl9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9pPr>
          </a:lstStyle>
          <a:p>
            <a:pPr lvl="0"/>
            <a:r>
              <a:rPr lang="de-DE" dirty="0"/>
              <a:t>Freiraum für Sekundärlogo(s) / Name </a:t>
            </a:r>
            <a:br>
              <a:rPr lang="de-DE" dirty="0"/>
            </a:br>
            <a:r>
              <a:rPr lang="de-DE" dirty="0"/>
              <a:t>des Fachbereichs, Instituts oder SFBs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B5B3E85-BC98-2141-5ADD-FC6AEA8C9A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2381" b="2381"/>
          <a:stretch/>
        </p:blipFill>
        <p:spPr>
          <a:xfrm>
            <a:off x="334962" y="6335367"/>
            <a:ext cx="1201735" cy="182081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7D4A78C9-B02F-405F-BCBD-878D44CA993A}"/>
              </a:ext>
            </a:extLst>
          </p:cNvPr>
          <p:cNvSpPr txBox="1"/>
          <p:nvPr userDrawn="1"/>
        </p:nvSpPr>
        <p:spPr>
          <a:xfrm>
            <a:off x="11913776" y="3270491"/>
            <a:ext cx="276999" cy="1136863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de-DE" sz="600" dirty="0">
                <a:solidFill>
                  <a:schemeClr val="bg1">
                    <a:lumMod val="50000"/>
                  </a:schemeClr>
                </a:solidFill>
              </a:rPr>
              <a:t>© Uni Münster – Nike Gais</a:t>
            </a:r>
          </a:p>
        </p:txBody>
      </p:sp>
    </p:spTree>
    <p:extLst>
      <p:ext uri="{BB962C8B-B14F-4D97-AF65-F5344CB8AC3E}">
        <p14:creationId xmlns:p14="http://schemas.microsoft.com/office/powerpoint/2010/main" val="5155810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38">
          <p15:clr>
            <a:srgbClr val="FBAE40"/>
          </p15:clr>
        </p15:guide>
        <p15:guide id="2" orient="horz" pos="2432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Design F.7 // Studierende 2 //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1715575E-929A-058E-56FD-AA4BB32689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62" b="7862"/>
          <a:stretch/>
        </p:blipFill>
        <p:spPr>
          <a:xfrm>
            <a:off x="-700" y="3089"/>
            <a:ext cx="12205400" cy="6854912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3B845782-415C-8152-7FAC-8E1B81AD7125}"/>
              </a:ext>
            </a:extLst>
          </p:cNvPr>
          <p:cNvSpPr/>
          <p:nvPr userDrawn="1"/>
        </p:nvSpPr>
        <p:spPr>
          <a:xfrm>
            <a:off x="0" y="-1"/>
            <a:ext cx="12204700" cy="6854909"/>
          </a:xfrm>
          <a:prstGeom prst="rect">
            <a:avLst/>
          </a:prstGeom>
          <a:solidFill>
            <a:srgbClr val="FFFFFF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Titel 1"/>
          <p:cNvSpPr>
            <a:spLocks noGrp="1"/>
          </p:cNvSpPr>
          <p:nvPr>
            <p:ph type="ctrTitle" hasCustomPrompt="1"/>
          </p:nvPr>
        </p:nvSpPr>
        <p:spPr>
          <a:xfrm>
            <a:off x="360000" y="2609492"/>
            <a:ext cx="6408000" cy="1276350"/>
          </a:xfrm>
        </p:spPr>
        <p:txBody>
          <a:bodyPr anchor="t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 der Präsentation </a:t>
            </a:r>
            <a:br>
              <a:rPr lang="de-DE" dirty="0"/>
            </a:br>
            <a:r>
              <a:rPr lang="de-DE" dirty="0"/>
              <a:t>auf zwei Zeilen einfügen</a:t>
            </a:r>
          </a:p>
        </p:txBody>
      </p:sp>
      <p:sp>
        <p:nvSpPr>
          <p:cNvPr id="49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360000" y="3885842"/>
            <a:ext cx="6408000" cy="9000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 bzw. Kurzbeschreibung der Präsentation</a:t>
            </a:r>
            <a:br>
              <a:rPr lang="de-DE" dirty="0"/>
            </a:br>
            <a:r>
              <a:rPr lang="de-DE" dirty="0"/>
              <a:t>Name: der Referentin / des Referenten</a:t>
            </a:r>
          </a:p>
        </p:txBody>
      </p:sp>
      <p:sp>
        <p:nvSpPr>
          <p:cNvPr id="2" name="Rechteck 2">
            <a:extLst>
              <a:ext uri="{FF2B5EF4-FFF2-40B4-BE49-F238E27FC236}">
                <a16:creationId xmlns:a16="http://schemas.microsoft.com/office/drawing/2014/main" id="{C5FCF425-F40A-D955-4162-CDB8AA61A791}"/>
              </a:ext>
            </a:extLst>
          </p:cNvPr>
          <p:cNvSpPr/>
          <p:nvPr userDrawn="1"/>
        </p:nvSpPr>
        <p:spPr>
          <a:xfrm>
            <a:off x="0" y="0"/>
            <a:ext cx="9503923" cy="2023353"/>
          </a:xfrm>
          <a:custGeom>
            <a:avLst/>
            <a:gdLst>
              <a:gd name="connsiteX0" fmla="*/ 0 w 9503923"/>
              <a:gd name="connsiteY0" fmla="*/ 0 h 2023353"/>
              <a:gd name="connsiteX1" fmla="*/ 9503923 w 9503923"/>
              <a:gd name="connsiteY1" fmla="*/ 0 h 2023353"/>
              <a:gd name="connsiteX2" fmla="*/ 9503923 w 9503923"/>
              <a:gd name="connsiteY2" fmla="*/ 2023353 h 2023353"/>
              <a:gd name="connsiteX3" fmla="*/ 0 w 9503923"/>
              <a:gd name="connsiteY3" fmla="*/ 2023353 h 2023353"/>
              <a:gd name="connsiteX4" fmla="*/ 0 w 9503923"/>
              <a:gd name="connsiteY4" fmla="*/ 0 h 2023353"/>
              <a:gd name="connsiteX0" fmla="*/ 0 w 9503923"/>
              <a:gd name="connsiteY0" fmla="*/ 0 h 2023353"/>
              <a:gd name="connsiteX1" fmla="*/ 9503923 w 9503923"/>
              <a:gd name="connsiteY1" fmla="*/ 0 h 2023353"/>
              <a:gd name="connsiteX2" fmla="*/ 0 w 9503923"/>
              <a:gd name="connsiteY2" fmla="*/ 2023353 h 2023353"/>
              <a:gd name="connsiteX3" fmla="*/ 0 w 9503923"/>
              <a:gd name="connsiteY3" fmla="*/ 0 h 202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03923" h="2023353">
                <a:moveTo>
                  <a:pt x="0" y="0"/>
                </a:moveTo>
                <a:lnTo>
                  <a:pt x="9503923" y="0"/>
                </a:lnTo>
                <a:lnTo>
                  <a:pt x="0" y="2023353"/>
                </a:lnTo>
                <a:lnTo>
                  <a:pt x="0" y="0"/>
                </a:lnTo>
                <a:close/>
              </a:path>
            </a:pathLst>
          </a:custGeom>
          <a:solidFill>
            <a:srgbClr val="B1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66234BC3-0B58-A40E-D8EC-F8213D251D77}"/>
              </a:ext>
            </a:extLst>
          </p:cNvPr>
          <p:cNvGrpSpPr/>
          <p:nvPr userDrawn="1"/>
        </p:nvGrpSpPr>
        <p:grpSpPr>
          <a:xfrm>
            <a:off x="-468000" y="-468000"/>
            <a:ext cx="13140000" cy="7776000"/>
            <a:chOff x="-468000" y="-468000"/>
            <a:chExt cx="13140000" cy="7776000"/>
          </a:xfrm>
        </p:grpSpPr>
        <p:sp>
          <p:nvSpPr>
            <p:cNvPr id="7" name="Hilfslinien">
              <a:extLst>
                <a:ext uri="{FF2B5EF4-FFF2-40B4-BE49-F238E27FC236}">
                  <a16:creationId xmlns:a16="http://schemas.microsoft.com/office/drawing/2014/main" id="{E3A2185E-AA2F-AFE9-A394-FA6D4B31816C}"/>
                </a:ext>
              </a:extLst>
            </p:cNvPr>
            <p:cNvSpPr txBox="1"/>
            <p:nvPr userDrawn="1"/>
          </p:nvSpPr>
          <p:spPr>
            <a:xfrm rot="10800000" flipH="1" flipV="1">
              <a:off x="360000" y="-468000"/>
              <a:ext cx="114840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cxnSp>
          <p:nvCxnSpPr>
            <p:cNvPr id="8" name="Linie">
              <a:extLst>
                <a:ext uri="{FF2B5EF4-FFF2-40B4-BE49-F238E27FC236}">
                  <a16:creationId xmlns:a16="http://schemas.microsoft.com/office/drawing/2014/main" id="{7FBC7988-B0EC-1014-158E-279877C9B451}"/>
                </a:ext>
              </a:extLst>
            </p:cNvPr>
            <p:cNvCxnSpPr/>
            <p:nvPr userDrawn="1"/>
          </p:nvCxnSpPr>
          <p:spPr>
            <a:xfrm>
              <a:off x="12312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inie">
              <a:extLst>
                <a:ext uri="{FF2B5EF4-FFF2-40B4-BE49-F238E27FC236}">
                  <a16:creationId xmlns:a16="http://schemas.microsoft.com/office/drawing/2014/main" id="{3C35C003-A0D8-FDE1-8C48-6FA37F709C4E}"/>
                </a:ext>
              </a:extLst>
            </p:cNvPr>
            <p:cNvCxnSpPr/>
            <p:nvPr userDrawn="1"/>
          </p:nvCxnSpPr>
          <p:spPr>
            <a:xfrm>
              <a:off x="11844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Linie">
              <a:extLst>
                <a:ext uri="{FF2B5EF4-FFF2-40B4-BE49-F238E27FC236}">
                  <a16:creationId xmlns:a16="http://schemas.microsoft.com/office/drawing/2014/main" id="{601D163C-9CF0-1386-42BE-07482BD5CF05}"/>
                </a:ext>
              </a:extLst>
            </p:cNvPr>
            <p:cNvCxnSpPr/>
            <p:nvPr userDrawn="1"/>
          </p:nvCxnSpPr>
          <p:spPr>
            <a:xfrm>
              <a:off x="360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Linie">
              <a:extLst>
                <a:ext uri="{FF2B5EF4-FFF2-40B4-BE49-F238E27FC236}">
                  <a16:creationId xmlns:a16="http://schemas.microsoft.com/office/drawing/2014/main" id="{E2343A27-15A5-B967-D2F1-E97DEE3C2370}"/>
                </a:ext>
              </a:extLst>
            </p:cNvPr>
            <p:cNvCxnSpPr/>
            <p:nvPr userDrawn="1"/>
          </p:nvCxnSpPr>
          <p:spPr>
            <a:xfrm>
              <a:off x="11844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Linie">
              <a:extLst>
                <a:ext uri="{FF2B5EF4-FFF2-40B4-BE49-F238E27FC236}">
                  <a16:creationId xmlns:a16="http://schemas.microsoft.com/office/drawing/2014/main" id="{127838DB-3D27-D9D5-573D-2093DEA3F412}"/>
                </a:ext>
              </a:extLst>
            </p:cNvPr>
            <p:cNvCxnSpPr/>
            <p:nvPr userDrawn="1"/>
          </p:nvCxnSpPr>
          <p:spPr>
            <a:xfrm>
              <a:off x="360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Linie">
              <a:extLst>
                <a:ext uri="{FF2B5EF4-FFF2-40B4-BE49-F238E27FC236}">
                  <a16:creationId xmlns:a16="http://schemas.microsoft.com/office/drawing/2014/main" id="{D335F13D-E418-67A6-031E-51CEBC1C9201}"/>
                </a:ext>
              </a:extLst>
            </p:cNvPr>
            <p:cNvCxnSpPr/>
            <p:nvPr userDrawn="1"/>
          </p:nvCxnSpPr>
          <p:spPr>
            <a:xfrm>
              <a:off x="-468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Linie">
              <a:extLst>
                <a:ext uri="{FF2B5EF4-FFF2-40B4-BE49-F238E27FC236}">
                  <a16:creationId xmlns:a16="http://schemas.microsoft.com/office/drawing/2014/main" id="{D3F14C6D-5D88-FD47-F5D3-2A4370434F4B}"/>
                </a:ext>
              </a:extLst>
            </p:cNvPr>
            <p:cNvCxnSpPr/>
            <p:nvPr userDrawn="1"/>
          </p:nvCxnSpPr>
          <p:spPr>
            <a:xfrm>
              <a:off x="-468000" y="1346554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Hilfslinien">
            <a:extLst>
              <a:ext uri="{FF2B5EF4-FFF2-40B4-BE49-F238E27FC236}">
                <a16:creationId xmlns:a16="http://schemas.microsoft.com/office/drawing/2014/main" id="{192ADBFE-BBCA-16C7-E4D3-1DE6795D709B}"/>
              </a:ext>
            </a:extLst>
          </p:cNvPr>
          <p:cNvSpPr txBox="1"/>
          <p:nvPr userDrawn="1"/>
        </p:nvSpPr>
        <p:spPr>
          <a:xfrm rot="10800000" flipH="1" flipV="1">
            <a:off x="360000" y="7029450"/>
            <a:ext cx="11484000" cy="3600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 Linien und Flächen dürfen im Rahmen des Corporate Designs (siehe CD Manual) verändert werden. </a:t>
            </a:r>
            <a:endParaRPr kumimoji="0" lang="de-DE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0C6D6F75-1082-9AE5-CB00-421663BF3F1A}"/>
              </a:ext>
            </a:extLst>
          </p:cNvPr>
          <p:cNvCxnSpPr>
            <a:cxnSpLocks/>
          </p:cNvCxnSpPr>
          <p:nvPr userDrawn="1"/>
        </p:nvCxnSpPr>
        <p:spPr>
          <a:xfrm rot="720000">
            <a:off x="-238223" y="6236942"/>
            <a:ext cx="6840000" cy="0"/>
          </a:xfrm>
          <a:prstGeom prst="line">
            <a:avLst/>
          </a:prstGeom>
          <a:ln w="57150">
            <a:solidFill>
              <a:srgbClr val="B1C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Grafik 20">
            <a:extLst>
              <a:ext uri="{FF2B5EF4-FFF2-40B4-BE49-F238E27FC236}">
                <a16:creationId xmlns:a16="http://schemas.microsoft.com/office/drawing/2014/main" id="{B8D9788A-0217-7A0C-8507-07C08BE1B62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58775" y="293869"/>
            <a:ext cx="2880000" cy="780560"/>
          </a:xfrm>
          <a:prstGeom prst="rect">
            <a:avLst/>
          </a:prstGeom>
          <a:noFill/>
        </p:spPr>
      </p:pic>
      <p:sp>
        <p:nvSpPr>
          <p:cNvPr id="24" name="Vertikaler Textplatzhalter 2">
            <a:extLst>
              <a:ext uri="{FF2B5EF4-FFF2-40B4-BE49-F238E27FC236}">
                <a16:creationId xmlns:a16="http://schemas.microsoft.com/office/drawing/2014/main" id="{B496DE94-1169-B147-79DF-9A06ADAC2E23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6658776" y="6069200"/>
            <a:ext cx="5185224" cy="468000"/>
          </a:xfrm>
        </p:spPr>
        <p:txBody>
          <a:bodyPr vert="horz" anchor="b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/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5pPr>
            <a:lvl6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6pPr>
            <a:lvl7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7pPr>
            <a:lvl8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8pPr>
            <a:lvl9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9pPr>
          </a:lstStyle>
          <a:p>
            <a:pPr lvl="0"/>
            <a:r>
              <a:rPr lang="de-DE" dirty="0"/>
              <a:t>Freiraum für Sekundärlogo(s) / Name </a:t>
            </a:r>
            <a:br>
              <a:rPr lang="de-DE" dirty="0"/>
            </a:br>
            <a:r>
              <a:rPr lang="de-DE" dirty="0"/>
              <a:t>des Fachbereichs, Instituts oder SFBs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7FB1A02-E3E8-4FCE-AFA2-F22379D3B7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2381" b="2381"/>
          <a:stretch/>
        </p:blipFill>
        <p:spPr>
          <a:xfrm>
            <a:off x="334962" y="6335367"/>
            <a:ext cx="1201735" cy="182081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B00C8D27-9DD6-4AE6-9ED7-1229F76FB1D0}"/>
              </a:ext>
            </a:extLst>
          </p:cNvPr>
          <p:cNvSpPr txBox="1"/>
          <p:nvPr userDrawn="1"/>
        </p:nvSpPr>
        <p:spPr>
          <a:xfrm>
            <a:off x="11913776" y="3813416"/>
            <a:ext cx="276999" cy="1136863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de-DE" sz="600" dirty="0">
                <a:solidFill>
                  <a:schemeClr val="bg1">
                    <a:lumMod val="50000"/>
                  </a:schemeClr>
                </a:solidFill>
              </a:rPr>
              <a:t>© Uni Münster – Nike Gais</a:t>
            </a:r>
          </a:p>
        </p:txBody>
      </p:sp>
    </p:spTree>
    <p:extLst>
      <p:ext uri="{BB962C8B-B14F-4D97-AF65-F5344CB8AC3E}">
        <p14:creationId xmlns:p14="http://schemas.microsoft.com/office/powerpoint/2010/main" val="1279330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38">
          <p15:clr>
            <a:srgbClr val="FBAE40"/>
          </p15:clr>
        </p15:guide>
        <p15:guide id="2" orient="horz" pos="2432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sign E // Eigene Bilder //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9F53E8E-1412-0ACF-E34E-0C3D9704C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8" t="43529" r="7685" b="36602"/>
          <a:stretch/>
        </p:blipFill>
        <p:spPr>
          <a:xfrm>
            <a:off x="2586789" y="0"/>
            <a:ext cx="9617911" cy="3119473"/>
          </a:xfrm>
          <a:custGeom>
            <a:avLst/>
            <a:gdLst>
              <a:gd name="connsiteX0" fmla="*/ 0 w 9247631"/>
              <a:gd name="connsiteY0" fmla="*/ 0 h 4135281"/>
              <a:gd name="connsiteX1" fmla="*/ 9247631 w 9247631"/>
              <a:gd name="connsiteY1" fmla="*/ 0 h 4135281"/>
              <a:gd name="connsiteX2" fmla="*/ 9247631 w 9247631"/>
              <a:gd name="connsiteY2" fmla="*/ 4135281 h 4135281"/>
              <a:gd name="connsiteX3" fmla="*/ 9242106 w 9247631"/>
              <a:gd name="connsiteY3" fmla="*/ 4135281 h 4135281"/>
              <a:gd name="connsiteX4" fmla="*/ 0 w 9247631"/>
              <a:gd name="connsiteY4" fmla="*/ 2473 h 4135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47631" h="4135281">
                <a:moveTo>
                  <a:pt x="0" y="0"/>
                </a:moveTo>
                <a:lnTo>
                  <a:pt x="9247631" y="0"/>
                </a:lnTo>
                <a:lnTo>
                  <a:pt x="9247631" y="4135281"/>
                </a:lnTo>
                <a:lnTo>
                  <a:pt x="9242106" y="4135281"/>
                </a:lnTo>
                <a:lnTo>
                  <a:pt x="0" y="2473"/>
                </a:lnTo>
                <a:close/>
              </a:path>
            </a:pathLst>
          </a:custGeom>
        </p:spPr>
      </p:pic>
      <p:sp>
        <p:nvSpPr>
          <p:cNvPr id="32" name="Vertikaler Textplatzhalter 2">
            <a:extLst>
              <a:ext uri="{FF2B5EF4-FFF2-40B4-BE49-F238E27FC236}">
                <a16:creationId xmlns:a16="http://schemas.microsoft.com/office/drawing/2014/main" id="{17D363D7-5B0A-390A-CE33-8AE204EBB79A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3238775" y="6069200"/>
            <a:ext cx="5185224" cy="468000"/>
          </a:xfrm>
        </p:spPr>
        <p:txBody>
          <a:bodyPr vert="horz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5pPr>
            <a:lvl6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6pPr>
            <a:lvl7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7pPr>
            <a:lvl8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8pPr>
            <a:lvl9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9pPr>
          </a:lstStyle>
          <a:p>
            <a:pPr lvl="0"/>
            <a:r>
              <a:rPr lang="de-DE" dirty="0"/>
              <a:t>Freiraum für Sekundärlogo(s) / Name </a:t>
            </a:r>
            <a:br>
              <a:rPr lang="de-DE" dirty="0"/>
            </a:br>
            <a:r>
              <a:rPr lang="de-DE" dirty="0"/>
              <a:t>des Fachbereichs, Instituts oder SFBs</a:t>
            </a:r>
          </a:p>
        </p:txBody>
      </p:sp>
      <p:sp>
        <p:nvSpPr>
          <p:cNvPr id="33" name="Titel 1">
            <a:extLst>
              <a:ext uri="{FF2B5EF4-FFF2-40B4-BE49-F238E27FC236}">
                <a16:creationId xmlns:a16="http://schemas.microsoft.com/office/drawing/2014/main" id="{AE2A2275-CE74-9235-4FC1-F06FA153A6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2067931"/>
            <a:ext cx="6408000" cy="1276350"/>
          </a:xfrm>
        </p:spPr>
        <p:txBody>
          <a:bodyPr anchor="t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 der Präsentation </a:t>
            </a:r>
            <a:br>
              <a:rPr lang="de-DE" dirty="0"/>
            </a:br>
            <a:r>
              <a:rPr lang="de-DE" dirty="0"/>
              <a:t>auf zwei Zeilen einfügen</a:t>
            </a:r>
          </a:p>
        </p:txBody>
      </p:sp>
      <p:sp>
        <p:nvSpPr>
          <p:cNvPr id="34" name="Untertitel 2">
            <a:extLst>
              <a:ext uri="{FF2B5EF4-FFF2-40B4-BE49-F238E27FC236}">
                <a16:creationId xmlns:a16="http://schemas.microsoft.com/office/drawing/2014/main" id="{7125A2FF-8C5A-CCF3-ACE3-0A5816ED6D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3344281"/>
            <a:ext cx="6408000" cy="9000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 bzw. Kurzbeschreibung der Präsentation</a:t>
            </a:r>
            <a:br>
              <a:rPr lang="de-DE" dirty="0"/>
            </a:br>
            <a:r>
              <a:rPr lang="de-DE" dirty="0"/>
              <a:t>Name: der Referentin / des Referenten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6EB08FA4-B622-2B72-8FD4-CB474C3CCDBB}"/>
              </a:ext>
            </a:extLst>
          </p:cNvPr>
          <p:cNvGrpSpPr/>
          <p:nvPr userDrawn="1"/>
        </p:nvGrpSpPr>
        <p:grpSpPr>
          <a:xfrm>
            <a:off x="-468000" y="-468000"/>
            <a:ext cx="13140000" cy="7776000"/>
            <a:chOff x="-468000" y="-468000"/>
            <a:chExt cx="13140000" cy="7776000"/>
          </a:xfrm>
        </p:grpSpPr>
        <p:sp>
          <p:nvSpPr>
            <p:cNvPr id="6" name="Hilfslinien">
              <a:extLst>
                <a:ext uri="{FF2B5EF4-FFF2-40B4-BE49-F238E27FC236}">
                  <a16:creationId xmlns:a16="http://schemas.microsoft.com/office/drawing/2014/main" id="{A7AE69A8-2229-A533-7A8E-98D88F8F4019}"/>
                </a:ext>
              </a:extLst>
            </p:cNvPr>
            <p:cNvSpPr txBox="1"/>
            <p:nvPr userDrawn="1"/>
          </p:nvSpPr>
          <p:spPr>
            <a:xfrm rot="10800000" flipH="1" flipV="1">
              <a:off x="360000" y="-468000"/>
              <a:ext cx="114840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cxnSp>
          <p:nvCxnSpPr>
            <p:cNvPr id="7" name="Linie">
              <a:extLst>
                <a:ext uri="{FF2B5EF4-FFF2-40B4-BE49-F238E27FC236}">
                  <a16:creationId xmlns:a16="http://schemas.microsoft.com/office/drawing/2014/main" id="{E07173E2-265B-5FEE-D8C9-4FC1B14DAF2E}"/>
                </a:ext>
              </a:extLst>
            </p:cNvPr>
            <p:cNvCxnSpPr/>
            <p:nvPr userDrawn="1"/>
          </p:nvCxnSpPr>
          <p:spPr>
            <a:xfrm>
              <a:off x="12312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Linie">
              <a:extLst>
                <a:ext uri="{FF2B5EF4-FFF2-40B4-BE49-F238E27FC236}">
                  <a16:creationId xmlns:a16="http://schemas.microsoft.com/office/drawing/2014/main" id="{DFAE9437-79E8-C770-79FE-402A8C3F9F7F}"/>
                </a:ext>
              </a:extLst>
            </p:cNvPr>
            <p:cNvCxnSpPr/>
            <p:nvPr userDrawn="1"/>
          </p:nvCxnSpPr>
          <p:spPr>
            <a:xfrm>
              <a:off x="11844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Linie">
              <a:extLst>
                <a:ext uri="{FF2B5EF4-FFF2-40B4-BE49-F238E27FC236}">
                  <a16:creationId xmlns:a16="http://schemas.microsoft.com/office/drawing/2014/main" id="{7A74F3D2-F71B-9DBB-92D5-1451C7902F5D}"/>
                </a:ext>
              </a:extLst>
            </p:cNvPr>
            <p:cNvCxnSpPr/>
            <p:nvPr userDrawn="1"/>
          </p:nvCxnSpPr>
          <p:spPr>
            <a:xfrm>
              <a:off x="360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Linie">
              <a:extLst>
                <a:ext uri="{FF2B5EF4-FFF2-40B4-BE49-F238E27FC236}">
                  <a16:creationId xmlns:a16="http://schemas.microsoft.com/office/drawing/2014/main" id="{9F13D6B8-92F8-57D6-BBB0-4C64F499B2CB}"/>
                </a:ext>
              </a:extLst>
            </p:cNvPr>
            <p:cNvCxnSpPr/>
            <p:nvPr userDrawn="1"/>
          </p:nvCxnSpPr>
          <p:spPr>
            <a:xfrm>
              <a:off x="11844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inie">
              <a:extLst>
                <a:ext uri="{FF2B5EF4-FFF2-40B4-BE49-F238E27FC236}">
                  <a16:creationId xmlns:a16="http://schemas.microsoft.com/office/drawing/2014/main" id="{0F107C7C-1735-3634-EA60-34B95F248904}"/>
                </a:ext>
              </a:extLst>
            </p:cNvPr>
            <p:cNvCxnSpPr/>
            <p:nvPr userDrawn="1"/>
          </p:nvCxnSpPr>
          <p:spPr>
            <a:xfrm>
              <a:off x="360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Linie">
              <a:extLst>
                <a:ext uri="{FF2B5EF4-FFF2-40B4-BE49-F238E27FC236}">
                  <a16:creationId xmlns:a16="http://schemas.microsoft.com/office/drawing/2014/main" id="{7DC78891-CE3B-A771-3BF7-05240F13BEB9}"/>
                </a:ext>
              </a:extLst>
            </p:cNvPr>
            <p:cNvCxnSpPr/>
            <p:nvPr userDrawn="1"/>
          </p:nvCxnSpPr>
          <p:spPr>
            <a:xfrm>
              <a:off x="-468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Linie">
              <a:extLst>
                <a:ext uri="{FF2B5EF4-FFF2-40B4-BE49-F238E27FC236}">
                  <a16:creationId xmlns:a16="http://schemas.microsoft.com/office/drawing/2014/main" id="{6022DDB6-7863-0F48-D401-BFBD30A753DC}"/>
                </a:ext>
              </a:extLst>
            </p:cNvPr>
            <p:cNvCxnSpPr/>
            <p:nvPr userDrawn="1"/>
          </p:nvCxnSpPr>
          <p:spPr>
            <a:xfrm>
              <a:off x="-468000" y="1346554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Hilfslinien">
            <a:extLst>
              <a:ext uri="{FF2B5EF4-FFF2-40B4-BE49-F238E27FC236}">
                <a16:creationId xmlns:a16="http://schemas.microsoft.com/office/drawing/2014/main" id="{DCE1B0F8-DB33-7AF4-CDFB-63EDCB0ACB7A}"/>
              </a:ext>
            </a:extLst>
          </p:cNvPr>
          <p:cNvSpPr txBox="1"/>
          <p:nvPr userDrawn="1"/>
        </p:nvSpPr>
        <p:spPr>
          <a:xfrm rot="10800000" flipH="1" flipV="1">
            <a:off x="360000" y="7029450"/>
            <a:ext cx="11484000" cy="3600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 Linien und Flächen dürfen im Rahmen des Corporate Designs (siehe CD Manual) verändert werden. </a:t>
            </a:r>
            <a:endParaRPr kumimoji="0" lang="de-DE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B661E3DC-4AFD-B3A5-B5B4-1CE416165D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928" t="66368" r="18915" b="19739"/>
          <a:stretch/>
        </p:blipFill>
        <p:spPr>
          <a:xfrm>
            <a:off x="5875469" y="4801508"/>
            <a:ext cx="6329231" cy="2056492"/>
          </a:xfrm>
          <a:custGeom>
            <a:avLst/>
            <a:gdLst>
              <a:gd name="connsiteX0" fmla="*/ 6329231 w 6329231"/>
              <a:gd name="connsiteY0" fmla="*/ 0 h 2056492"/>
              <a:gd name="connsiteX1" fmla="*/ 6329231 w 6329231"/>
              <a:gd name="connsiteY1" fmla="*/ 2056492 h 2056492"/>
              <a:gd name="connsiteX2" fmla="*/ 0 w 6329231"/>
              <a:gd name="connsiteY2" fmla="*/ 2056492 h 205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29231" h="2056492">
                <a:moveTo>
                  <a:pt x="6329231" y="0"/>
                </a:moveTo>
                <a:lnTo>
                  <a:pt x="6329231" y="2056492"/>
                </a:lnTo>
                <a:lnTo>
                  <a:pt x="0" y="2056492"/>
                </a:lnTo>
                <a:close/>
              </a:path>
            </a:pathLst>
          </a:cu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D7CBC32A-EEA0-1161-5C2D-666C329DBB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2381" b="2381"/>
          <a:stretch/>
        </p:blipFill>
        <p:spPr>
          <a:xfrm>
            <a:off x="334962" y="6335367"/>
            <a:ext cx="1201735" cy="182081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B98235FB-3538-A26C-449D-30C4D54C89A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1312" y="276642"/>
            <a:ext cx="2909931" cy="813335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CA415A99-C5C7-42BE-811C-2D7DF58D1C85}"/>
              </a:ext>
            </a:extLst>
          </p:cNvPr>
          <p:cNvSpPr txBox="1"/>
          <p:nvPr userDrawn="1"/>
        </p:nvSpPr>
        <p:spPr>
          <a:xfrm>
            <a:off x="11913776" y="5423141"/>
            <a:ext cx="276999" cy="1136863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de-DE" sz="600" dirty="0">
                <a:solidFill>
                  <a:schemeClr val="bg1">
                    <a:lumMod val="50000"/>
                  </a:schemeClr>
                </a:solidFill>
              </a:rPr>
              <a:t>© Uni Münster – Nike Gais</a:t>
            </a:r>
          </a:p>
        </p:txBody>
      </p:sp>
    </p:spTree>
    <p:extLst>
      <p:ext uri="{BB962C8B-B14F-4D97-AF65-F5344CB8AC3E}">
        <p14:creationId xmlns:p14="http://schemas.microsoft.com/office/powerpoint/2010/main" val="9956322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2092">
          <p15:clr>
            <a:srgbClr val="FBAE40"/>
          </p15:clr>
        </p15:guide>
        <p15:guide id="5" pos="203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sign F.1 // Fläche + Hintergrundbild Schloss im Winter //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Ein Bild, das draußen, Himmel, Baum, Gebäude enthält.&#10;&#10;Automatisch generierte Beschreibung">
            <a:extLst>
              <a:ext uri="{FF2B5EF4-FFF2-40B4-BE49-F238E27FC236}">
                <a16:creationId xmlns:a16="http://schemas.microsoft.com/office/drawing/2014/main" id="{1715575E-929A-058E-56FD-AA4BB32689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782"/>
          <a:stretch/>
        </p:blipFill>
        <p:spPr>
          <a:xfrm>
            <a:off x="-700" y="3089"/>
            <a:ext cx="12205400" cy="6854912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754810E7-1824-43CF-69E3-635575B04051}"/>
              </a:ext>
            </a:extLst>
          </p:cNvPr>
          <p:cNvSpPr/>
          <p:nvPr userDrawn="1"/>
        </p:nvSpPr>
        <p:spPr>
          <a:xfrm>
            <a:off x="0" y="0"/>
            <a:ext cx="12204700" cy="6858000"/>
          </a:xfrm>
          <a:prstGeom prst="rect">
            <a:avLst/>
          </a:prstGeom>
          <a:solidFill>
            <a:schemeClr val="accent3">
              <a:alpha val="6003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Titel 1"/>
          <p:cNvSpPr>
            <a:spLocks noGrp="1"/>
          </p:cNvSpPr>
          <p:nvPr>
            <p:ph type="ctrTitle" hasCustomPrompt="1"/>
          </p:nvPr>
        </p:nvSpPr>
        <p:spPr>
          <a:xfrm>
            <a:off x="360000" y="2609492"/>
            <a:ext cx="6408000" cy="1276350"/>
          </a:xfrm>
        </p:spPr>
        <p:txBody>
          <a:bodyPr anchor="t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1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Präsentation </a:t>
            </a:r>
            <a:br>
              <a:rPr lang="de-DE" dirty="0"/>
            </a:br>
            <a:r>
              <a:rPr lang="de-DE" dirty="0"/>
              <a:t>auf zwei Zeilen einfügen</a:t>
            </a:r>
          </a:p>
        </p:txBody>
      </p:sp>
      <p:sp>
        <p:nvSpPr>
          <p:cNvPr id="49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360000" y="3885842"/>
            <a:ext cx="6408000" cy="9000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rgbClr val="FFFFFF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 bzw. Kurzbeschreibung der Präsentation</a:t>
            </a:r>
            <a:br>
              <a:rPr lang="de-DE" dirty="0"/>
            </a:br>
            <a:r>
              <a:rPr lang="de-DE" dirty="0"/>
              <a:t>Name: der Referentin / des Referenten</a:t>
            </a:r>
          </a:p>
        </p:txBody>
      </p:sp>
      <p:sp>
        <p:nvSpPr>
          <p:cNvPr id="53" name="Vertikaler Textplatzhalter 2"/>
          <p:cNvSpPr>
            <a:spLocks noGrp="1"/>
          </p:cNvSpPr>
          <p:nvPr>
            <p:ph type="body" orient="vert" idx="13" hasCustomPrompt="1"/>
          </p:nvPr>
        </p:nvSpPr>
        <p:spPr>
          <a:xfrm>
            <a:off x="6658776" y="6069200"/>
            <a:ext cx="5185224" cy="468000"/>
          </a:xfrm>
        </p:spPr>
        <p:txBody>
          <a:bodyPr vert="horz" anchor="b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>
                <a:solidFill>
                  <a:srgbClr val="FFFFFF"/>
                </a:solidFill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5pPr>
            <a:lvl6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6pPr>
            <a:lvl7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7pPr>
            <a:lvl8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8pPr>
            <a:lvl9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9pPr>
          </a:lstStyle>
          <a:p>
            <a:pPr lvl="0"/>
            <a:r>
              <a:rPr lang="de-DE" dirty="0"/>
              <a:t>Freiraum für Sekundärlogo(s) / Name </a:t>
            </a:r>
            <a:br>
              <a:rPr lang="de-DE" dirty="0"/>
            </a:br>
            <a:r>
              <a:rPr lang="de-DE" dirty="0"/>
              <a:t>des Fachbereichs, Instituts oder SFBs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B25CB186-4490-397F-3CE7-FD582BD4FA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58776" y="6343342"/>
            <a:ext cx="1151998" cy="160744"/>
          </a:xfrm>
          <a:prstGeom prst="rect">
            <a:avLst/>
          </a:prstGeom>
        </p:spPr>
      </p:pic>
      <p:sp>
        <p:nvSpPr>
          <p:cNvPr id="2" name="Rechteck 2">
            <a:extLst>
              <a:ext uri="{FF2B5EF4-FFF2-40B4-BE49-F238E27FC236}">
                <a16:creationId xmlns:a16="http://schemas.microsoft.com/office/drawing/2014/main" id="{C5FCF425-F40A-D955-4162-CDB8AA61A791}"/>
              </a:ext>
            </a:extLst>
          </p:cNvPr>
          <p:cNvSpPr/>
          <p:nvPr userDrawn="1"/>
        </p:nvSpPr>
        <p:spPr>
          <a:xfrm>
            <a:off x="0" y="0"/>
            <a:ext cx="9503923" cy="2023353"/>
          </a:xfrm>
          <a:custGeom>
            <a:avLst/>
            <a:gdLst>
              <a:gd name="connsiteX0" fmla="*/ 0 w 9503923"/>
              <a:gd name="connsiteY0" fmla="*/ 0 h 2023353"/>
              <a:gd name="connsiteX1" fmla="*/ 9503923 w 9503923"/>
              <a:gd name="connsiteY1" fmla="*/ 0 h 2023353"/>
              <a:gd name="connsiteX2" fmla="*/ 9503923 w 9503923"/>
              <a:gd name="connsiteY2" fmla="*/ 2023353 h 2023353"/>
              <a:gd name="connsiteX3" fmla="*/ 0 w 9503923"/>
              <a:gd name="connsiteY3" fmla="*/ 2023353 h 2023353"/>
              <a:gd name="connsiteX4" fmla="*/ 0 w 9503923"/>
              <a:gd name="connsiteY4" fmla="*/ 0 h 2023353"/>
              <a:gd name="connsiteX0" fmla="*/ 0 w 9503923"/>
              <a:gd name="connsiteY0" fmla="*/ 0 h 2023353"/>
              <a:gd name="connsiteX1" fmla="*/ 9503923 w 9503923"/>
              <a:gd name="connsiteY1" fmla="*/ 0 h 2023353"/>
              <a:gd name="connsiteX2" fmla="*/ 0 w 9503923"/>
              <a:gd name="connsiteY2" fmla="*/ 2023353 h 2023353"/>
              <a:gd name="connsiteX3" fmla="*/ 0 w 9503923"/>
              <a:gd name="connsiteY3" fmla="*/ 0 h 202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03923" h="2023353">
                <a:moveTo>
                  <a:pt x="0" y="0"/>
                </a:moveTo>
                <a:lnTo>
                  <a:pt x="9503923" y="0"/>
                </a:lnTo>
                <a:lnTo>
                  <a:pt x="0" y="2023353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66234BC3-0B58-A40E-D8EC-F8213D251D77}"/>
              </a:ext>
            </a:extLst>
          </p:cNvPr>
          <p:cNvGrpSpPr/>
          <p:nvPr userDrawn="1"/>
        </p:nvGrpSpPr>
        <p:grpSpPr>
          <a:xfrm>
            <a:off x="-468000" y="-468000"/>
            <a:ext cx="13140000" cy="7776000"/>
            <a:chOff x="-468000" y="-468000"/>
            <a:chExt cx="13140000" cy="7776000"/>
          </a:xfrm>
        </p:grpSpPr>
        <p:sp>
          <p:nvSpPr>
            <p:cNvPr id="7" name="Hilfslinien">
              <a:extLst>
                <a:ext uri="{FF2B5EF4-FFF2-40B4-BE49-F238E27FC236}">
                  <a16:creationId xmlns:a16="http://schemas.microsoft.com/office/drawing/2014/main" id="{E3A2185E-AA2F-AFE9-A394-FA6D4B31816C}"/>
                </a:ext>
              </a:extLst>
            </p:cNvPr>
            <p:cNvSpPr txBox="1"/>
            <p:nvPr userDrawn="1"/>
          </p:nvSpPr>
          <p:spPr>
            <a:xfrm rot="10800000" flipH="1" flipV="1">
              <a:off x="360000" y="-468000"/>
              <a:ext cx="114840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cxnSp>
          <p:nvCxnSpPr>
            <p:cNvPr id="8" name="Linie">
              <a:extLst>
                <a:ext uri="{FF2B5EF4-FFF2-40B4-BE49-F238E27FC236}">
                  <a16:creationId xmlns:a16="http://schemas.microsoft.com/office/drawing/2014/main" id="{7FBC7988-B0EC-1014-158E-279877C9B451}"/>
                </a:ext>
              </a:extLst>
            </p:cNvPr>
            <p:cNvCxnSpPr/>
            <p:nvPr userDrawn="1"/>
          </p:nvCxnSpPr>
          <p:spPr>
            <a:xfrm>
              <a:off x="12312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inie">
              <a:extLst>
                <a:ext uri="{FF2B5EF4-FFF2-40B4-BE49-F238E27FC236}">
                  <a16:creationId xmlns:a16="http://schemas.microsoft.com/office/drawing/2014/main" id="{3C35C003-A0D8-FDE1-8C48-6FA37F709C4E}"/>
                </a:ext>
              </a:extLst>
            </p:cNvPr>
            <p:cNvCxnSpPr/>
            <p:nvPr userDrawn="1"/>
          </p:nvCxnSpPr>
          <p:spPr>
            <a:xfrm>
              <a:off x="11844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Linie">
              <a:extLst>
                <a:ext uri="{FF2B5EF4-FFF2-40B4-BE49-F238E27FC236}">
                  <a16:creationId xmlns:a16="http://schemas.microsoft.com/office/drawing/2014/main" id="{601D163C-9CF0-1386-42BE-07482BD5CF05}"/>
                </a:ext>
              </a:extLst>
            </p:cNvPr>
            <p:cNvCxnSpPr/>
            <p:nvPr userDrawn="1"/>
          </p:nvCxnSpPr>
          <p:spPr>
            <a:xfrm>
              <a:off x="360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Linie">
              <a:extLst>
                <a:ext uri="{FF2B5EF4-FFF2-40B4-BE49-F238E27FC236}">
                  <a16:creationId xmlns:a16="http://schemas.microsoft.com/office/drawing/2014/main" id="{E2343A27-15A5-B967-D2F1-E97DEE3C2370}"/>
                </a:ext>
              </a:extLst>
            </p:cNvPr>
            <p:cNvCxnSpPr/>
            <p:nvPr userDrawn="1"/>
          </p:nvCxnSpPr>
          <p:spPr>
            <a:xfrm>
              <a:off x="11844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Linie">
              <a:extLst>
                <a:ext uri="{FF2B5EF4-FFF2-40B4-BE49-F238E27FC236}">
                  <a16:creationId xmlns:a16="http://schemas.microsoft.com/office/drawing/2014/main" id="{127838DB-3D27-D9D5-573D-2093DEA3F412}"/>
                </a:ext>
              </a:extLst>
            </p:cNvPr>
            <p:cNvCxnSpPr/>
            <p:nvPr userDrawn="1"/>
          </p:nvCxnSpPr>
          <p:spPr>
            <a:xfrm>
              <a:off x="360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Linie">
              <a:extLst>
                <a:ext uri="{FF2B5EF4-FFF2-40B4-BE49-F238E27FC236}">
                  <a16:creationId xmlns:a16="http://schemas.microsoft.com/office/drawing/2014/main" id="{D335F13D-E418-67A6-031E-51CEBC1C9201}"/>
                </a:ext>
              </a:extLst>
            </p:cNvPr>
            <p:cNvCxnSpPr/>
            <p:nvPr userDrawn="1"/>
          </p:nvCxnSpPr>
          <p:spPr>
            <a:xfrm>
              <a:off x="-468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Linie">
              <a:extLst>
                <a:ext uri="{FF2B5EF4-FFF2-40B4-BE49-F238E27FC236}">
                  <a16:creationId xmlns:a16="http://schemas.microsoft.com/office/drawing/2014/main" id="{D3F14C6D-5D88-FD47-F5D3-2A4370434F4B}"/>
                </a:ext>
              </a:extLst>
            </p:cNvPr>
            <p:cNvCxnSpPr/>
            <p:nvPr userDrawn="1"/>
          </p:nvCxnSpPr>
          <p:spPr>
            <a:xfrm>
              <a:off x="-468000" y="1346554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Hilfslinien">
            <a:extLst>
              <a:ext uri="{FF2B5EF4-FFF2-40B4-BE49-F238E27FC236}">
                <a16:creationId xmlns:a16="http://schemas.microsoft.com/office/drawing/2014/main" id="{192ADBFE-BBCA-16C7-E4D3-1DE6795D709B}"/>
              </a:ext>
            </a:extLst>
          </p:cNvPr>
          <p:cNvSpPr txBox="1"/>
          <p:nvPr userDrawn="1"/>
        </p:nvSpPr>
        <p:spPr>
          <a:xfrm rot="10800000" flipH="1" flipV="1">
            <a:off x="360000" y="7029450"/>
            <a:ext cx="11484000" cy="3600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 Linien und Flächen dürfen im Rahmen des Corporate Designs (siehe CD Manual) verändert werden. </a:t>
            </a:r>
            <a:endParaRPr kumimoji="0" lang="de-DE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AF5206A-047A-44E8-5950-B0A24AA2F96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1312" y="276642"/>
            <a:ext cx="2909931" cy="813335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01BCB084-0831-4D2F-B6F5-B1532A9745BD}"/>
              </a:ext>
            </a:extLst>
          </p:cNvPr>
          <p:cNvSpPr txBox="1"/>
          <p:nvPr userDrawn="1"/>
        </p:nvSpPr>
        <p:spPr>
          <a:xfrm>
            <a:off x="11913776" y="4718291"/>
            <a:ext cx="276999" cy="1136863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de-DE" sz="600" dirty="0">
                <a:solidFill>
                  <a:schemeClr val="bg1">
                    <a:lumMod val="25000"/>
                  </a:schemeClr>
                </a:solidFill>
              </a:rPr>
              <a:t>© Uni Münster – MünsterView</a:t>
            </a:r>
          </a:p>
        </p:txBody>
      </p:sp>
    </p:spTree>
    <p:extLst>
      <p:ext uri="{BB962C8B-B14F-4D97-AF65-F5344CB8AC3E}">
        <p14:creationId xmlns:p14="http://schemas.microsoft.com/office/powerpoint/2010/main" val="759395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38">
          <p15:clr>
            <a:srgbClr val="FBAE40"/>
          </p15:clr>
        </p15:guide>
        <p15:guide id="2" orient="horz" pos="2432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sign F.2 // Fläche + Hintergrundbild Schloss im Sommer //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1715575E-929A-058E-56FD-AA4BB32689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204701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754810E7-1824-43CF-69E3-635575B04051}"/>
              </a:ext>
            </a:extLst>
          </p:cNvPr>
          <p:cNvSpPr/>
          <p:nvPr userDrawn="1"/>
        </p:nvSpPr>
        <p:spPr>
          <a:xfrm>
            <a:off x="-1" y="-2"/>
            <a:ext cx="12204701" cy="6858002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48" name="Titel 1"/>
          <p:cNvSpPr>
            <a:spLocks noGrp="1"/>
          </p:cNvSpPr>
          <p:nvPr>
            <p:ph type="ctrTitle" hasCustomPrompt="1"/>
          </p:nvPr>
        </p:nvSpPr>
        <p:spPr>
          <a:xfrm>
            <a:off x="360000" y="2609492"/>
            <a:ext cx="6408000" cy="1276350"/>
          </a:xfrm>
        </p:spPr>
        <p:txBody>
          <a:bodyPr anchor="t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1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Präsentation </a:t>
            </a:r>
            <a:br>
              <a:rPr lang="de-DE" dirty="0"/>
            </a:br>
            <a:r>
              <a:rPr lang="de-DE" dirty="0"/>
              <a:t>auf zwei Zeilen einfügen</a:t>
            </a:r>
          </a:p>
        </p:txBody>
      </p:sp>
      <p:sp>
        <p:nvSpPr>
          <p:cNvPr id="49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360000" y="3885842"/>
            <a:ext cx="6408000" cy="9000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rgbClr val="FFFFFF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 bzw. Kurzbeschreibung der Präsentation</a:t>
            </a:r>
            <a:br>
              <a:rPr lang="de-DE" dirty="0"/>
            </a:br>
            <a:r>
              <a:rPr lang="de-DE" dirty="0"/>
              <a:t>Name: der Referentin / des Referenten</a:t>
            </a:r>
          </a:p>
        </p:txBody>
      </p:sp>
      <p:sp>
        <p:nvSpPr>
          <p:cNvPr id="53" name="Vertikaler Textplatzhalter 2"/>
          <p:cNvSpPr>
            <a:spLocks noGrp="1"/>
          </p:cNvSpPr>
          <p:nvPr>
            <p:ph type="body" orient="vert" idx="13" hasCustomPrompt="1"/>
          </p:nvPr>
        </p:nvSpPr>
        <p:spPr>
          <a:xfrm>
            <a:off x="6658776" y="6069200"/>
            <a:ext cx="5185224" cy="468000"/>
          </a:xfrm>
        </p:spPr>
        <p:txBody>
          <a:bodyPr vert="horz" anchor="b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>
                <a:solidFill>
                  <a:srgbClr val="FFFFFF"/>
                </a:solidFill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5pPr>
            <a:lvl6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6pPr>
            <a:lvl7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7pPr>
            <a:lvl8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8pPr>
            <a:lvl9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9pPr>
          </a:lstStyle>
          <a:p>
            <a:pPr lvl="0"/>
            <a:r>
              <a:rPr lang="de-DE" dirty="0"/>
              <a:t>Freiraum für Sekundärlogo(s) / Name </a:t>
            </a:r>
            <a:br>
              <a:rPr lang="de-DE" dirty="0"/>
            </a:br>
            <a:r>
              <a:rPr lang="de-DE" dirty="0"/>
              <a:t>des Fachbereichs, Instituts oder SFBs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B25CB186-4490-397F-3CE7-FD582BD4FA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58776" y="6343342"/>
            <a:ext cx="1151998" cy="160744"/>
          </a:xfrm>
          <a:prstGeom prst="rect">
            <a:avLst/>
          </a:prstGeom>
        </p:spPr>
      </p:pic>
      <p:sp>
        <p:nvSpPr>
          <p:cNvPr id="2" name="Rechteck 2">
            <a:extLst>
              <a:ext uri="{FF2B5EF4-FFF2-40B4-BE49-F238E27FC236}">
                <a16:creationId xmlns:a16="http://schemas.microsoft.com/office/drawing/2014/main" id="{0D601545-9F4C-CDD8-D5C6-52511CB1D885}"/>
              </a:ext>
            </a:extLst>
          </p:cNvPr>
          <p:cNvSpPr/>
          <p:nvPr userDrawn="1"/>
        </p:nvSpPr>
        <p:spPr>
          <a:xfrm>
            <a:off x="0" y="0"/>
            <a:ext cx="9503923" cy="2023353"/>
          </a:xfrm>
          <a:custGeom>
            <a:avLst/>
            <a:gdLst>
              <a:gd name="connsiteX0" fmla="*/ 0 w 9503923"/>
              <a:gd name="connsiteY0" fmla="*/ 0 h 2023353"/>
              <a:gd name="connsiteX1" fmla="*/ 9503923 w 9503923"/>
              <a:gd name="connsiteY1" fmla="*/ 0 h 2023353"/>
              <a:gd name="connsiteX2" fmla="*/ 9503923 w 9503923"/>
              <a:gd name="connsiteY2" fmla="*/ 2023353 h 2023353"/>
              <a:gd name="connsiteX3" fmla="*/ 0 w 9503923"/>
              <a:gd name="connsiteY3" fmla="*/ 2023353 h 2023353"/>
              <a:gd name="connsiteX4" fmla="*/ 0 w 9503923"/>
              <a:gd name="connsiteY4" fmla="*/ 0 h 2023353"/>
              <a:gd name="connsiteX0" fmla="*/ 0 w 9503923"/>
              <a:gd name="connsiteY0" fmla="*/ 0 h 2023353"/>
              <a:gd name="connsiteX1" fmla="*/ 9503923 w 9503923"/>
              <a:gd name="connsiteY1" fmla="*/ 0 h 2023353"/>
              <a:gd name="connsiteX2" fmla="*/ 0 w 9503923"/>
              <a:gd name="connsiteY2" fmla="*/ 2023353 h 2023353"/>
              <a:gd name="connsiteX3" fmla="*/ 0 w 9503923"/>
              <a:gd name="connsiteY3" fmla="*/ 0 h 202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03923" h="2023353">
                <a:moveTo>
                  <a:pt x="0" y="0"/>
                </a:moveTo>
                <a:lnTo>
                  <a:pt x="9503923" y="0"/>
                </a:lnTo>
                <a:lnTo>
                  <a:pt x="0" y="2023353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AB742821-D639-46DC-6DA7-90E7CA1E4841}"/>
              </a:ext>
            </a:extLst>
          </p:cNvPr>
          <p:cNvGrpSpPr/>
          <p:nvPr userDrawn="1"/>
        </p:nvGrpSpPr>
        <p:grpSpPr>
          <a:xfrm>
            <a:off x="-468000" y="-468000"/>
            <a:ext cx="13140000" cy="7776000"/>
            <a:chOff x="-468000" y="-468000"/>
            <a:chExt cx="13140000" cy="7776000"/>
          </a:xfrm>
        </p:grpSpPr>
        <p:sp>
          <p:nvSpPr>
            <p:cNvPr id="7" name="Hilfslinien">
              <a:extLst>
                <a:ext uri="{FF2B5EF4-FFF2-40B4-BE49-F238E27FC236}">
                  <a16:creationId xmlns:a16="http://schemas.microsoft.com/office/drawing/2014/main" id="{8CB63E9E-C537-8F3D-A058-C3EF864664DC}"/>
                </a:ext>
              </a:extLst>
            </p:cNvPr>
            <p:cNvSpPr txBox="1"/>
            <p:nvPr userDrawn="1"/>
          </p:nvSpPr>
          <p:spPr>
            <a:xfrm rot="10800000" flipH="1" flipV="1">
              <a:off x="360000" y="-468000"/>
              <a:ext cx="114840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cxnSp>
          <p:nvCxnSpPr>
            <p:cNvPr id="8" name="Linie">
              <a:extLst>
                <a:ext uri="{FF2B5EF4-FFF2-40B4-BE49-F238E27FC236}">
                  <a16:creationId xmlns:a16="http://schemas.microsoft.com/office/drawing/2014/main" id="{FABDC077-B75B-13AA-A6A9-C48FD85976C2}"/>
                </a:ext>
              </a:extLst>
            </p:cNvPr>
            <p:cNvCxnSpPr/>
            <p:nvPr userDrawn="1"/>
          </p:nvCxnSpPr>
          <p:spPr>
            <a:xfrm>
              <a:off x="12312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inie">
              <a:extLst>
                <a:ext uri="{FF2B5EF4-FFF2-40B4-BE49-F238E27FC236}">
                  <a16:creationId xmlns:a16="http://schemas.microsoft.com/office/drawing/2014/main" id="{8DDD35ED-8C22-07BC-30F0-2CDFC2D12002}"/>
                </a:ext>
              </a:extLst>
            </p:cNvPr>
            <p:cNvCxnSpPr/>
            <p:nvPr userDrawn="1"/>
          </p:nvCxnSpPr>
          <p:spPr>
            <a:xfrm>
              <a:off x="11844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Linie">
              <a:extLst>
                <a:ext uri="{FF2B5EF4-FFF2-40B4-BE49-F238E27FC236}">
                  <a16:creationId xmlns:a16="http://schemas.microsoft.com/office/drawing/2014/main" id="{3B56841E-2428-DF73-DEF9-6F8DB11C43A8}"/>
                </a:ext>
              </a:extLst>
            </p:cNvPr>
            <p:cNvCxnSpPr/>
            <p:nvPr userDrawn="1"/>
          </p:nvCxnSpPr>
          <p:spPr>
            <a:xfrm>
              <a:off x="360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Linie">
              <a:extLst>
                <a:ext uri="{FF2B5EF4-FFF2-40B4-BE49-F238E27FC236}">
                  <a16:creationId xmlns:a16="http://schemas.microsoft.com/office/drawing/2014/main" id="{2CDC533A-6DBC-DF4D-1A8F-CC58C8B22398}"/>
                </a:ext>
              </a:extLst>
            </p:cNvPr>
            <p:cNvCxnSpPr/>
            <p:nvPr userDrawn="1"/>
          </p:nvCxnSpPr>
          <p:spPr>
            <a:xfrm>
              <a:off x="11844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Linie">
              <a:extLst>
                <a:ext uri="{FF2B5EF4-FFF2-40B4-BE49-F238E27FC236}">
                  <a16:creationId xmlns:a16="http://schemas.microsoft.com/office/drawing/2014/main" id="{CFD4069E-BBE5-D398-1B9F-C934F2DBF55E}"/>
                </a:ext>
              </a:extLst>
            </p:cNvPr>
            <p:cNvCxnSpPr/>
            <p:nvPr userDrawn="1"/>
          </p:nvCxnSpPr>
          <p:spPr>
            <a:xfrm>
              <a:off x="360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Linie">
              <a:extLst>
                <a:ext uri="{FF2B5EF4-FFF2-40B4-BE49-F238E27FC236}">
                  <a16:creationId xmlns:a16="http://schemas.microsoft.com/office/drawing/2014/main" id="{56219451-68C9-FEFF-15C0-F0DFF559087A}"/>
                </a:ext>
              </a:extLst>
            </p:cNvPr>
            <p:cNvCxnSpPr/>
            <p:nvPr userDrawn="1"/>
          </p:nvCxnSpPr>
          <p:spPr>
            <a:xfrm>
              <a:off x="-468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Linie">
              <a:extLst>
                <a:ext uri="{FF2B5EF4-FFF2-40B4-BE49-F238E27FC236}">
                  <a16:creationId xmlns:a16="http://schemas.microsoft.com/office/drawing/2014/main" id="{29832F06-F155-6583-B74C-1D89F0CB7C71}"/>
                </a:ext>
              </a:extLst>
            </p:cNvPr>
            <p:cNvCxnSpPr/>
            <p:nvPr userDrawn="1"/>
          </p:nvCxnSpPr>
          <p:spPr>
            <a:xfrm>
              <a:off x="-468000" y="1346554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Hilfslinien">
            <a:extLst>
              <a:ext uri="{FF2B5EF4-FFF2-40B4-BE49-F238E27FC236}">
                <a16:creationId xmlns:a16="http://schemas.microsoft.com/office/drawing/2014/main" id="{658C6D76-7E1D-9A56-9CD0-8E958F255446}"/>
              </a:ext>
            </a:extLst>
          </p:cNvPr>
          <p:cNvSpPr txBox="1"/>
          <p:nvPr userDrawn="1"/>
        </p:nvSpPr>
        <p:spPr>
          <a:xfrm rot="10800000" flipH="1" flipV="1">
            <a:off x="360000" y="7029450"/>
            <a:ext cx="11484000" cy="3600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 Linien und Flächen dürfen im Rahmen des Corporate Designs (siehe CD Manual) verändert werden. </a:t>
            </a:r>
            <a:endParaRPr kumimoji="0" lang="de-DE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CA0B7D0-5814-508D-9218-94E6F3D0946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1312" y="276642"/>
            <a:ext cx="2909931" cy="813335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7DD58189-7244-4889-9F57-33DD2896AA64}"/>
              </a:ext>
            </a:extLst>
          </p:cNvPr>
          <p:cNvSpPr txBox="1"/>
          <p:nvPr userDrawn="1"/>
        </p:nvSpPr>
        <p:spPr>
          <a:xfrm>
            <a:off x="11913776" y="1001092"/>
            <a:ext cx="276999" cy="1136863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de-DE" sz="600" dirty="0">
                <a:solidFill>
                  <a:schemeClr val="bg1">
                    <a:lumMod val="50000"/>
                  </a:schemeClr>
                </a:solidFill>
              </a:rPr>
              <a:t>© Uni Münster – Jan Lehmann</a:t>
            </a:r>
          </a:p>
        </p:txBody>
      </p:sp>
    </p:spTree>
    <p:extLst>
      <p:ext uri="{BB962C8B-B14F-4D97-AF65-F5344CB8AC3E}">
        <p14:creationId xmlns:p14="http://schemas.microsoft.com/office/powerpoint/2010/main" val="218610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38">
          <p15:clr>
            <a:srgbClr val="FBAE40"/>
          </p15:clr>
        </p15:guide>
        <p15:guide id="2" orient="horz" pos="2432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sign G.1 // Linien + Farbhintergrund // Tite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35F01273-5048-0153-5100-D203C69CDE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58775" y="293869"/>
            <a:ext cx="2880000" cy="780560"/>
          </a:xfrm>
          <a:prstGeom prst="rect">
            <a:avLst/>
          </a:prstGeom>
          <a:noFill/>
        </p:spPr>
      </p:pic>
      <p:sp>
        <p:nvSpPr>
          <p:cNvPr id="53" name="Vertikaler Textplatzhalter 2"/>
          <p:cNvSpPr>
            <a:spLocks noGrp="1"/>
          </p:cNvSpPr>
          <p:nvPr>
            <p:ph type="body" orient="vert" idx="13" hasCustomPrompt="1"/>
          </p:nvPr>
        </p:nvSpPr>
        <p:spPr>
          <a:xfrm>
            <a:off x="6658776" y="6069200"/>
            <a:ext cx="5185224" cy="468000"/>
          </a:xfrm>
        </p:spPr>
        <p:txBody>
          <a:bodyPr vert="horz" anchor="b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>
                <a:solidFill>
                  <a:srgbClr val="FFFFFF"/>
                </a:solidFill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5pPr>
            <a:lvl6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6pPr>
            <a:lvl7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7pPr>
            <a:lvl8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8pPr>
            <a:lvl9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9pPr>
          </a:lstStyle>
          <a:p>
            <a:pPr lvl="0"/>
            <a:r>
              <a:rPr lang="de-DE" dirty="0"/>
              <a:t>Freiraum für Sekundärlogo(s) / Name </a:t>
            </a:r>
            <a:br>
              <a:rPr lang="de-DE" dirty="0"/>
            </a:br>
            <a:r>
              <a:rPr lang="de-DE" dirty="0"/>
              <a:t>des Fachbereichs, Instituts oder SFBs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60A18E1-A7FB-7C2C-04F1-9ABF46BE9D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58776" y="6343342"/>
            <a:ext cx="1151998" cy="160744"/>
          </a:xfrm>
          <a:prstGeom prst="rect">
            <a:avLst/>
          </a:prstGeom>
        </p:spPr>
      </p:pic>
      <p:cxnSp>
        <p:nvCxnSpPr>
          <p:cNvPr id="5" name="Gerade Verbindung 4">
            <a:extLst>
              <a:ext uri="{FF2B5EF4-FFF2-40B4-BE49-F238E27FC236}">
                <a16:creationId xmlns:a16="http://schemas.microsoft.com/office/drawing/2014/main" id="{AA5F9C5A-7865-EBB2-60FD-D1B0994BFC7F}"/>
              </a:ext>
            </a:extLst>
          </p:cNvPr>
          <p:cNvCxnSpPr>
            <a:cxnSpLocks/>
          </p:cNvCxnSpPr>
          <p:nvPr userDrawn="1"/>
        </p:nvCxnSpPr>
        <p:spPr>
          <a:xfrm rot="720000">
            <a:off x="-238223" y="6236942"/>
            <a:ext cx="6840000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el 1">
            <a:extLst>
              <a:ext uri="{FF2B5EF4-FFF2-40B4-BE49-F238E27FC236}">
                <a16:creationId xmlns:a16="http://schemas.microsoft.com/office/drawing/2014/main" id="{7FE61742-A4C8-2CE9-70CA-A5F5EA3D013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2609492"/>
            <a:ext cx="6408000" cy="1276350"/>
          </a:xfrm>
        </p:spPr>
        <p:txBody>
          <a:bodyPr anchor="t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1">
                <a:solidFill>
                  <a:schemeClr val="accent3"/>
                </a:solidFill>
              </a:defRPr>
            </a:lvl1pPr>
          </a:lstStyle>
          <a:p>
            <a:r>
              <a:rPr lang="de-DE" dirty="0"/>
              <a:t>Titel der Präsentation </a:t>
            </a:r>
            <a:br>
              <a:rPr lang="de-DE" dirty="0"/>
            </a:br>
            <a:r>
              <a:rPr lang="de-DE" dirty="0"/>
              <a:t>auf zwei Zeilen einfügen</a:t>
            </a:r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0628F250-DF1B-5A96-0223-7138498661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3885842"/>
            <a:ext cx="6408000" cy="9000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rgbClr val="FFFFFF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 bzw. Kurzbeschreibung der Präsentation</a:t>
            </a:r>
            <a:br>
              <a:rPr lang="de-DE" dirty="0"/>
            </a:br>
            <a:r>
              <a:rPr lang="de-DE" dirty="0"/>
              <a:t>Name: der Referentin / des Referenten</a:t>
            </a:r>
          </a:p>
        </p:txBody>
      </p:sp>
      <p:cxnSp>
        <p:nvCxnSpPr>
          <p:cNvPr id="4" name="Gerade Verbindung 3">
            <a:extLst>
              <a:ext uri="{FF2B5EF4-FFF2-40B4-BE49-F238E27FC236}">
                <a16:creationId xmlns:a16="http://schemas.microsoft.com/office/drawing/2014/main" id="{8264E5A0-E6C6-8251-3EEB-174459B080CC}"/>
              </a:ext>
            </a:extLst>
          </p:cNvPr>
          <p:cNvCxnSpPr>
            <a:cxnSpLocks/>
          </p:cNvCxnSpPr>
          <p:nvPr userDrawn="1"/>
        </p:nvCxnSpPr>
        <p:spPr>
          <a:xfrm rot="-360000">
            <a:off x="-198000" y="1203107"/>
            <a:ext cx="12600000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8012B200-22E6-0AE3-FE50-6D1BF37AA494}"/>
              </a:ext>
            </a:extLst>
          </p:cNvPr>
          <p:cNvGrpSpPr/>
          <p:nvPr userDrawn="1"/>
        </p:nvGrpSpPr>
        <p:grpSpPr>
          <a:xfrm>
            <a:off x="-468000" y="-468000"/>
            <a:ext cx="13140000" cy="7776000"/>
            <a:chOff x="-468000" y="-468000"/>
            <a:chExt cx="13140000" cy="7776000"/>
          </a:xfrm>
        </p:grpSpPr>
        <p:sp>
          <p:nvSpPr>
            <p:cNvPr id="11" name="Hilfslinien">
              <a:extLst>
                <a:ext uri="{FF2B5EF4-FFF2-40B4-BE49-F238E27FC236}">
                  <a16:creationId xmlns:a16="http://schemas.microsoft.com/office/drawing/2014/main" id="{7DC5F531-C3FF-F1A6-EF60-879BF9F5FA05}"/>
                </a:ext>
              </a:extLst>
            </p:cNvPr>
            <p:cNvSpPr txBox="1"/>
            <p:nvPr userDrawn="1"/>
          </p:nvSpPr>
          <p:spPr>
            <a:xfrm rot="10800000" flipH="1" flipV="1">
              <a:off x="360000" y="-468000"/>
              <a:ext cx="114840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cxnSp>
          <p:nvCxnSpPr>
            <p:cNvPr id="12" name="Linie">
              <a:extLst>
                <a:ext uri="{FF2B5EF4-FFF2-40B4-BE49-F238E27FC236}">
                  <a16:creationId xmlns:a16="http://schemas.microsoft.com/office/drawing/2014/main" id="{DE1E3A56-8454-772A-39AC-61985FABC632}"/>
                </a:ext>
              </a:extLst>
            </p:cNvPr>
            <p:cNvCxnSpPr/>
            <p:nvPr userDrawn="1"/>
          </p:nvCxnSpPr>
          <p:spPr>
            <a:xfrm>
              <a:off x="12312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Linie">
              <a:extLst>
                <a:ext uri="{FF2B5EF4-FFF2-40B4-BE49-F238E27FC236}">
                  <a16:creationId xmlns:a16="http://schemas.microsoft.com/office/drawing/2014/main" id="{197FE9B5-9004-E60F-AC43-65F4757874FB}"/>
                </a:ext>
              </a:extLst>
            </p:cNvPr>
            <p:cNvCxnSpPr/>
            <p:nvPr userDrawn="1"/>
          </p:nvCxnSpPr>
          <p:spPr>
            <a:xfrm>
              <a:off x="11844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Linie">
              <a:extLst>
                <a:ext uri="{FF2B5EF4-FFF2-40B4-BE49-F238E27FC236}">
                  <a16:creationId xmlns:a16="http://schemas.microsoft.com/office/drawing/2014/main" id="{42347A49-60B1-5F9B-7EC4-209EC041E9BA}"/>
                </a:ext>
              </a:extLst>
            </p:cNvPr>
            <p:cNvCxnSpPr/>
            <p:nvPr userDrawn="1"/>
          </p:nvCxnSpPr>
          <p:spPr>
            <a:xfrm>
              <a:off x="360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Linie">
              <a:extLst>
                <a:ext uri="{FF2B5EF4-FFF2-40B4-BE49-F238E27FC236}">
                  <a16:creationId xmlns:a16="http://schemas.microsoft.com/office/drawing/2014/main" id="{0B5C75E3-6811-1068-53E3-434C78638E69}"/>
                </a:ext>
              </a:extLst>
            </p:cNvPr>
            <p:cNvCxnSpPr/>
            <p:nvPr userDrawn="1"/>
          </p:nvCxnSpPr>
          <p:spPr>
            <a:xfrm>
              <a:off x="11844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Linie">
              <a:extLst>
                <a:ext uri="{FF2B5EF4-FFF2-40B4-BE49-F238E27FC236}">
                  <a16:creationId xmlns:a16="http://schemas.microsoft.com/office/drawing/2014/main" id="{EDA1359A-3864-5311-2897-EC1EEBD791A7}"/>
                </a:ext>
              </a:extLst>
            </p:cNvPr>
            <p:cNvCxnSpPr/>
            <p:nvPr userDrawn="1"/>
          </p:nvCxnSpPr>
          <p:spPr>
            <a:xfrm>
              <a:off x="360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Linie">
              <a:extLst>
                <a:ext uri="{FF2B5EF4-FFF2-40B4-BE49-F238E27FC236}">
                  <a16:creationId xmlns:a16="http://schemas.microsoft.com/office/drawing/2014/main" id="{CD012E89-8EAD-8CD9-165A-15688C40A2EC}"/>
                </a:ext>
              </a:extLst>
            </p:cNvPr>
            <p:cNvCxnSpPr/>
            <p:nvPr userDrawn="1"/>
          </p:nvCxnSpPr>
          <p:spPr>
            <a:xfrm>
              <a:off x="-468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Linie">
              <a:extLst>
                <a:ext uri="{FF2B5EF4-FFF2-40B4-BE49-F238E27FC236}">
                  <a16:creationId xmlns:a16="http://schemas.microsoft.com/office/drawing/2014/main" id="{DF9A0C2D-582A-6E09-2981-1915224FE0EE}"/>
                </a:ext>
              </a:extLst>
            </p:cNvPr>
            <p:cNvCxnSpPr/>
            <p:nvPr userDrawn="1"/>
          </p:nvCxnSpPr>
          <p:spPr>
            <a:xfrm>
              <a:off x="-468000" y="1346554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Hilfslinien">
            <a:extLst>
              <a:ext uri="{FF2B5EF4-FFF2-40B4-BE49-F238E27FC236}">
                <a16:creationId xmlns:a16="http://schemas.microsoft.com/office/drawing/2014/main" id="{496C045C-A67C-ED9C-C9F7-3AE3F8FE54C2}"/>
              </a:ext>
            </a:extLst>
          </p:cNvPr>
          <p:cNvSpPr txBox="1"/>
          <p:nvPr userDrawn="1"/>
        </p:nvSpPr>
        <p:spPr>
          <a:xfrm rot="10800000" flipH="1" flipV="1">
            <a:off x="360000" y="7029450"/>
            <a:ext cx="11484000" cy="3600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 Linien und Flächen dürfen im Rahmen des Corporate Designs (siehe CD Manual) verändert werden. </a:t>
            </a:r>
            <a:endParaRPr kumimoji="0" lang="de-DE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53489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38" userDrawn="1">
          <p15:clr>
            <a:srgbClr val="FBAE40"/>
          </p15:clr>
        </p15:guide>
        <p15:guide id="2" orient="horz" pos="2432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esign G.2 // Linien + Farbhintergrund // Titel">
    <p:bg>
      <p:bgPr>
        <a:solidFill>
          <a:srgbClr val="7AB5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35F01273-5048-0153-5100-D203C69CDE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58775" y="293869"/>
            <a:ext cx="2880000" cy="780560"/>
          </a:xfrm>
          <a:prstGeom prst="rect">
            <a:avLst/>
          </a:prstGeom>
          <a:noFill/>
        </p:spPr>
      </p:pic>
      <p:sp>
        <p:nvSpPr>
          <p:cNvPr id="53" name="Vertikaler Textplatzhalter 2"/>
          <p:cNvSpPr>
            <a:spLocks noGrp="1"/>
          </p:cNvSpPr>
          <p:nvPr>
            <p:ph type="body" orient="vert" idx="13" hasCustomPrompt="1"/>
          </p:nvPr>
        </p:nvSpPr>
        <p:spPr>
          <a:xfrm>
            <a:off x="6658776" y="6069200"/>
            <a:ext cx="5185224" cy="468000"/>
          </a:xfrm>
        </p:spPr>
        <p:txBody>
          <a:bodyPr vert="horz" anchor="b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>
                <a:solidFill>
                  <a:srgbClr val="FFFFFF"/>
                </a:solidFill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5pPr>
            <a:lvl6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6pPr>
            <a:lvl7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7pPr>
            <a:lvl8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8pPr>
            <a:lvl9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9pPr>
          </a:lstStyle>
          <a:p>
            <a:pPr lvl="0"/>
            <a:r>
              <a:rPr lang="de-DE" dirty="0"/>
              <a:t>Freiraum für Sekundärlogo(s) / Name </a:t>
            </a:r>
            <a:br>
              <a:rPr lang="de-DE" dirty="0"/>
            </a:br>
            <a:r>
              <a:rPr lang="de-DE" dirty="0"/>
              <a:t>des Fachbereichs, Instituts oder SFBs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60A18E1-A7FB-7C2C-04F1-9ABF46BE9D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58776" y="6343342"/>
            <a:ext cx="1151998" cy="160744"/>
          </a:xfrm>
          <a:prstGeom prst="rect">
            <a:avLst/>
          </a:prstGeom>
        </p:spPr>
      </p:pic>
      <p:cxnSp>
        <p:nvCxnSpPr>
          <p:cNvPr id="5" name="Gerade Verbindung 4">
            <a:extLst>
              <a:ext uri="{FF2B5EF4-FFF2-40B4-BE49-F238E27FC236}">
                <a16:creationId xmlns:a16="http://schemas.microsoft.com/office/drawing/2014/main" id="{AA5F9C5A-7865-EBB2-60FD-D1B0994BFC7F}"/>
              </a:ext>
            </a:extLst>
          </p:cNvPr>
          <p:cNvCxnSpPr>
            <a:cxnSpLocks/>
          </p:cNvCxnSpPr>
          <p:nvPr userDrawn="1"/>
        </p:nvCxnSpPr>
        <p:spPr>
          <a:xfrm rot="720000">
            <a:off x="-238223" y="6236942"/>
            <a:ext cx="6840000" cy="0"/>
          </a:xfrm>
          <a:prstGeom prst="line">
            <a:avLst/>
          </a:prstGeom>
          <a:ln w="57150">
            <a:solidFill>
              <a:srgbClr val="FFFFFF">
                <a:alpha val="2496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el 1">
            <a:extLst>
              <a:ext uri="{FF2B5EF4-FFF2-40B4-BE49-F238E27FC236}">
                <a16:creationId xmlns:a16="http://schemas.microsoft.com/office/drawing/2014/main" id="{7FE61742-A4C8-2CE9-70CA-A5F5EA3D013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2609492"/>
            <a:ext cx="6408000" cy="1276350"/>
          </a:xfrm>
        </p:spPr>
        <p:txBody>
          <a:bodyPr anchor="t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1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Präsentation </a:t>
            </a:r>
            <a:br>
              <a:rPr lang="de-DE" dirty="0"/>
            </a:br>
            <a:r>
              <a:rPr lang="de-DE" dirty="0"/>
              <a:t>auf zwei Zeilen einfügen</a:t>
            </a:r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0628F250-DF1B-5A96-0223-7138498661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3885842"/>
            <a:ext cx="6408000" cy="9000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rgbClr val="FFFFFF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 bzw. Kurzbeschreibung der Präsentation</a:t>
            </a:r>
            <a:br>
              <a:rPr lang="de-DE" dirty="0"/>
            </a:br>
            <a:r>
              <a:rPr lang="de-DE" dirty="0"/>
              <a:t>Name: der Referentin / des Referenten</a:t>
            </a:r>
          </a:p>
        </p:txBody>
      </p:sp>
      <p:cxnSp>
        <p:nvCxnSpPr>
          <p:cNvPr id="4" name="Gerade Verbindung 3">
            <a:extLst>
              <a:ext uri="{FF2B5EF4-FFF2-40B4-BE49-F238E27FC236}">
                <a16:creationId xmlns:a16="http://schemas.microsoft.com/office/drawing/2014/main" id="{3E1B9525-C544-24A8-A4B5-136A9198378D}"/>
              </a:ext>
            </a:extLst>
          </p:cNvPr>
          <p:cNvCxnSpPr>
            <a:cxnSpLocks/>
          </p:cNvCxnSpPr>
          <p:nvPr userDrawn="1"/>
        </p:nvCxnSpPr>
        <p:spPr>
          <a:xfrm rot="-360000">
            <a:off x="-198000" y="1203107"/>
            <a:ext cx="12600000" cy="0"/>
          </a:xfrm>
          <a:prstGeom prst="line">
            <a:avLst/>
          </a:prstGeom>
          <a:ln w="57150">
            <a:solidFill>
              <a:srgbClr val="FFFFFF">
                <a:alpha val="25361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3AE8F833-389E-2C73-6368-253A85DFF511}"/>
              </a:ext>
            </a:extLst>
          </p:cNvPr>
          <p:cNvGrpSpPr/>
          <p:nvPr userDrawn="1"/>
        </p:nvGrpSpPr>
        <p:grpSpPr>
          <a:xfrm>
            <a:off x="-468000" y="-468000"/>
            <a:ext cx="13140000" cy="7776000"/>
            <a:chOff x="-468000" y="-468000"/>
            <a:chExt cx="13140000" cy="7776000"/>
          </a:xfrm>
        </p:grpSpPr>
        <p:sp>
          <p:nvSpPr>
            <p:cNvPr id="11" name="Hilfslinien">
              <a:extLst>
                <a:ext uri="{FF2B5EF4-FFF2-40B4-BE49-F238E27FC236}">
                  <a16:creationId xmlns:a16="http://schemas.microsoft.com/office/drawing/2014/main" id="{C04BE030-B12A-8C58-A0FF-2915C21D4648}"/>
                </a:ext>
              </a:extLst>
            </p:cNvPr>
            <p:cNvSpPr txBox="1"/>
            <p:nvPr userDrawn="1"/>
          </p:nvSpPr>
          <p:spPr>
            <a:xfrm rot="10800000" flipH="1" flipV="1">
              <a:off x="360000" y="-468000"/>
              <a:ext cx="114840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cxnSp>
          <p:nvCxnSpPr>
            <p:cNvPr id="12" name="Linie">
              <a:extLst>
                <a:ext uri="{FF2B5EF4-FFF2-40B4-BE49-F238E27FC236}">
                  <a16:creationId xmlns:a16="http://schemas.microsoft.com/office/drawing/2014/main" id="{BF19BDF1-2CE0-B008-CB1A-F6634B944312}"/>
                </a:ext>
              </a:extLst>
            </p:cNvPr>
            <p:cNvCxnSpPr/>
            <p:nvPr userDrawn="1"/>
          </p:nvCxnSpPr>
          <p:spPr>
            <a:xfrm>
              <a:off x="12312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Linie">
              <a:extLst>
                <a:ext uri="{FF2B5EF4-FFF2-40B4-BE49-F238E27FC236}">
                  <a16:creationId xmlns:a16="http://schemas.microsoft.com/office/drawing/2014/main" id="{06DC76DF-C7F6-864F-C513-A230C36A7180}"/>
                </a:ext>
              </a:extLst>
            </p:cNvPr>
            <p:cNvCxnSpPr/>
            <p:nvPr userDrawn="1"/>
          </p:nvCxnSpPr>
          <p:spPr>
            <a:xfrm>
              <a:off x="11844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Linie">
              <a:extLst>
                <a:ext uri="{FF2B5EF4-FFF2-40B4-BE49-F238E27FC236}">
                  <a16:creationId xmlns:a16="http://schemas.microsoft.com/office/drawing/2014/main" id="{6DE1BACC-43A4-773B-0241-C642E0619A8E}"/>
                </a:ext>
              </a:extLst>
            </p:cNvPr>
            <p:cNvCxnSpPr/>
            <p:nvPr userDrawn="1"/>
          </p:nvCxnSpPr>
          <p:spPr>
            <a:xfrm>
              <a:off x="360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Linie">
              <a:extLst>
                <a:ext uri="{FF2B5EF4-FFF2-40B4-BE49-F238E27FC236}">
                  <a16:creationId xmlns:a16="http://schemas.microsoft.com/office/drawing/2014/main" id="{8638854B-0FAD-9AC3-3132-6922D6B4C81D}"/>
                </a:ext>
              </a:extLst>
            </p:cNvPr>
            <p:cNvCxnSpPr/>
            <p:nvPr userDrawn="1"/>
          </p:nvCxnSpPr>
          <p:spPr>
            <a:xfrm>
              <a:off x="11844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Linie">
              <a:extLst>
                <a:ext uri="{FF2B5EF4-FFF2-40B4-BE49-F238E27FC236}">
                  <a16:creationId xmlns:a16="http://schemas.microsoft.com/office/drawing/2014/main" id="{1FC8C080-9D28-EFCF-F153-79939473C775}"/>
                </a:ext>
              </a:extLst>
            </p:cNvPr>
            <p:cNvCxnSpPr/>
            <p:nvPr userDrawn="1"/>
          </p:nvCxnSpPr>
          <p:spPr>
            <a:xfrm>
              <a:off x="360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Linie">
              <a:extLst>
                <a:ext uri="{FF2B5EF4-FFF2-40B4-BE49-F238E27FC236}">
                  <a16:creationId xmlns:a16="http://schemas.microsoft.com/office/drawing/2014/main" id="{D4754DBB-F3A4-F058-F8A6-6A1CA7F16200}"/>
                </a:ext>
              </a:extLst>
            </p:cNvPr>
            <p:cNvCxnSpPr/>
            <p:nvPr userDrawn="1"/>
          </p:nvCxnSpPr>
          <p:spPr>
            <a:xfrm>
              <a:off x="-468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Linie">
              <a:extLst>
                <a:ext uri="{FF2B5EF4-FFF2-40B4-BE49-F238E27FC236}">
                  <a16:creationId xmlns:a16="http://schemas.microsoft.com/office/drawing/2014/main" id="{84D12409-580E-3251-F013-FD05C00C7C10}"/>
                </a:ext>
              </a:extLst>
            </p:cNvPr>
            <p:cNvCxnSpPr/>
            <p:nvPr userDrawn="1"/>
          </p:nvCxnSpPr>
          <p:spPr>
            <a:xfrm>
              <a:off x="-468000" y="1346554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Hilfslinien">
            <a:extLst>
              <a:ext uri="{FF2B5EF4-FFF2-40B4-BE49-F238E27FC236}">
                <a16:creationId xmlns:a16="http://schemas.microsoft.com/office/drawing/2014/main" id="{B26A0BD4-0F79-9AA2-77C8-8D092BE972D8}"/>
              </a:ext>
            </a:extLst>
          </p:cNvPr>
          <p:cNvSpPr txBox="1"/>
          <p:nvPr userDrawn="1"/>
        </p:nvSpPr>
        <p:spPr>
          <a:xfrm rot="10800000" flipH="1" flipV="1">
            <a:off x="360000" y="7029450"/>
            <a:ext cx="11484000" cy="3600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 Linien und Flächen dürfen im Rahmen des Corporate Designs (siehe CD Manual) verändert werden. </a:t>
            </a:r>
            <a:endParaRPr kumimoji="0" lang="de-DE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26105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38" userDrawn="1">
          <p15:clr>
            <a:srgbClr val="FBAE40"/>
          </p15:clr>
        </p15:guide>
        <p15:guide id="2" orient="horz" pos="2432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Inhalt // Headlin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333F48"/>
                </a:solidFill>
              </a:defRPr>
            </a:lvl1pPr>
          </a:lstStyle>
          <a:p>
            <a:fld id="{6C8FC03C-C266-4645-ABC5-645062898383}" type="slidenum">
              <a:rPr lang="de-DE" sz="1600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‹Nr.›</a:t>
            </a:fld>
            <a:r>
              <a:rPr lang="de-DE" dirty="0"/>
              <a:t> </a:t>
            </a:r>
            <a:endParaRPr lang="de-DE" sz="1400" dirty="0"/>
          </a:p>
        </p:txBody>
      </p:sp>
      <p:sp>
        <p:nvSpPr>
          <p:cNvPr id="13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1350962"/>
            <a:ext cx="11485224" cy="575329"/>
          </a:xfrm>
        </p:spPr>
        <p:txBody>
          <a:bodyPr/>
          <a:lstStyle>
            <a:lvl1pPr>
              <a:defRPr>
                <a:solidFill>
                  <a:srgbClr val="333F48"/>
                </a:solidFill>
              </a:defRPr>
            </a:lvl1pPr>
          </a:lstStyle>
          <a:p>
            <a:r>
              <a:rPr lang="de-DE" dirty="0"/>
              <a:t>Headline einfügen</a:t>
            </a:r>
          </a:p>
        </p:txBody>
      </p:sp>
      <p:sp>
        <p:nvSpPr>
          <p:cNvPr id="14" name="Vertikaler Textplatzhalter 2"/>
          <p:cNvSpPr>
            <a:spLocks noGrp="1"/>
          </p:cNvSpPr>
          <p:nvPr>
            <p:ph type="body" orient="vert" idx="1" hasCustomPrompt="1"/>
          </p:nvPr>
        </p:nvSpPr>
        <p:spPr>
          <a:xfrm>
            <a:off x="358774" y="2322513"/>
            <a:ext cx="11485225" cy="3421062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de-DE" dirty="0"/>
              <a:t>Fließtext auf erster Ebene // für weitere Aufzählungen </a:t>
            </a:r>
            <a:br>
              <a:rPr lang="de-DE" dirty="0"/>
            </a:br>
            <a:r>
              <a:rPr lang="de-DE" dirty="0"/>
              <a:t>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1267382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845" userDrawn="1">
          <p15:clr>
            <a:srgbClr val="FBAE40"/>
          </p15:clr>
        </p15:guide>
        <p15:guide id="3" orient="horz" pos="1457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Inhalt // Headline +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333F48"/>
                </a:solidFill>
              </a:defRPr>
            </a:lvl1pPr>
          </a:lstStyle>
          <a:p>
            <a:fld id="{6C8FC03C-C266-4645-ABC5-645062898383}" type="slidenum">
              <a:rPr lang="de-DE" sz="1600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‹Nr.›</a:t>
            </a:fld>
            <a:r>
              <a:rPr lang="de-DE" dirty="0"/>
              <a:t> </a:t>
            </a:r>
            <a:endParaRPr lang="de-DE" sz="1400" dirty="0"/>
          </a:p>
        </p:txBody>
      </p:sp>
      <p:sp>
        <p:nvSpPr>
          <p:cNvPr id="13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1350962"/>
            <a:ext cx="11484000" cy="575329"/>
          </a:xfrm>
        </p:spPr>
        <p:txBody>
          <a:bodyPr/>
          <a:lstStyle>
            <a:lvl1pPr>
              <a:defRPr>
                <a:solidFill>
                  <a:srgbClr val="333F48"/>
                </a:solidFill>
              </a:defRPr>
            </a:lvl1pPr>
          </a:lstStyle>
          <a:p>
            <a:r>
              <a:rPr lang="de-DE" dirty="0"/>
              <a:t>Headline einfügen</a:t>
            </a:r>
          </a:p>
        </p:txBody>
      </p:sp>
      <p:sp>
        <p:nvSpPr>
          <p:cNvPr id="14" name="Inhaltsplatzhalter 2"/>
          <p:cNvSpPr>
            <a:spLocks noGrp="1"/>
          </p:cNvSpPr>
          <p:nvPr>
            <p:ph idx="1" hasCustomPrompt="1"/>
          </p:nvPr>
        </p:nvSpPr>
        <p:spPr>
          <a:xfrm>
            <a:off x="360000" y="2322513"/>
            <a:ext cx="11484000" cy="342106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de-DE" dirty="0"/>
              <a:t>Fließtext auf erster Ebene // für weitere Aufzählungen </a:t>
            </a:r>
            <a:br>
              <a:rPr lang="de-DE" dirty="0"/>
            </a:br>
            <a:r>
              <a:rPr lang="de-DE" dirty="0"/>
              <a:t>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3705867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57" userDrawn="1">
          <p15:clr>
            <a:srgbClr val="FBAE40"/>
          </p15:clr>
        </p15:guide>
        <p15:guide id="3" orient="horz" pos="84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sign B // Linie + Fläche //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el 1"/>
          <p:cNvSpPr>
            <a:spLocks noGrp="1"/>
          </p:cNvSpPr>
          <p:nvPr>
            <p:ph type="ctrTitle" hasCustomPrompt="1"/>
          </p:nvPr>
        </p:nvSpPr>
        <p:spPr>
          <a:xfrm>
            <a:off x="360000" y="2067931"/>
            <a:ext cx="6408000" cy="1276350"/>
          </a:xfrm>
        </p:spPr>
        <p:txBody>
          <a:bodyPr anchor="t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Titel der Präsentation </a:t>
            </a:r>
            <a:br>
              <a:rPr lang="de-DE" dirty="0"/>
            </a:br>
            <a:r>
              <a:rPr lang="de-DE" dirty="0"/>
              <a:t>auf zwei Zeilen einfügen</a:t>
            </a:r>
          </a:p>
        </p:txBody>
      </p:sp>
      <p:sp>
        <p:nvSpPr>
          <p:cNvPr id="49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360000" y="3344281"/>
            <a:ext cx="6408000" cy="9000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rgbClr val="333F48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 bzw. Kurzbeschreibung der Präsentation</a:t>
            </a:r>
            <a:br>
              <a:rPr lang="de-DE" dirty="0"/>
            </a:br>
            <a:r>
              <a:rPr lang="de-DE" dirty="0"/>
              <a:t>Name: der Referentin / des Referenten</a:t>
            </a:r>
          </a:p>
        </p:txBody>
      </p:sp>
      <p:sp>
        <p:nvSpPr>
          <p:cNvPr id="7" name="Vertikaler Textplatzhalter 2">
            <a:extLst>
              <a:ext uri="{FF2B5EF4-FFF2-40B4-BE49-F238E27FC236}">
                <a16:creationId xmlns:a16="http://schemas.microsoft.com/office/drawing/2014/main" id="{8B0E7D7D-93BD-A463-C9F9-3F8B066EDE22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6658776" y="6069200"/>
            <a:ext cx="5185224" cy="468000"/>
          </a:xfrm>
        </p:spPr>
        <p:txBody>
          <a:bodyPr vert="horz" anchor="b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/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5pPr>
            <a:lvl6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6pPr>
            <a:lvl7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7pPr>
            <a:lvl8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8pPr>
            <a:lvl9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9pPr>
          </a:lstStyle>
          <a:p>
            <a:pPr lvl="0"/>
            <a:r>
              <a:rPr lang="de-DE" dirty="0"/>
              <a:t>Freiraum für Sekundärlogo(s) / Name </a:t>
            </a:r>
            <a:br>
              <a:rPr lang="de-DE" dirty="0"/>
            </a:br>
            <a:r>
              <a:rPr lang="de-DE" dirty="0"/>
              <a:t>des Fachbereichs, Instituts oder SFBs</a:t>
            </a:r>
          </a:p>
        </p:txBody>
      </p: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DCCE4440-18B9-870D-62E3-0576E0A7A3B9}"/>
              </a:ext>
            </a:extLst>
          </p:cNvPr>
          <p:cNvCxnSpPr>
            <a:cxnSpLocks/>
          </p:cNvCxnSpPr>
          <p:nvPr userDrawn="1"/>
        </p:nvCxnSpPr>
        <p:spPr>
          <a:xfrm rot="360000">
            <a:off x="-195062" y="5262595"/>
            <a:ext cx="12600000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hteck 1">
            <a:extLst>
              <a:ext uri="{FF2B5EF4-FFF2-40B4-BE49-F238E27FC236}">
                <a16:creationId xmlns:a16="http://schemas.microsoft.com/office/drawing/2014/main" id="{4B862DA9-1217-21E7-2EF6-BC88A8925AC1}"/>
              </a:ext>
            </a:extLst>
          </p:cNvPr>
          <p:cNvSpPr/>
          <p:nvPr userDrawn="1"/>
        </p:nvSpPr>
        <p:spPr>
          <a:xfrm>
            <a:off x="5184742" y="0"/>
            <a:ext cx="7019958" cy="3139126"/>
          </a:xfrm>
          <a:custGeom>
            <a:avLst/>
            <a:gdLst>
              <a:gd name="connsiteX0" fmla="*/ 0 w 7019958"/>
              <a:gd name="connsiteY0" fmla="*/ 0 h 3139126"/>
              <a:gd name="connsiteX1" fmla="*/ 7019958 w 7019958"/>
              <a:gd name="connsiteY1" fmla="*/ 0 h 3139126"/>
              <a:gd name="connsiteX2" fmla="*/ 7019958 w 7019958"/>
              <a:gd name="connsiteY2" fmla="*/ 3139126 h 3139126"/>
              <a:gd name="connsiteX3" fmla="*/ 0 w 7019958"/>
              <a:gd name="connsiteY3" fmla="*/ 3139126 h 3139126"/>
              <a:gd name="connsiteX4" fmla="*/ 0 w 7019958"/>
              <a:gd name="connsiteY4" fmla="*/ 0 h 3139126"/>
              <a:gd name="connsiteX0" fmla="*/ 0 w 7019958"/>
              <a:gd name="connsiteY0" fmla="*/ 0 h 3139126"/>
              <a:gd name="connsiteX1" fmla="*/ 7019958 w 7019958"/>
              <a:gd name="connsiteY1" fmla="*/ 0 h 3139126"/>
              <a:gd name="connsiteX2" fmla="*/ 7019958 w 7019958"/>
              <a:gd name="connsiteY2" fmla="*/ 3139126 h 3139126"/>
              <a:gd name="connsiteX3" fmla="*/ 0 w 7019958"/>
              <a:gd name="connsiteY3" fmla="*/ 0 h 3139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9958" h="3139126">
                <a:moveTo>
                  <a:pt x="0" y="0"/>
                </a:moveTo>
                <a:lnTo>
                  <a:pt x="7019958" y="0"/>
                </a:lnTo>
                <a:lnTo>
                  <a:pt x="7019958" y="31391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F284B6C2-39F1-5E7A-F183-41AED5885ACF}"/>
              </a:ext>
            </a:extLst>
          </p:cNvPr>
          <p:cNvGrpSpPr/>
          <p:nvPr userDrawn="1"/>
        </p:nvGrpSpPr>
        <p:grpSpPr>
          <a:xfrm>
            <a:off x="-468000" y="-468000"/>
            <a:ext cx="13140000" cy="7776000"/>
            <a:chOff x="-468000" y="-468000"/>
            <a:chExt cx="13140000" cy="7776000"/>
          </a:xfrm>
        </p:grpSpPr>
        <p:sp>
          <p:nvSpPr>
            <p:cNvPr id="25" name="Hilfslinien">
              <a:extLst>
                <a:ext uri="{FF2B5EF4-FFF2-40B4-BE49-F238E27FC236}">
                  <a16:creationId xmlns:a16="http://schemas.microsoft.com/office/drawing/2014/main" id="{67092469-8237-7D0F-191D-E724110C7A46}"/>
                </a:ext>
              </a:extLst>
            </p:cNvPr>
            <p:cNvSpPr txBox="1"/>
            <p:nvPr userDrawn="1"/>
          </p:nvSpPr>
          <p:spPr>
            <a:xfrm rot="10800000" flipH="1" flipV="1">
              <a:off x="360000" y="-468000"/>
              <a:ext cx="114840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cxnSp>
          <p:nvCxnSpPr>
            <p:cNvPr id="26" name="Linie">
              <a:extLst>
                <a:ext uri="{FF2B5EF4-FFF2-40B4-BE49-F238E27FC236}">
                  <a16:creationId xmlns:a16="http://schemas.microsoft.com/office/drawing/2014/main" id="{F208395A-DCAA-05E9-2F73-BEF0981A498E}"/>
                </a:ext>
              </a:extLst>
            </p:cNvPr>
            <p:cNvCxnSpPr/>
            <p:nvPr userDrawn="1"/>
          </p:nvCxnSpPr>
          <p:spPr>
            <a:xfrm>
              <a:off x="12312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Linie">
              <a:extLst>
                <a:ext uri="{FF2B5EF4-FFF2-40B4-BE49-F238E27FC236}">
                  <a16:creationId xmlns:a16="http://schemas.microsoft.com/office/drawing/2014/main" id="{4CDA1422-A3C2-705C-9CE7-6478238842D2}"/>
                </a:ext>
              </a:extLst>
            </p:cNvPr>
            <p:cNvCxnSpPr/>
            <p:nvPr userDrawn="1"/>
          </p:nvCxnSpPr>
          <p:spPr>
            <a:xfrm>
              <a:off x="11844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Linie">
              <a:extLst>
                <a:ext uri="{FF2B5EF4-FFF2-40B4-BE49-F238E27FC236}">
                  <a16:creationId xmlns:a16="http://schemas.microsoft.com/office/drawing/2014/main" id="{8E7FC7E7-E963-FA68-DC1F-05445A979C75}"/>
                </a:ext>
              </a:extLst>
            </p:cNvPr>
            <p:cNvCxnSpPr/>
            <p:nvPr userDrawn="1"/>
          </p:nvCxnSpPr>
          <p:spPr>
            <a:xfrm>
              <a:off x="360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Linie">
              <a:extLst>
                <a:ext uri="{FF2B5EF4-FFF2-40B4-BE49-F238E27FC236}">
                  <a16:creationId xmlns:a16="http://schemas.microsoft.com/office/drawing/2014/main" id="{BB9E224D-BF84-BA43-85D9-3F7A9C455348}"/>
                </a:ext>
              </a:extLst>
            </p:cNvPr>
            <p:cNvCxnSpPr/>
            <p:nvPr userDrawn="1"/>
          </p:nvCxnSpPr>
          <p:spPr>
            <a:xfrm>
              <a:off x="11844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Linie">
              <a:extLst>
                <a:ext uri="{FF2B5EF4-FFF2-40B4-BE49-F238E27FC236}">
                  <a16:creationId xmlns:a16="http://schemas.microsoft.com/office/drawing/2014/main" id="{AD304CD7-AE36-7C4C-A9AB-807DAAC7417F}"/>
                </a:ext>
              </a:extLst>
            </p:cNvPr>
            <p:cNvCxnSpPr/>
            <p:nvPr userDrawn="1"/>
          </p:nvCxnSpPr>
          <p:spPr>
            <a:xfrm>
              <a:off x="360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Linie">
              <a:extLst>
                <a:ext uri="{FF2B5EF4-FFF2-40B4-BE49-F238E27FC236}">
                  <a16:creationId xmlns:a16="http://schemas.microsoft.com/office/drawing/2014/main" id="{2C0614AD-FE4D-80DA-B138-8568EF642911}"/>
                </a:ext>
              </a:extLst>
            </p:cNvPr>
            <p:cNvCxnSpPr/>
            <p:nvPr userDrawn="1"/>
          </p:nvCxnSpPr>
          <p:spPr>
            <a:xfrm>
              <a:off x="-468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Linie">
              <a:extLst>
                <a:ext uri="{FF2B5EF4-FFF2-40B4-BE49-F238E27FC236}">
                  <a16:creationId xmlns:a16="http://schemas.microsoft.com/office/drawing/2014/main" id="{88683533-55A0-48EC-7833-3E9147979A9E}"/>
                </a:ext>
              </a:extLst>
            </p:cNvPr>
            <p:cNvCxnSpPr/>
            <p:nvPr userDrawn="1"/>
          </p:nvCxnSpPr>
          <p:spPr>
            <a:xfrm>
              <a:off x="-468000" y="1346554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Hilfslinien">
            <a:extLst>
              <a:ext uri="{FF2B5EF4-FFF2-40B4-BE49-F238E27FC236}">
                <a16:creationId xmlns:a16="http://schemas.microsoft.com/office/drawing/2014/main" id="{B702F998-434E-4CBD-5603-75E04148AEFC}"/>
              </a:ext>
            </a:extLst>
          </p:cNvPr>
          <p:cNvSpPr txBox="1"/>
          <p:nvPr userDrawn="1"/>
        </p:nvSpPr>
        <p:spPr>
          <a:xfrm rot="10800000" flipH="1" flipV="1">
            <a:off x="360000" y="7029450"/>
            <a:ext cx="11484000" cy="3600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 Linien und Flächen dürfen im Rahmen des Corporate Designs (siehe CD Manual) verändert werden. </a:t>
            </a:r>
            <a:endParaRPr kumimoji="0" lang="de-DE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D1419749-203C-E47E-EE98-AB0DB45F19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381" b="2381"/>
          <a:stretch/>
        </p:blipFill>
        <p:spPr>
          <a:xfrm>
            <a:off x="334962" y="6335367"/>
            <a:ext cx="1201735" cy="182081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4F4BE955-38F1-1D3F-A9A4-C0770F303C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1312" y="276642"/>
            <a:ext cx="2909931" cy="81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3628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2092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Inhalt // Headline + Text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C8FC03C-C266-4645-ABC5-645062898383}" type="slidenum">
              <a:rPr lang="de-DE" sz="1600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‹Nr.›</a:t>
            </a:fld>
            <a:r>
              <a:rPr lang="de-DE" dirty="0"/>
              <a:t> </a:t>
            </a:r>
            <a:endParaRPr lang="de-DE" sz="1400" dirty="0"/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>
          <a:xfrm>
            <a:off x="358774" y="1350962"/>
            <a:ext cx="5751000" cy="1080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 einfügen</a:t>
            </a:r>
            <a:br>
              <a:rPr lang="de-DE" dirty="0"/>
            </a:br>
            <a:r>
              <a:rPr lang="de-DE" dirty="0"/>
              <a:t>über zwei Zeilen</a:t>
            </a:r>
          </a:p>
        </p:txBody>
      </p:sp>
      <p:sp>
        <p:nvSpPr>
          <p:cNvPr id="15" name="Vertikaler Textplatzhalter 2"/>
          <p:cNvSpPr>
            <a:spLocks noGrp="1"/>
          </p:cNvSpPr>
          <p:nvPr>
            <p:ph type="body" orient="vert" idx="1" hasCustomPrompt="1"/>
          </p:nvPr>
        </p:nvSpPr>
        <p:spPr>
          <a:xfrm>
            <a:off x="358775" y="2827338"/>
            <a:ext cx="5751000" cy="2916236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de-DE" dirty="0"/>
              <a:t>Fließtext auf erster Ebene // für weitere Aufzählungen </a:t>
            </a:r>
            <a:br>
              <a:rPr lang="de-DE" dirty="0"/>
            </a:br>
            <a:r>
              <a:rPr lang="de-DE" dirty="0"/>
              <a:t>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6" name="Bildplatzhalter 3"/>
          <p:cNvSpPr>
            <a:spLocks noGrp="1"/>
          </p:cNvSpPr>
          <p:nvPr>
            <p:ph type="pic" sz="quarter" idx="13" hasCustomPrompt="1"/>
          </p:nvPr>
        </p:nvSpPr>
        <p:spPr>
          <a:xfrm>
            <a:off x="7524000" y="1512000"/>
            <a:ext cx="4320000" cy="3240000"/>
          </a:xfrm>
          <a:solidFill>
            <a:schemeClr val="tx1">
              <a:lumMod val="20000"/>
              <a:lumOff val="80000"/>
            </a:schemeClr>
          </a:solidFill>
        </p:spPr>
        <p:txBody>
          <a:bodyPr anchor="ctr" anchorCtr="0"/>
          <a:lstStyle>
            <a:lvl1pPr algn="ctr">
              <a:spcBef>
                <a:spcPts val="0"/>
              </a:spcBef>
              <a:defRPr sz="1200"/>
            </a:lvl1pPr>
          </a:lstStyle>
          <a:p>
            <a:r>
              <a:rPr lang="de-DE" dirty="0"/>
              <a:t>Platzhalter für ein Bild (Format: 4:3)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7" name="Vertikaler Textplatzhalter 2"/>
          <p:cNvSpPr>
            <a:spLocks noGrp="1"/>
          </p:cNvSpPr>
          <p:nvPr>
            <p:ph type="body" orient="vert" idx="14" hasCustomPrompt="1"/>
          </p:nvPr>
        </p:nvSpPr>
        <p:spPr>
          <a:xfrm>
            <a:off x="7524000" y="4896000"/>
            <a:ext cx="4320000" cy="847575"/>
          </a:xfrm>
        </p:spPr>
        <p:txBody>
          <a:bodyPr vert="horz"/>
          <a:lstStyle>
            <a:lvl1pPr marL="0" indent="0">
              <a:lnSpc>
                <a:spcPct val="112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0" indent="0">
              <a:lnSpc>
                <a:spcPct val="112000"/>
              </a:lnSpc>
              <a:spcBef>
                <a:spcPts val="0"/>
              </a:spcBef>
              <a:buNone/>
              <a:defRPr sz="1200" b="0" i="0">
                <a:latin typeface="+mn-lt"/>
              </a:defRPr>
            </a:lvl2pPr>
            <a:lvl3pPr marL="0" indent="0">
              <a:lnSpc>
                <a:spcPct val="112000"/>
              </a:lnSpc>
              <a:spcBef>
                <a:spcPts val="0"/>
              </a:spcBef>
              <a:buNone/>
              <a:defRPr sz="1200" b="0" i="0">
                <a:latin typeface="+mn-lt"/>
              </a:defRPr>
            </a:lvl3pPr>
            <a:lvl4pPr marL="0" indent="0">
              <a:lnSpc>
                <a:spcPct val="112000"/>
              </a:lnSpc>
              <a:spcBef>
                <a:spcPts val="0"/>
              </a:spcBef>
              <a:buNone/>
              <a:defRPr sz="1200" b="0" i="0">
                <a:latin typeface="+mn-lt"/>
              </a:defRPr>
            </a:lvl4pPr>
            <a:lvl5pPr marL="0" indent="0">
              <a:lnSpc>
                <a:spcPct val="112000"/>
              </a:lnSpc>
              <a:spcBef>
                <a:spcPts val="0"/>
              </a:spcBef>
              <a:buNone/>
              <a:defRPr sz="1200" b="0" i="0">
                <a:latin typeface="+mn-lt"/>
              </a:defRPr>
            </a:lvl5pPr>
            <a:lvl6pPr marL="0" indent="0">
              <a:lnSpc>
                <a:spcPct val="112000"/>
              </a:lnSpc>
              <a:spcBef>
                <a:spcPts val="0"/>
              </a:spcBef>
              <a:buNone/>
              <a:defRPr sz="1200" b="0" i="0">
                <a:latin typeface="+mn-lt"/>
              </a:defRPr>
            </a:lvl6pPr>
            <a:lvl7pPr marL="0" indent="0">
              <a:lnSpc>
                <a:spcPct val="112000"/>
              </a:lnSpc>
              <a:spcBef>
                <a:spcPts val="0"/>
              </a:spcBef>
              <a:buNone/>
              <a:defRPr sz="1200" b="0" i="0">
                <a:latin typeface="+mn-lt"/>
              </a:defRPr>
            </a:lvl7pPr>
            <a:lvl8pPr marL="0" indent="0">
              <a:lnSpc>
                <a:spcPct val="112000"/>
              </a:lnSpc>
              <a:spcBef>
                <a:spcPts val="0"/>
              </a:spcBef>
              <a:buNone/>
              <a:defRPr sz="1200" b="0" i="0">
                <a:latin typeface="+mn-lt"/>
              </a:defRPr>
            </a:lvl8pPr>
            <a:lvl9pPr marL="0" indent="0">
              <a:lnSpc>
                <a:spcPct val="112000"/>
              </a:lnSpc>
              <a:spcBef>
                <a:spcPts val="0"/>
              </a:spcBef>
              <a:buNone/>
              <a:defRPr sz="1200" b="0" i="0">
                <a:latin typeface="+mn-lt"/>
              </a:defRPr>
            </a:lvl9pPr>
          </a:lstStyle>
          <a:p>
            <a:pPr lvl="0"/>
            <a:r>
              <a:rPr lang="de-DE" dirty="0"/>
              <a:t>Bildunterschrift</a:t>
            </a:r>
          </a:p>
        </p:txBody>
      </p:sp>
    </p:spTree>
    <p:extLst>
      <p:ext uri="{BB962C8B-B14F-4D97-AF65-F5344CB8AC3E}">
        <p14:creationId xmlns:p14="http://schemas.microsoft.com/office/powerpoint/2010/main" val="38313196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845" userDrawn="1">
          <p15:clr>
            <a:srgbClr val="FBAE40"/>
          </p15:clr>
        </p15:guide>
        <p15:guide id="3" orient="horz" pos="177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Inhalt // Nur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6C8FC03C-C266-4645-ABC5-645062898383}" type="slidenum">
              <a:rPr lang="de-DE" smtClean="0"/>
              <a:pPr/>
              <a:t>‹Nr.›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9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lang="de-DE" dirty="0"/>
              <a:t>Headline einfügen</a:t>
            </a:r>
          </a:p>
        </p:txBody>
      </p:sp>
    </p:spTree>
    <p:extLst>
      <p:ext uri="{BB962C8B-B14F-4D97-AF65-F5344CB8AC3E}">
        <p14:creationId xmlns:p14="http://schemas.microsoft.com/office/powerpoint/2010/main" val="212240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45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omotionsth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>
          <a:xfrm>
            <a:off x="2834587" y="316792"/>
            <a:ext cx="8889612" cy="519920"/>
          </a:xfrm>
        </p:spPr>
        <p:txBody>
          <a:bodyPr anchor="b"/>
          <a:lstStyle>
            <a:lvl1pPr>
              <a:defRPr sz="1600"/>
            </a:lvl1pPr>
          </a:lstStyle>
          <a:p>
            <a:pPr algn="l"/>
            <a:r>
              <a:rPr lang="de-DE" dirty="0"/>
              <a:t>Hier steht der Titel der Präsentation</a:t>
            </a: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‹Nr.›</a:t>
            </a:fld>
            <a:r>
              <a:rPr lang="de-DE"/>
              <a:t> </a:t>
            </a:r>
            <a:endParaRPr lang="de-DE" sz="1400" dirty="0"/>
          </a:p>
        </p:txBody>
      </p:sp>
      <p:sp>
        <p:nvSpPr>
          <p:cNvPr id="13" name="Linie"/>
          <p:cNvSpPr/>
          <p:nvPr userDrawn="1"/>
        </p:nvSpPr>
        <p:spPr>
          <a:xfrm>
            <a:off x="0" y="908720"/>
            <a:ext cx="12204700" cy="169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</p:spTree>
    <p:extLst>
      <p:ext uri="{BB962C8B-B14F-4D97-AF65-F5344CB8AC3E}">
        <p14:creationId xmlns:p14="http://schemas.microsoft.com/office/powerpoint/2010/main" val="12321707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8">
          <p15:clr>
            <a:srgbClr val="FBAE40"/>
          </p15:clr>
        </p15:guide>
        <p15:guide id="2" orient="horz" pos="851">
          <p15:clr>
            <a:srgbClr val="FBAE40"/>
          </p15:clr>
        </p15:guide>
        <p15:guide id="3" orient="horz" pos="1463">
          <p15:clr>
            <a:srgbClr val="FBAE40"/>
          </p15:clr>
        </p15:guide>
        <p15:guide id="4" pos="226">
          <p15:clr>
            <a:srgbClr val="FBAE40"/>
          </p15:clr>
        </p15:guide>
        <p15:guide id="5" pos="5534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92592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lie_Promovende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813ED1F6-7479-4ED9-81A3-D7FBD0F40FE2}"/>
              </a:ext>
            </a:extLst>
          </p:cNvPr>
          <p:cNvSpPr/>
          <p:nvPr userDrawn="1"/>
        </p:nvSpPr>
        <p:spPr>
          <a:xfrm flipV="1">
            <a:off x="-964" y="5889433"/>
            <a:ext cx="12204700" cy="45719"/>
          </a:xfrm>
          <a:prstGeom prst="rect">
            <a:avLst/>
          </a:prstGeom>
          <a:solidFill>
            <a:srgbClr val="007C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6A109CD-EAAB-4EAB-B54D-B26396B93AE8}"/>
              </a:ext>
            </a:extLst>
          </p:cNvPr>
          <p:cNvSpPr/>
          <p:nvPr userDrawn="1"/>
        </p:nvSpPr>
        <p:spPr>
          <a:xfrm flipV="1">
            <a:off x="-964" y="2276794"/>
            <a:ext cx="12204700" cy="45719"/>
          </a:xfrm>
          <a:prstGeom prst="rect">
            <a:avLst/>
          </a:prstGeom>
          <a:solidFill>
            <a:srgbClr val="007C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Titel">
            <a:extLst>
              <a:ext uri="{FF2B5EF4-FFF2-40B4-BE49-F238E27FC236}">
                <a16:creationId xmlns:a16="http://schemas.microsoft.com/office/drawing/2014/main" id="{35881999-CD3E-4B73-B446-5BF84AF667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/>
          <a:lstStyle>
            <a:lvl1pPr algn="ctr">
              <a:defRPr sz="2000">
                <a:solidFill>
                  <a:srgbClr val="333F48"/>
                </a:solidFill>
                <a:latin typeface="Meta Offc Pro" panose="020B0504030101020102" pitchFamily="34" charset="0"/>
              </a:defRPr>
            </a:lvl1pPr>
          </a:lstStyle>
          <a:p>
            <a:r>
              <a:rPr lang="de-DE" dirty="0"/>
              <a:t>Titel der Dissertation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4CB8F669-842D-4334-9C12-B490F65667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77177" y="2500155"/>
            <a:ext cx="5986211" cy="436252"/>
          </a:xfrm>
        </p:spPr>
        <p:txBody>
          <a:bodyPr/>
          <a:lstStyle>
            <a:lvl1pPr>
              <a:defRPr sz="3000" b="1">
                <a:latin typeface="Meta Offc Pro" panose="020B0504030101020102" pitchFamily="34" charset="0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lang="de-DE" sz="2800" dirty="0"/>
              <a:t>Vorname Name</a:t>
            </a:r>
            <a:endParaRPr kumimoji="0" lang="de-DE" sz="3000" b="1" i="0" u="none" strike="noStrike" kern="1200" cap="none" spc="0" normalizeH="0" baseline="0" noProof="0" dirty="0">
              <a:ln>
                <a:noFill/>
              </a:ln>
              <a:solidFill>
                <a:srgbClr val="333F48"/>
              </a:solidFill>
              <a:effectLst/>
              <a:uLnTx/>
              <a:uFillTx/>
              <a:latin typeface="Meta Offc Pro" panose="020B0504030101020102" pitchFamily="34" charset="0"/>
              <a:ea typeface="+mn-ea"/>
              <a:cs typeface="+mn-cs"/>
            </a:endParaRPr>
          </a:p>
        </p:txBody>
      </p:sp>
      <p:sp>
        <p:nvSpPr>
          <p:cNvPr id="5" name="Institut">
            <a:extLst>
              <a:ext uri="{FF2B5EF4-FFF2-40B4-BE49-F238E27FC236}">
                <a16:creationId xmlns:a16="http://schemas.microsoft.com/office/drawing/2014/main" id="{4210971D-0E47-4B40-8E54-CBCAEF91F9A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77177" y="3478576"/>
            <a:ext cx="5966823" cy="293467"/>
          </a:xfrm>
        </p:spPr>
        <p:txBody>
          <a:bodyPr/>
          <a:lstStyle>
            <a:lvl1pPr>
              <a:spcBef>
                <a:spcPts val="0"/>
              </a:spcBef>
              <a:defRPr>
                <a:latin typeface="Meta Offc Pro" panose="020B0504030101020102" pitchFamily="34" charset="0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lang="de-DE" dirty="0"/>
              <a:t>Institut</a:t>
            </a:r>
          </a:p>
        </p:txBody>
      </p:sp>
      <p:sp>
        <p:nvSpPr>
          <p:cNvPr id="10" name="Betreuer">
            <a:extLst>
              <a:ext uri="{FF2B5EF4-FFF2-40B4-BE49-F238E27FC236}">
                <a16:creationId xmlns:a16="http://schemas.microsoft.com/office/drawing/2014/main" id="{83E65682-CB7A-4890-B6F0-83F1F874C5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77177" y="4988458"/>
            <a:ext cx="5968047" cy="802827"/>
          </a:xfrm>
        </p:spPr>
        <p:txBody>
          <a:bodyPr anchor="b"/>
          <a:lstStyle>
            <a:lvl1pPr>
              <a:spcBef>
                <a:spcPts val="0"/>
              </a:spcBef>
              <a:defRPr>
                <a:latin typeface="Meta Offc Pro" panose="020B0504030101020102" pitchFamily="34" charset="0"/>
              </a:defRPr>
            </a:lvl1pPr>
          </a:lstStyle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lang="de-DE" dirty="0"/>
              <a:t>Betreuer</a:t>
            </a:r>
            <a:endParaRPr kumimoji="0" lang="de-DE" altLang="de-DE" sz="2000" b="0" i="0" u="none" strike="noStrike" kern="1200" cap="none" spc="0" normalizeH="0" baseline="0" noProof="0" dirty="0">
              <a:ln>
                <a:noFill/>
              </a:ln>
              <a:solidFill>
                <a:srgbClr val="333F48"/>
              </a:solidFill>
              <a:effectLst/>
              <a:uLnTx/>
              <a:uFillTx/>
              <a:latin typeface="Meta Offc Pro" panose="020B0504030101020102" pitchFamily="34" charset="0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AF6A355-2C13-4372-B418-6F3C3B34047E}"/>
              </a:ext>
            </a:extLst>
          </p:cNvPr>
          <p:cNvSpPr txBox="1"/>
          <p:nvPr userDrawn="1"/>
        </p:nvSpPr>
        <p:spPr>
          <a:xfrm>
            <a:off x="12279544" y="0"/>
            <a:ext cx="563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Nr. :</a:t>
            </a:r>
          </a:p>
        </p:txBody>
      </p:sp>
      <p:sp>
        <p:nvSpPr>
          <p:cNvPr id="6" name="ID">
            <a:extLst>
              <a:ext uri="{FF2B5EF4-FFF2-40B4-BE49-F238E27FC236}">
                <a16:creationId xmlns:a16="http://schemas.microsoft.com/office/drawing/2014/main" id="{488B411D-36A4-4513-BED2-AB2CD80D069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2803220" y="3079"/>
            <a:ext cx="2085798" cy="36317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{{ID}}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AB7C77C-0B01-4270-982C-E25F6A4192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49824" y="93662"/>
            <a:ext cx="12954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0414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1457">
          <p15:clr>
            <a:srgbClr val="FBAE40"/>
          </p15:clr>
        </p15:guide>
        <p15:guide id="4" pos="3640">
          <p15:clr>
            <a:srgbClr val="FBAE40"/>
          </p15:clr>
        </p15:guide>
        <p15:guide id="5" orient="horz" pos="1820">
          <p15:clr>
            <a:srgbClr val="FBAE40"/>
          </p15:clr>
        </p15:guide>
        <p15:guide id="6" orient="horz" pos="220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sign C.1 // Flächen //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B21A9250-DD47-48AE-5065-6271790BED51}"/>
              </a:ext>
            </a:extLst>
          </p:cNvPr>
          <p:cNvSpPr/>
          <p:nvPr userDrawn="1"/>
        </p:nvSpPr>
        <p:spPr>
          <a:xfrm>
            <a:off x="0" y="0"/>
            <a:ext cx="12204700" cy="1877438"/>
          </a:xfrm>
          <a:custGeom>
            <a:avLst/>
            <a:gdLst>
              <a:gd name="connsiteX0" fmla="*/ 0 w 12204700"/>
              <a:gd name="connsiteY0" fmla="*/ 0 h 1877438"/>
              <a:gd name="connsiteX1" fmla="*/ 12204700 w 12204700"/>
              <a:gd name="connsiteY1" fmla="*/ 0 h 1877438"/>
              <a:gd name="connsiteX2" fmla="*/ 12204700 w 12204700"/>
              <a:gd name="connsiteY2" fmla="*/ 1877438 h 1877438"/>
              <a:gd name="connsiteX3" fmla="*/ 0 w 12204700"/>
              <a:gd name="connsiteY3" fmla="*/ 1877438 h 1877438"/>
              <a:gd name="connsiteX4" fmla="*/ 0 w 12204700"/>
              <a:gd name="connsiteY4" fmla="*/ 0 h 1877438"/>
              <a:gd name="connsiteX0" fmla="*/ 0 w 12204700"/>
              <a:gd name="connsiteY0" fmla="*/ 0 h 1877438"/>
              <a:gd name="connsiteX1" fmla="*/ 12204700 w 12204700"/>
              <a:gd name="connsiteY1" fmla="*/ 0 h 1877438"/>
              <a:gd name="connsiteX2" fmla="*/ 12204700 w 12204700"/>
              <a:gd name="connsiteY2" fmla="*/ 593387 h 1877438"/>
              <a:gd name="connsiteX3" fmla="*/ 0 w 12204700"/>
              <a:gd name="connsiteY3" fmla="*/ 1877438 h 1877438"/>
              <a:gd name="connsiteX4" fmla="*/ 0 w 12204700"/>
              <a:gd name="connsiteY4" fmla="*/ 0 h 187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4700" h="1877438">
                <a:moveTo>
                  <a:pt x="0" y="0"/>
                </a:moveTo>
                <a:lnTo>
                  <a:pt x="12204700" y="0"/>
                </a:lnTo>
                <a:lnTo>
                  <a:pt x="12204700" y="593387"/>
                </a:lnTo>
                <a:lnTo>
                  <a:pt x="0" y="18774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EAFCC49C-66EB-3F94-C8B6-7E7C9B522388}"/>
              </a:ext>
            </a:extLst>
          </p:cNvPr>
          <p:cNvSpPr/>
          <p:nvPr userDrawn="1"/>
        </p:nvSpPr>
        <p:spPr>
          <a:xfrm>
            <a:off x="0" y="5513294"/>
            <a:ext cx="6338047" cy="1344706"/>
          </a:xfrm>
          <a:custGeom>
            <a:avLst/>
            <a:gdLst>
              <a:gd name="connsiteX0" fmla="*/ 0 w 6338047"/>
              <a:gd name="connsiteY0" fmla="*/ 0 h 1344706"/>
              <a:gd name="connsiteX1" fmla="*/ 6338047 w 6338047"/>
              <a:gd name="connsiteY1" fmla="*/ 0 h 1344706"/>
              <a:gd name="connsiteX2" fmla="*/ 6338047 w 6338047"/>
              <a:gd name="connsiteY2" fmla="*/ 1344706 h 1344706"/>
              <a:gd name="connsiteX3" fmla="*/ 0 w 6338047"/>
              <a:gd name="connsiteY3" fmla="*/ 1344706 h 1344706"/>
              <a:gd name="connsiteX4" fmla="*/ 0 w 6338047"/>
              <a:gd name="connsiteY4" fmla="*/ 0 h 1344706"/>
              <a:gd name="connsiteX0" fmla="*/ 0 w 6338047"/>
              <a:gd name="connsiteY0" fmla="*/ 0 h 1344706"/>
              <a:gd name="connsiteX1" fmla="*/ 6338047 w 6338047"/>
              <a:gd name="connsiteY1" fmla="*/ 1344706 h 1344706"/>
              <a:gd name="connsiteX2" fmla="*/ 0 w 6338047"/>
              <a:gd name="connsiteY2" fmla="*/ 1344706 h 1344706"/>
              <a:gd name="connsiteX3" fmla="*/ 0 w 6338047"/>
              <a:gd name="connsiteY3" fmla="*/ 0 h 1344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38047" h="1344706">
                <a:moveTo>
                  <a:pt x="0" y="0"/>
                </a:moveTo>
                <a:lnTo>
                  <a:pt x="6338047" y="1344706"/>
                </a:lnTo>
                <a:lnTo>
                  <a:pt x="0" y="1344706"/>
                </a:lnTo>
                <a:lnTo>
                  <a:pt x="0" y="0"/>
                </a:lnTo>
                <a:close/>
              </a:path>
            </a:pathLst>
          </a:custGeom>
          <a:solidFill>
            <a:srgbClr val="B1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Titel 1"/>
          <p:cNvSpPr>
            <a:spLocks noGrp="1"/>
          </p:cNvSpPr>
          <p:nvPr>
            <p:ph type="ctrTitle" hasCustomPrompt="1"/>
          </p:nvPr>
        </p:nvSpPr>
        <p:spPr>
          <a:xfrm>
            <a:off x="360000" y="2609492"/>
            <a:ext cx="6408000" cy="1276350"/>
          </a:xfrm>
        </p:spPr>
        <p:txBody>
          <a:bodyPr anchor="t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1">
                <a:solidFill>
                  <a:srgbClr val="009DD1"/>
                </a:solidFill>
              </a:defRPr>
            </a:lvl1pPr>
          </a:lstStyle>
          <a:p>
            <a:r>
              <a:rPr lang="de-DE" dirty="0"/>
              <a:t>Titel der Präsentation </a:t>
            </a:r>
            <a:br>
              <a:rPr lang="de-DE" dirty="0"/>
            </a:br>
            <a:r>
              <a:rPr lang="de-DE" dirty="0"/>
              <a:t>auf zwei Zeilen einfügen</a:t>
            </a:r>
          </a:p>
        </p:txBody>
      </p:sp>
      <p:sp>
        <p:nvSpPr>
          <p:cNvPr id="49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360000" y="3885842"/>
            <a:ext cx="6408000" cy="9000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rgbClr val="333F48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 bzw. Kurzbeschreibung der Präsentation</a:t>
            </a:r>
            <a:br>
              <a:rPr lang="de-DE" dirty="0"/>
            </a:br>
            <a:r>
              <a:rPr lang="de-DE" dirty="0"/>
              <a:t>Name: der Referentin / des Referenten</a:t>
            </a:r>
          </a:p>
        </p:txBody>
      </p:sp>
      <p:sp>
        <p:nvSpPr>
          <p:cNvPr id="53" name="Vertikaler Textplatzhalter 2"/>
          <p:cNvSpPr>
            <a:spLocks noGrp="1"/>
          </p:cNvSpPr>
          <p:nvPr>
            <p:ph type="body" orient="vert" idx="13" hasCustomPrompt="1"/>
          </p:nvPr>
        </p:nvSpPr>
        <p:spPr>
          <a:xfrm>
            <a:off x="6658776" y="6069200"/>
            <a:ext cx="5185224" cy="468000"/>
          </a:xfrm>
        </p:spPr>
        <p:txBody>
          <a:bodyPr vert="horz" anchor="b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/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5pPr>
            <a:lvl6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6pPr>
            <a:lvl7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7pPr>
            <a:lvl8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8pPr>
            <a:lvl9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9pPr>
          </a:lstStyle>
          <a:p>
            <a:pPr lvl="0"/>
            <a:r>
              <a:rPr lang="de-DE" dirty="0"/>
              <a:t>Freiraum für Sekundärlogo(s) / Name </a:t>
            </a:r>
            <a:br>
              <a:rPr lang="de-DE" dirty="0"/>
            </a:br>
            <a:r>
              <a:rPr lang="de-DE" dirty="0"/>
              <a:t>des Fachbereichs, Instituts oder SFBs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C72FFBBB-A8A7-819F-F38D-35CFDDD6A1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58775" y="293869"/>
            <a:ext cx="2880000" cy="780560"/>
          </a:xfrm>
          <a:prstGeom prst="rect">
            <a:avLst/>
          </a:prstGeom>
          <a:noFill/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B25CB186-4490-397F-3CE7-FD582BD4FA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58776" y="6343342"/>
            <a:ext cx="1151998" cy="160744"/>
          </a:xfrm>
          <a:prstGeom prst="rect">
            <a:avLst/>
          </a:prstGeom>
        </p:spPr>
      </p:pic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C86B7D86-D248-6462-6FE6-117CB3C1D6A2}"/>
              </a:ext>
            </a:extLst>
          </p:cNvPr>
          <p:cNvGrpSpPr/>
          <p:nvPr userDrawn="1"/>
        </p:nvGrpSpPr>
        <p:grpSpPr>
          <a:xfrm>
            <a:off x="-468000" y="-468000"/>
            <a:ext cx="13140000" cy="7776000"/>
            <a:chOff x="-468000" y="-468000"/>
            <a:chExt cx="13140000" cy="7776000"/>
          </a:xfrm>
        </p:grpSpPr>
        <p:sp>
          <p:nvSpPr>
            <p:cNvPr id="21" name="Hilfslinien">
              <a:extLst>
                <a:ext uri="{FF2B5EF4-FFF2-40B4-BE49-F238E27FC236}">
                  <a16:creationId xmlns:a16="http://schemas.microsoft.com/office/drawing/2014/main" id="{ECC4E247-0D66-525C-C482-70A4E70236A5}"/>
                </a:ext>
              </a:extLst>
            </p:cNvPr>
            <p:cNvSpPr txBox="1"/>
            <p:nvPr userDrawn="1"/>
          </p:nvSpPr>
          <p:spPr>
            <a:xfrm rot="10800000" flipH="1" flipV="1">
              <a:off x="360000" y="-468000"/>
              <a:ext cx="114840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cxnSp>
          <p:nvCxnSpPr>
            <p:cNvPr id="24" name="Linie">
              <a:extLst>
                <a:ext uri="{FF2B5EF4-FFF2-40B4-BE49-F238E27FC236}">
                  <a16:creationId xmlns:a16="http://schemas.microsoft.com/office/drawing/2014/main" id="{A835891A-D9F7-52BC-3529-35BC29E410EB}"/>
                </a:ext>
              </a:extLst>
            </p:cNvPr>
            <p:cNvCxnSpPr/>
            <p:nvPr userDrawn="1"/>
          </p:nvCxnSpPr>
          <p:spPr>
            <a:xfrm>
              <a:off x="12312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Linie">
              <a:extLst>
                <a:ext uri="{FF2B5EF4-FFF2-40B4-BE49-F238E27FC236}">
                  <a16:creationId xmlns:a16="http://schemas.microsoft.com/office/drawing/2014/main" id="{7BEEF9D7-A2A9-1F41-5FD9-DA4DDBD6F58E}"/>
                </a:ext>
              </a:extLst>
            </p:cNvPr>
            <p:cNvCxnSpPr/>
            <p:nvPr userDrawn="1"/>
          </p:nvCxnSpPr>
          <p:spPr>
            <a:xfrm>
              <a:off x="11844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Linie">
              <a:extLst>
                <a:ext uri="{FF2B5EF4-FFF2-40B4-BE49-F238E27FC236}">
                  <a16:creationId xmlns:a16="http://schemas.microsoft.com/office/drawing/2014/main" id="{041F4BCF-24A3-931B-F527-9E6CAC6542F0}"/>
                </a:ext>
              </a:extLst>
            </p:cNvPr>
            <p:cNvCxnSpPr/>
            <p:nvPr userDrawn="1"/>
          </p:nvCxnSpPr>
          <p:spPr>
            <a:xfrm>
              <a:off x="360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Linie">
              <a:extLst>
                <a:ext uri="{FF2B5EF4-FFF2-40B4-BE49-F238E27FC236}">
                  <a16:creationId xmlns:a16="http://schemas.microsoft.com/office/drawing/2014/main" id="{23344DFB-8932-AC35-0E01-6483D5EB91AD}"/>
                </a:ext>
              </a:extLst>
            </p:cNvPr>
            <p:cNvCxnSpPr/>
            <p:nvPr userDrawn="1"/>
          </p:nvCxnSpPr>
          <p:spPr>
            <a:xfrm>
              <a:off x="11844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Linie">
              <a:extLst>
                <a:ext uri="{FF2B5EF4-FFF2-40B4-BE49-F238E27FC236}">
                  <a16:creationId xmlns:a16="http://schemas.microsoft.com/office/drawing/2014/main" id="{E1BD3C89-B9C4-7B49-C0BD-B123742B0B41}"/>
                </a:ext>
              </a:extLst>
            </p:cNvPr>
            <p:cNvCxnSpPr/>
            <p:nvPr userDrawn="1"/>
          </p:nvCxnSpPr>
          <p:spPr>
            <a:xfrm>
              <a:off x="360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Linie">
              <a:extLst>
                <a:ext uri="{FF2B5EF4-FFF2-40B4-BE49-F238E27FC236}">
                  <a16:creationId xmlns:a16="http://schemas.microsoft.com/office/drawing/2014/main" id="{A42B08DC-53AF-C19A-1B64-6FBA8872FA1B}"/>
                </a:ext>
              </a:extLst>
            </p:cNvPr>
            <p:cNvCxnSpPr/>
            <p:nvPr userDrawn="1"/>
          </p:nvCxnSpPr>
          <p:spPr>
            <a:xfrm>
              <a:off x="-468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Linie">
              <a:extLst>
                <a:ext uri="{FF2B5EF4-FFF2-40B4-BE49-F238E27FC236}">
                  <a16:creationId xmlns:a16="http://schemas.microsoft.com/office/drawing/2014/main" id="{71DDB78B-8BEA-0BA4-5823-BF9AEAFE2CEF}"/>
                </a:ext>
              </a:extLst>
            </p:cNvPr>
            <p:cNvCxnSpPr/>
            <p:nvPr userDrawn="1"/>
          </p:nvCxnSpPr>
          <p:spPr>
            <a:xfrm>
              <a:off x="-468000" y="1346554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Hilfslinien">
            <a:extLst>
              <a:ext uri="{FF2B5EF4-FFF2-40B4-BE49-F238E27FC236}">
                <a16:creationId xmlns:a16="http://schemas.microsoft.com/office/drawing/2014/main" id="{CE599F6C-E052-7805-BE63-B4D5892E85A2}"/>
              </a:ext>
            </a:extLst>
          </p:cNvPr>
          <p:cNvSpPr txBox="1"/>
          <p:nvPr userDrawn="1"/>
        </p:nvSpPr>
        <p:spPr>
          <a:xfrm rot="10800000" flipH="1" flipV="1">
            <a:off x="360000" y="7029450"/>
            <a:ext cx="11484000" cy="3600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 Linien und Flächen dürfen im Rahmen des Corporate Designs (siehe CD Manual) verändert werden. </a:t>
            </a:r>
            <a:endParaRPr kumimoji="0" lang="de-DE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2586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38" userDrawn="1">
          <p15:clr>
            <a:srgbClr val="FBAE40"/>
          </p15:clr>
        </p15:guide>
        <p15:guide id="2" orient="horz" pos="243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sign C.2 // Flächen //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ihandform 28">
            <a:extLst>
              <a:ext uri="{FF2B5EF4-FFF2-40B4-BE49-F238E27FC236}">
                <a16:creationId xmlns:a16="http://schemas.microsoft.com/office/drawing/2014/main" id="{FBFC42BB-3257-08C2-B7A5-F7969332A604}"/>
              </a:ext>
            </a:extLst>
          </p:cNvPr>
          <p:cNvSpPr/>
          <p:nvPr userDrawn="1"/>
        </p:nvSpPr>
        <p:spPr>
          <a:xfrm>
            <a:off x="5184746" y="0"/>
            <a:ext cx="7019954" cy="3139126"/>
          </a:xfrm>
          <a:custGeom>
            <a:avLst/>
            <a:gdLst>
              <a:gd name="connsiteX0" fmla="*/ 0 w 7019954"/>
              <a:gd name="connsiteY0" fmla="*/ 0 h 3139126"/>
              <a:gd name="connsiteX1" fmla="*/ 7019954 w 7019954"/>
              <a:gd name="connsiteY1" fmla="*/ 0 h 3139126"/>
              <a:gd name="connsiteX2" fmla="*/ 7019954 w 7019954"/>
              <a:gd name="connsiteY2" fmla="*/ 3139126 h 3139126"/>
              <a:gd name="connsiteX3" fmla="*/ 7015760 w 7019954"/>
              <a:gd name="connsiteY3" fmla="*/ 3139126 h 3139126"/>
              <a:gd name="connsiteX4" fmla="*/ 0 w 7019954"/>
              <a:gd name="connsiteY4" fmla="*/ 1877 h 3139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19954" h="3139126">
                <a:moveTo>
                  <a:pt x="0" y="0"/>
                </a:moveTo>
                <a:lnTo>
                  <a:pt x="7019954" y="0"/>
                </a:lnTo>
                <a:lnTo>
                  <a:pt x="7019954" y="3139126"/>
                </a:lnTo>
                <a:lnTo>
                  <a:pt x="7015760" y="3139126"/>
                </a:lnTo>
                <a:lnTo>
                  <a:pt x="0" y="18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26" name="Freihandform 25">
            <a:extLst>
              <a:ext uri="{FF2B5EF4-FFF2-40B4-BE49-F238E27FC236}">
                <a16:creationId xmlns:a16="http://schemas.microsoft.com/office/drawing/2014/main" id="{029FF812-32AD-641E-8E98-F74C2E9D5661}"/>
              </a:ext>
            </a:extLst>
          </p:cNvPr>
          <p:cNvSpPr/>
          <p:nvPr userDrawn="1"/>
        </p:nvSpPr>
        <p:spPr>
          <a:xfrm>
            <a:off x="1" y="5114349"/>
            <a:ext cx="12204700" cy="1743449"/>
          </a:xfrm>
          <a:custGeom>
            <a:avLst/>
            <a:gdLst>
              <a:gd name="connsiteX0" fmla="*/ 0 w 12204700"/>
              <a:gd name="connsiteY0" fmla="*/ 0 h 1743449"/>
              <a:gd name="connsiteX1" fmla="*/ 3051 w 12204700"/>
              <a:gd name="connsiteY1" fmla="*/ 0 h 1743449"/>
              <a:gd name="connsiteX2" fmla="*/ 3181 w 12204700"/>
              <a:gd name="connsiteY2" fmla="*/ 17350 h 1743449"/>
              <a:gd name="connsiteX3" fmla="*/ 12204688 w 12204700"/>
              <a:gd name="connsiteY3" fmla="*/ 1336195 h 1743449"/>
              <a:gd name="connsiteX4" fmla="*/ 12204688 w 12204700"/>
              <a:gd name="connsiteY4" fmla="*/ 0 h 1743449"/>
              <a:gd name="connsiteX5" fmla="*/ 12204700 w 12204700"/>
              <a:gd name="connsiteY5" fmla="*/ 0 h 1743449"/>
              <a:gd name="connsiteX6" fmla="*/ 12204700 w 12204700"/>
              <a:gd name="connsiteY6" fmla="*/ 1743449 h 1743449"/>
              <a:gd name="connsiteX7" fmla="*/ 0 w 12204700"/>
              <a:gd name="connsiteY7" fmla="*/ 1743449 h 1743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04700" h="1743449">
                <a:moveTo>
                  <a:pt x="0" y="0"/>
                </a:moveTo>
                <a:lnTo>
                  <a:pt x="3051" y="0"/>
                </a:lnTo>
                <a:lnTo>
                  <a:pt x="3181" y="17350"/>
                </a:lnTo>
                <a:lnTo>
                  <a:pt x="12204688" y="1336195"/>
                </a:lnTo>
                <a:lnTo>
                  <a:pt x="12204688" y="0"/>
                </a:lnTo>
                <a:lnTo>
                  <a:pt x="12204700" y="0"/>
                </a:lnTo>
                <a:lnTo>
                  <a:pt x="12204700" y="1743449"/>
                </a:lnTo>
                <a:lnTo>
                  <a:pt x="0" y="174344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8" name="Titel 1"/>
          <p:cNvSpPr>
            <a:spLocks noGrp="1"/>
          </p:cNvSpPr>
          <p:nvPr>
            <p:ph type="ctrTitle" hasCustomPrompt="1"/>
          </p:nvPr>
        </p:nvSpPr>
        <p:spPr>
          <a:xfrm>
            <a:off x="360000" y="2067931"/>
            <a:ext cx="6408000" cy="1276350"/>
          </a:xfrm>
        </p:spPr>
        <p:txBody>
          <a:bodyPr anchor="t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 der Präsentation </a:t>
            </a:r>
            <a:br>
              <a:rPr lang="de-DE" dirty="0"/>
            </a:br>
            <a:r>
              <a:rPr lang="de-DE" dirty="0"/>
              <a:t>auf zwei Zeilen einfügen</a:t>
            </a:r>
          </a:p>
        </p:txBody>
      </p:sp>
      <p:sp>
        <p:nvSpPr>
          <p:cNvPr id="49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360000" y="3344281"/>
            <a:ext cx="6408000" cy="9000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rgbClr val="333F48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 bzw. Kurzbeschreibung der Präsentation</a:t>
            </a:r>
            <a:br>
              <a:rPr lang="de-DE" dirty="0"/>
            </a:br>
            <a:r>
              <a:rPr lang="de-DE" dirty="0"/>
              <a:t>Name: der Referentin / des Referenten</a:t>
            </a:r>
          </a:p>
        </p:txBody>
      </p:sp>
      <p:sp>
        <p:nvSpPr>
          <p:cNvPr id="53" name="Vertikaler Textplatzhalter 2"/>
          <p:cNvSpPr>
            <a:spLocks noGrp="1"/>
          </p:cNvSpPr>
          <p:nvPr>
            <p:ph type="body" orient="vert" idx="13" hasCustomPrompt="1"/>
          </p:nvPr>
        </p:nvSpPr>
        <p:spPr>
          <a:xfrm>
            <a:off x="3238775" y="6069200"/>
            <a:ext cx="5185224" cy="468000"/>
          </a:xfrm>
        </p:spPr>
        <p:txBody>
          <a:bodyPr vert="horz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>
                <a:solidFill>
                  <a:srgbClr val="FFFFFF"/>
                </a:solidFill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5pPr>
            <a:lvl6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6pPr>
            <a:lvl7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7pPr>
            <a:lvl8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8pPr>
            <a:lvl9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9pPr>
          </a:lstStyle>
          <a:p>
            <a:pPr lvl="0"/>
            <a:r>
              <a:rPr lang="de-DE" dirty="0"/>
              <a:t>Freiraum für Sekundärlogo(s) / Name </a:t>
            </a:r>
            <a:br>
              <a:rPr lang="de-DE" dirty="0"/>
            </a:br>
            <a:r>
              <a:rPr lang="de-DE" dirty="0"/>
              <a:t>des Fachbereichs, Instituts oder SFBs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B25CB186-4490-397F-3CE7-FD582BD4FA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58776" y="6343342"/>
            <a:ext cx="1151998" cy="160744"/>
          </a:xfrm>
          <a:prstGeom prst="rect">
            <a:avLst/>
          </a:prstGeom>
        </p:spPr>
      </p:pic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E7372A9E-16AF-9B53-BFA5-2F66EA779E6A}"/>
              </a:ext>
            </a:extLst>
          </p:cNvPr>
          <p:cNvGrpSpPr/>
          <p:nvPr userDrawn="1"/>
        </p:nvGrpSpPr>
        <p:grpSpPr>
          <a:xfrm>
            <a:off x="-468000" y="-468000"/>
            <a:ext cx="13140000" cy="7776000"/>
            <a:chOff x="-468000" y="-468000"/>
            <a:chExt cx="13140000" cy="7776000"/>
          </a:xfrm>
        </p:grpSpPr>
        <p:sp>
          <p:nvSpPr>
            <p:cNvPr id="9" name="Hilfslinien">
              <a:extLst>
                <a:ext uri="{FF2B5EF4-FFF2-40B4-BE49-F238E27FC236}">
                  <a16:creationId xmlns:a16="http://schemas.microsoft.com/office/drawing/2014/main" id="{80D2F661-B188-71F3-C8B6-376384B592C6}"/>
                </a:ext>
              </a:extLst>
            </p:cNvPr>
            <p:cNvSpPr txBox="1"/>
            <p:nvPr userDrawn="1"/>
          </p:nvSpPr>
          <p:spPr>
            <a:xfrm rot="10800000" flipH="1" flipV="1">
              <a:off x="360000" y="-468000"/>
              <a:ext cx="114840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cxnSp>
          <p:nvCxnSpPr>
            <p:cNvPr id="10" name="Linie">
              <a:extLst>
                <a:ext uri="{FF2B5EF4-FFF2-40B4-BE49-F238E27FC236}">
                  <a16:creationId xmlns:a16="http://schemas.microsoft.com/office/drawing/2014/main" id="{7A3A6497-811A-829F-AC55-27484DCC1AD0}"/>
                </a:ext>
              </a:extLst>
            </p:cNvPr>
            <p:cNvCxnSpPr/>
            <p:nvPr userDrawn="1"/>
          </p:nvCxnSpPr>
          <p:spPr>
            <a:xfrm>
              <a:off x="12312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inie">
              <a:extLst>
                <a:ext uri="{FF2B5EF4-FFF2-40B4-BE49-F238E27FC236}">
                  <a16:creationId xmlns:a16="http://schemas.microsoft.com/office/drawing/2014/main" id="{40A168C9-C53B-F3F8-8294-F1D88AAC2C14}"/>
                </a:ext>
              </a:extLst>
            </p:cNvPr>
            <p:cNvCxnSpPr/>
            <p:nvPr userDrawn="1"/>
          </p:nvCxnSpPr>
          <p:spPr>
            <a:xfrm>
              <a:off x="11844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Linie">
              <a:extLst>
                <a:ext uri="{FF2B5EF4-FFF2-40B4-BE49-F238E27FC236}">
                  <a16:creationId xmlns:a16="http://schemas.microsoft.com/office/drawing/2014/main" id="{E037E38C-49BC-2A86-5677-CAD2AB8F9DCD}"/>
                </a:ext>
              </a:extLst>
            </p:cNvPr>
            <p:cNvCxnSpPr/>
            <p:nvPr userDrawn="1"/>
          </p:nvCxnSpPr>
          <p:spPr>
            <a:xfrm>
              <a:off x="360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Linie">
              <a:extLst>
                <a:ext uri="{FF2B5EF4-FFF2-40B4-BE49-F238E27FC236}">
                  <a16:creationId xmlns:a16="http://schemas.microsoft.com/office/drawing/2014/main" id="{97EF709C-66C3-B03C-09E8-D6184D57D9CC}"/>
                </a:ext>
              </a:extLst>
            </p:cNvPr>
            <p:cNvCxnSpPr/>
            <p:nvPr userDrawn="1"/>
          </p:nvCxnSpPr>
          <p:spPr>
            <a:xfrm>
              <a:off x="11844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Linie">
              <a:extLst>
                <a:ext uri="{FF2B5EF4-FFF2-40B4-BE49-F238E27FC236}">
                  <a16:creationId xmlns:a16="http://schemas.microsoft.com/office/drawing/2014/main" id="{7D6B045C-82AE-E218-5909-3F668C2496EC}"/>
                </a:ext>
              </a:extLst>
            </p:cNvPr>
            <p:cNvCxnSpPr/>
            <p:nvPr userDrawn="1"/>
          </p:nvCxnSpPr>
          <p:spPr>
            <a:xfrm>
              <a:off x="360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Linie">
              <a:extLst>
                <a:ext uri="{FF2B5EF4-FFF2-40B4-BE49-F238E27FC236}">
                  <a16:creationId xmlns:a16="http://schemas.microsoft.com/office/drawing/2014/main" id="{7BD29B4D-6150-FAD4-7519-8A126EDE9253}"/>
                </a:ext>
              </a:extLst>
            </p:cNvPr>
            <p:cNvCxnSpPr/>
            <p:nvPr userDrawn="1"/>
          </p:nvCxnSpPr>
          <p:spPr>
            <a:xfrm>
              <a:off x="-468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Linie">
              <a:extLst>
                <a:ext uri="{FF2B5EF4-FFF2-40B4-BE49-F238E27FC236}">
                  <a16:creationId xmlns:a16="http://schemas.microsoft.com/office/drawing/2014/main" id="{78D827B0-10A4-BDFC-D86E-F49A397683FE}"/>
                </a:ext>
              </a:extLst>
            </p:cNvPr>
            <p:cNvCxnSpPr/>
            <p:nvPr userDrawn="1"/>
          </p:nvCxnSpPr>
          <p:spPr>
            <a:xfrm>
              <a:off x="-468000" y="1346554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Hilfslinien">
            <a:extLst>
              <a:ext uri="{FF2B5EF4-FFF2-40B4-BE49-F238E27FC236}">
                <a16:creationId xmlns:a16="http://schemas.microsoft.com/office/drawing/2014/main" id="{4C4D0838-D508-2788-7BE0-7DB86715A9EF}"/>
              </a:ext>
            </a:extLst>
          </p:cNvPr>
          <p:cNvSpPr txBox="1"/>
          <p:nvPr userDrawn="1"/>
        </p:nvSpPr>
        <p:spPr>
          <a:xfrm rot="10800000" flipH="1" flipV="1">
            <a:off x="360000" y="7029450"/>
            <a:ext cx="11484000" cy="3600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 Linien und Flächen dürfen im Rahmen des Corporate Designs (siehe CD Manual) verändert werden. </a:t>
            </a:r>
            <a:endParaRPr kumimoji="0" lang="de-DE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E27DDE81-6DD4-D5A4-BA15-AEA2C2826E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1312" y="276642"/>
            <a:ext cx="2909931" cy="81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8949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2092" userDrawn="1">
          <p15:clr>
            <a:srgbClr val="FBAE40"/>
          </p15:clr>
        </p15:guide>
        <p15:guide id="5" pos="203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sign D.1 // Fläche + Schloss im Winter //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rafik 34">
            <a:extLst>
              <a:ext uri="{FF2B5EF4-FFF2-40B4-BE49-F238E27FC236}">
                <a16:creationId xmlns:a16="http://schemas.microsoft.com/office/drawing/2014/main" id="{BBD88F10-E957-5CBD-06BA-742DAE225F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4" t="37016" r="27387" b="14480"/>
          <a:stretch/>
        </p:blipFill>
        <p:spPr>
          <a:xfrm>
            <a:off x="2957069" y="0"/>
            <a:ext cx="9247631" cy="4135281"/>
          </a:xfrm>
          <a:custGeom>
            <a:avLst/>
            <a:gdLst>
              <a:gd name="connsiteX0" fmla="*/ 0 w 9247631"/>
              <a:gd name="connsiteY0" fmla="*/ 0 h 4135281"/>
              <a:gd name="connsiteX1" fmla="*/ 9247631 w 9247631"/>
              <a:gd name="connsiteY1" fmla="*/ 0 h 4135281"/>
              <a:gd name="connsiteX2" fmla="*/ 9247631 w 9247631"/>
              <a:gd name="connsiteY2" fmla="*/ 4135281 h 4135281"/>
              <a:gd name="connsiteX3" fmla="*/ 9242106 w 9247631"/>
              <a:gd name="connsiteY3" fmla="*/ 4135281 h 4135281"/>
              <a:gd name="connsiteX4" fmla="*/ 0 w 9247631"/>
              <a:gd name="connsiteY4" fmla="*/ 2473 h 4135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47631" h="4135281">
                <a:moveTo>
                  <a:pt x="0" y="0"/>
                </a:moveTo>
                <a:lnTo>
                  <a:pt x="9247631" y="0"/>
                </a:lnTo>
                <a:lnTo>
                  <a:pt x="9247631" y="4135281"/>
                </a:lnTo>
                <a:lnTo>
                  <a:pt x="9242106" y="4135281"/>
                </a:lnTo>
                <a:lnTo>
                  <a:pt x="0" y="2473"/>
                </a:lnTo>
                <a:close/>
              </a:path>
            </a:pathLst>
          </a:custGeom>
        </p:spPr>
      </p:pic>
      <p:sp>
        <p:nvSpPr>
          <p:cNvPr id="4" name="Freihandform 3">
            <a:extLst>
              <a:ext uri="{FF2B5EF4-FFF2-40B4-BE49-F238E27FC236}">
                <a16:creationId xmlns:a16="http://schemas.microsoft.com/office/drawing/2014/main" id="{92A1753A-2EA2-9B73-F4C3-F9DAC676F734}"/>
              </a:ext>
            </a:extLst>
          </p:cNvPr>
          <p:cNvSpPr/>
          <p:nvPr userDrawn="1"/>
        </p:nvSpPr>
        <p:spPr>
          <a:xfrm>
            <a:off x="1" y="5114349"/>
            <a:ext cx="12204700" cy="1743449"/>
          </a:xfrm>
          <a:custGeom>
            <a:avLst/>
            <a:gdLst>
              <a:gd name="connsiteX0" fmla="*/ 0 w 12204700"/>
              <a:gd name="connsiteY0" fmla="*/ 0 h 1743449"/>
              <a:gd name="connsiteX1" fmla="*/ 3051 w 12204700"/>
              <a:gd name="connsiteY1" fmla="*/ 0 h 1743449"/>
              <a:gd name="connsiteX2" fmla="*/ 3181 w 12204700"/>
              <a:gd name="connsiteY2" fmla="*/ 17350 h 1743449"/>
              <a:gd name="connsiteX3" fmla="*/ 12204688 w 12204700"/>
              <a:gd name="connsiteY3" fmla="*/ 1336195 h 1743449"/>
              <a:gd name="connsiteX4" fmla="*/ 12204688 w 12204700"/>
              <a:gd name="connsiteY4" fmla="*/ 0 h 1743449"/>
              <a:gd name="connsiteX5" fmla="*/ 12204700 w 12204700"/>
              <a:gd name="connsiteY5" fmla="*/ 0 h 1743449"/>
              <a:gd name="connsiteX6" fmla="*/ 12204700 w 12204700"/>
              <a:gd name="connsiteY6" fmla="*/ 1743449 h 1743449"/>
              <a:gd name="connsiteX7" fmla="*/ 0 w 12204700"/>
              <a:gd name="connsiteY7" fmla="*/ 1743449 h 1743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04700" h="1743449">
                <a:moveTo>
                  <a:pt x="0" y="0"/>
                </a:moveTo>
                <a:lnTo>
                  <a:pt x="3051" y="0"/>
                </a:lnTo>
                <a:lnTo>
                  <a:pt x="3181" y="17350"/>
                </a:lnTo>
                <a:lnTo>
                  <a:pt x="12204688" y="1336195"/>
                </a:lnTo>
                <a:lnTo>
                  <a:pt x="12204688" y="0"/>
                </a:lnTo>
                <a:lnTo>
                  <a:pt x="12204700" y="0"/>
                </a:lnTo>
                <a:lnTo>
                  <a:pt x="12204700" y="1743449"/>
                </a:lnTo>
                <a:lnTo>
                  <a:pt x="0" y="174344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31" name="Grafik 30">
            <a:extLst>
              <a:ext uri="{FF2B5EF4-FFF2-40B4-BE49-F238E27FC236}">
                <a16:creationId xmlns:a16="http://schemas.microsoft.com/office/drawing/2014/main" id="{8CEC0835-901B-2709-CDB6-027DACF447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58776" y="6343342"/>
            <a:ext cx="1151998" cy="160744"/>
          </a:xfrm>
          <a:prstGeom prst="rect">
            <a:avLst/>
          </a:prstGeom>
        </p:spPr>
      </p:pic>
      <p:sp>
        <p:nvSpPr>
          <p:cNvPr id="32" name="Vertikaler Textplatzhalter 2">
            <a:extLst>
              <a:ext uri="{FF2B5EF4-FFF2-40B4-BE49-F238E27FC236}">
                <a16:creationId xmlns:a16="http://schemas.microsoft.com/office/drawing/2014/main" id="{17D363D7-5B0A-390A-CE33-8AE204EBB79A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3238775" y="6069200"/>
            <a:ext cx="5185224" cy="468000"/>
          </a:xfrm>
        </p:spPr>
        <p:txBody>
          <a:bodyPr vert="horz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>
                <a:solidFill>
                  <a:srgbClr val="FFFFFF"/>
                </a:solidFill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5pPr>
            <a:lvl6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6pPr>
            <a:lvl7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7pPr>
            <a:lvl8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8pPr>
            <a:lvl9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9pPr>
          </a:lstStyle>
          <a:p>
            <a:pPr lvl="0"/>
            <a:r>
              <a:rPr lang="de-DE" dirty="0"/>
              <a:t>Freiraum für Sekundärlogo(s) / Name </a:t>
            </a:r>
            <a:br>
              <a:rPr lang="de-DE" dirty="0"/>
            </a:br>
            <a:r>
              <a:rPr lang="de-DE" dirty="0"/>
              <a:t>des Fachbereichs, Instituts oder SFBs</a:t>
            </a:r>
          </a:p>
        </p:txBody>
      </p:sp>
      <p:sp>
        <p:nvSpPr>
          <p:cNvPr id="33" name="Titel 1">
            <a:extLst>
              <a:ext uri="{FF2B5EF4-FFF2-40B4-BE49-F238E27FC236}">
                <a16:creationId xmlns:a16="http://schemas.microsoft.com/office/drawing/2014/main" id="{AE2A2275-CE74-9235-4FC1-F06FA153A6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2067931"/>
            <a:ext cx="6408000" cy="1276350"/>
          </a:xfrm>
        </p:spPr>
        <p:txBody>
          <a:bodyPr anchor="t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1">
                <a:solidFill>
                  <a:schemeClr val="accent3"/>
                </a:solidFill>
              </a:defRPr>
            </a:lvl1pPr>
          </a:lstStyle>
          <a:p>
            <a:r>
              <a:rPr lang="de-DE" dirty="0"/>
              <a:t>Titel der Präsentation </a:t>
            </a:r>
            <a:br>
              <a:rPr lang="de-DE" dirty="0"/>
            </a:br>
            <a:r>
              <a:rPr lang="de-DE" dirty="0"/>
              <a:t>auf zwei Zeilen einfügen</a:t>
            </a:r>
          </a:p>
        </p:txBody>
      </p:sp>
      <p:sp>
        <p:nvSpPr>
          <p:cNvPr id="34" name="Untertitel 2">
            <a:extLst>
              <a:ext uri="{FF2B5EF4-FFF2-40B4-BE49-F238E27FC236}">
                <a16:creationId xmlns:a16="http://schemas.microsoft.com/office/drawing/2014/main" id="{7125A2FF-8C5A-CCF3-ACE3-0A5816ED6D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3344281"/>
            <a:ext cx="6408000" cy="9000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rgbClr val="333F48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 bzw. Kurzbeschreibung der Präsentation</a:t>
            </a:r>
            <a:br>
              <a:rPr lang="de-DE" dirty="0"/>
            </a:br>
            <a:r>
              <a:rPr lang="de-DE" dirty="0"/>
              <a:t>Name: der Referentin / des Referenten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60D569A2-F9BF-8049-566E-8DD74E7BB304}"/>
              </a:ext>
            </a:extLst>
          </p:cNvPr>
          <p:cNvGrpSpPr/>
          <p:nvPr userDrawn="1"/>
        </p:nvGrpSpPr>
        <p:grpSpPr>
          <a:xfrm>
            <a:off x="-467650" y="-459000"/>
            <a:ext cx="13140000" cy="7776000"/>
            <a:chOff x="-468000" y="-468000"/>
            <a:chExt cx="13140000" cy="7776000"/>
          </a:xfrm>
        </p:grpSpPr>
        <p:sp>
          <p:nvSpPr>
            <p:cNvPr id="5" name="Hilfslinien">
              <a:extLst>
                <a:ext uri="{FF2B5EF4-FFF2-40B4-BE49-F238E27FC236}">
                  <a16:creationId xmlns:a16="http://schemas.microsoft.com/office/drawing/2014/main" id="{93E74CCC-4C32-B3A5-F750-AECDD2D03B22}"/>
                </a:ext>
              </a:extLst>
            </p:cNvPr>
            <p:cNvSpPr txBox="1"/>
            <p:nvPr userDrawn="1"/>
          </p:nvSpPr>
          <p:spPr>
            <a:xfrm rot="10800000" flipH="1" flipV="1">
              <a:off x="360000" y="-468000"/>
              <a:ext cx="114840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cxnSp>
          <p:nvCxnSpPr>
            <p:cNvPr id="6" name="Linie">
              <a:extLst>
                <a:ext uri="{FF2B5EF4-FFF2-40B4-BE49-F238E27FC236}">
                  <a16:creationId xmlns:a16="http://schemas.microsoft.com/office/drawing/2014/main" id="{9AB0E142-7AED-51BB-051C-AF6E729CD8AE}"/>
                </a:ext>
              </a:extLst>
            </p:cNvPr>
            <p:cNvCxnSpPr/>
            <p:nvPr userDrawn="1"/>
          </p:nvCxnSpPr>
          <p:spPr>
            <a:xfrm>
              <a:off x="12312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Linie">
              <a:extLst>
                <a:ext uri="{FF2B5EF4-FFF2-40B4-BE49-F238E27FC236}">
                  <a16:creationId xmlns:a16="http://schemas.microsoft.com/office/drawing/2014/main" id="{24EF96E2-2C84-3EB2-C71E-7629D873E7D5}"/>
                </a:ext>
              </a:extLst>
            </p:cNvPr>
            <p:cNvCxnSpPr/>
            <p:nvPr userDrawn="1"/>
          </p:nvCxnSpPr>
          <p:spPr>
            <a:xfrm>
              <a:off x="11844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Linie">
              <a:extLst>
                <a:ext uri="{FF2B5EF4-FFF2-40B4-BE49-F238E27FC236}">
                  <a16:creationId xmlns:a16="http://schemas.microsoft.com/office/drawing/2014/main" id="{4F780FFB-2935-A478-7B1A-BF02C4FF5DDE}"/>
                </a:ext>
              </a:extLst>
            </p:cNvPr>
            <p:cNvCxnSpPr/>
            <p:nvPr userDrawn="1"/>
          </p:nvCxnSpPr>
          <p:spPr>
            <a:xfrm>
              <a:off x="360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Linie">
              <a:extLst>
                <a:ext uri="{FF2B5EF4-FFF2-40B4-BE49-F238E27FC236}">
                  <a16:creationId xmlns:a16="http://schemas.microsoft.com/office/drawing/2014/main" id="{7A8742FE-8F43-5893-5E63-702A8C32D0C4}"/>
                </a:ext>
              </a:extLst>
            </p:cNvPr>
            <p:cNvCxnSpPr/>
            <p:nvPr userDrawn="1"/>
          </p:nvCxnSpPr>
          <p:spPr>
            <a:xfrm>
              <a:off x="11844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Linie">
              <a:extLst>
                <a:ext uri="{FF2B5EF4-FFF2-40B4-BE49-F238E27FC236}">
                  <a16:creationId xmlns:a16="http://schemas.microsoft.com/office/drawing/2014/main" id="{ACD4EB75-3DE8-3C95-5422-8CB8F53C6540}"/>
                </a:ext>
              </a:extLst>
            </p:cNvPr>
            <p:cNvCxnSpPr/>
            <p:nvPr userDrawn="1"/>
          </p:nvCxnSpPr>
          <p:spPr>
            <a:xfrm>
              <a:off x="360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inie">
              <a:extLst>
                <a:ext uri="{FF2B5EF4-FFF2-40B4-BE49-F238E27FC236}">
                  <a16:creationId xmlns:a16="http://schemas.microsoft.com/office/drawing/2014/main" id="{75C4660B-CDFC-4495-13D9-EAA8DF8925BC}"/>
                </a:ext>
              </a:extLst>
            </p:cNvPr>
            <p:cNvCxnSpPr/>
            <p:nvPr userDrawn="1"/>
          </p:nvCxnSpPr>
          <p:spPr>
            <a:xfrm>
              <a:off x="-468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Linie">
              <a:extLst>
                <a:ext uri="{FF2B5EF4-FFF2-40B4-BE49-F238E27FC236}">
                  <a16:creationId xmlns:a16="http://schemas.microsoft.com/office/drawing/2014/main" id="{448C592C-5F7F-62A8-97CA-3C166B36A805}"/>
                </a:ext>
              </a:extLst>
            </p:cNvPr>
            <p:cNvCxnSpPr/>
            <p:nvPr userDrawn="1"/>
          </p:nvCxnSpPr>
          <p:spPr>
            <a:xfrm>
              <a:off x="-468000" y="1346554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Hilfslinien">
            <a:extLst>
              <a:ext uri="{FF2B5EF4-FFF2-40B4-BE49-F238E27FC236}">
                <a16:creationId xmlns:a16="http://schemas.microsoft.com/office/drawing/2014/main" id="{389CC1F5-BC32-B12B-3875-B5023622856D}"/>
              </a:ext>
            </a:extLst>
          </p:cNvPr>
          <p:cNvSpPr txBox="1"/>
          <p:nvPr userDrawn="1"/>
        </p:nvSpPr>
        <p:spPr>
          <a:xfrm rot="10800000" flipH="1" flipV="1">
            <a:off x="360000" y="7029450"/>
            <a:ext cx="11484000" cy="3600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 Linien und Flächen dürfen im Rahmen des Corporate Designs (siehe CD Manual) verändert werden. </a:t>
            </a:r>
            <a:endParaRPr kumimoji="0" lang="de-DE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151C8FC5-F554-A083-823C-3825254B91D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1312" y="276642"/>
            <a:ext cx="2909931" cy="813335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CB47AB1D-CE29-4E9C-95AC-3821E7FC3E5B}"/>
              </a:ext>
            </a:extLst>
          </p:cNvPr>
          <p:cNvSpPr txBox="1"/>
          <p:nvPr userDrawn="1"/>
        </p:nvSpPr>
        <p:spPr>
          <a:xfrm>
            <a:off x="11913776" y="2908274"/>
            <a:ext cx="276999" cy="1136863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de-DE" sz="600" dirty="0">
                <a:solidFill>
                  <a:schemeClr val="bg1">
                    <a:lumMod val="50000"/>
                  </a:schemeClr>
                </a:solidFill>
              </a:rPr>
              <a:t>© Uni Münster – Sophie Pieper</a:t>
            </a:r>
          </a:p>
        </p:txBody>
      </p:sp>
    </p:spTree>
    <p:extLst>
      <p:ext uri="{BB962C8B-B14F-4D97-AF65-F5344CB8AC3E}">
        <p14:creationId xmlns:p14="http://schemas.microsoft.com/office/powerpoint/2010/main" val="27430128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2092" userDrawn="1">
          <p15:clr>
            <a:srgbClr val="FBAE40"/>
          </p15:clr>
        </p15:guide>
        <p15:guide id="5" pos="203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sign D.2 // Fläche + Schloss im Sommer //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AD3CDC97-39FB-DD0C-21A0-138D16009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18" t="40288" r="31680" b="15885"/>
          <a:stretch/>
        </p:blipFill>
        <p:spPr>
          <a:xfrm>
            <a:off x="2957069" y="0"/>
            <a:ext cx="9247631" cy="4135281"/>
          </a:xfrm>
          <a:custGeom>
            <a:avLst/>
            <a:gdLst>
              <a:gd name="connsiteX0" fmla="*/ 0 w 9247631"/>
              <a:gd name="connsiteY0" fmla="*/ 0 h 4135281"/>
              <a:gd name="connsiteX1" fmla="*/ 9247631 w 9247631"/>
              <a:gd name="connsiteY1" fmla="*/ 0 h 4135281"/>
              <a:gd name="connsiteX2" fmla="*/ 9247631 w 9247631"/>
              <a:gd name="connsiteY2" fmla="*/ 4135281 h 4135281"/>
              <a:gd name="connsiteX3" fmla="*/ 9242106 w 9247631"/>
              <a:gd name="connsiteY3" fmla="*/ 4135281 h 4135281"/>
              <a:gd name="connsiteX4" fmla="*/ 0 w 9247631"/>
              <a:gd name="connsiteY4" fmla="*/ 2473 h 4135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47631" h="4135281">
                <a:moveTo>
                  <a:pt x="0" y="0"/>
                </a:moveTo>
                <a:lnTo>
                  <a:pt x="9247631" y="0"/>
                </a:lnTo>
                <a:lnTo>
                  <a:pt x="9247631" y="4135281"/>
                </a:lnTo>
                <a:lnTo>
                  <a:pt x="9242106" y="4135281"/>
                </a:lnTo>
                <a:lnTo>
                  <a:pt x="0" y="2473"/>
                </a:lnTo>
                <a:close/>
              </a:path>
            </a:pathLst>
          </a:custGeom>
        </p:spPr>
      </p:pic>
      <p:sp>
        <p:nvSpPr>
          <p:cNvPr id="4" name="Freihandform 3">
            <a:extLst>
              <a:ext uri="{FF2B5EF4-FFF2-40B4-BE49-F238E27FC236}">
                <a16:creationId xmlns:a16="http://schemas.microsoft.com/office/drawing/2014/main" id="{7C0B2F95-5AA5-694F-EF50-41F0D9149BF6}"/>
              </a:ext>
            </a:extLst>
          </p:cNvPr>
          <p:cNvSpPr/>
          <p:nvPr userDrawn="1"/>
        </p:nvSpPr>
        <p:spPr>
          <a:xfrm>
            <a:off x="1" y="5114349"/>
            <a:ext cx="12204700" cy="1743449"/>
          </a:xfrm>
          <a:custGeom>
            <a:avLst/>
            <a:gdLst>
              <a:gd name="connsiteX0" fmla="*/ 0 w 12204700"/>
              <a:gd name="connsiteY0" fmla="*/ 0 h 1743449"/>
              <a:gd name="connsiteX1" fmla="*/ 3051 w 12204700"/>
              <a:gd name="connsiteY1" fmla="*/ 0 h 1743449"/>
              <a:gd name="connsiteX2" fmla="*/ 3181 w 12204700"/>
              <a:gd name="connsiteY2" fmla="*/ 17350 h 1743449"/>
              <a:gd name="connsiteX3" fmla="*/ 12204688 w 12204700"/>
              <a:gd name="connsiteY3" fmla="*/ 1336195 h 1743449"/>
              <a:gd name="connsiteX4" fmla="*/ 12204688 w 12204700"/>
              <a:gd name="connsiteY4" fmla="*/ 0 h 1743449"/>
              <a:gd name="connsiteX5" fmla="*/ 12204700 w 12204700"/>
              <a:gd name="connsiteY5" fmla="*/ 0 h 1743449"/>
              <a:gd name="connsiteX6" fmla="*/ 12204700 w 12204700"/>
              <a:gd name="connsiteY6" fmla="*/ 1743449 h 1743449"/>
              <a:gd name="connsiteX7" fmla="*/ 0 w 12204700"/>
              <a:gd name="connsiteY7" fmla="*/ 1743449 h 1743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04700" h="1743449">
                <a:moveTo>
                  <a:pt x="0" y="0"/>
                </a:moveTo>
                <a:lnTo>
                  <a:pt x="3051" y="0"/>
                </a:lnTo>
                <a:lnTo>
                  <a:pt x="3181" y="17350"/>
                </a:lnTo>
                <a:lnTo>
                  <a:pt x="12204688" y="1336195"/>
                </a:lnTo>
                <a:lnTo>
                  <a:pt x="12204688" y="0"/>
                </a:lnTo>
                <a:lnTo>
                  <a:pt x="12204700" y="0"/>
                </a:lnTo>
                <a:lnTo>
                  <a:pt x="12204700" y="1743449"/>
                </a:lnTo>
                <a:lnTo>
                  <a:pt x="0" y="174344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31" name="Grafik 30">
            <a:extLst>
              <a:ext uri="{FF2B5EF4-FFF2-40B4-BE49-F238E27FC236}">
                <a16:creationId xmlns:a16="http://schemas.microsoft.com/office/drawing/2014/main" id="{8CEC0835-901B-2709-CDB6-027DACF447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58776" y="6343342"/>
            <a:ext cx="1151998" cy="160744"/>
          </a:xfrm>
          <a:prstGeom prst="rect">
            <a:avLst/>
          </a:prstGeom>
        </p:spPr>
      </p:pic>
      <p:sp>
        <p:nvSpPr>
          <p:cNvPr id="32" name="Vertikaler Textplatzhalter 2">
            <a:extLst>
              <a:ext uri="{FF2B5EF4-FFF2-40B4-BE49-F238E27FC236}">
                <a16:creationId xmlns:a16="http://schemas.microsoft.com/office/drawing/2014/main" id="{17D363D7-5B0A-390A-CE33-8AE204EBB79A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3238775" y="6069200"/>
            <a:ext cx="5185224" cy="468000"/>
          </a:xfrm>
        </p:spPr>
        <p:txBody>
          <a:bodyPr vert="horz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>
                <a:solidFill>
                  <a:srgbClr val="FFFFFF"/>
                </a:solidFill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5pPr>
            <a:lvl6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6pPr>
            <a:lvl7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7pPr>
            <a:lvl8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8pPr>
            <a:lvl9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9pPr>
          </a:lstStyle>
          <a:p>
            <a:pPr lvl="0"/>
            <a:r>
              <a:rPr lang="de-DE" dirty="0"/>
              <a:t>Freiraum für Sekundärlogo(s) / Name </a:t>
            </a:r>
            <a:br>
              <a:rPr lang="de-DE" dirty="0"/>
            </a:br>
            <a:r>
              <a:rPr lang="de-DE" dirty="0"/>
              <a:t>des Fachbereichs, Instituts oder SFBs</a:t>
            </a:r>
          </a:p>
        </p:txBody>
      </p:sp>
      <p:sp>
        <p:nvSpPr>
          <p:cNvPr id="33" name="Titel 1">
            <a:extLst>
              <a:ext uri="{FF2B5EF4-FFF2-40B4-BE49-F238E27FC236}">
                <a16:creationId xmlns:a16="http://schemas.microsoft.com/office/drawing/2014/main" id="{AE2A2275-CE74-9235-4FC1-F06FA153A6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2067931"/>
            <a:ext cx="6408000" cy="1276350"/>
          </a:xfrm>
        </p:spPr>
        <p:txBody>
          <a:bodyPr anchor="t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1">
                <a:solidFill>
                  <a:srgbClr val="B1C800"/>
                </a:solidFill>
              </a:defRPr>
            </a:lvl1pPr>
          </a:lstStyle>
          <a:p>
            <a:r>
              <a:rPr lang="de-DE" dirty="0"/>
              <a:t>Titel der Präsentation </a:t>
            </a:r>
            <a:br>
              <a:rPr lang="de-DE" dirty="0"/>
            </a:br>
            <a:r>
              <a:rPr lang="de-DE" dirty="0"/>
              <a:t>auf zwei Zeilen einfügen</a:t>
            </a:r>
          </a:p>
        </p:txBody>
      </p:sp>
      <p:sp>
        <p:nvSpPr>
          <p:cNvPr id="34" name="Untertitel 2">
            <a:extLst>
              <a:ext uri="{FF2B5EF4-FFF2-40B4-BE49-F238E27FC236}">
                <a16:creationId xmlns:a16="http://schemas.microsoft.com/office/drawing/2014/main" id="{7125A2FF-8C5A-CCF3-ACE3-0A5816ED6D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3344281"/>
            <a:ext cx="6408000" cy="9000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rgbClr val="333F48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 bzw. Kurzbeschreibung der Präsentation</a:t>
            </a:r>
            <a:br>
              <a:rPr lang="de-DE" dirty="0"/>
            </a:br>
            <a:r>
              <a:rPr lang="de-DE" dirty="0"/>
              <a:t>Name: der Referentin / des Referenten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08ED576E-A035-EC43-AB96-E951C149AB11}"/>
              </a:ext>
            </a:extLst>
          </p:cNvPr>
          <p:cNvGrpSpPr/>
          <p:nvPr userDrawn="1"/>
        </p:nvGrpSpPr>
        <p:grpSpPr>
          <a:xfrm>
            <a:off x="-468000" y="-468000"/>
            <a:ext cx="13140000" cy="7776000"/>
            <a:chOff x="-468000" y="-468000"/>
            <a:chExt cx="13140000" cy="7776000"/>
          </a:xfrm>
        </p:grpSpPr>
        <p:sp>
          <p:nvSpPr>
            <p:cNvPr id="5" name="Hilfslinien">
              <a:extLst>
                <a:ext uri="{FF2B5EF4-FFF2-40B4-BE49-F238E27FC236}">
                  <a16:creationId xmlns:a16="http://schemas.microsoft.com/office/drawing/2014/main" id="{0E20D9F0-2943-AEE4-562C-239979C93485}"/>
                </a:ext>
              </a:extLst>
            </p:cNvPr>
            <p:cNvSpPr txBox="1"/>
            <p:nvPr userDrawn="1"/>
          </p:nvSpPr>
          <p:spPr>
            <a:xfrm rot="10800000" flipH="1" flipV="1">
              <a:off x="360000" y="-468000"/>
              <a:ext cx="114840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cxnSp>
          <p:nvCxnSpPr>
            <p:cNvPr id="6" name="Linie">
              <a:extLst>
                <a:ext uri="{FF2B5EF4-FFF2-40B4-BE49-F238E27FC236}">
                  <a16:creationId xmlns:a16="http://schemas.microsoft.com/office/drawing/2014/main" id="{D570C8CB-F89B-230A-AFB1-B0DACE17AC5D}"/>
                </a:ext>
              </a:extLst>
            </p:cNvPr>
            <p:cNvCxnSpPr/>
            <p:nvPr userDrawn="1"/>
          </p:nvCxnSpPr>
          <p:spPr>
            <a:xfrm>
              <a:off x="12312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Linie">
              <a:extLst>
                <a:ext uri="{FF2B5EF4-FFF2-40B4-BE49-F238E27FC236}">
                  <a16:creationId xmlns:a16="http://schemas.microsoft.com/office/drawing/2014/main" id="{C935E6B5-CC75-0754-1628-2B3374AB3065}"/>
                </a:ext>
              </a:extLst>
            </p:cNvPr>
            <p:cNvCxnSpPr/>
            <p:nvPr userDrawn="1"/>
          </p:nvCxnSpPr>
          <p:spPr>
            <a:xfrm>
              <a:off x="11844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Linie">
              <a:extLst>
                <a:ext uri="{FF2B5EF4-FFF2-40B4-BE49-F238E27FC236}">
                  <a16:creationId xmlns:a16="http://schemas.microsoft.com/office/drawing/2014/main" id="{541B388C-0A60-DEF1-3FF8-120CD6EE4CA7}"/>
                </a:ext>
              </a:extLst>
            </p:cNvPr>
            <p:cNvCxnSpPr/>
            <p:nvPr userDrawn="1"/>
          </p:nvCxnSpPr>
          <p:spPr>
            <a:xfrm>
              <a:off x="360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Linie">
              <a:extLst>
                <a:ext uri="{FF2B5EF4-FFF2-40B4-BE49-F238E27FC236}">
                  <a16:creationId xmlns:a16="http://schemas.microsoft.com/office/drawing/2014/main" id="{84D91832-3BBF-A95B-2514-81DD292A6C74}"/>
                </a:ext>
              </a:extLst>
            </p:cNvPr>
            <p:cNvCxnSpPr/>
            <p:nvPr userDrawn="1"/>
          </p:nvCxnSpPr>
          <p:spPr>
            <a:xfrm>
              <a:off x="11844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Linie">
              <a:extLst>
                <a:ext uri="{FF2B5EF4-FFF2-40B4-BE49-F238E27FC236}">
                  <a16:creationId xmlns:a16="http://schemas.microsoft.com/office/drawing/2014/main" id="{3BDFB873-3196-0679-E5E5-1014F6AD39FF}"/>
                </a:ext>
              </a:extLst>
            </p:cNvPr>
            <p:cNvCxnSpPr/>
            <p:nvPr userDrawn="1"/>
          </p:nvCxnSpPr>
          <p:spPr>
            <a:xfrm>
              <a:off x="360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inie">
              <a:extLst>
                <a:ext uri="{FF2B5EF4-FFF2-40B4-BE49-F238E27FC236}">
                  <a16:creationId xmlns:a16="http://schemas.microsoft.com/office/drawing/2014/main" id="{8D292526-988C-3B02-EB64-915CF6509D2B}"/>
                </a:ext>
              </a:extLst>
            </p:cNvPr>
            <p:cNvCxnSpPr/>
            <p:nvPr userDrawn="1"/>
          </p:nvCxnSpPr>
          <p:spPr>
            <a:xfrm>
              <a:off x="-468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Linie">
              <a:extLst>
                <a:ext uri="{FF2B5EF4-FFF2-40B4-BE49-F238E27FC236}">
                  <a16:creationId xmlns:a16="http://schemas.microsoft.com/office/drawing/2014/main" id="{85E17717-849A-BC6A-6E15-F3D7D95F50F4}"/>
                </a:ext>
              </a:extLst>
            </p:cNvPr>
            <p:cNvCxnSpPr/>
            <p:nvPr userDrawn="1"/>
          </p:nvCxnSpPr>
          <p:spPr>
            <a:xfrm>
              <a:off x="-468000" y="1346554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Hilfslinien">
            <a:extLst>
              <a:ext uri="{FF2B5EF4-FFF2-40B4-BE49-F238E27FC236}">
                <a16:creationId xmlns:a16="http://schemas.microsoft.com/office/drawing/2014/main" id="{474191FE-C857-0955-F96B-F3BF3AC0BAA7}"/>
              </a:ext>
            </a:extLst>
          </p:cNvPr>
          <p:cNvSpPr txBox="1"/>
          <p:nvPr userDrawn="1"/>
        </p:nvSpPr>
        <p:spPr>
          <a:xfrm rot="10800000" flipH="1" flipV="1">
            <a:off x="360000" y="7029450"/>
            <a:ext cx="11484000" cy="3600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 Linien und Flächen dürfen im Rahmen des Corporate Designs (siehe CD Manual) verändert werden. </a:t>
            </a:r>
            <a:endParaRPr kumimoji="0" lang="de-DE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9E8C9470-0820-7A2D-8F7D-8546DA2588D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1312" y="276642"/>
            <a:ext cx="2909931" cy="813335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D7B0E77E-1E87-4623-9D1C-CFD1B84FFC13}"/>
              </a:ext>
            </a:extLst>
          </p:cNvPr>
          <p:cNvSpPr txBox="1"/>
          <p:nvPr userDrawn="1"/>
        </p:nvSpPr>
        <p:spPr>
          <a:xfrm>
            <a:off x="11953531" y="2812862"/>
            <a:ext cx="276999" cy="1136863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de-DE" sz="600" dirty="0">
                <a:solidFill>
                  <a:schemeClr val="bg1">
                    <a:lumMod val="50000"/>
                  </a:schemeClr>
                </a:solidFill>
              </a:rPr>
              <a:t>© Uni Münster – Jan Lehmann</a:t>
            </a:r>
          </a:p>
        </p:txBody>
      </p:sp>
    </p:spTree>
    <p:extLst>
      <p:ext uri="{BB962C8B-B14F-4D97-AF65-F5344CB8AC3E}">
        <p14:creationId xmlns:p14="http://schemas.microsoft.com/office/powerpoint/2010/main" val="3090251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2092">
          <p15:clr>
            <a:srgbClr val="FBAE40"/>
          </p15:clr>
        </p15:guide>
        <p15:guide id="5" pos="203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esign D.3 // Forschung 1 //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CC56B676-B741-5AAC-2439-95BCD61A9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57" t="33000" r="1066" b="4819"/>
          <a:stretch/>
        </p:blipFill>
        <p:spPr>
          <a:xfrm>
            <a:off x="2957069" y="0"/>
            <a:ext cx="9247631" cy="4135281"/>
          </a:xfrm>
          <a:custGeom>
            <a:avLst/>
            <a:gdLst>
              <a:gd name="connsiteX0" fmla="*/ 0 w 9247631"/>
              <a:gd name="connsiteY0" fmla="*/ 0 h 4135281"/>
              <a:gd name="connsiteX1" fmla="*/ 9247631 w 9247631"/>
              <a:gd name="connsiteY1" fmla="*/ 0 h 4135281"/>
              <a:gd name="connsiteX2" fmla="*/ 9247631 w 9247631"/>
              <a:gd name="connsiteY2" fmla="*/ 4135281 h 4135281"/>
              <a:gd name="connsiteX3" fmla="*/ 9242106 w 9247631"/>
              <a:gd name="connsiteY3" fmla="*/ 4135281 h 4135281"/>
              <a:gd name="connsiteX4" fmla="*/ 0 w 9247631"/>
              <a:gd name="connsiteY4" fmla="*/ 2473 h 4135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47631" h="4135281">
                <a:moveTo>
                  <a:pt x="0" y="0"/>
                </a:moveTo>
                <a:lnTo>
                  <a:pt x="9247631" y="0"/>
                </a:lnTo>
                <a:lnTo>
                  <a:pt x="9247631" y="4135281"/>
                </a:lnTo>
                <a:lnTo>
                  <a:pt x="9242106" y="4135281"/>
                </a:lnTo>
                <a:lnTo>
                  <a:pt x="0" y="2473"/>
                </a:lnTo>
                <a:close/>
              </a:path>
            </a:pathLst>
          </a:custGeom>
        </p:spPr>
      </p:pic>
      <p:sp>
        <p:nvSpPr>
          <p:cNvPr id="4" name="Freihandform 3">
            <a:extLst>
              <a:ext uri="{FF2B5EF4-FFF2-40B4-BE49-F238E27FC236}">
                <a16:creationId xmlns:a16="http://schemas.microsoft.com/office/drawing/2014/main" id="{D0BCA6E7-2E77-E59A-52E8-EAC41D331148}"/>
              </a:ext>
            </a:extLst>
          </p:cNvPr>
          <p:cNvSpPr/>
          <p:nvPr userDrawn="1"/>
        </p:nvSpPr>
        <p:spPr>
          <a:xfrm>
            <a:off x="1" y="5114349"/>
            <a:ext cx="12204700" cy="1743449"/>
          </a:xfrm>
          <a:custGeom>
            <a:avLst/>
            <a:gdLst>
              <a:gd name="connsiteX0" fmla="*/ 0 w 12204700"/>
              <a:gd name="connsiteY0" fmla="*/ 0 h 1743449"/>
              <a:gd name="connsiteX1" fmla="*/ 3051 w 12204700"/>
              <a:gd name="connsiteY1" fmla="*/ 0 h 1743449"/>
              <a:gd name="connsiteX2" fmla="*/ 3181 w 12204700"/>
              <a:gd name="connsiteY2" fmla="*/ 17350 h 1743449"/>
              <a:gd name="connsiteX3" fmla="*/ 12204688 w 12204700"/>
              <a:gd name="connsiteY3" fmla="*/ 1336195 h 1743449"/>
              <a:gd name="connsiteX4" fmla="*/ 12204688 w 12204700"/>
              <a:gd name="connsiteY4" fmla="*/ 0 h 1743449"/>
              <a:gd name="connsiteX5" fmla="*/ 12204700 w 12204700"/>
              <a:gd name="connsiteY5" fmla="*/ 0 h 1743449"/>
              <a:gd name="connsiteX6" fmla="*/ 12204700 w 12204700"/>
              <a:gd name="connsiteY6" fmla="*/ 1743449 h 1743449"/>
              <a:gd name="connsiteX7" fmla="*/ 0 w 12204700"/>
              <a:gd name="connsiteY7" fmla="*/ 1743449 h 1743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04700" h="1743449">
                <a:moveTo>
                  <a:pt x="0" y="0"/>
                </a:moveTo>
                <a:lnTo>
                  <a:pt x="3051" y="0"/>
                </a:lnTo>
                <a:lnTo>
                  <a:pt x="3181" y="17350"/>
                </a:lnTo>
                <a:lnTo>
                  <a:pt x="12204688" y="1336195"/>
                </a:lnTo>
                <a:lnTo>
                  <a:pt x="12204688" y="0"/>
                </a:lnTo>
                <a:lnTo>
                  <a:pt x="12204700" y="0"/>
                </a:lnTo>
                <a:lnTo>
                  <a:pt x="12204700" y="1743449"/>
                </a:lnTo>
                <a:lnTo>
                  <a:pt x="0" y="174344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31" name="Grafik 30">
            <a:extLst>
              <a:ext uri="{FF2B5EF4-FFF2-40B4-BE49-F238E27FC236}">
                <a16:creationId xmlns:a16="http://schemas.microsoft.com/office/drawing/2014/main" id="{8CEC0835-901B-2709-CDB6-027DACF447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58776" y="6343342"/>
            <a:ext cx="1151998" cy="160744"/>
          </a:xfrm>
          <a:prstGeom prst="rect">
            <a:avLst/>
          </a:prstGeom>
        </p:spPr>
      </p:pic>
      <p:sp>
        <p:nvSpPr>
          <p:cNvPr id="32" name="Vertikaler Textplatzhalter 2">
            <a:extLst>
              <a:ext uri="{FF2B5EF4-FFF2-40B4-BE49-F238E27FC236}">
                <a16:creationId xmlns:a16="http://schemas.microsoft.com/office/drawing/2014/main" id="{17D363D7-5B0A-390A-CE33-8AE204EBB79A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3238775" y="6069200"/>
            <a:ext cx="5185224" cy="468000"/>
          </a:xfrm>
        </p:spPr>
        <p:txBody>
          <a:bodyPr vert="horz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>
                <a:solidFill>
                  <a:srgbClr val="FFFFFF"/>
                </a:solidFill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5pPr>
            <a:lvl6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6pPr>
            <a:lvl7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7pPr>
            <a:lvl8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8pPr>
            <a:lvl9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9pPr>
          </a:lstStyle>
          <a:p>
            <a:pPr lvl="0"/>
            <a:r>
              <a:rPr lang="de-DE" dirty="0"/>
              <a:t>Freiraum für Sekundärlogo(s) / Name </a:t>
            </a:r>
            <a:br>
              <a:rPr lang="de-DE" dirty="0"/>
            </a:br>
            <a:r>
              <a:rPr lang="de-DE" dirty="0"/>
              <a:t>des Fachbereichs, Instituts oder SFBs</a:t>
            </a:r>
          </a:p>
        </p:txBody>
      </p:sp>
      <p:sp>
        <p:nvSpPr>
          <p:cNvPr id="33" name="Titel 1">
            <a:extLst>
              <a:ext uri="{FF2B5EF4-FFF2-40B4-BE49-F238E27FC236}">
                <a16:creationId xmlns:a16="http://schemas.microsoft.com/office/drawing/2014/main" id="{AE2A2275-CE74-9235-4FC1-F06FA153A6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2067931"/>
            <a:ext cx="6408000" cy="1276350"/>
          </a:xfrm>
        </p:spPr>
        <p:txBody>
          <a:bodyPr anchor="t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1">
                <a:solidFill>
                  <a:schemeClr val="accent3"/>
                </a:solidFill>
              </a:defRPr>
            </a:lvl1pPr>
          </a:lstStyle>
          <a:p>
            <a:r>
              <a:rPr lang="de-DE" dirty="0"/>
              <a:t>Titel der Präsentation </a:t>
            </a:r>
            <a:br>
              <a:rPr lang="de-DE" dirty="0"/>
            </a:br>
            <a:r>
              <a:rPr lang="de-DE" dirty="0"/>
              <a:t>auf zwei Zeilen einfügen</a:t>
            </a:r>
          </a:p>
        </p:txBody>
      </p:sp>
      <p:sp>
        <p:nvSpPr>
          <p:cNvPr id="34" name="Untertitel 2">
            <a:extLst>
              <a:ext uri="{FF2B5EF4-FFF2-40B4-BE49-F238E27FC236}">
                <a16:creationId xmlns:a16="http://schemas.microsoft.com/office/drawing/2014/main" id="{7125A2FF-8C5A-CCF3-ACE3-0A5816ED6D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3344281"/>
            <a:ext cx="6408000" cy="9000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rgbClr val="333F48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 bzw. Kurzbeschreibung der Präsentation</a:t>
            </a:r>
            <a:br>
              <a:rPr lang="de-DE" dirty="0"/>
            </a:br>
            <a:r>
              <a:rPr lang="de-DE" dirty="0"/>
              <a:t>Name: der Referentin / des Referenten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08ED576E-A035-EC43-AB96-E951C149AB11}"/>
              </a:ext>
            </a:extLst>
          </p:cNvPr>
          <p:cNvGrpSpPr/>
          <p:nvPr userDrawn="1"/>
        </p:nvGrpSpPr>
        <p:grpSpPr>
          <a:xfrm>
            <a:off x="-468000" y="-468000"/>
            <a:ext cx="13140000" cy="7776000"/>
            <a:chOff x="-468000" y="-468000"/>
            <a:chExt cx="13140000" cy="7776000"/>
          </a:xfrm>
        </p:grpSpPr>
        <p:sp>
          <p:nvSpPr>
            <p:cNvPr id="5" name="Hilfslinien">
              <a:extLst>
                <a:ext uri="{FF2B5EF4-FFF2-40B4-BE49-F238E27FC236}">
                  <a16:creationId xmlns:a16="http://schemas.microsoft.com/office/drawing/2014/main" id="{0E20D9F0-2943-AEE4-562C-239979C93485}"/>
                </a:ext>
              </a:extLst>
            </p:cNvPr>
            <p:cNvSpPr txBox="1"/>
            <p:nvPr userDrawn="1"/>
          </p:nvSpPr>
          <p:spPr>
            <a:xfrm rot="10800000" flipH="1" flipV="1">
              <a:off x="360000" y="-468000"/>
              <a:ext cx="114840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cxnSp>
          <p:nvCxnSpPr>
            <p:cNvPr id="6" name="Linie">
              <a:extLst>
                <a:ext uri="{FF2B5EF4-FFF2-40B4-BE49-F238E27FC236}">
                  <a16:creationId xmlns:a16="http://schemas.microsoft.com/office/drawing/2014/main" id="{D570C8CB-F89B-230A-AFB1-B0DACE17AC5D}"/>
                </a:ext>
              </a:extLst>
            </p:cNvPr>
            <p:cNvCxnSpPr/>
            <p:nvPr userDrawn="1"/>
          </p:nvCxnSpPr>
          <p:spPr>
            <a:xfrm>
              <a:off x="12312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Linie">
              <a:extLst>
                <a:ext uri="{FF2B5EF4-FFF2-40B4-BE49-F238E27FC236}">
                  <a16:creationId xmlns:a16="http://schemas.microsoft.com/office/drawing/2014/main" id="{C935E6B5-CC75-0754-1628-2B3374AB3065}"/>
                </a:ext>
              </a:extLst>
            </p:cNvPr>
            <p:cNvCxnSpPr/>
            <p:nvPr userDrawn="1"/>
          </p:nvCxnSpPr>
          <p:spPr>
            <a:xfrm>
              <a:off x="11844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Linie">
              <a:extLst>
                <a:ext uri="{FF2B5EF4-FFF2-40B4-BE49-F238E27FC236}">
                  <a16:creationId xmlns:a16="http://schemas.microsoft.com/office/drawing/2014/main" id="{541B388C-0A60-DEF1-3FF8-120CD6EE4CA7}"/>
                </a:ext>
              </a:extLst>
            </p:cNvPr>
            <p:cNvCxnSpPr/>
            <p:nvPr userDrawn="1"/>
          </p:nvCxnSpPr>
          <p:spPr>
            <a:xfrm>
              <a:off x="360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Linie">
              <a:extLst>
                <a:ext uri="{FF2B5EF4-FFF2-40B4-BE49-F238E27FC236}">
                  <a16:creationId xmlns:a16="http://schemas.microsoft.com/office/drawing/2014/main" id="{84D91832-3BBF-A95B-2514-81DD292A6C74}"/>
                </a:ext>
              </a:extLst>
            </p:cNvPr>
            <p:cNvCxnSpPr/>
            <p:nvPr userDrawn="1"/>
          </p:nvCxnSpPr>
          <p:spPr>
            <a:xfrm>
              <a:off x="11844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Linie">
              <a:extLst>
                <a:ext uri="{FF2B5EF4-FFF2-40B4-BE49-F238E27FC236}">
                  <a16:creationId xmlns:a16="http://schemas.microsoft.com/office/drawing/2014/main" id="{3BDFB873-3196-0679-E5E5-1014F6AD39FF}"/>
                </a:ext>
              </a:extLst>
            </p:cNvPr>
            <p:cNvCxnSpPr/>
            <p:nvPr userDrawn="1"/>
          </p:nvCxnSpPr>
          <p:spPr>
            <a:xfrm>
              <a:off x="360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inie">
              <a:extLst>
                <a:ext uri="{FF2B5EF4-FFF2-40B4-BE49-F238E27FC236}">
                  <a16:creationId xmlns:a16="http://schemas.microsoft.com/office/drawing/2014/main" id="{8D292526-988C-3B02-EB64-915CF6509D2B}"/>
                </a:ext>
              </a:extLst>
            </p:cNvPr>
            <p:cNvCxnSpPr/>
            <p:nvPr userDrawn="1"/>
          </p:nvCxnSpPr>
          <p:spPr>
            <a:xfrm>
              <a:off x="-468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Linie">
              <a:extLst>
                <a:ext uri="{FF2B5EF4-FFF2-40B4-BE49-F238E27FC236}">
                  <a16:creationId xmlns:a16="http://schemas.microsoft.com/office/drawing/2014/main" id="{85E17717-849A-BC6A-6E15-F3D7D95F50F4}"/>
                </a:ext>
              </a:extLst>
            </p:cNvPr>
            <p:cNvCxnSpPr/>
            <p:nvPr userDrawn="1"/>
          </p:nvCxnSpPr>
          <p:spPr>
            <a:xfrm>
              <a:off x="-468000" y="1346554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Hilfslinien">
            <a:extLst>
              <a:ext uri="{FF2B5EF4-FFF2-40B4-BE49-F238E27FC236}">
                <a16:creationId xmlns:a16="http://schemas.microsoft.com/office/drawing/2014/main" id="{474191FE-C857-0955-F96B-F3BF3AC0BAA7}"/>
              </a:ext>
            </a:extLst>
          </p:cNvPr>
          <p:cNvSpPr txBox="1"/>
          <p:nvPr userDrawn="1"/>
        </p:nvSpPr>
        <p:spPr>
          <a:xfrm rot="10800000" flipH="1" flipV="1">
            <a:off x="360000" y="7029450"/>
            <a:ext cx="11484000" cy="3600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 Linien und Flächen dürfen im Rahmen des Corporate Designs (siehe CD Manual) verändert werden. </a:t>
            </a:r>
            <a:endParaRPr kumimoji="0" lang="de-DE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870B062C-9E7D-8013-22DD-F15719EE773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1312" y="276642"/>
            <a:ext cx="2909931" cy="813335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7417D09B-B521-4692-9AC2-425B4A2C7793}"/>
              </a:ext>
            </a:extLst>
          </p:cNvPr>
          <p:cNvSpPr txBox="1"/>
          <p:nvPr userDrawn="1"/>
        </p:nvSpPr>
        <p:spPr>
          <a:xfrm>
            <a:off x="11913776" y="2803766"/>
            <a:ext cx="276999" cy="1136863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de-DE" sz="600" dirty="0">
                <a:solidFill>
                  <a:schemeClr val="bg1">
                    <a:lumMod val="50000"/>
                  </a:schemeClr>
                </a:solidFill>
              </a:rPr>
              <a:t>© Uni Münster – Nike Gais</a:t>
            </a:r>
          </a:p>
        </p:txBody>
      </p:sp>
    </p:spTree>
    <p:extLst>
      <p:ext uri="{BB962C8B-B14F-4D97-AF65-F5344CB8AC3E}">
        <p14:creationId xmlns:p14="http://schemas.microsoft.com/office/powerpoint/2010/main" val="2066478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2092">
          <p15:clr>
            <a:srgbClr val="FBAE40"/>
          </p15:clr>
        </p15:guide>
        <p15:guide id="5" pos="203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Design D.4 // Forschung 2 //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9EE07AB9-A516-F318-F7BD-FB4EEA659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7" t="27963" r="3481" b="7571"/>
          <a:stretch/>
        </p:blipFill>
        <p:spPr>
          <a:xfrm>
            <a:off x="2957069" y="0"/>
            <a:ext cx="9247631" cy="4135281"/>
          </a:xfrm>
          <a:custGeom>
            <a:avLst/>
            <a:gdLst>
              <a:gd name="connsiteX0" fmla="*/ 0 w 9247631"/>
              <a:gd name="connsiteY0" fmla="*/ 0 h 4135281"/>
              <a:gd name="connsiteX1" fmla="*/ 9247631 w 9247631"/>
              <a:gd name="connsiteY1" fmla="*/ 0 h 4135281"/>
              <a:gd name="connsiteX2" fmla="*/ 9247631 w 9247631"/>
              <a:gd name="connsiteY2" fmla="*/ 4135281 h 4135281"/>
              <a:gd name="connsiteX3" fmla="*/ 9242106 w 9247631"/>
              <a:gd name="connsiteY3" fmla="*/ 4135281 h 4135281"/>
              <a:gd name="connsiteX4" fmla="*/ 0 w 9247631"/>
              <a:gd name="connsiteY4" fmla="*/ 2473 h 4135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47631" h="4135281">
                <a:moveTo>
                  <a:pt x="0" y="0"/>
                </a:moveTo>
                <a:lnTo>
                  <a:pt x="9247631" y="0"/>
                </a:lnTo>
                <a:lnTo>
                  <a:pt x="9247631" y="4135281"/>
                </a:lnTo>
                <a:lnTo>
                  <a:pt x="9242106" y="4135281"/>
                </a:lnTo>
                <a:lnTo>
                  <a:pt x="0" y="2473"/>
                </a:lnTo>
                <a:close/>
              </a:path>
            </a:pathLst>
          </a:custGeom>
        </p:spPr>
      </p:pic>
      <p:sp>
        <p:nvSpPr>
          <p:cNvPr id="4" name="Freihandform 3">
            <a:extLst>
              <a:ext uri="{FF2B5EF4-FFF2-40B4-BE49-F238E27FC236}">
                <a16:creationId xmlns:a16="http://schemas.microsoft.com/office/drawing/2014/main" id="{58AD022F-0FF9-08CD-4C63-DED6F5554189}"/>
              </a:ext>
            </a:extLst>
          </p:cNvPr>
          <p:cNvSpPr/>
          <p:nvPr userDrawn="1"/>
        </p:nvSpPr>
        <p:spPr>
          <a:xfrm>
            <a:off x="1" y="5114349"/>
            <a:ext cx="12204700" cy="1743449"/>
          </a:xfrm>
          <a:custGeom>
            <a:avLst/>
            <a:gdLst>
              <a:gd name="connsiteX0" fmla="*/ 0 w 12204700"/>
              <a:gd name="connsiteY0" fmla="*/ 0 h 1743449"/>
              <a:gd name="connsiteX1" fmla="*/ 3051 w 12204700"/>
              <a:gd name="connsiteY1" fmla="*/ 0 h 1743449"/>
              <a:gd name="connsiteX2" fmla="*/ 3181 w 12204700"/>
              <a:gd name="connsiteY2" fmla="*/ 17350 h 1743449"/>
              <a:gd name="connsiteX3" fmla="*/ 12204688 w 12204700"/>
              <a:gd name="connsiteY3" fmla="*/ 1336195 h 1743449"/>
              <a:gd name="connsiteX4" fmla="*/ 12204688 w 12204700"/>
              <a:gd name="connsiteY4" fmla="*/ 0 h 1743449"/>
              <a:gd name="connsiteX5" fmla="*/ 12204700 w 12204700"/>
              <a:gd name="connsiteY5" fmla="*/ 0 h 1743449"/>
              <a:gd name="connsiteX6" fmla="*/ 12204700 w 12204700"/>
              <a:gd name="connsiteY6" fmla="*/ 1743449 h 1743449"/>
              <a:gd name="connsiteX7" fmla="*/ 0 w 12204700"/>
              <a:gd name="connsiteY7" fmla="*/ 1743449 h 1743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04700" h="1743449">
                <a:moveTo>
                  <a:pt x="0" y="0"/>
                </a:moveTo>
                <a:lnTo>
                  <a:pt x="3051" y="0"/>
                </a:lnTo>
                <a:lnTo>
                  <a:pt x="3181" y="17350"/>
                </a:lnTo>
                <a:lnTo>
                  <a:pt x="12204688" y="1336195"/>
                </a:lnTo>
                <a:lnTo>
                  <a:pt x="12204688" y="0"/>
                </a:lnTo>
                <a:lnTo>
                  <a:pt x="12204700" y="0"/>
                </a:lnTo>
                <a:lnTo>
                  <a:pt x="12204700" y="1743449"/>
                </a:lnTo>
                <a:lnTo>
                  <a:pt x="0" y="174344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31" name="Grafik 30">
            <a:extLst>
              <a:ext uri="{FF2B5EF4-FFF2-40B4-BE49-F238E27FC236}">
                <a16:creationId xmlns:a16="http://schemas.microsoft.com/office/drawing/2014/main" id="{8CEC0835-901B-2709-CDB6-027DACF447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58776" y="6343342"/>
            <a:ext cx="1151998" cy="160744"/>
          </a:xfrm>
          <a:prstGeom prst="rect">
            <a:avLst/>
          </a:prstGeom>
        </p:spPr>
      </p:pic>
      <p:sp>
        <p:nvSpPr>
          <p:cNvPr id="32" name="Vertikaler Textplatzhalter 2">
            <a:extLst>
              <a:ext uri="{FF2B5EF4-FFF2-40B4-BE49-F238E27FC236}">
                <a16:creationId xmlns:a16="http://schemas.microsoft.com/office/drawing/2014/main" id="{17D363D7-5B0A-390A-CE33-8AE204EBB79A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3238775" y="6069200"/>
            <a:ext cx="5185224" cy="468000"/>
          </a:xfrm>
        </p:spPr>
        <p:txBody>
          <a:bodyPr vert="horz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>
                <a:solidFill>
                  <a:srgbClr val="FFFFFF"/>
                </a:solidFill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5pPr>
            <a:lvl6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6pPr>
            <a:lvl7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7pPr>
            <a:lvl8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8pPr>
            <a:lvl9pPr marL="0" indent="0" algn="r">
              <a:lnSpc>
                <a:spcPct val="100000"/>
              </a:lnSpc>
              <a:spcBef>
                <a:spcPts val="0"/>
              </a:spcBef>
              <a:buNone/>
              <a:defRPr sz="1400" b="0"/>
            </a:lvl9pPr>
          </a:lstStyle>
          <a:p>
            <a:pPr lvl="0"/>
            <a:r>
              <a:rPr lang="de-DE" dirty="0"/>
              <a:t>Freiraum für Sekundärlogo(s) / Name </a:t>
            </a:r>
            <a:br>
              <a:rPr lang="de-DE" dirty="0"/>
            </a:br>
            <a:r>
              <a:rPr lang="de-DE" dirty="0"/>
              <a:t>des Fachbereichs, Instituts oder SFBs</a:t>
            </a:r>
          </a:p>
        </p:txBody>
      </p:sp>
      <p:sp>
        <p:nvSpPr>
          <p:cNvPr id="33" name="Titel 1">
            <a:extLst>
              <a:ext uri="{FF2B5EF4-FFF2-40B4-BE49-F238E27FC236}">
                <a16:creationId xmlns:a16="http://schemas.microsoft.com/office/drawing/2014/main" id="{AE2A2275-CE74-9235-4FC1-F06FA153A6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2067931"/>
            <a:ext cx="6408000" cy="1276350"/>
          </a:xfrm>
        </p:spPr>
        <p:txBody>
          <a:bodyPr anchor="t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 der Präsentation </a:t>
            </a:r>
            <a:br>
              <a:rPr lang="de-DE" dirty="0"/>
            </a:br>
            <a:r>
              <a:rPr lang="de-DE" dirty="0"/>
              <a:t>auf zwei Zeilen einfügen</a:t>
            </a:r>
          </a:p>
        </p:txBody>
      </p:sp>
      <p:sp>
        <p:nvSpPr>
          <p:cNvPr id="34" name="Untertitel 2">
            <a:extLst>
              <a:ext uri="{FF2B5EF4-FFF2-40B4-BE49-F238E27FC236}">
                <a16:creationId xmlns:a16="http://schemas.microsoft.com/office/drawing/2014/main" id="{7125A2FF-8C5A-CCF3-ACE3-0A5816ED6D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3344281"/>
            <a:ext cx="6408000" cy="9000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rgbClr val="333F48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 bzw. Kurzbeschreibung der Präsentation</a:t>
            </a:r>
            <a:br>
              <a:rPr lang="de-DE" dirty="0"/>
            </a:br>
            <a:r>
              <a:rPr lang="de-DE" dirty="0"/>
              <a:t>Name: der Referentin / des Referenten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08ED576E-A035-EC43-AB96-E951C149AB11}"/>
              </a:ext>
            </a:extLst>
          </p:cNvPr>
          <p:cNvGrpSpPr/>
          <p:nvPr userDrawn="1"/>
        </p:nvGrpSpPr>
        <p:grpSpPr>
          <a:xfrm>
            <a:off x="-468000" y="-468000"/>
            <a:ext cx="13140000" cy="7776000"/>
            <a:chOff x="-468000" y="-468000"/>
            <a:chExt cx="13140000" cy="7776000"/>
          </a:xfrm>
        </p:grpSpPr>
        <p:sp>
          <p:nvSpPr>
            <p:cNvPr id="5" name="Hilfslinien">
              <a:extLst>
                <a:ext uri="{FF2B5EF4-FFF2-40B4-BE49-F238E27FC236}">
                  <a16:creationId xmlns:a16="http://schemas.microsoft.com/office/drawing/2014/main" id="{0E20D9F0-2943-AEE4-562C-239979C93485}"/>
                </a:ext>
              </a:extLst>
            </p:cNvPr>
            <p:cNvSpPr txBox="1"/>
            <p:nvPr userDrawn="1"/>
          </p:nvSpPr>
          <p:spPr>
            <a:xfrm rot="10800000" flipH="1" flipV="1">
              <a:off x="360000" y="-468000"/>
              <a:ext cx="114840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Menu: </a:t>
              </a: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cxnSp>
          <p:nvCxnSpPr>
            <p:cNvPr id="6" name="Linie">
              <a:extLst>
                <a:ext uri="{FF2B5EF4-FFF2-40B4-BE49-F238E27FC236}">
                  <a16:creationId xmlns:a16="http://schemas.microsoft.com/office/drawing/2014/main" id="{D570C8CB-F89B-230A-AFB1-B0DACE17AC5D}"/>
                </a:ext>
              </a:extLst>
            </p:cNvPr>
            <p:cNvCxnSpPr/>
            <p:nvPr userDrawn="1"/>
          </p:nvCxnSpPr>
          <p:spPr>
            <a:xfrm>
              <a:off x="12312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Linie">
              <a:extLst>
                <a:ext uri="{FF2B5EF4-FFF2-40B4-BE49-F238E27FC236}">
                  <a16:creationId xmlns:a16="http://schemas.microsoft.com/office/drawing/2014/main" id="{C935E6B5-CC75-0754-1628-2B3374AB3065}"/>
                </a:ext>
              </a:extLst>
            </p:cNvPr>
            <p:cNvCxnSpPr/>
            <p:nvPr userDrawn="1"/>
          </p:nvCxnSpPr>
          <p:spPr>
            <a:xfrm>
              <a:off x="11844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Linie">
              <a:extLst>
                <a:ext uri="{FF2B5EF4-FFF2-40B4-BE49-F238E27FC236}">
                  <a16:creationId xmlns:a16="http://schemas.microsoft.com/office/drawing/2014/main" id="{541B388C-0A60-DEF1-3FF8-120CD6EE4CA7}"/>
                </a:ext>
              </a:extLst>
            </p:cNvPr>
            <p:cNvCxnSpPr/>
            <p:nvPr userDrawn="1"/>
          </p:nvCxnSpPr>
          <p:spPr>
            <a:xfrm>
              <a:off x="360000" y="-46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Linie">
              <a:extLst>
                <a:ext uri="{FF2B5EF4-FFF2-40B4-BE49-F238E27FC236}">
                  <a16:creationId xmlns:a16="http://schemas.microsoft.com/office/drawing/2014/main" id="{84D91832-3BBF-A95B-2514-81DD292A6C74}"/>
                </a:ext>
              </a:extLst>
            </p:cNvPr>
            <p:cNvCxnSpPr/>
            <p:nvPr userDrawn="1"/>
          </p:nvCxnSpPr>
          <p:spPr>
            <a:xfrm>
              <a:off x="11844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Linie">
              <a:extLst>
                <a:ext uri="{FF2B5EF4-FFF2-40B4-BE49-F238E27FC236}">
                  <a16:creationId xmlns:a16="http://schemas.microsoft.com/office/drawing/2014/main" id="{3BDFB873-3196-0679-E5E5-1014F6AD39FF}"/>
                </a:ext>
              </a:extLst>
            </p:cNvPr>
            <p:cNvCxnSpPr/>
            <p:nvPr userDrawn="1"/>
          </p:nvCxnSpPr>
          <p:spPr>
            <a:xfrm>
              <a:off x="360000" y="6948000"/>
              <a:ext cx="0" cy="36000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inie">
              <a:extLst>
                <a:ext uri="{FF2B5EF4-FFF2-40B4-BE49-F238E27FC236}">
                  <a16:creationId xmlns:a16="http://schemas.microsoft.com/office/drawing/2014/main" id="{8D292526-988C-3B02-EB64-915CF6509D2B}"/>
                </a:ext>
              </a:extLst>
            </p:cNvPr>
            <p:cNvCxnSpPr/>
            <p:nvPr userDrawn="1"/>
          </p:nvCxnSpPr>
          <p:spPr>
            <a:xfrm>
              <a:off x="-468000" y="5742000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Linie">
              <a:extLst>
                <a:ext uri="{FF2B5EF4-FFF2-40B4-BE49-F238E27FC236}">
                  <a16:creationId xmlns:a16="http://schemas.microsoft.com/office/drawing/2014/main" id="{85E17717-849A-BC6A-6E15-F3D7D95F50F4}"/>
                </a:ext>
              </a:extLst>
            </p:cNvPr>
            <p:cNvCxnSpPr/>
            <p:nvPr userDrawn="1"/>
          </p:nvCxnSpPr>
          <p:spPr>
            <a:xfrm>
              <a:off x="-468000" y="1346554"/>
              <a:ext cx="360000" cy="0"/>
            </a:xfrm>
            <a:prstGeom prst="line">
              <a:avLst/>
            </a:prstGeom>
            <a:ln w="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Hilfslinien">
            <a:extLst>
              <a:ext uri="{FF2B5EF4-FFF2-40B4-BE49-F238E27FC236}">
                <a16:creationId xmlns:a16="http://schemas.microsoft.com/office/drawing/2014/main" id="{474191FE-C857-0955-F96B-F3BF3AC0BAA7}"/>
              </a:ext>
            </a:extLst>
          </p:cNvPr>
          <p:cNvSpPr txBox="1"/>
          <p:nvPr userDrawn="1"/>
        </p:nvSpPr>
        <p:spPr>
          <a:xfrm rot="10800000" flipH="1" flipV="1">
            <a:off x="360000" y="7029450"/>
            <a:ext cx="11484000" cy="3600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 Linien und Flächen dürfen im Rahmen des Corporate Designs (siehe CD Manual) verändert werden. </a:t>
            </a:r>
            <a:endParaRPr kumimoji="0" lang="de-DE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0A45298D-FD92-4918-D31C-DC6BDA684CB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1312" y="276642"/>
            <a:ext cx="2909931" cy="813335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764FBA65-0D0A-463B-9AAB-7126CE7BCEB1}"/>
              </a:ext>
            </a:extLst>
          </p:cNvPr>
          <p:cNvSpPr txBox="1"/>
          <p:nvPr userDrawn="1"/>
        </p:nvSpPr>
        <p:spPr>
          <a:xfrm>
            <a:off x="11927701" y="1271058"/>
            <a:ext cx="276999" cy="1136863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de-DE" sz="600" dirty="0">
                <a:solidFill>
                  <a:schemeClr val="bg1">
                    <a:lumMod val="50000"/>
                  </a:schemeClr>
                </a:solidFill>
              </a:rPr>
              <a:t>© Uni Münster – Nike Gais</a:t>
            </a:r>
          </a:p>
        </p:txBody>
      </p:sp>
    </p:spTree>
    <p:extLst>
      <p:ext uri="{BB962C8B-B14F-4D97-AF65-F5344CB8AC3E}">
        <p14:creationId xmlns:p14="http://schemas.microsoft.com/office/powerpoint/2010/main" val="41339985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2092">
          <p15:clr>
            <a:srgbClr val="FBAE40"/>
          </p15:clr>
        </p15:guide>
        <p15:guide id="5" pos="203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elplatzhalter 1"/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Headline einfügen</a:t>
            </a:r>
          </a:p>
        </p:txBody>
      </p:sp>
      <p:sp>
        <p:nvSpPr>
          <p:cNvPr id="59" name="Textplatzhalter 2"/>
          <p:cNvSpPr>
            <a:spLocks noGrp="1"/>
          </p:cNvSpPr>
          <p:nvPr>
            <p:ph type="body" idx="1"/>
          </p:nvPr>
        </p:nvSpPr>
        <p:spPr>
          <a:xfrm>
            <a:off x="360000" y="2322513"/>
            <a:ext cx="11484000" cy="34210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/>
              <a:t>Fließtext auf erster Ebene // für weitere Aufzählungen </a:t>
            </a:r>
            <a:br>
              <a:rPr lang="de-DE" dirty="0"/>
            </a:br>
            <a:r>
              <a:rPr lang="de-DE" dirty="0"/>
              <a:t>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2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124000" y="6172448"/>
            <a:ext cx="720000" cy="36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67" b="1" i="0" baseline="0">
                <a:solidFill>
                  <a:srgbClr val="333F48"/>
                </a:solidFill>
                <a:latin typeface="+mj-lt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defRPr sz="1867" b="1" i="0" baseline="0">
                <a:latin typeface="+mj-lt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defRPr sz="1867" b="1" i="0" baseline="0">
                <a:latin typeface="+mj-lt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defRPr sz="1867" b="1" i="0" baseline="0">
                <a:latin typeface="+mj-lt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defRPr sz="1867" b="1" i="0" baseline="0">
                <a:latin typeface="+mj-lt"/>
              </a:defRPr>
            </a:lvl5pPr>
            <a:lvl6pPr marL="0" indent="0" algn="r">
              <a:lnSpc>
                <a:spcPct val="100000"/>
              </a:lnSpc>
              <a:spcBef>
                <a:spcPts val="0"/>
              </a:spcBef>
              <a:defRPr sz="1867" b="1" i="0" baseline="0">
                <a:latin typeface="+mj-lt"/>
              </a:defRPr>
            </a:lvl6pPr>
            <a:lvl7pPr marL="0" indent="0" algn="r">
              <a:lnSpc>
                <a:spcPct val="100000"/>
              </a:lnSpc>
              <a:spcBef>
                <a:spcPts val="0"/>
              </a:spcBef>
              <a:defRPr sz="1867" b="1" i="0" baseline="0">
                <a:latin typeface="+mj-lt"/>
              </a:defRPr>
            </a:lvl7pPr>
            <a:lvl8pPr marL="0" indent="0" algn="r">
              <a:lnSpc>
                <a:spcPct val="100000"/>
              </a:lnSpc>
              <a:spcBef>
                <a:spcPts val="0"/>
              </a:spcBef>
              <a:defRPr sz="1867" b="1" i="0" baseline="0">
                <a:latin typeface="+mj-lt"/>
              </a:defRPr>
            </a:lvl8pPr>
            <a:lvl9pPr marL="0" indent="0" algn="r">
              <a:lnSpc>
                <a:spcPct val="100000"/>
              </a:lnSpc>
              <a:spcBef>
                <a:spcPts val="0"/>
              </a:spcBef>
              <a:defRPr sz="1867" b="1" i="0" baseline="0">
                <a:latin typeface="+mj-lt"/>
              </a:defRPr>
            </a:lvl9pPr>
          </a:lstStyle>
          <a:p>
            <a:fld id="{6C8FC03C-C266-4645-ABC5-645062898383}" type="slidenum">
              <a:rPr lang="de-DE" sz="1600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‹Nr.›</a:t>
            </a:fld>
            <a:r>
              <a:rPr lang="de-DE" dirty="0"/>
              <a:t> </a:t>
            </a:r>
            <a:endParaRPr lang="de-DE" sz="1400" dirty="0"/>
          </a:p>
        </p:txBody>
      </p:sp>
      <p:sp>
        <p:nvSpPr>
          <p:cNvPr id="35" name="Hilfslinien"/>
          <p:cNvSpPr txBox="1"/>
          <p:nvPr userDrawn="1"/>
        </p:nvSpPr>
        <p:spPr>
          <a:xfrm rot="10800000" flipH="1" flipV="1">
            <a:off x="360000" y="-468000"/>
            <a:ext cx="11484000" cy="3600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Hilfslinien anzeigen über Menü: </a:t>
            </a:r>
            <a:r>
              <a:rPr kumimoji="0" lang="de-DE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Ansicht &gt; Anzeigen &gt; Haken bei Führungslinien setzen</a:t>
            </a:r>
          </a:p>
        </p:txBody>
      </p:sp>
      <p:cxnSp>
        <p:nvCxnSpPr>
          <p:cNvPr id="40" name="Linie"/>
          <p:cNvCxnSpPr/>
          <p:nvPr userDrawn="1"/>
        </p:nvCxnSpPr>
        <p:spPr>
          <a:xfrm>
            <a:off x="12312000" y="5742000"/>
            <a:ext cx="360000" cy="0"/>
          </a:xfrm>
          <a:prstGeom prst="line">
            <a:avLst/>
          </a:prstGeom>
          <a:ln w="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Linie"/>
          <p:cNvCxnSpPr/>
          <p:nvPr userDrawn="1"/>
        </p:nvCxnSpPr>
        <p:spPr>
          <a:xfrm>
            <a:off x="11844000" y="-468000"/>
            <a:ext cx="0" cy="360000"/>
          </a:xfrm>
          <a:prstGeom prst="line">
            <a:avLst/>
          </a:prstGeom>
          <a:ln w="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Linie"/>
          <p:cNvCxnSpPr/>
          <p:nvPr userDrawn="1"/>
        </p:nvCxnSpPr>
        <p:spPr>
          <a:xfrm>
            <a:off x="360000" y="-468000"/>
            <a:ext cx="0" cy="360000"/>
          </a:xfrm>
          <a:prstGeom prst="line">
            <a:avLst/>
          </a:prstGeom>
          <a:ln w="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Linie"/>
          <p:cNvCxnSpPr/>
          <p:nvPr userDrawn="1"/>
        </p:nvCxnSpPr>
        <p:spPr>
          <a:xfrm>
            <a:off x="11844000" y="6948000"/>
            <a:ext cx="0" cy="360000"/>
          </a:xfrm>
          <a:prstGeom prst="line">
            <a:avLst/>
          </a:prstGeom>
          <a:ln w="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Linie"/>
          <p:cNvCxnSpPr/>
          <p:nvPr userDrawn="1"/>
        </p:nvCxnSpPr>
        <p:spPr>
          <a:xfrm>
            <a:off x="360000" y="6948000"/>
            <a:ext cx="0" cy="360000"/>
          </a:xfrm>
          <a:prstGeom prst="line">
            <a:avLst/>
          </a:prstGeom>
          <a:ln w="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Linie"/>
          <p:cNvCxnSpPr/>
          <p:nvPr userDrawn="1"/>
        </p:nvCxnSpPr>
        <p:spPr>
          <a:xfrm>
            <a:off x="-468000" y="5742000"/>
            <a:ext cx="360000" cy="0"/>
          </a:xfrm>
          <a:prstGeom prst="line">
            <a:avLst/>
          </a:prstGeom>
          <a:ln w="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Linie">
            <a:extLst>
              <a:ext uri="{FF2B5EF4-FFF2-40B4-BE49-F238E27FC236}">
                <a16:creationId xmlns:a16="http://schemas.microsoft.com/office/drawing/2014/main" id="{8D0B170D-1F12-9FE3-0ECD-DF3E32E971CD}"/>
              </a:ext>
            </a:extLst>
          </p:cNvPr>
          <p:cNvCxnSpPr/>
          <p:nvPr userDrawn="1"/>
        </p:nvCxnSpPr>
        <p:spPr>
          <a:xfrm>
            <a:off x="-468000" y="1346554"/>
            <a:ext cx="360000" cy="0"/>
          </a:xfrm>
          <a:prstGeom prst="line">
            <a:avLst/>
          </a:prstGeom>
          <a:ln w="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ilfslinien">
            <a:extLst>
              <a:ext uri="{FF2B5EF4-FFF2-40B4-BE49-F238E27FC236}">
                <a16:creationId xmlns:a16="http://schemas.microsoft.com/office/drawing/2014/main" id="{99CCA73F-E792-6EBF-94D2-5DF266706ABB}"/>
              </a:ext>
            </a:extLst>
          </p:cNvPr>
          <p:cNvSpPr txBox="1"/>
          <p:nvPr userDrawn="1"/>
        </p:nvSpPr>
        <p:spPr>
          <a:xfrm rot="10800000" flipH="1" flipV="1">
            <a:off x="360000" y="7029450"/>
            <a:ext cx="11484000" cy="3600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1377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 Linien und Flächen dürfen im Rahmen des Corporate Designs (siehe CD Manual) verändert werden. </a:t>
            </a:r>
            <a:endParaRPr kumimoji="0" lang="de-DE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098D97F-4A11-D976-2BB1-FC183C5BDF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rcRect t="-78" b="-78"/>
          <a:stretch/>
        </p:blipFill>
        <p:spPr>
          <a:xfrm>
            <a:off x="350838" y="267118"/>
            <a:ext cx="1632338" cy="45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419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70" r:id="rId2"/>
    <p:sldLayoutId id="2147483672" r:id="rId3"/>
    <p:sldLayoutId id="2147483649" r:id="rId4"/>
    <p:sldLayoutId id="2147483671" r:id="rId5"/>
    <p:sldLayoutId id="2147483674" r:id="rId6"/>
    <p:sldLayoutId id="2147483675" r:id="rId7"/>
    <p:sldLayoutId id="2147483683" r:id="rId8"/>
    <p:sldLayoutId id="2147483685" r:id="rId9"/>
    <p:sldLayoutId id="2147483692" r:id="rId10"/>
    <p:sldLayoutId id="2147483693" r:id="rId11"/>
    <p:sldLayoutId id="2147483684" r:id="rId12"/>
    <p:sldLayoutId id="2147483691" r:id="rId13"/>
    <p:sldLayoutId id="2147483703" r:id="rId14"/>
    <p:sldLayoutId id="2147483695" r:id="rId15"/>
    <p:sldLayoutId id="2147483697" r:id="rId16"/>
    <p:sldLayoutId id="2147483696" r:id="rId17"/>
    <p:sldLayoutId id="2147483702" r:id="rId18"/>
    <p:sldLayoutId id="2147483699" r:id="rId19"/>
    <p:sldLayoutId id="2147483700" r:id="rId20"/>
    <p:sldLayoutId id="2147483701" r:id="rId21"/>
    <p:sldLayoutId id="2147483704" r:id="rId22"/>
    <p:sldLayoutId id="2147483679" r:id="rId23"/>
    <p:sldLayoutId id="2147483677" r:id="rId24"/>
    <p:sldLayoutId id="2147483678" r:id="rId25"/>
    <p:sldLayoutId id="2147483667" r:id="rId26"/>
    <p:sldLayoutId id="2147483681" r:id="rId27"/>
    <p:sldLayoutId id="2147483660" r:id="rId28"/>
    <p:sldLayoutId id="2147483650" r:id="rId29"/>
    <p:sldLayoutId id="2147483661" r:id="rId30"/>
    <p:sldLayoutId id="2147483666" r:id="rId31"/>
    <p:sldLayoutId id="2147483705" r:id="rId32"/>
    <p:sldLayoutId id="2147483706" r:id="rId33"/>
    <p:sldLayoutId id="2147483707" r:id="rId34"/>
  </p:sldLayoutIdLst>
  <p:hf sldNum="0" hdr="0" ftr="0" dt="0"/>
  <p:txStyles>
    <p:titleStyle>
      <a:lvl1pPr marL="0" indent="0" algn="l" defTabSz="914299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2800" b="1" i="0" kern="1200" baseline="0">
          <a:solidFill>
            <a:srgbClr val="333F48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0" indent="0" algn="l" defTabSz="914299" rtl="0" eaLnBrk="1" latinLnBrk="0" hangingPunct="1">
        <a:lnSpc>
          <a:spcPct val="112000"/>
        </a:lnSpc>
        <a:spcBef>
          <a:spcPts val="1300"/>
        </a:spcBef>
        <a:spcAft>
          <a:spcPts val="0"/>
        </a:spcAft>
        <a:buFont typeface="Arial" panose="020B0604020202020204" pitchFamily="34" charset="0"/>
        <a:buNone/>
        <a:defRPr lang="de-DE" sz="2000" b="0" i="0" u="none" strike="noStrike" kern="1200" baseline="0" smtClean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323972" indent="-143988" algn="l" defTabSz="914299" rtl="0" eaLnBrk="1" latinLnBrk="0" hangingPunct="1">
        <a:lnSpc>
          <a:spcPct val="112000"/>
        </a:lnSpc>
        <a:spcBef>
          <a:spcPts val="1300"/>
        </a:spcBef>
        <a:spcAft>
          <a:spcPts val="0"/>
        </a:spcAft>
        <a:buFont typeface="Meta Offc Pro" panose="020B0504030101020102" pitchFamily="34" charset="0"/>
        <a:buChar char="-"/>
        <a:defRPr sz="2000" b="1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503958" indent="-143988" algn="l" defTabSz="914299" rtl="0" eaLnBrk="1" latinLnBrk="0" hangingPunct="1">
        <a:lnSpc>
          <a:spcPct val="112000"/>
        </a:lnSpc>
        <a:spcBef>
          <a:spcPts val="1300"/>
        </a:spcBef>
        <a:spcAft>
          <a:spcPts val="0"/>
        </a:spcAft>
        <a:buFont typeface="Meta Offc Pro" panose="020B0504030101020102" pitchFamily="34" charset="0"/>
        <a:buChar char="-"/>
        <a:defRPr sz="2000" b="1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683942" indent="-143988" algn="l" defTabSz="914299" rtl="0" eaLnBrk="1" latinLnBrk="0" hangingPunct="1">
        <a:lnSpc>
          <a:spcPct val="112000"/>
        </a:lnSpc>
        <a:spcBef>
          <a:spcPts val="1300"/>
        </a:spcBef>
        <a:spcAft>
          <a:spcPts val="0"/>
        </a:spcAft>
        <a:buFont typeface="Meta Offc Pro" panose="020B0504030101020102" pitchFamily="34" charset="0"/>
        <a:buChar char="-"/>
        <a:defRPr sz="2000" b="1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863926" indent="-143988" algn="l" defTabSz="914299" rtl="0" eaLnBrk="1" latinLnBrk="0" hangingPunct="1">
        <a:lnSpc>
          <a:spcPct val="112000"/>
        </a:lnSpc>
        <a:spcBef>
          <a:spcPts val="1300"/>
        </a:spcBef>
        <a:spcAft>
          <a:spcPts val="0"/>
        </a:spcAft>
        <a:buFont typeface="Meta Offc Pro" panose="020B0504030101020102" pitchFamily="34" charset="0"/>
        <a:buChar char="-"/>
        <a:defRPr sz="2000" b="1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719938" indent="0" algn="l" defTabSz="914299" rtl="0" eaLnBrk="1" latinLnBrk="0" hangingPunct="1">
        <a:lnSpc>
          <a:spcPct val="112000"/>
        </a:lnSpc>
        <a:spcBef>
          <a:spcPts val="1300"/>
        </a:spcBef>
        <a:spcAft>
          <a:spcPts val="0"/>
        </a:spcAft>
        <a:buFont typeface="Meta Offc Pro" panose="020B0504030101020102" pitchFamily="34" charset="0"/>
        <a:buNone/>
        <a:defRPr sz="2000" b="1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6pPr>
      <a:lvl7pPr marL="863926" indent="-143988" algn="l" defTabSz="914299" rtl="0" eaLnBrk="1" latinLnBrk="0" hangingPunct="1">
        <a:lnSpc>
          <a:spcPct val="112000"/>
        </a:lnSpc>
        <a:spcBef>
          <a:spcPts val="1300"/>
        </a:spcBef>
        <a:spcAft>
          <a:spcPts val="0"/>
        </a:spcAft>
        <a:buFont typeface="Meta Offc Pro" panose="020B0504030101020102" pitchFamily="34" charset="0"/>
        <a:buChar char="-"/>
        <a:defRPr sz="2000" b="1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7pPr>
      <a:lvl8pPr marL="863926" indent="-143988" algn="l" defTabSz="914299" rtl="0" eaLnBrk="1" latinLnBrk="0" hangingPunct="1">
        <a:lnSpc>
          <a:spcPct val="112000"/>
        </a:lnSpc>
        <a:spcBef>
          <a:spcPts val="1300"/>
        </a:spcBef>
        <a:spcAft>
          <a:spcPts val="0"/>
        </a:spcAft>
        <a:buFont typeface="Meta Offc Pro" panose="020B0504030101020102" pitchFamily="34" charset="0"/>
        <a:buChar char="-"/>
        <a:defRPr sz="2000" b="1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8pPr>
      <a:lvl9pPr marL="863926" indent="-143988" algn="l" defTabSz="914299" rtl="0" eaLnBrk="1" latinLnBrk="0" hangingPunct="1">
        <a:lnSpc>
          <a:spcPct val="112000"/>
        </a:lnSpc>
        <a:spcBef>
          <a:spcPts val="1300"/>
        </a:spcBef>
        <a:spcAft>
          <a:spcPts val="0"/>
        </a:spcAft>
        <a:buFont typeface="Meta Offc Pro" panose="020B0504030101020102" pitchFamily="34" charset="0"/>
        <a:buChar char="-"/>
        <a:defRPr sz="2000" b="1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9pPr>
    </p:bodyStyle>
    <p:otherStyle>
      <a:defPPr>
        <a:defRPr lang="de-DE"/>
      </a:defPPr>
      <a:lvl1pPr marL="0" algn="l" defTabSz="9142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9" algn="l" defTabSz="9142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8" algn="l" defTabSz="9142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8" algn="l" defTabSz="9142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7" algn="l" defTabSz="9142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7" algn="l" defTabSz="9142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6" algn="l" defTabSz="9142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6" algn="l" defTabSz="9142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5" userDrawn="1">
          <p15:clr>
            <a:srgbClr val="A4A3A4"/>
          </p15:clr>
        </p15:guide>
        <p15:guide id="2" pos="7473" userDrawn="1">
          <p15:clr>
            <a:srgbClr val="A4A3A4"/>
          </p15:clr>
        </p15:guide>
        <p15:guide id="3" orient="horz" pos="3634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3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3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3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3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3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3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3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3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3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3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3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3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3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3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cid:2100177A-0B0B-4933-98B8-6E6B37909BAB" TargetMode="External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3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3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3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3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26" Type="http://schemas.openxmlformats.org/officeDocument/2006/relationships/image" Target="../media/image52.png"/><Relationship Id="rId39" Type="http://schemas.openxmlformats.org/officeDocument/2006/relationships/image" Target="../media/image65.png"/><Relationship Id="rId3" Type="http://schemas.openxmlformats.org/officeDocument/2006/relationships/image" Target="../media/image29.png"/><Relationship Id="rId21" Type="http://schemas.openxmlformats.org/officeDocument/2006/relationships/image" Target="../media/image47.png"/><Relationship Id="rId34" Type="http://schemas.openxmlformats.org/officeDocument/2006/relationships/image" Target="../media/image60.png"/><Relationship Id="rId42" Type="http://schemas.openxmlformats.org/officeDocument/2006/relationships/image" Target="../media/image68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5" Type="http://schemas.openxmlformats.org/officeDocument/2006/relationships/image" Target="../media/image51.png"/><Relationship Id="rId33" Type="http://schemas.openxmlformats.org/officeDocument/2006/relationships/image" Target="../media/image59.png"/><Relationship Id="rId38" Type="http://schemas.openxmlformats.org/officeDocument/2006/relationships/image" Target="../media/image6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29" Type="http://schemas.openxmlformats.org/officeDocument/2006/relationships/image" Target="../media/image55.png"/><Relationship Id="rId41" Type="http://schemas.openxmlformats.org/officeDocument/2006/relationships/image" Target="../media/image67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24" Type="http://schemas.openxmlformats.org/officeDocument/2006/relationships/image" Target="../media/image50.png"/><Relationship Id="rId32" Type="http://schemas.openxmlformats.org/officeDocument/2006/relationships/image" Target="../media/image58.png"/><Relationship Id="rId37" Type="http://schemas.openxmlformats.org/officeDocument/2006/relationships/image" Target="../media/image63.png"/><Relationship Id="rId40" Type="http://schemas.openxmlformats.org/officeDocument/2006/relationships/image" Target="../media/image66.png"/><Relationship Id="rId45" Type="http://schemas.openxmlformats.org/officeDocument/2006/relationships/image" Target="../media/image71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23" Type="http://schemas.openxmlformats.org/officeDocument/2006/relationships/image" Target="../media/image49.png"/><Relationship Id="rId28" Type="http://schemas.openxmlformats.org/officeDocument/2006/relationships/image" Target="../media/image54.png"/><Relationship Id="rId36" Type="http://schemas.openxmlformats.org/officeDocument/2006/relationships/image" Target="../media/image62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31" Type="http://schemas.openxmlformats.org/officeDocument/2006/relationships/image" Target="../media/image57.png"/><Relationship Id="rId44" Type="http://schemas.openxmlformats.org/officeDocument/2006/relationships/image" Target="../media/image70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Relationship Id="rId22" Type="http://schemas.openxmlformats.org/officeDocument/2006/relationships/image" Target="../media/image48.png"/><Relationship Id="rId27" Type="http://schemas.openxmlformats.org/officeDocument/2006/relationships/image" Target="../media/image53.png"/><Relationship Id="rId30" Type="http://schemas.openxmlformats.org/officeDocument/2006/relationships/image" Target="../media/image56.png"/><Relationship Id="rId35" Type="http://schemas.openxmlformats.org/officeDocument/2006/relationships/image" Target="../media/image61.png"/><Relationship Id="rId43" Type="http://schemas.openxmlformats.org/officeDocument/2006/relationships/image" Target="../media/image6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itel 2"/>
          <p:cNvSpPr txBox="1"/>
          <p:nvPr/>
        </p:nvSpPr>
        <p:spPr bwMode="auto">
          <a:xfrm>
            <a:off x="364353" y="2046160"/>
            <a:ext cx="6408000" cy="12763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299">
              <a:lnSpc>
                <a:spcPct val="90000"/>
              </a:lnSpc>
              <a:spcBef>
                <a:spcPts val="0"/>
              </a:spcBef>
              <a:buFont typeface="Arial"/>
              <a:buNone/>
              <a:defRPr sz="3600" b="1" i="0">
                <a:solidFill>
                  <a:srgbClr val="B1C800"/>
                </a:solidFill>
                <a:latin typeface="Calibri"/>
                <a:ea typeface="+mj-ea"/>
                <a:cs typeface="Calibri"/>
              </a:defRPr>
            </a:lvl1pPr>
          </a:lstStyle>
          <a:p>
            <a:pPr>
              <a:defRPr/>
            </a:pPr>
            <a:r>
              <a:rPr lang="de-DE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Promotionsfeier</a:t>
            </a:r>
            <a:br>
              <a:rPr lang="de-DE" dirty="0">
                <a:solidFill>
                  <a:srgbClr val="007CA8"/>
                </a:solidFill>
                <a:latin typeface="Meta Offc Pro"/>
              </a:rPr>
            </a:br>
            <a:endParaRPr lang="de-DE" dirty="0">
              <a:solidFill>
                <a:srgbClr val="007CA8"/>
              </a:solidFill>
              <a:latin typeface="Meta Offc Pro"/>
            </a:endParaRPr>
          </a:p>
          <a:p>
            <a:pPr>
              <a:defRPr/>
            </a:pPr>
            <a:br>
              <a:rPr lang="de-DE" sz="1800" b="0" dirty="0">
                <a:solidFill>
                  <a:srgbClr val="007CA8"/>
                </a:solidFill>
                <a:latin typeface="Meta Offc Pro"/>
                <a:ea typeface="+mn-ea"/>
                <a:cs typeface="Calibri" panose="020F0502020204030204" pitchFamily="34" charset="0"/>
              </a:rPr>
            </a:br>
            <a:r>
              <a:rPr lang="de-DE" sz="1800" b="0" dirty="0">
                <a:solidFill>
                  <a:srgbClr val="333F48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des Fachbereichs Mathematik &amp; Informatik</a:t>
            </a:r>
          </a:p>
          <a:p>
            <a:pPr>
              <a:defRPr/>
            </a:pPr>
            <a:br>
              <a:rPr lang="de-DE" dirty="0">
                <a:solidFill>
                  <a:srgbClr val="007CA8"/>
                </a:solidFill>
                <a:latin typeface="Meta Offc Pro"/>
              </a:rPr>
            </a:br>
            <a:endParaRPr lang="de-DE" dirty="0">
              <a:solidFill>
                <a:srgbClr val="007CA8"/>
              </a:solidFill>
              <a:latin typeface="Meta Offc Pro"/>
            </a:endParaRPr>
          </a:p>
        </p:txBody>
      </p:sp>
      <p:sp>
        <p:nvSpPr>
          <p:cNvPr id="6" name="Untertitel 3"/>
          <p:cNvSpPr>
            <a:spLocks noGrp="1"/>
          </p:cNvSpPr>
          <p:nvPr>
            <p:ph type="subTitle" idx="1"/>
          </p:nvPr>
        </p:nvSpPr>
        <p:spPr bwMode="auto">
          <a:xfrm>
            <a:off x="364353" y="3824157"/>
            <a:ext cx="6408000" cy="900000"/>
          </a:xfrm>
        </p:spPr>
        <p:txBody>
          <a:bodyPr/>
          <a:lstStyle/>
          <a:p>
            <a:r>
              <a:rPr lang="de-DE" dirty="0"/>
              <a:t>3. Juli 2026</a:t>
            </a:r>
          </a:p>
          <a:p>
            <a:pPr>
              <a:defRPr/>
            </a:pPr>
            <a:endParaRPr lang="de-DE" dirty="0">
              <a:solidFill>
                <a:srgbClr val="007CA8"/>
              </a:solidFill>
              <a:latin typeface="Meta Offc Pro"/>
            </a:endParaRPr>
          </a:p>
          <a:p>
            <a:pPr>
              <a:defRPr/>
            </a:pPr>
            <a:endParaRPr lang="de-DE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7177" y="4988458"/>
            <a:ext cx="2983707" cy="802827"/>
          </a:xfrm>
        </p:spPr>
        <p:txBody>
          <a:bodyPr/>
          <a:lstStyle/>
          <a:p>
            <a:r>
              <a:rPr lang="de-DE"/>
              <a:t>Betreuer:</a:t>
            </a:r>
          </a:p>
          <a:p>
            <a:r>
              <a:rPr lang="de-DE"/>
              <a:t>Prof. Dr. G. Greefrath</a:t>
            </a:r>
          </a:p>
          <a:p>
            <a:r>
              <a:rPr lang="de-DE"/>
              <a:t>Prof. Dr. F. Reinhold</a:t>
            </a:r>
            <a:endParaRPr lang="de-DE" dirty="0"/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77177" y="3478576"/>
            <a:ext cx="6173652" cy="293467"/>
          </a:xfrm>
        </p:spPr>
        <p:txBody>
          <a:bodyPr/>
          <a:lstStyle/>
          <a:p>
            <a:r>
              <a:rPr lang="de-DE" dirty="0"/>
              <a:t>Institut für Didaktik der Mathematik und der Informatik,</a:t>
            </a:r>
          </a:p>
          <a:p>
            <a:r>
              <a:rPr lang="de-DE" dirty="0"/>
              <a:t>Pädagogische Hochschule Freiburg</a:t>
            </a:r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7177" y="2500155"/>
            <a:ext cx="5986211" cy="436252"/>
          </a:xfrm>
        </p:spPr>
        <p:txBody>
          <a:bodyPr/>
          <a:lstStyle/>
          <a:p>
            <a:r>
              <a:rPr lang="de-DE"/>
              <a:t>Maxim Brnić</a:t>
            </a:r>
            <a:endParaRPr lang="de-DE" dirty="0"/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lang="de-DE" dirty="0"/>
              <a:t>Digitales versus analoges Schulbuch
</a:t>
            </a:r>
            <a:r>
              <a:rPr lang="de-DE" sz="1600" dirty="0"/>
              <a:t>Eine empirische Studie zur Wirksamkeit des digitalen Schulbuchs</a:t>
            </a:r>
            <a:br>
              <a:rPr lang="de-DE" sz="1600" dirty="0"/>
            </a:br>
            <a:r>
              <a:rPr lang="de-DE" sz="1600" dirty="0"/>
              <a:t>im Themenfeld bedingter Wahrscheinlichkeiten</a:t>
            </a:r>
            <a:endParaRPr lang="de-DE" dirty="0"/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/>
              <a:t>359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05F2D60E-2653-4C79-8FE3-FD13948D40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510"/>
          <a:stretch/>
        </p:blipFill>
        <p:spPr>
          <a:xfrm>
            <a:off x="1759512" y="2606567"/>
            <a:ext cx="2773429" cy="313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034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7177" y="4988458"/>
            <a:ext cx="2983707" cy="802827"/>
          </a:xfrm>
        </p:spPr>
        <p:txBody>
          <a:bodyPr/>
          <a:lstStyle/>
          <a:p>
            <a:r>
              <a:rPr lang="de-DE"/>
              <a:t>Betreuer:</a:t>
            </a:r>
          </a:p>
          <a:p>
            <a:r>
              <a:rPr lang="de-DE"/>
              <a:t>Prof. Dr. L. Kramer</a:t>
            </a:r>
          </a:p>
          <a:p>
            <a:r>
              <a:rPr lang="de-DE"/>
              <a:t>Prof. Dr. B. Mühlherr</a:t>
            </a:r>
            <a:endParaRPr lang="de-DE" dirty="0"/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77177" y="3478576"/>
            <a:ext cx="5966823" cy="293467"/>
          </a:xfrm>
        </p:spPr>
        <p:txBody>
          <a:bodyPr/>
          <a:lstStyle/>
          <a:p>
            <a:r>
              <a:rPr lang="de-DE" dirty="0"/>
              <a:t>Mathematisches Institut,</a:t>
            </a:r>
          </a:p>
          <a:p>
            <a:r>
              <a:rPr lang="de-DE" dirty="0"/>
              <a:t>Justus-Liebig-Universität Gießen,</a:t>
            </a:r>
            <a:br>
              <a:rPr lang="de-DE" dirty="0"/>
            </a:br>
            <a:r>
              <a:rPr lang="de-DE" dirty="0"/>
              <a:t>Mathematisches Institut</a:t>
            </a:r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7177" y="2500155"/>
            <a:ext cx="5986211" cy="436252"/>
          </a:xfrm>
        </p:spPr>
        <p:txBody>
          <a:bodyPr/>
          <a:lstStyle/>
          <a:p>
            <a:r>
              <a:rPr lang="de-DE"/>
              <a:t>Sira Busch</a:t>
            </a:r>
            <a:endParaRPr lang="de-DE" dirty="0"/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lang="en-US"/>
              <a:t>Groups of Automorphisms
of Spherical Buildings</a:t>
            </a:r>
            <a:endParaRPr lang="de-DE" dirty="0"/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/>
              <a:t>364</a:t>
            </a: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A433868-CC0E-4D13-A17E-33834DAE2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651" y="2638097"/>
            <a:ext cx="2097477" cy="307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717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70769" y="4988458"/>
            <a:ext cx="3390115" cy="802827"/>
          </a:xfrm>
        </p:spPr>
        <p:txBody>
          <a:bodyPr/>
          <a:lstStyle/>
          <a:p>
            <a:r>
              <a:rPr lang="de-DE" dirty="0"/>
              <a:t>Betreuer*in:</a:t>
            </a:r>
          </a:p>
          <a:p>
            <a:r>
              <a:rPr lang="de-DE" dirty="0"/>
              <a:t>Prof.‘in Dr. A. </a:t>
            </a:r>
            <a:r>
              <a:rPr lang="de-DE" dirty="0" err="1"/>
              <a:t>Kwiatkowska</a:t>
            </a:r>
            <a:endParaRPr lang="de-DE" dirty="0"/>
          </a:p>
          <a:p>
            <a:r>
              <a:rPr lang="de-DE" dirty="0"/>
              <a:t>Prof. Dr. T. </a:t>
            </a:r>
            <a:r>
              <a:rPr lang="de-DE" dirty="0" err="1"/>
              <a:t>Ibarlucia</a:t>
            </a:r>
            <a:endParaRPr lang="de-DE" dirty="0"/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70769" y="3478576"/>
            <a:ext cx="6373231" cy="1218470"/>
          </a:xfrm>
        </p:spPr>
        <p:txBody>
          <a:bodyPr/>
          <a:lstStyle/>
          <a:p>
            <a:r>
              <a:rPr lang="fr-FR" dirty="0"/>
              <a:t>Institut für </a:t>
            </a:r>
            <a:r>
              <a:rPr lang="fr-FR" dirty="0" err="1"/>
              <a:t>Mathematische</a:t>
            </a:r>
            <a:r>
              <a:rPr lang="fr-FR" dirty="0"/>
              <a:t> </a:t>
            </a:r>
            <a:r>
              <a:rPr lang="fr-FR" dirty="0" err="1"/>
              <a:t>Logik</a:t>
            </a:r>
            <a:r>
              <a:rPr lang="fr-FR" dirty="0"/>
              <a:t> u. </a:t>
            </a:r>
            <a:r>
              <a:rPr lang="fr-FR" dirty="0" err="1"/>
              <a:t>Grundlagenforschung</a:t>
            </a:r>
            <a:r>
              <a:rPr lang="fr-FR" dirty="0"/>
              <a:t>, </a:t>
            </a:r>
          </a:p>
          <a:p>
            <a:r>
              <a:rPr lang="fr-FR" dirty="0"/>
              <a:t>Université Paris Cité Institut de Mathématiques de Jussieu</a:t>
            </a:r>
            <a:endParaRPr lang="de-DE" dirty="0"/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70769" y="2500155"/>
            <a:ext cx="6392619" cy="436252"/>
          </a:xfrm>
        </p:spPr>
        <p:txBody>
          <a:bodyPr/>
          <a:lstStyle/>
          <a:p>
            <a:r>
              <a:rPr lang="de-DE" dirty="0"/>
              <a:t>Alessandro Codenotti</a:t>
            </a:r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lang="en-US" dirty="0"/>
              <a:t>Dynamics of one dimensional
spaces and tame systems
And their interactions with model theory</a:t>
            </a:r>
            <a:endParaRPr lang="de-DE" dirty="0"/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/>
              <a:t>308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E22FE9ED-DD08-4057-86ED-F638BBD40A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173" y="2627586"/>
            <a:ext cx="3031288" cy="3142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838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7177" y="4988458"/>
            <a:ext cx="2983707" cy="802827"/>
          </a:xfrm>
        </p:spPr>
        <p:txBody>
          <a:bodyPr/>
          <a:lstStyle/>
          <a:p>
            <a:r>
              <a:rPr lang="de-DE" dirty="0"/>
              <a:t>Betreuerinnen:</a:t>
            </a:r>
          </a:p>
          <a:p>
            <a:r>
              <a:rPr lang="de-DE" dirty="0" err="1"/>
              <a:t>Prof.´in</a:t>
            </a:r>
            <a:r>
              <a:rPr lang="de-DE" dirty="0"/>
              <a:t> Dr. A. Remke</a:t>
            </a:r>
          </a:p>
          <a:p>
            <a:r>
              <a:rPr lang="de-DE" dirty="0" err="1"/>
              <a:t>Prof.´in</a:t>
            </a:r>
            <a:r>
              <a:rPr lang="de-DE" dirty="0"/>
              <a:t> Dr. E. </a:t>
            </a:r>
            <a:r>
              <a:rPr lang="de-DE" dirty="0" err="1"/>
              <a:t>Ábráham</a:t>
            </a:r>
            <a:endParaRPr lang="de-DE" dirty="0"/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77177" y="3478576"/>
            <a:ext cx="5966823" cy="293467"/>
          </a:xfrm>
        </p:spPr>
        <p:txBody>
          <a:bodyPr/>
          <a:lstStyle/>
          <a:p>
            <a:r>
              <a:rPr lang="de-DE" dirty="0"/>
              <a:t>Institut für Informatik,</a:t>
            </a:r>
          </a:p>
          <a:p>
            <a:r>
              <a:rPr lang="de-DE" dirty="0"/>
              <a:t>RWTH Aachen Informatik 1: Theory </a:t>
            </a:r>
            <a:r>
              <a:rPr lang="de-DE" dirty="0" err="1"/>
              <a:t>of</a:t>
            </a:r>
            <a:r>
              <a:rPr lang="de-DE" dirty="0"/>
              <a:t> Hybrid Systems</a:t>
            </a:r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7177" y="2500155"/>
            <a:ext cx="5986211" cy="436252"/>
          </a:xfrm>
        </p:spPr>
        <p:txBody>
          <a:bodyPr/>
          <a:lstStyle/>
          <a:p>
            <a:r>
              <a:rPr lang="de-DE"/>
              <a:t>Joanna Georgia Delicaris</a:t>
            </a:r>
            <a:endParaRPr lang="de-DE" dirty="0"/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lang="en-US" sz="2000" dirty="0">
                <a:latin typeface="Meta Offc Pro" panose="020B0504030101020102" pitchFamily="34" charset="0"/>
              </a:rPr>
              <a:t>Maximum and Minimum Reachability Probabilities in</a:t>
            </a:r>
            <a:br>
              <a:rPr lang="en-US" sz="2000" dirty="0">
                <a:latin typeface="Meta Offc Pro" panose="020B0504030101020102" pitchFamily="34" charset="0"/>
              </a:rPr>
            </a:br>
            <a:r>
              <a:rPr lang="en-US" sz="2000" dirty="0">
                <a:latin typeface="Meta Offc Pro" panose="020B0504030101020102" pitchFamily="34" charset="0"/>
              </a:rPr>
              <a:t>Rectangular Automata with Random Events</a:t>
            </a:r>
            <a:endParaRPr lang="de-DE" dirty="0"/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/>
              <a:t>367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BD14507F-2347-4B8F-A5C4-8AA87DA344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988" y="2604886"/>
            <a:ext cx="4715335" cy="3142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9952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7177" y="4988458"/>
            <a:ext cx="2983707" cy="802827"/>
          </a:xfrm>
        </p:spPr>
        <p:txBody>
          <a:bodyPr/>
          <a:lstStyle/>
          <a:p>
            <a:r>
              <a:rPr lang="de-DE"/>
              <a:t>Betreuer:</a:t>
            </a:r>
          </a:p>
          <a:p>
            <a:r>
              <a:rPr lang="de-DE"/>
              <a:t>Prof. Dr. B. Wilking</a:t>
            </a:r>
          </a:p>
          <a:p>
            <a:r>
              <a:rPr lang="de-DE"/>
              <a:t>Prof. Dr. P. Albers</a:t>
            </a:r>
            <a:endParaRPr lang="de-DE" dirty="0"/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77177" y="3478576"/>
            <a:ext cx="5966823" cy="293467"/>
          </a:xfrm>
        </p:spPr>
        <p:txBody>
          <a:bodyPr/>
          <a:lstStyle/>
          <a:p>
            <a:r>
              <a:rPr lang="de-DE" dirty="0"/>
              <a:t>Mathematisches Institut,</a:t>
            </a:r>
          </a:p>
          <a:p>
            <a:r>
              <a:rPr lang="de-DE" dirty="0"/>
              <a:t>Universität Heidelberg, Institut für Mathematik</a:t>
            </a:r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7177" y="2500155"/>
            <a:ext cx="5986211" cy="436252"/>
          </a:xfrm>
        </p:spPr>
        <p:txBody>
          <a:bodyPr/>
          <a:lstStyle/>
          <a:p>
            <a:r>
              <a:rPr lang="de-DE"/>
              <a:t>Friedrich Jakob Dittmer</a:t>
            </a:r>
            <a:endParaRPr lang="de-DE" dirty="0"/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lang="en-US"/>
              <a:t>The Berger conjecture
for three dimensional manifolds</a:t>
            </a:r>
            <a:endParaRPr lang="de-DE" dirty="0"/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/>
              <a:t>352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3D000DD-4173-48DC-8552-7EBB46EB40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522" y="2603966"/>
            <a:ext cx="4191588" cy="3143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2157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7177" y="4988458"/>
            <a:ext cx="2983707" cy="802827"/>
          </a:xfrm>
        </p:spPr>
        <p:txBody>
          <a:bodyPr/>
          <a:lstStyle/>
          <a:p>
            <a:r>
              <a:rPr lang="de-DE"/>
              <a:t>Betreuer:</a:t>
            </a:r>
          </a:p>
          <a:p>
            <a:r>
              <a:rPr lang="de-DE"/>
              <a:t>Prof. Dr. X. Jiang</a:t>
            </a:r>
            <a:endParaRPr lang="de-DE" dirty="0"/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77177" y="3478576"/>
            <a:ext cx="5966823" cy="293467"/>
          </a:xfrm>
        </p:spPr>
        <p:txBody>
          <a:bodyPr/>
          <a:lstStyle/>
          <a:p>
            <a:r>
              <a:rPr lang="de-DE"/>
              <a:t>Institut für Informatik</a:t>
            </a:r>
            <a:endParaRPr lang="de-DE" dirty="0"/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7177" y="2500155"/>
            <a:ext cx="5986211" cy="436252"/>
          </a:xfrm>
        </p:spPr>
        <p:txBody>
          <a:bodyPr/>
          <a:lstStyle/>
          <a:p>
            <a:r>
              <a:rPr lang="de-DE"/>
              <a:t>Florian Eilers</a:t>
            </a:r>
            <a:endParaRPr lang="de-DE" dirty="0"/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lang="en-US"/>
              <a:t>Advancing and Understanding Complex-Valued
Neural Networks</a:t>
            </a:r>
            <a:endParaRPr lang="de-DE" dirty="0"/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/>
              <a:t>351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703C8542-5575-4813-BC14-F3238146B0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8264" y="2622940"/>
            <a:ext cx="2294064" cy="3100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5366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7177" y="4988458"/>
            <a:ext cx="2983707" cy="802827"/>
          </a:xfrm>
        </p:spPr>
        <p:txBody>
          <a:bodyPr/>
          <a:lstStyle/>
          <a:p>
            <a:r>
              <a:rPr lang="de-DE"/>
              <a:t>Betreuer:</a:t>
            </a:r>
          </a:p>
          <a:p>
            <a:r>
              <a:rPr lang="de-DE"/>
              <a:t>Prof. Dr. X. Jiang</a:t>
            </a:r>
          </a:p>
          <a:p>
            <a:r>
              <a:rPr lang="de-DE"/>
              <a:t>Prof. Dr. G. A. Fink</a:t>
            </a:r>
            <a:endParaRPr lang="de-DE" dirty="0"/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77177" y="3478576"/>
            <a:ext cx="5966823" cy="293467"/>
          </a:xfrm>
        </p:spPr>
        <p:txBody>
          <a:bodyPr/>
          <a:lstStyle/>
          <a:p>
            <a:r>
              <a:rPr lang="de-DE" dirty="0"/>
              <a:t>Institut für Informatik,</a:t>
            </a:r>
          </a:p>
          <a:p>
            <a:r>
              <a:rPr lang="de-DE" dirty="0"/>
              <a:t>TU Dortmund, Fakultät für Informatik</a:t>
            </a:r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7177" y="2500155"/>
            <a:ext cx="5986211" cy="436252"/>
          </a:xfrm>
        </p:spPr>
        <p:txBody>
          <a:bodyPr/>
          <a:lstStyle/>
          <a:p>
            <a:r>
              <a:rPr lang="de-DE"/>
              <a:t>Frederik Elischberger</a:t>
            </a:r>
            <a:endParaRPr lang="de-DE" dirty="0"/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lang="en-US" sz="2000" dirty="0">
                <a:latin typeface="Meta Offc Pro" panose="020B0504030101020102" pitchFamily="34" charset="0"/>
              </a:rPr>
              <a:t>Deep Learning based Detection of Ultrasonic Grain Noise Events</a:t>
            </a:r>
            <a:br>
              <a:rPr lang="en-US" sz="2000" dirty="0">
                <a:latin typeface="Meta Offc Pro" panose="020B0504030101020102" pitchFamily="34" charset="0"/>
              </a:rPr>
            </a:br>
            <a:r>
              <a:rPr lang="en-US" sz="2000" dirty="0">
                <a:latin typeface="Meta Offc Pro" panose="020B0504030101020102" pitchFamily="34" charset="0"/>
              </a:rPr>
              <a:t>for Quality Assurance of Turbine Disks</a:t>
            </a:r>
            <a:endParaRPr lang="de-DE" dirty="0"/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/>
              <a:t>350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9F826DC0-8F40-468A-9136-DF3A222BBA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403"/>
          <a:stretch/>
        </p:blipFill>
        <p:spPr>
          <a:xfrm>
            <a:off x="2168809" y="2597203"/>
            <a:ext cx="2585663" cy="3158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087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7177" y="4988458"/>
            <a:ext cx="2983707" cy="802827"/>
          </a:xfrm>
        </p:spPr>
        <p:txBody>
          <a:bodyPr/>
          <a:lstStyle/>
          <a:p>
            <a:r>
              <a:rPr lang="de-DE" dirty="0"/>
              <a:t>Betreuer:</a:t>
            </a:r>
          </a:p>
          <a:p>
            <a:r>
              <a:rPr lang="de-DE" dirty="0"/>
              <a:t>Prof. Dr. L. Linsen</a:t>
            </a:r>
          </a:p>
          <a:p>
            <a:r>
              <a:rPr lang="de-DE" dirty="0"/>
              <a:t>Prof. Dr. R. Pajarola</a:t>
            </a:r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77177" y="3478576"/>
            <a:ext cx="5966823" cy="293467"/>
          </a:xfrm>
        </p:spPr>
        <p:txBody>
          <a:bodyPr/>
          <a:lstStyle/>
          <a:p>
            <a:r>
              <a:rPr lang="de-DE" dirty="0"/>
              <a:t>Institut für Informatik,</a:t>
            </a:r>
          </a:p>
          <a:p>
            <a:r>
              <a:rPr lang="de-DE" dirty="0"/>
              <a:t>Universität Zürich, Institut für Informatik</a:t>
            </a:r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7177" y="2500155"/>
            <a:ext cx="5986211" cy="436252"/>
          </a:xfrm>
        </p:spPr>
        <p:txBody>
          <a:bodyPr/>
          <a:lstStyle/>
          <a:p>
            <a:r>
              <a:rPr lang="de-DE"/>
              <a:t>Jonathan Martin Fischer</a:t>
            </a:r>
            <a:endParaRPr lang="de-DE" dirty="0"/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lang="en-US" sz="2000" dirty="0">
                <a:latin typeface="Meta Offc Pro" panose="020B0504030101020102" pitchFamily="34" charset="0"/>
              </a:rPr>
              <a:t>Error-Optimal Particle Hierarchies for Accurate and Efficient</a:t>
            </a:r>
            <a:br>
              <a:rPr lang="en-US" sz="2000" dirty="0">
                <a:latin typeface="Meta Offc Pro" panose="020B0504030101020102" pitchFamily="34" charset="0"/>
              </a:rPr>
            </a:br>
            <a:r>
              <a:rPr lang="en-US" sz="2000" dirty="0">
                <a:latin typeface="Meta Offc Pro" panose="020B0504030101020102" pitchFamily="34" charset="0"/>
              </a:rPr>
              <a:t>SPH Data Visualization</a:t>
            </a:r>
            <a:endParaRPr lang="de-DE" dirty="0"/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/>
              <a:t>347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6F85F642-17E4-467A-B34B-D998393CB4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7051" y="2600927"/>
            <a:ext cx="2361174" cy="3148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9740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7177" y="4988458"/>
            <a:ext cx="2983707" cy="802827"/>
          </a:xfrm>
        </p:spPr>
        <p:txBody>
          <a:bodyPr/>
          <a:lstStyle/>
          <a:p>
            <a:r>
              <a:rPr lang="de-DE"/>
              <a:t>Betreuer:</a:t>
            </a:r>
          </a:p>
          <a:p>
            <a:r>
              <a:rPr lang="de-DE"/>
              <a:t>Prof. Dr. M. Müller-Olm</a:t>
            </a:r>
          </a:p>
          <a:p>
            <a:r>
              <a:rPr lang="de-DE"/>
              <a:t>Prof. Dr. R. Meyer</a:t>
            </a:r>
            <a:endParaRPr lang="de-DE" dirty="0"/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77177" y="3478576"/>
            <a:ext cx="5966823" cy="293467"/>
          </a:xfrm>
        </p:spPr>
        <p:txBody>
          <a:bodyPr/>
          <a:lstStyle/>
          <a:p>
            <a:r>
              <a:rPr lang="de-DE" dirty="0"/>
              <a:t>Institut für Informatik,</a:t>
            </a:r>
          </a:p>
          <a:p>
            <a:r>
              <a:rPr lang="de-DE" dirty="0"/>
              <a:t>TU Braunschweig, Institut für Theoretische Informatik</a:t>
            </a:r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7177" y="2500155"/>
            <a:ext cx="5986211" cy="436252"/>
          </a:xfrm>
        </p:spPr>
        <p:txBody>
          <a:bodyPr/>
          <a:lstStyle/>
          <a:p>
            <a:r>
              <a:rPr lang="de-DE"/>
              <a:t>Jens Oliver Gutsfeld</a:t>
            </a:r>
            <a:endParaRPr lang="de-DE" dirty="0"/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lang="en-US"/>
              <a:t>Three variants of temporal logic</a:t>
            </a:r>
            <a:endParaRPr lang="de-DE" dirty="0"/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/>
              <a:t>333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29132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7177" y="4988458"/>
            <a:ext cx="2983707" cy="802827"/>
          </a:xfrm>
        </p:spPr>
        <p:txBody>
          <a:bodyPr/>
          <a:lstStyle/>
          <a:p>
            <a:r>
              <a:rPr lang="de-DE"/>
              <a:t>Betreuer:</a:t>
            </a:r>
          </a:p>
          <a:p>
            <a:r>
              <a:rPr lang="de-DE"/>
              <a:t>Prof. Dr. R. Wulkenhaar</a:t>
            </a:r>
            <a:endParaRPr lang="de-DE" dirty="0"/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77177" y="3478576"/>
            <a:ext cx="5966823" cy="293467"/>
          </a:xfrm>
        </p:spPr>
        <p:txBody>
          <a:bodyPr/>
          <a:lstStyle/>
          <a:p>
            <a:r>
              <a:rPr lang="de-DE"/>
              <a:t>Mathematisches Institut</a:t>
            </a:r>
            <a:endParaRPr lang="de-DE" dirty="0"/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7177" y="2500155"/>
            <a:ext cx="5986211" cy="436252"/>
          </a:xfrm>
        </p:spPr>
        <p:txBody>
          <a:bodyPr/>
          <a:lstStyle/>
          <a:p>
            <a:r>
              <a:rPr lang="de-DE"/>
              <a:t>Katharina Harengel</a:t>
            </a:r>
            <a:endParaRPr lang="de-DE" dirty="0"/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lang="en-US" sz="2000" dirty="0">
                <a:latin typeface="Meta Offc Pro" panose="020B0504030101020102" pitchFamily="34" charset="0"/>
              </a:rPr>
              <a:t>Combinatorial Relations from the BKP Integrable</a:t>
            </a:r>
            <a:br>
              <a:rPr lang="en-US" sz="2000" dirty="0">
                <a:latin typeface="Meta Offc Pro" panose="020B0504030101020102" pitchFamily="34" charset="0"/>
              </a:rPr>
            </a:br>
            <a:r>
              <a:rPr lang="en-US" sz="2000" dirty="0">
                <a:latin typeface="Meta Offc Pro" panose="020B0504030101020102" pitchFamily="34" charset="0"/>
              </a:rPr>
              <a:t>Hierarchy for </a:t>
            </a:r>
            <a:r>
              <a:rPr lang="en-US" sz="2000" dirty="0" err="1">
                <a:latin typeface="Meta Offc Pro" panose="020B0504030101020102" pitchFamily="34" charset="0"/>
              </a:rPr>
              <a:t>Kontsevich</a:t>
            </a:r>
            <a:r>
              <a:rPr lang="en-US" sz="2000" dirty="0">
                <a:latin typeface="Meta Offc Pro" panose="020B0504030101020102" pitchFamily="34" charset="0"/>
              </a:rPr>
              <a:t>-Type Matrix Models &amp;</a:t>
            </a:r>
            <a:br>
              <a:rPr lang="en-US" sz="2000" dirty="0">
                <a:latin typeface="Meta Offc Pro" panose="020B0504030101020102" pitchFamily="34" charset="0"/>
              </a:rPr>
            </a:br>
            <a:r>
              <a:rPr lang="en-US" sz="2000" dirty="0">
                <a:latin typeface="Meta Offc Pro" panose="020B0504030101020102" pitchFamily="34" charset="0"/>
              </a:rPr>
              <a:t>the Combinatorial Structure of Correlation Functions</a:t>
            </a:r>
            <a:br>
              <a:rPr lang="en-US" sz="2000" dirty="0">
                <a:latin typeface="Meta Offc Pro" panose="020B0504030101020102" pitchFamily="34" charset="0"/>
              </a:rPr>
            </a:br>
            <a:r>
              <a:rPr lang="en-US" sz="2000" dirty="0">
                <a:latin typeface="Meta Offc Pro" panose="020B0504030101020102" pitchFamily="34" charset="0"/>
              </a:rPr>
              <a:t>in the Quartic </a:t>
            </a:r>
            <a:r>
              <a:rPr lang="en-US" sz="2000" dirty="0" err="1">
                <a:latin typeface="Meta Offc Pro" panose="020B0504030101020102" pitchFamily="34" charset="0"/>
              </a:rPr>
              <a:t>Kontsevich</a:t>
            </a:r>
            <a:r>
              <a:rPr lang="en-US" sz="2000" dirty="0">
                <a:latin typeface="Meta Offc Pro" panose="020B0504030101020102" pitchFamily="34" charset="0"/>
              </a:rPr>
              <a:t> Model</a:t>
            </a:r>
            <a:endParaRPr lang="de-DE" dirty="0"/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/>
              <a:t>362</a:t>
            </a:r>
            <a:endParaRPr lang="de-DE" dirty="0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093342CB-4E86-4BDE-9323-105589C7F1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940" y="2585544"/>
            <a:ext cx="2375945" cy="3167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2057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2FD06E5-06FF-7835-C729-54BD19E2F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5224" cy="971551"/>
          </a:xfrm>
        </p:spPr>
        <p:txBody>
          <a:bodyPr/>
          <a:lstStyle/>
          <a:p>
            <a:pPr algn="ctr"/>
            <a:br>
              <a:rPr lang="en-US" sz="2000" dirty="0">
                <a:latin typeface="Meta Offc Pro" panose="020B0504030101020102" pitchFamily="34" charset="0"/>
              </a:rPr>
            </a:br>
            <a:r>
              <a:rPr lang="en-US" sz="2000" dirty="0" err="1">
                <a:latin typeface="Meta Offc Pro" panose="020B0504030101020102" pitchFamily="34" charset="0"/>
              </a:rPr>
              <a:t>Musikalische</a:t>
            </a:r>
            <a:r>
              <a:rPr lang="en-US" sz="2000" dirty="0">
                <a:latin typeface="Meta Offc Pro" panose="020B0504030101020102" pitchFamily="34" charset="0"/>
              </a:rPr>
              <a:t> </a:t>
            </a:r>
            <a:r>
              <a:rPr lang="en-US" sz="2000" dirty="0" err="1">
                <a:latin typeface="Meta Offc Pro" panose="020B0504030101020102" pitchFamily="34" charset="0"/>
              </a:rPr>
              <a:t>Einleitung</a:t>
            </a:r>
            <a:endParaRPr lang="de-DE" sz="2000" dirty="0">
              <a:latin typeface="Meta Offc Pro" panose="020B0504030101020102" pitchFamily="34" charset="0"/>
            </a:endParaRPr>
          </a:p>
        </p:txBody>
      </p:sp>
      <p:sp>
        <p:nvSpPr>
          <p:cNvPr id="8" name="Vertikaler Textplatzhalter 3">
            <a:extLst>
              <a:ext uri="{FF2B5EF4-FFF2-40B4-BE49-F238E27FC236}">
                <a16:creationId xmlns:a16="http://schemas.microsoft.com/office/drawing/2014/main" id="{3A89A4C1-04AD-44E1-BDA0-2562210B24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60000" y="2547601"/>
            <a:ext cx="11483999" cy="3421062"/>
          </a:xfrm>
        </p:spPr>
        <p:txBody>
          <a:bodyPr/>
          <a:lstStyle/>
          <a:p>
            <a:pPr algn="ctr" defTabSz="914400">
              <a:spcAft>
                <a:spcPts val="0"/>
              </a:spcAft>
              <a:buSzPct val="85000"/>
              <a:buFontTx/>
              <a:buNone/>
              <a:defRPr/>
            </a:pPr>
            <a:r>
              <a:rPr lang="de-DE" sz="2800" b="1" dirty="0">
                <a:latin typeface="Meta Offc Pro"/>
              </a:rPr>
              <a:t>Franz Schubert (1797-1828)</a:t>
            </a:r>
            <a:endParaRPr lang="de-DE" sz="2800" dirty="0"/>
          </a:p>
          <a:p>
            <a:pPr algn="just" defTabSz="914400">
              <a:spcAft>
                <a:spcPts val="0"/>
              </a:spcAft>
              <a:buSzPct val="85000"/>
              <a:buFontTx/>
              <a:buNone/>
              <a:defRPr/>
            </a:pPr>
            <a:endParaRPr lang="de-DE" sz="2800" b="1" i="1" dirty="0">
              <a:latin typeface="Meta Offc Pro"/>
            </a:endParaRPr>
          </a:p>
          <a:p>
            <a:pPr algn="ctr">
              <a:buNone/>
              <a:defRPr/>
            </a:pPr>
            <a:r>
              <a:rPr lang="de-DE" sz="2800" b="1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Impromptu </a:t>
            </a:r>
            <a:r>
              <a:rPr lang="de-DE" sz="2800" b="1" i="1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Ges-dur</a:t>
            </a:r>
            <a:r>
              <a:rPr lang="de-DE" sz="2800" b="1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Op. 90 Nr. 3</a:t>
            </a:r>
            <a:endParaRPr lang="de-DE" sz="3200" b="1" i="1" dirty="0">
              <a:latin typeface="+mn-lt"/>
            </a:endParaRPr>
          </a:p>
          <a:p>
            <a:pPr algn="ctr" defTabSz="91440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de-DE" sz="2400" dirty="0">
              <a:latin typeface="Meta Offc Pro"/>
            </a:endParaRPr>
          </a:p>
          <a:p>
            <a:pPr algn="ctr" defTabSz="914400">
              <a:spcAft>
                <a:spcPts val="0"/>
              </a:spcAft>
              <a:buSzPct val="85000"/>
              <a:buFontTx/>
              <a:buNone/>
              <a:defRPr/>
            </a:pPr>
            <a:r>
              <a:rPr lang="de-DE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Chun-Kai </a:t>
            </a:r>
            <a:r>
              <a:rPr lang="de-DE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Chien</a:t>
            </a:r>
            <a:r>
              <a:rPr lang="de-DE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(Klavier)</a:t>
            </a:r>
            <a:endParaRPr lang="de-DE" sz="2800" dirty="0">
              <a:latin typeface="Meta Offc Pro" panose="020B0504030101020102" pitchFamily="34" charset="0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EBD3E660-3AF3-4098-A0B7-7ED17424D4B1}"/>
              </a:ext>
            </a:extLst>
          </p:cNvPr>
          <p:cNvSpPr/>
          <p:nvPr/>
        </p:nvSpPr>
        <p:spPr>
          <a:xfrm flipV="1">
            <a:off x="0" y="2320759"/>
            <a:ext cx="12204700" cy="45719"/>
          </a:xfrm>
          <a:prstGeom prst="rect">
            <a:avLst/>
          </a:prstGeom>
          <a:solidFill>
            <a:srgbClr val="007C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CE8B227-656C-41EE-B988-09C371A8370B}"/>
              </a:ext>
            </a:extLst>
          </p:cNvPr>
          <p:cNvSpPr/>
          <p:nvPr/>
        </p:nvSpPr>
        <p:spPr>
          <a:xfrm flipV="1">
            <a:off x="0" y="6126926"/>
            <a:ext cx="12204700" cy="45719"/>
          </a:xfrm>
          <a:prstGeom prst="rect">
            <a:avLst/>
          </a:prstGeom>
          <a:solidFill>
            <a:srgbClr val="007C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3132953-2EF4-4850-BEE0-F338175E893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49824" y="93662"/>
            <a:ext cx="12954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8498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7177" y="4988458"/>
            <a:ext cx="2983707" cy="802827"/>
          </a:xfrm>
        </p:spPr>
        <p:txBody>
          <a:bodyPr/>
          <a:lstStyle/>
          <a:p>
            <a:r>
              <a:rPr lang="de-DE"/>
              <a:t>Betreuer:</a:t>
            </a:r>
          </a:p>
          <a:p>
            <a:r>
              <a:rPr lang="de-DE"/>
              <a:t>Prof. Dr. Chr. Engwer</a:t>
            </a:r>
          </a:p>
          <a:p>
            <a:r>
              <a:rPr lang="de-DE"/>
              <a:t>Prof. Dr. C. Wolters</a:t>
            </a:r>
            <a:endParaRPr lang="de-DE" dirty="0"/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77177" y="3478576"/>
            <a:ext cx="5966823" cy="293467"/>
          </a:xfrm>
        </p:spPr>
        <p:txBody>
          <a:bodyPr/>
          <a:lstStyle/>
          <a:p>
            <a:r>
              <a:rPr lang="de-DE"/>
              <a:t>Institut für Analysis und Numerik,</a:t>
            </a:r>
          </a:p>
          <a:p>
            <a:r>
              <a:rPr lang="de-DE"/>
              <a:t>Institute for Biomagnetism and Biosignalanalysis (IBB)</a:t>
            </a:r>
            <a:endParaRPr lang="de-DE" dirty="0"/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7177" y="2500155"/>
            <a:ext cx="5986211" cy="436252"/>
          </a:xfrm>
        </p:spPr>
        <p:txBody>
          <a:bodyPr/>
          <a:lstStyle/>
          <a:p>
            <a:r>
              <a:rPr lang="de-DE"/>
              <a:t>Malte Bernhard Höltershinken</a:t>
            </a:r>
            <a:endParaRPr lang="de-DE" dirty="0"/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lang="en-US" dirty="0"/>
              <a:t>New mathematics for EEG/MEG source analysis
and individually optimized transcranial electric
stimulation and application in a case study of focal epilepsy</a:t>
            </a:r>
            <a:endParaRPr lang="de-DE" dirty="0"/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/>
              <a:t>357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06648FC-42A6-4F5B-8BB5-9ABBD76215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9651" y="2586329"/>
            <a:ext cx="2345543" cy="315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1077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27077" y="4988458"/>
            <a:ext cx="3233807" cy="802827"/>
          </a:xfrm>
        </p:spPr>
        <p:txBody>
          <a:bodyPr/>
          <a:lstStyle/>
          <a:p>
            <a:r>
              <a:rPr lang="de-DE" dirty="0"/>
              <a:t>Betreuer:</a:t>
            </a:r>
          </a:p>
          <a:p>
            <a:r>
              <a:rPr lang="de-DE" dirty="0"/>
              <a:t>Prof. Dr. G. Greefrath</a:t>
            </a:r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27077" y="3478576"/>
            <a:ext cx="6216923" cy="293467"/>
          </a:xfrm>
        </p:spPr>
        <p:txBody>
          <a:bodyPr/>
          <a:lstStyle/>
          <a:p>
            <a:r>
              <a:rPr lang="de-DE" dirty="0"/>
              <a:t>Institut für Didaktik der Mathematik und der Informatik</a:t>
            </a:r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27077" y="2500155"/>
            <a:ext cx="6236311" cy="436252"/>
          </a:xfrm>
        </p:spPr>
        <p:txBody>
          <a:bodyPr/>
          <a:lstStyle/>
          <a:p>
            <a:r>
              <a:rPr lang="de-DE" dirty="0"/>
              <a:t>Melanie Charlotte Claudia Kämmerer</a:t>
            </a:r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lang="de-DE" dirty="0"/>
              <a:t>Persönliches Interesse und Modellierungsaufgaben
</a:t>
            </a:r>
            <a:r>
              <a:rPr lang="de-DE" sz="1600" dirty="0"/>
              <a:t>Ergebnisse einer empirischen Untersuchung zum Einfluss von persönlichem Interesse am</a:t>
            </a:r>
            <a:br>
              <a:rPr lang="de-DE" sz="1600" dirty="0"/>
            </a:br>
            <a:r>
              <a:rPr lang="de-DE" sz="1600" dirty="0"/>
              <a:t>real-weltlichen Kontext von Modellierungsaufgaben auf den Modellierungsprozess</a:t>
            </a:r>
            <a:endParaRPr lang="de-DE" dirty="0"/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/>
              <a:t>369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68A88BB2-901B-4DC6-8B26-B6748F6E9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1530" y="2597202"/>
            <a:ext cx="2322636" cy="313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2716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36309" y="4988458"/>
            <a:ext cx="3624575" cy="802827"/>
          </a:xfrm>
        </p:spPr>
        <p:txBody>
          <a:bodyPr/>
          <a:lstStyle/>
          <a:p>
            <a:r>
              <a:rPr lang="de-DE" dirty="0"/>
              <a:t>Betreuer*in:</a:t>
            </a:r>
          </a:p>
          <a:p>
            <a:r>
              <a:rPr lang="de-DE" dirty="0"/>
              <a:t>Prof.'in Dr. F. Jahnke</a:t>
            </a:r>
          </a:p>
          <a:p>
            <a:r>
              <a:rPr lang="de-DE" dirty="0"/>
              <a:t>Prof. Dr. S. Rideau-Kikuchi</a:t>
            </a:r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36309" y="3478576"/>
            <a:ext cx="6607692" cy="293467"/>
          </a:xfrm>
        </p:spPr>
        <p:txBody>
          <a:bodyPr/>
          <a:lstStyle/>
          <a:p>
            <a:r>
              <a:rPr lang="de-DE" dirty="0"/>
              <a:t>Institut für Mathematische Logik und Grundlagenforschung, Département de </a:t>
            </a:r>
            <a:r>
              <a:rPr lang="de-DE" dirty="0" err="1"/>
              <a:t>mathématiques</a:t>
            </a:r>
            <a:r>
              <a:rPr lang="de-DE" dirty="0"/>
              <a:t> et </a:t>
            </a:r>
            <a:r>
              <a:rPr lang="de-DE" dirty="0" err="1"/>
              <a:t>applications</a:t>
            </a:r>
            <a:r>
              <a:rPr lang="de-DE" dirty="0"/>
              <a:t> CNRS</a:t>
            </a:r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36309" y="2500155"/>
            <a:ext cx="6627079" cy="436252"/>
          </a:xfrm>
        </p:spPr>
        <p:txBody>
          <a:bodyPr/>
          <a:lstStyle/>
          <a:p>
            <a:r>
              <a:rPr lang="de-DE" dirty="0"/>
              <a:t>Margarete Ketelsen</a:t>
            </a:r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lang="en-US"/>
              <a:t>Understanding the model theory of
henselian valued fields by parts</a:t>
            </a:r>
            <a:endParaRPr lang="de-DE" dirty="0"/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/>
              <a:t>366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0276F7B9-D05A-4C08-BDEA-F72F6AE0CD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281" y="2609384"/>
            <a:ext cx="3310794" cy="220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3439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7177" y="4988458"/>
            <a:ext cx="2983707" cy="802827"/>
          </a:xfrm>
        </p:spPr>
        <p:txBody>
          <a:bodyPr/>
          <a:lstStyle/>
          <a:p>
            <a:r>
              <a:rPr lang="de-DE"/>
              <a:t>Betreuer:</a:t>
            </a:r>
          </a:p>
          <a:p>
            <a:r>
              <a:rPr lang="de-DE"/>
              <a:t>Prof. Dr. B. Risse</a:t>
            </a:r>
            <a:endParaRPr lang="de-DE" dirty="0"/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77177" y="3478576"/>
            <a:ext cx="5966823" cy="293467"/>
          </a:xfrm>
        </p:spPr>
        <p:txBody>
          <a:bodyPr/>
          <a:lstStyle/>
          <a:p>
            <a:r>
              <a:rPr lang="de-DE"/>
              <a:t>Institut für Geoinformatik</a:t>
            </a:r>
            <a:endParaRPr lang="de-DE" dirty="0"/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7177" y="2500155"/>
            <a:ext cx="5986211" cy="436252"/>
          </a:xfrm>
        </p:spPr>
        <p:txBody>
          <a:bodyPr/>
          <a:lstStyle/>
          <a:p>
            <a:r>
              <a:rPr lang="de-DE"/>
              <a:t>Jacqueline Kockwelp</a:t>
            </a:r>
            <a:endParaRPr lang="de-DE" dirty="0"/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lang="en-US" dirty="0"/>
              <a:t>Leveraging Human Gaze and Deep Learning
for Annotation and Analysis of Whole Slide Images</a:t>
            </a:r>
            <a:endParaRPr lang="de-DE" dirty="0"/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/>
              <a:t>360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340B9EDA-376E-4397-BFBB-DAC57DBAC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394" y="2586668"/>
            <a:ext cx="3078937" cy="3130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1760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7177" y="4668027"/>
            <a:ext cx="2983707" cy="802827"/>
          </a:xfrm>
        </p:spPr>
        <p:txBody>
          <a:bodyPr/>
          <a:lstStyle/>
          <a:p>
            <a:r>
              <a:rPr lang="de-DE" dirty="0"/>
              <a:t>Betreuer:</a:t>
            </a:r>
          </a:p>
          <a:p>
            <a:r>
              <a:rPr lang="de-DE" dirty="0"/>
              <a:t>Prof. Dr. Chr. Deninger</a:t>
            </a:r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77177" y="3478576"/>
            <a:ext cx="5966823" cy="293467"/>
          </a:xfrm>
        </p:spPr>
        <p:txBody>
          <a:bodyPr/>
          <a:lstStyle/>
          <a:p>
            <a:r>
              <a:rPr lang="de-DE" dirty="0"/>
              <a:t>Mathematisches Institut</a:t>
            </a:r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7177" y="2500155"/>
            <a:ext cx="5986211" cy="436252"/>
          </a:xfrm>
        </p:spPr>
        <p:txBody>
          <a:bodyPr/>
          <a:lstStyle/>
          <a:p>
            <a:r>
              <a:rPr lang="de-DE"/>
              <a:t>Judith Marie Lutz</a:t>
            </a:r>
            <a:endParaRPr lang="de-DE" dirty="0"/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lang="en-US"/>
              <a:t>p-adic points of rational Witt spaces</a:t>
            </a:r>
            <a:endParaRPr lang="de-DE" dirty="0"/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/>
              <a:t>342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235063F-3944-425F-BD10-76D4395D5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040" y="2670324"/>
            <a:ext cx="2642653" cy="279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15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7177" y="4988458"/>
            <a:ext cx="2983707" cy="802827"/>
          </a:xfrm>
        </p:spPr>
        <p:txBody>
          <a:bodyPr/>
          <a:lstStyle/>
          <a:p>
            <a:r>
              <a:rPr lang="de-DE"/>
              <a:t>Betreuer:</a:t>
            </a:r>
          </a:p>
          <a:p>
            <a:r>
              <a:rPr lang="de-DE"/>
              <a:t>Prof. Dr. G. Greefrath</a:t>
            </a:r>
          </a:p>
          <a:p>
            <a:r>
              <a:rPr lang="de-DE"/>
              <a:t>Prof. Dr. R. Oldenburg</a:t>
            </a:r>
            <a:endParaRPr lang="de-DE" dirty="0"/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77177" y="3478576"/>
            <a:ext cx="6327523" cy="293467"/>
          </a:xfrm>
        </p:spPr>
        <p:txBody>
          <a:bodyPr/>
          <a:lstStyle/>
          <a:p>
            <a:r>
              <a:rPr lang="de-DE" dirty="0"/>
              <a:t>Institut für Didaktik der Mathematik und der Informatik,</a:t>
            </a:r>
          </a:p>
          <a:p>
            <a:r>
              <a:rPr lang="de-DE" dirty="0"/>
              <a:t>Universität Augsburg, Didaktik der Mathematik </a:t>
            </a:r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7177" y="2500155"/>
            <a:ext cx="5986211" cy="436252"/>
          </a:xfrm>
        </p:spPr>
        <p:txBody>
          <a:bodyPr/>
          <a:lstStyle/>
          <a:p>
            <a:r>
              <a:rPr lang="de-DE"/>
              <a:t>Hoang Nguyen</a:t>
            </a:r>
            <a:endParaRPr lang="de-DE" dirty="0"/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lang="de-DE" dirty="0"/>
              <a:t>Wirksamkeit dynamischer Visualisierungen
bei der Einführung des Ableitungsbegriffs
</a:t>
            </a:r>
            <a:r>
              <a:rPr lang="de-DE" sz="1600" dirty="0"/>
              <a:t>Eine empirische Studie in Jahrgangsstufe 11</a:t>
            </a:r>
            <a:endParaRPr lang="de-DE" dirty="0"/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/>
              <a:t>356</a:t>
            </a:r>
            <a:endParaRPr lang="de-DE" dirty="0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CEFEFFDC-41B3-4250-94D4-D780187E1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588" y="2586038"/>
            <a:ext cx="2797909" cy="315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36396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7177" y="4988458"/>
            <a:ext cx="2983707" cy="802827"/>
          </a:xfrm>
        </p:spPr>
        <p:txBody>
          <a:bodyPr/>
          <a:lstStyle/>
          <a:p>
            <a:r>
              <a:rPr lang="de-DE" dirty="0"/>
              <a:t>Betreuerin:</a:t>
            </a:r>
          </a:p>
          <a:p>
            <a:r>
              <a:rPr lang="de-DE" dirty="0"/>
              <a:t>Prof.‘in Dr. A. Remke</a:t>
            </a:r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77177" y="3478576"/>
            <a:ext cx="5966823" cy="293467"/>
          </a:xfrm>
        </p:spPr>
        <p:txBody>
          <a:bodyPr/>
          <a:lstStyle/>
          <a:p>
            <a:r>
              <a:rPr lang="de-DE"/>
              <a:t>Institut für Informatik</a:t>
            </a:r>
            <a:endParaRPr lang="de-DE" dirty="0"/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7177" y="2500155"/>
            <a:ext cx="5986211" cy="436252"/>
          </a:xfrm>
        </p:spPr>
        <p:txBody>
          <a:bodyPr/>
          <a:lstStyle/>
          <a:p>
            <a:r>
              <a:rPr lang="de-DE"/>
              <a:t>Mathis Friedrich Niehage</a:t>
            </a:r>
            <a:endParaRPr lang="de-DE" dirty="0"/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lang="en-US"/>
              <a:t>SMC-Based Learning meets Simulation on a
Symbolic State-Space in Hybrid Petri Nets</a:t>
            </a:r>
            <a:endParaRPr lang="de-DE" dirty="0"/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/>
              <a:t>349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1A47D8A7-6954-42C4-B9B1-CDF0FD714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728" y="2563514"/>
            <a:ext cx="3153407" cy="3153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7200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7177" y="4988458"/>
            <a:ext cx="2983707" cy="802827"/>
          </a:xfrm>
        </p:spPr>
        <p:txBody>
          <a:bodyPr/>
          <a:lstStyle/>
          <a:p>
            <a:r>
              <a:rPr lang="de-DE"/>
              <a:t>Betreuer:</a:t>
            </a:r>
          </a:p>
          <a:p>
            <a:r>
              <a:rPr lang="de-DE"/>
              <a:t>Prof. Dr. D. Kerr</a:t>
            </a:r>
            <a:endParaRPr lang="de-DE" dirty="0"/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77177" y="3478576"/>
            <a:ext cx="5966823" cy="293467"/>
          </a:xfrm>
        </p:spPr>
        <p:txBody>
          <a:bodyPr/>
          <a:lstStyle/>
          <a:p>
            <a:r>
              <a:rPr lang="de-DE"/>
              <a:t>Mathematisches Institut</a:t>
            </a:r>
            <a:endParaRPr lang="de-DE" dirty="0"/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7177" y="2500155"/>
            <a:ext cx="5986211" cy="436252"/>
          </a:xfrm>
        </p:spPr>
        <p:txBody>
          <a:bodyPr/>
          <a:lstStyle/>
          <a:p>
            <a:r>
              <a:rPr lang="de-DE"/>
              <a:t>Spyridon Petrakos</a:t>
            </a:r>
            <a:endParaRPr lang="de-DE" dirty="0"/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lang="en-US"/>
              <a:t>Operator algebras, regularity, and
groups of dynamical origin</a:t>
            </a:r>
            <a:endParaRPr lang="de-DE" dirty="0"/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/>
              <a:t>348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F84FC175-F00C-4CF5-B354-D5BD9128CD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181"/>
          <a:stretch/>
        </p:blipFill>
        <p:spPr>
          <a:xfrm>
            <a:off x="2247695" y="2571845"/>
            <a:ext cx="2985133" cy="3177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4390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30091" y="4988458"/>
            <a:ext cx="3530793" cy="802827"/>
          </a:xfrm>
        </p:spPr>
        <p:txBody>
          <a:bodyPr/>
          <a:lstStyle/>
          <a:p>
            <a:r>
              <a:rPr lang="de-DE" dirty="0"/>
              <a:t>Betreuer:</a:t>
            </a:r>
          </a:p>
          <a:p>
            <a:r>
              <a:rPr lang="de-DE" dirty="0"/>
              <a:t>Prof. Dr. M. Nührenbörger</a:t>
            </a:r>
          </a:p>
          <a:p>
            <a:r>
              <a:rPr lang="de-DE" dirty="0"/>
              <a:t>Jun.-Prof. Dr. D. Walter</a:t>
            </a:r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30091" y="3478576"/>
            <a:ext cx="6513909" cy="293467"/>
          </a:xfrm>
        </p:spPr>
        <p:txBody>
          <a:bodyPr/>
          <a:lstStyle/>
          <a:p>
            <a:r>
              <a:rPr lang="de-DE" dirty="0"/>
              <a:t>Institut für Didaktik der Mathematik, </a:t>
            </a:r>
          </a:p>
          <a:p>
            <a:r>
              <a:rPr lang="de-DE" dirty="0"/>
              <a:t>Technische Universität Dortmund Fakultät für Mathematik / IEEM</a:t>
            </a:r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30091" y="2500155"/>
            <a:ext cx="6533297" cy="436252"/>
          </a:xfrm>
        </p:spPr>
        <p:txBody>
          <a:bodyPr/>
          <a:lstStyle/>
          <a:p>
            <a:r>
              <a:rPr lang="de-DE" dirty="0"/>
              <a:t>Annika Sofia Raßbach</a:t>
            </a:r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413482"/>
            <a:ext cx="11484000" cy="575329"/>
          </a:xfrm>
        </p:spPr>
        <p:txBody>
          <a:bodyPr/>
          <a:lstStyle/>
          <a:p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Meta Offc Pro" panose="020B0504030101020102" pitchFamily="34" charset="0"/>
                <a:ea typeface="+mj-ea"/>
                <a:cs typeface="Calibri" panose="020F0502020204030204" pitchFamily="34" charset="0"/>
              </a:rPr>
              <a:t>Elementarmathematische Erkenntnisprozesse bei der interaktiven Produktion von Lernvideos – </a:t>
            </a: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Meta Offc Pro" panose="020B0504030101020102" pitchFamily="34" charset="0"/>
                <a:ea typeface="+mj-ea"/>
                <a:cs typeface="Calibri" panose="020F0502020204030204" pitchFamily="34" charset="0"/>
              </a:rPr>
              <a:t>Entwicklung und Erforschung von videobasierten Lernumgebungen in arithmetischen Eingangsveranstaltungen zur</a:t>
            </a:r>
            <a:b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Meta Offc Pro" panose="020B0504030101020102" pitchFamily="34" charset="0"/>
                <a:ea typeface="+mj-ea"/>
                <a:cs typeface="Calibri" panose="020F0502020204030204" pitchFamily="34" charset="0"/>
              </a:rPr>
            </a:b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Meta Offc Pro" panose="020B0504030101020102" pitchFamily="34" charset="0"/>
                <a:ea typeface="+mj-ea"/>
                <a:cs typeface="Calibri" panose="020F0502020204030204" pitchFamily="34" charset="0"/>
              </a:rPr>
              <a:t>fachbezogenen Professionalisierung von Studierenden des Lehramts Primarstufe</a:t>
            </a:r>
            <a:endParaRPr lang="de-DE" dirty="0"/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/>
              <a:t>365</a:t>
            </a:r>
            <a:endParaRPr lang="de-DE" dirty="0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68FE0654-D58F-4D14-B600-D25EE8186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783" y="2571229"/>
            <a:ext cx="2364056" cy="31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48966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7177" y="4988458"/>
            <a:ext cx="2983707" cy="802827"/>
          </a:xfrm>
        </p:spPr>
        <p:txBody>
          <a:bodyPr/>
          <a:lstStyle/>
          <a:p>
            <a:r>
              <a:rPr lang="de-DE"/>
              <a:t>Betreuer:</a:t>
            </a:r>
          </a:p>
          <a:p>
            <a:r>
              <a:rPr lang="de-DE"/>
              <a:t>Prof. Dr. Ch. Mukherjee</a:t>
            </a:r>
            <a:endParaRPr lang="de-DE" dirty="0"/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77177" y="3478576"/>
            <a:ext cx="5966823" cy="293467"/>
          </a:xfrm>
        </p:spPr>
        <p:txBody>
          <a:bodyPr/>
          <a:lstStyle/>
          <a:p>
            <a:r>
              <a:rPr lang="de-DE"/>
              <a:t>Institut für Mathematische Statistik</a:t>
            </a:r>
            <a:endParaRPr lang="de-DE" dirty="0"/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7177" y="2500155"/>
            <a:ext cx="5986211" cy="436252"/>
          </a:xfrm>
        </p:spPr>
        <p:txBody>
          <a:bodyPr/>
          <a:lstStyle/>
          <a:p>
            <a:r>
              <a:rPr lang="de-DE"/>
              <a:t>Konstantin Julian Recke</a:t>
            </a:r>
            <a:endParaRPr lang="de-DE" dirty="0"/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lang="en-US"/>
              <a:t>Percolation and the geometry of
groups and graphs</a:t>
            </a:r>
            <a:endParaRPr lang="de-DE" dirty="0"/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/>
              <a:t>344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59872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Meta Offc Pro"/>
              </a:rPr>
              <a:t>Anzahl der Promotionen in den Jahren 2007 – 2026</a:t>
            </a:r>
            <a:endParaRPr lang="de-DE" dirty="0"/>
          </a:p>
        </p:txBody>
      </p:sp>
      <p:graphicFrame>
        <p:nvGraphicFramePr>
          <p:cNvPr id="8" name="Tabelle 5">
            <a:extLst>
              <a:ext uri="{FF2B5EF4-FFF2-40B4-BE49-F238E27FC236}">
                <a16:creationId xmlns:a16="http://schemas.microsoft.com/office/drawing/2014/main" id="{3B7966CC-F410-4AF7-87D0-5EA21160FB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0508266"/>
              </p:ext>
            </p:extLst>
          </p:nvPr>
        </p:nvGraphicFramePr>
        <p:xfrm>
          <a:off x="1379829" y="2607306"/>
          <a:ext cx="9445566" cy="289885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068707">
                  <a:extLst>
                    <a:ext uri="{9D8B030D-6E8A-4147-A177-3AD203B41FA5}">
                      <a16:colId xmlns:a16="http://schemas.microsoft.com/office/drawing/2014/main" val="3128625712"/>
                    </a:ext>
                  </a:extLst>
                </a:gridCol>
                <a:gridCol w="824377">
                  <a:extLst>
                    <a:ext uri="{9D8B030D-6E8A-4147-A177-3AD203B41FA5}">
                      <a16:colId xmlns:a16="http://schemas.microsoft.com/office/drawing/2014/main" val="2862790034"/>
                    </a:ext>
                  </a:extLst>
                </a:gridCol>
                <a:gridCol w="824377">
                  <a:extLst>
                    <a:ext uri="{9D8B030D-6E8A-4147-A177-3AD203B41FA5}">
                      <a16:colId xmlns:a16="http://schemas.microsoft.com/office/drawing/2014/main" val="1926111736"/>
                    </a:ext>
                  </a:extLst>
                </a:gridCol>
                <a:gridCol w="824377">
                  <a:extLst>
                    <a:ext uri="{9D8B030D-6E8A-4147-A177-3AD203B41FA5}">
                      <a16:colId xmlns:a16="http://schemas.microsoft.com/office/drawing/2014/main" val="760867841"/>
                    </a:ext>
                  </a:extLst>
                </a:gridCol>
                <a:gridCol w="878914">
                  <a:extLst>
                    <a:ext uri="{9D8B030D-6E8A-4147-A177-3AD203B41FA5}">
                      <a16:colId xmlns:a16="http://schemas.microsoft.com/office/drawing/2014/main" val="3146799564"/>
                    </a:ext>
                  </a:extLst>
                </a:gridCol>
                <a:gridCol w="824377">
                  <a:extLst>
                    <a:ext uri="{9D8B030D-6E8A-4147-A177-3AD203B41FA5}">
                      <a16:colId xmlns:a16="http://schemas.microsoft.com/office/drawing/2014/main" val="3535735589"/>
                    </a:ext>
                  </a:extLst>
                </a:gridCol>
                <a:gridCol w="824377">
                  <a:extLst>
                    <a:ext uri="{9D8B030D-6E8A-4147-A177-3AD203B41FA5}">
                      <a16:colId xmlns:a16="http://schemas.microsoft.com/office/drawing/2014/main" val="731309872"/>
                    </a:ext>
                  </a:extLst>
                </a:gridCol>
                <a:gridCol w="824377">
                  <a:extLst>
                    <a:ext uri="{9D8B030D-6E8A-4147-A177-3AD203B41FA5}">
                      <a16:colId xmlns:a16="http://schemas.microsoft.com/office/drawing/2014/main" val="1696288921"/>
                    </a:ext>
                  </a:extLst>
                </a:gridCol>
                <a:gridCol w="902929">
                  <a:extLst>
                    <a:ext uri="{9D8B030D-6E8A-4147-A177-3AD203B41FA5}">
                      <a16:colId xmlns:a16="http://schemas.microsoft.com/office/drawing/2014/main" val="1958713383"/>
                    </a:ext>
                  </a:extLst>
                </a:gridCol>
                <a:gridCol w="824377">
                  <a:extLst>
                    <a:ext uri="{9D8B030D-6E8A-4147-A177-3AD203B41FA5}">
                      <a16:colId xmlns:a16="http://schemas.microsoft.com/office/drawing/2014/main" val="958292504"/>
                    </a:ext>
                  </a:extLst>
                </a:gridCol>
                <a:gridCol w="824377">
                  <a:extLst>
                    <a:ext uri="{9D8B030D-6E8A-4147-A177-3AD203B41FA5}">
                      <a16:colId xmlns:a16="http://schemas.microsoft.com/office/drawing/2014/main" val="3988859947"/>
                    </a:ext>
                  </a:extLst>
                </a:gridCol>
              </a:tblGrid>
              <a:tr h="539306">
                <a:tc>
                  <a:txBody>
                    <a:bodyPr/>
                    <a:lstStyle/>
                    <a:p>
                      <a:pPr algn="ctr"/>
                      <a:endParaRPr lang="de-DE" sz="2000" dirty="0">
                        <a:latin typeface="Meta Offc Pro" panose="020B0504030101020102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A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latin typeface="Meta Offc Pro" panose="020B0504030101020102" pitchFamily="34" charset="0"/>
                        </a:rPr>
                        <a:t>2007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A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latin typeface="Meta Offc Pro" panose="020B0504030101020102" pitchFamily="34" charset="0"/>
                        </a:rPr>
                        <a:t>2008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A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latin typeface="Meta Offc Pro" panose="020B0504030101020102" pitchFamily="34" charset="0"/>
                        </a:rPr>
                        <a:t>2009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A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latin typeface="Meta Offc Pro" panose="020B0504030101020102" pitchFamily="34" charset="0"/>
                        </a:rPr>
                        <a:t>2010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A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latin typeface="Meta Offc Pro" panose="020B0504030101020102" pitchFamily="34" charset="0"/>
                        </a:rPr>
                        <a:t>2011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A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latin typeface="Meta Offc Pro" panose="020B0504030101020102" pitchFamily="34" charset="0"/>
                        </a:rPr>
                        <a:t>2012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A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latin typeface="Meta Offc Pro" panose="020B0504030101020102" pitchFamily="34" charset="0"/>
                        </a:rPr>
                        <a:t>2013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A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latin typeface="Meta Offc Pro" panose="020B0504030101020102" pitchFamily="34" charset="0"/>
                        </a:rPr>
                        <a:t>2014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A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latin typeface="Meta Offc Pro" panose="020B0504030101020102" pitchFamily="34" charset="0"/>
                        </a:rPr>
                        <a:t>2015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A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latin typeface="Meta Offc Pro" panose="020B0504030101020102" pitchFamily="34" charset="0"/>
                        </a:rPr>
                        <a:t>2016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939907"/>
                  </a:ext>
                </a:extLst>
              </a:tr>
              <a:tr h="715354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latin typeface="Meta Offc Pro" panose="020B0504030101020102" pitchFamily="34" charset="0"/>
                        </a:rPr>
                        <a:t>Summe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latin typeface="Meta Offc Pro" panose="020B0504030101020102" pitchFamily="34" charset="0"/>
                        </a:rPr>
                        <a:t>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latin typeface="Meta Offc Pro" panose="020B0504030101020102" pitchFamily="34" charset="0"/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latin typeface="Meta Offc Pro" panose="020B0504030101020102" pitchFamily="34" charset="0"/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latin typeface="Meta Offc Pro" panose="020B0504030101020102" pitchFamily="34" charset="0"/>
                        </a:rPr>
                        <a:t>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latin typeface="Meta Offc Pro" panose="020B0504030101020102" pitchFamily="34" charset="0"/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latin typeface="Meta Offc Pro" panose="020B0504030101020102" pitchFamily="34" charset="0"/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latin typeface="Meta Offc Pro" panose="020B0504030101020102" pitchFamily="34" charset="0"/>
                        </a:rPr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latin typeface="Meta Offc Pro" panose="020B0504030101020102" pitchFamily="34" charset="0"/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latin typeface="Meta Offc Pro" panose="020B0504030101020102" pitchFamily="34" charset="0"/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latin typeface="Meta Offc Pro" panose="020B0504030101020102" pitchFamily="34" charset="0"/>
                        </a:rPr>
                        <a:t>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9561722"/>
                  </a:ext>
                </a:extLst>
              </a:tr>
              <a:tr h="713280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>
                          <a:solidFill>
                            <a:schemeClr val="bg1"/>
                          </a:solidFill>
                          <a:latin typeface="Meta Offc Pro" panose="020B0504030101020102" pitchFamily="34" charset="0"/>
                        </a:rPr>
                        <a:t>(mit Dr. </a:t>
                      </a:r>
                      <a:r>
                        <a:rPr lang="de-DE" sz="1400" dirty="0" err="1">
                          <a:solidFill>
                            <a:schemeClr val="bg1"/>
                          </a:solidFill>
                          <a:latin typeface="Meta Offc Pro" panose="020B0504030101020102" pitchFamily="34" charset="0"/>
                        </a:rPr>
                        <a:t>paed.</a:t>
                      </a:r>
                      <a:r>
                        <a:rPr lang="de-DE" sz="1400" dirty="0">
                          <a:solidFill>
                            <a:schemeClr val="bg1"/>
                          </a:solidFill>
                          <a:latin typeface="Meta Offc Pro" panose="020B0504030101020102" pitchFamily="34" charset="0"/>
                        </a:rPr>
                        <a:t>)</a:t>
                      </a:r>
                      <a:r>
                        <a:rPr lang="de-DE" sz="1400" baseline="0" dirty="0">
                          <a:solidFill>
                            <a:schemeClr val="bg1"/>
                          </a:solidFill>
                          <a:latin typeface="Meta Offc Pro" panose="020B0504030101020102" pitchFamily="34" charset="0"/>
                        </a:rPr>
                        <a:t> </a:t>
                      </a:r>
                      <a:endParaRPr lang="de-DE" sz="1400" dirty="0">
                        <a:solidFill>
                          <a:schemeClr val="bg1"/>
                        </a:solidFill>
                        <a:latin typeface="Meta Offc Pro" panose="020B0504030101020102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A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chemeClr val="bg1"/>
                          </a:solidFill>
                          <a:latin typeface="Meta Offc Pro" panose="020B0504030101020102" pitchFamily="34" charset="0"/>
                        </a:rPr>
                        <a:t>2017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A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chemeClr val="bg1"/>
                          </a:solidFill>
                          <a:latin typeface="Meta Offc Pro" panose="020B0504030101020102" pitchFamily="34" charset="0"/>
                        </a:rPr>
                        <a:t>2018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A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chemeClr val="bg1"/>
                          </a:solidFill>
                          <a:latin typeface="Meta Offc Pro" panose="020B0504030101020102" pitchFamily="34" charset="0"/>
                        </a:rPr>
                        <a:t>2019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A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chemeClr val="bg1"/>
                          </a:solidFill>
                          <a:latin typeface="Meta Offc Pro" panose="020B0504030101020102" pitchFamily="34" charset="0"/>
                        </a:rPr>
                        <a:t>2020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A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chemeClr val="bg1"/>
                          </a:solidFill>
                          <a:latin typeface="Meta Offc Pro" panose="020B0504030101020102" pitchFamily="34" charset="0"/>
                        </a:rPr>
                        <a:t>2021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A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chemeClr val="bg1"/>
                          </a:solidFill>
                          <a:latin typeface="Meta Offc Pro" panose="020B0504030101020102" pitchFamily="34" charset="0"/>
                        </a:rPr>
                        <a:t>2022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A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chemeClr val="bg1"/>
                          </a:solidFill>
                          <a:latin typeface="Meta Offc Pro" panose="020B0504030101020102" pitchFamily="34" charset="0"/>
                        </a:rPr>
                        <a:t>2023</a:t>
                      </a:r>
                    </a:p>
                    <a:p>
                      <a:pPr algn="ctr"/>
                      <a:endParaRPr lang="de-DE" sz="2000" dirty="0">
                        <a:solidFill>
                          <a:schemeClr val="bg1"/>
                        </a:solidFill>
                        <a:latin typeface="Meta Offc Pro" panose="020B0504030101020102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A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chemeClr val="bg1"/>
                          </a:solidFill>
                          <a:latin typeface="Meta Offc Pro" panose="020B0504030101020102" pitchFamily="34" charset="0"/>
                        </a:rPr>
                        <a:t>2024</a:t>
                      </a:r>
                    </a:p>
                    <a:p>
                      <a:pPr algn="ctr"/>
                      <a:endParaRPr lang="de-DE" sz="2000" dirty="0">
                        <a:solidFill>
                          <a:schemeClr val="bg1"/>
                        </a:solidFill>
                        <a:latin typeface="Meta Offc Pro" panose="020B0504030101020102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A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chemeClr val="bg1"/>
                          </a:solidFill>
                          <a:latin typeface="Meta Offc Pro" panose="020B0504030101020102" pitchFamily="34" charset="0"/>
                        </a:rPr>
                        <a:t>2025</a:t>
                      </a:r>
                    </a:p>
                    <a:p>
                      <a:pPr algn="ctr"/>
                      <a:endParaRPr lang="de-DE" sz="2000" dirty="0">
                        <a:solidFill>
                          <a:schemeClr val="bg1"/>
                        </a:solidFill>
                        <a:latin typeface="Meta Offc Pro" panose="020B0504030101020102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A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rgbClr val="FF0000"/>
                          </a:solidFill>
                          <a:latin typeface="Meta Offc Pro" panose="020B0504030101020102" pitchFamily="34" charset="0"/>
                        </a:rPr>
                        <a:t>2026</a:t>
                      </a:r>
                    </a:p>
                    <a:p>
                      <a:pPr algn="ctr"/>
                      <a:endParaRPr lang="de-DE" sz="2000" dirty="0">
                        <a:solidFill>
                          <a:srgbClr val="FF0000"/>
                        </a:solidFill>
                        <a:latin typeface="Meta Offc Pro" panose="020B0504030101020102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C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9774272"/>
                  </a:ext>
                </a:extLst>
              </a:tr>
              <a:tr h="930912">
                <a:tc>
                  <a:txBody>
                    <a:bodyPr/>
                    <a:lstStyle/>
                    <a:p>
                      <a:r>
                        <a:rPr lang="de-DE" sz="2000" b="1" dirty="0">
                          <a:latin typeface="Meta Offc Pro" panose="020B0504030101020102" pitchFamily="34" charset="0"/>
                        </a:rPr>
                        <a:t>Summe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rgbClr val="FF0000"/>
                          </a:solidFill>
                        </a:rPr>
                        <a:t>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895289"/>
                  </a:ext>
                </a:extLst>
              </a:tr>
            </a:tbl>
          </a:graphicData>
        </a:graphic>
      </p:graphicFrame>
      <p:sp>
        <p:nvSpPr>
          <p:cNvPr id="4" name="Rechteck 3">
            <a:extLst>
              <a:ext uri="{FF2B5EF4-FFF2-40B4-BE49-F238E27FC236}">
                <a16:creationId xmlns:a16="http://schemas.microsoft.com/office/drawing/2014/main" id="{1D635B3B-B7D9-475D-AB3B-0DBF0B83523D}"/>
              </a:ext>
            </a:extLst>
          </p:cNvPr>
          <p:cNvSpPr/>
          <p:nvPr/>
        </p:nvSpPr>
        <p:spPr>
          <a:xfrm flipV="1">
            <a:off x="0" y="2276794"/>
            <a:ext cx="12204700" cy="45719"/>
          </a:xfrm>
          <a:prstGeom prst="rect">
            <a:avLst/>
          </a:prstGeom>
          <a:solidFill>
            <a:srgbClr val="007C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4A4B5A0-DD0B-402A-9D9D-EC79478D065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49824" y="93662"/>
            <a:ext cx="12954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2968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7177" y="4988458"/>
            <a:ext cx="2983707" cy="802827"/>
          </a:xfrm>
        </p:spPr>
        <p:txBody>
          <a:bodyPr/>
          <a:lstStyle/>
          <a:p>
            <a:r>
              <a:rPr lang="de-DE"/>
              <a:t>Betreuer:</a:t>
            </a:r>
          </a:p>
          <a:p>
            <a:r>
              <a:rPr lang="de-DE"/>
              <a:t>Prof. Dr. H. Weber</a:t>
            </a:r>
            <a:endParaRPr lang="de-DE" dirty="0"/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77177" y="3478576"/>
            <a:ext cx="5966823" cy="293467"/>
          </a:xfrm>
        </p:spPr>
        <p:txBody>
          <a:bodyPr/>
          <a:lstStyle/>
          <a:p>
            <a:r>
              <a:rPr lang="de-DE"/>
              <a:t>Mathematisches Institut</a:t>
            </a:r>
            <a:endParaRPr lang="de-DE" dirty="0"/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7177" y="2500155"/>
            <a:ext cx="5986211" cy="436252"/>
          </a:xfrm>
        </p:spPr>
        <p:txBody>
          <a:bodyPr/>
          <a:lstStyle/>
          <a:p>
            <a:r>
              <a:rPr lang="de-DE"/>
              <a:t>Chunqiu Song</a:t>
            </a:r>
            <a:endParaRPr lang="de-DE" dirty="0"/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lang="en-US" dirty="0"/>
              <a:t>Stochastic Quantization for the </a:t>
            </a:r>
            <a:r>
              <a:rPr lang="en-US" i="1" dirty="0"/>
              <a:t>ϕ</a:t>
            </a:r>
            <a:r>
              <a:rPr lang="en-US" baseline="30000" dirty="0"/>
              <a:t>4</a:t>
            </a:r>
            <a:r>
              <a:rPr lang="en-US" dirty="0"/>
              <a:t> Theory on 2-d
</a:t>
            </a:r>
            <a:r>
              <a:rPr lang="en-US" dirty="0" err="1"/>
              <a:t>Moyal</a:t>
            </a:r>
            <a:r>
              <a:rPr lang="en-US" dirty="0"/>
              <a:t> Space</a:t>
            </a:r>
            <a:endParaRPr lang="de-DE" dirty="0"/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/>
              <a:t>371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4ACA8497-38E2-43BF-BC71-B1DA9AB31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3234" y="2598156"/>
            <a:ext cx="1715178" cy="2450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2730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7177" y="4988458"/>
            <a:ext cx="2983707" cy="802827"/>
          </a:xfrm>
        </p:spPr>
        <p:txBody>
          <a:bodyPr/>
          <a:lstStyle/>
          <a:p>
            <a:r>
              <a:rPr lang="de-DE"/>
              <a:t>Betreuer:</a:t>
            </a:r>
          </a:p>
          <a:p>
            <a:r>
              <a:rPr lang="de-DE"/>
              <a:t>Prof. Dr. Z. Kabluchko</a:t>
            </a:r>
          </a:p>
          <a:p>
            <a:r>
              <a:rPr lang="de-DE"/>
              <a:t>Prof. Dr. C. Thäle</a:t>
            </a:r>
            <a:endParaRPr lang="de-DE" dirty="0"/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77177" y="3478576"/>
            <a:ext cx="5966823" cy="293467"/>
          </a:xfrm>
        </p:spPr>
        <p:txBody>
          <a:bodyPr/>
          <a:lstStyle/>
          <a:p>
            <a:r>
              <a:rPr lang="de-DE" dirty="0"/>
              <a:t>Institut für Mathematische Statistik,</a:t>
            </a:r>
          </a:p>
          <a:p>
            <a:pPr algn="just">
              <a:spcBef>
                <a:spcPct val="20000"/>
              </a:spcBef>
              <a:buSzPct val="85000"/>
            </a:pPr>
            <a:r>
              <a:rPr lang="de-DE" altLang="de-DE" dirty="0">
                <a:latin typeface="Meta Offc Pro" panose="020B0504030101020102" pitchFamily="34" charset="0"/>
              </a:rPr>
              <a:t>Ruhr-Universität Bochum, Institut für Stochastik</a:t>
            </a:r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7177" y="2500155"/>
            <a:ext cx="5986211" cy="436252"/>
          </a:xfrm>
        </p:spPr>
        <p:txBody>
          <a:bodyPr/>
          <a:lstStyle/>
          <a:p>
            <a:r>
              <a:rPr lang="de-DE"/>
              <a:t>David Albert Steigenberger</a:t>
            </a:r>
            <a:endParaRPr lang="de-DE" dirty="0"/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Meta Offc Pro" panose="020B0504030101020102" pitchFamily="34" charset="0"/>
                <a:ea typeface="+mj-ea"/>
                <a:cs typeface="Calibri" panose="020F0502020204030204" pitchFamily="34" charset="0"/>
              </a:rPr>
              <a:t>Random Beta-Type Polytopes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Meta Offc Pro" panose="020B0504030101020102" pitchFamily="34" charset="0"/>
                <a:ea typeface="+mj-ea"/>
                <a:cs typeface="Calibri" panose="020F0502020204030204" pitchFamily="34" charset="0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Meta Offc Pro" panose="020B0504030101020102" pitchFamily="34" charset="0"/>
                <a:ea typeface="+mj-ea"/>
                <a:cs typeface="Calibri" panose="020F0502020204030204" pitchFamily="34" charset="0"/>
              </a:rPr>
              <a:t>Explicit formulas for expectations of angles, volumes and other geometric functionals</a:t>
            </a:r>
            <a:endParaRPr lang="de-DE" dirty="0"/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/>
              <a:t>354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070448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7177" y="4988458"/>
            <a:ext cx="2983707" cy="802827"/>
          </a:xfrm>
        </p:spPr>
        <p:txBody>
          <a:bodyPr/>
          <a:lstStyle/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de-DE" altLang="de-DE" b="0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Meta Offc Pro" panose="020B0504030101020102" pitchFamily="34" charset="0"/>
                <a:ea typeface="+mn-ea"/>
                <a:cs typeface="+mn-cs"/>
              </a:rPr>
              <a:t>Betreuer:</a:t>
            </a:r>
          </a:p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de-DE" altLang="de-DE" b="0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Meta Offc Pro" panose="020B0504030101020102" pitchFamily="34" charset="0"/>
                <a:ea typeface="+mn-ea"/>
                <a:cs typeface="+mn-cs"/>
              </a:rPr>
              <a:t>Prof. Dr. B. Risse</a:t>
            </a:r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77177" y="3478576"/>
            <a:ext cx="5966823" cy="293467"/>
          </a:xfrm>
        </p:spPr>
        <p:txBody>
          <a:bodyPr/>
          <a:lstStyle/>
          <a:p>
            <a:pPr algn="just">
              <a:spcBef>
                <a:spcPct val="20000"/>
              </a:spcBef>
              <a:buSzPct val="85000"/>
            </a:pPr>
            <a:r>
              <a:rPr lang="en-US" altLang="de-DE" sz="2000" dirty="0">
                <a:latin typeface="Meta Offc Pro" panose="020B0504030101020102" pitchFamily="34" charset="0"/>
              </a:rPr>
              <a:t>Institut für </a:t>
            </a:r>
            <a:r>
              <a:rPr lang="en-US" altLang="de-DE" sz="2000" dirty="0" err="1">
                <a:latin typeface="Meta Offc Pro" panose="020B0504030101020102" pitchFamily="34" charset="0"/>
              </a:rPr>
              <a:t>Geoinformatik</a:t>
            </a:r>
            <a:endParaRPr lang="en-US" altLang="de-DE" sz="2000" dirty="0">
              <a:latin typeface="Meta Offc Pro" panose="020B0504030101020102" pitchFamily="34" charset="0"/>
            </a:endParaRPr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7177" y="2500155"/>
            <a:ext cx="5986211" cy="436252"/>
          </a:xfrm>
        </p:spPr>
        <p:txBody>
          <a:bodyPr/>
          <a:lstStyle/>
          <a:p>
            <a:pPr>
              <a:spcBef>
                <a:spcPct val="20000"/>
              </a:spcBef>
              <a:buSzPct val="85000"/>
            </a:pPr>
            <a:r>
              <a:rPr lang="de-DE" altLang="de-DE" sz="3000" b="1" dirty="0">
                <a:latin typeface="Meta Offc Pro" panose="020B0504030101020102" pitchFamily="34" charset="0"/>
              </a:rPr>
              <a:t>Sebastian Thiele</a:t>
            </a:r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lang="en-US" dirty="0"/>
              <a:t>Addressing Visual Ambiguity and Low Saliency</a:t>
            </a:r>
            <a:br>
              <a:rPr lang="en-US" dirty="0"/>
            </a:br>
            <a:r>
              <a:rPr lang="en-US" dirty="0"/>
              <a:t>in Deep Learning and Computer Vision</a:t>
            </a:r>
            <a:br>
              <a:rPr lang="en-US" dirty="0"/>
            </a:br>
            <a:r>
              <a:rPr lang="en-US" dirty="0"/>
              <a:t>Object-Centric Analysis Across Temporal Scales</a:t>
            </a:r>
            <a:endParaRPr lang="de-DE" dirty="0"/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 dirty="0"/>
              <a:t>363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B1D74362-57CD-41DB-B161-9780915421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087" y="2589518"/>
            <a:ext cx="3309530" cy="315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3584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7177" y="4988458"/>
            <a:ext cx="2983707" cy="802827"/>
          </a:xfrm>
        </p:spPr>
        <p:txBody>
          <a:bodyPr/>
          <a:lstStyle/>
          <a:p>
            <a:r>
              <a:rPr lang="de-DE"/>
              <a:t>Betreuer:</a:t>
            </a:r>
          </a:p>
          <a:p>
            <a:r>
              <a:rPr lang="de-DE"/>
              <a:t>Prof. Dr. J. Vahrenhold</a:t>
            </a:r>
          </a:p>
          <a:p>
            <a:r>
              <a:rPr lang="de-DE"/>
              <a:t>Prof. Dr. D. Komm</a:t>
            </a:r>
            <a:endParaRPr lang="de-DE" dirty="0"/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77177" y="3478576"/>
            <a:ext cx="5966823" cy="293467"/>
          </a:xfrm>
        </p:spPr>
        <p:txBody>
          <a:bodyPr/>
          <a:lstStyle/>
          <a:p>
            <a:r>
              <a:rPr lang="de-DE" dirty="0"/>
              <a:t>Institut für Informatik,</a:t>
            </a:r>
          </a:p>
          <a:p>
            <a:r>
              <a:rPr lang="de-DE" dirty="0"/>
              <a:t>ETH Zürich, Departement Informatik</a:t>
            </a:r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7177" y="2500155"/>
            <a:ext cx="5986211" cy="436252"/>
          </a:xfrm>
        </p:spPr>
        <p:txBody>
          <a:bodyPr/>
          <a:lstStyle/>
          <a:p>
            <a:r>
              <a:rPr lang="de-DE"/>
              <a:t>Thore Thießen</a:t>
            </a:r>
            <a:endParaRPr lang="de-DE" dirty="0"/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lang="en-US"/>
              <a:t>Perfectly Secure Oblivious
Algorithms for Geometric Problems</a:t>
            </a:r>
            <a:endParaRPr lang="de-DE" dirty="0"/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/>
              <a:t>358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C8EE0770-47D0-4200-A7C0-CAA6C89451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4707" y="2589518"/>
            <a:ext cx="2898978" cy="318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6968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7177" y="4988458"/>
            <a:ext cx="2983707" cy="802827"/>
          </a:xfrm>
        </p:spPr>
        <p:txBody>
          <a:bodyPr/>
          <a:lstStyle/>
          <a:p>
            <a:r>
              <a:rPr lang="de-DE" dirty="0"/>
              <a:t>Betreuerinnen:</a:t>
            </a:r>
          </a:p>
          <a:p>
            <a:r>
              <a:rPr lang="de-DE" dirty="0"/>
              <a:t>Prof.‘in Dr. K. Höveler</a:t>
            </a:r>
          </a:p>
          <a:p>
            <a:r>
              <a:rPr lang="de-DE" dirty="0"/>
              <a:t>Prof.‘in Dr. M. Lüken</a:t>
            </a:r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77177" y="3478576"/>
            <a:ext cx="6491286" cy="293467"/>
          </a:xfrm>
        </p:spPr>
        <p:txBody>
          <a:bodyPr/>
          <a:lstStyle/>
          <a:p>
            <a:r>
              <a:rPr lang="de-DE" dirty="0"/>
              <a:t>Institut für Mathematikdidaktik,</a:t>
            </a:r>
          </a:p>
          <a:p>
            <a:r>
              <a:rPr lang="de-DE" dirty="0"/>
              <a:t>Universität Bielefeld, Institut für Didaktik der Mathematik</a:t>
            </a:r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7177" y="2500155"/>
            <a:ext cx="5986211" cy="436252"/>
          </a:xfrm>
        </p:spPr>
        <p:txBody>
          <a:bodyPr/>
          <a:lstStyle/>
          <a:p>
            <a:r>
              <a:rPr lang="de-DE"/>
              <a:t>Franziska Tilke</a:t>
            </a:r>
            <a:endParaRPr lang="de-DE" dirty="0"/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lang="de-DE" dirty="0"/>
              <a:t>Von Mustern zu Strukturen im inklusiven Mathematikunterricht</a:t>
            </a:r>
            <a:br>
              <a:rPr lang="de-DE" dirty="0"/>
            </a:br>
            <a:r>
              <a:rPr lang="de-DE" dirty="0"/>
              <a:t>Eine fachdidaktische Entwicklungsforschungsstudie</a:t>
            </a:r>
            <a:br>
              <a:rPr lang="de-DE" dirty="0"/>
            </a:br>
            <a:r>
              <a:rPr lang="de-DE" dirty="0"/>
              <a:t>zur Erkundung der </a:t>
            </a:r>
            <a:r>
              <a:rPr lang="de-DE" dirty="0" err="1"/>
              <a:t>Konstanzeigenschaften</a:t>
            </a:r>
            <a:endParaRPr lang="de-DE" dirty="0"/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/>
              <a:t>338</a:t>
            </a:r>
            <a:endParaRPr lang="de-DE" dirty="0"/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F88A9508-C2E4-4CF2-ABC8-35D645395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598" y="2604887"/>
            <a:ext cx="3048000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72134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7177" y="4988458"/>
            <a:ext cx="2983707" cy="802827"/>
          </a:xfrm>
        </p:spPr>
        <p:txBody>
          <a:bodyPr/>
          <a:lstStyle/>
          <a:p>
            <a:r>
              <a:rPr lang="de-DE"/>
              <a:t>Betreuer:</a:t>
            </a:r>
          </a:p>
          <a:p>
            <a:r>
              <a:rPr lang="de-DE"/>
              <a:t>Prof. Dr. R. Zeidler</a:t>
            </a:r>
            <a:endParaRPr lang="de-DE" dirty="0"/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77177" y="3478576"/>
            <a:ext cx="5966823" cy="293467"/>
          </a:xfrm>
        </p:spPr>
        <p:txBody>
          <a:bodyPr/>
          <a:lstStyle/>
          <a:p>
            <a:r>
              <a:rPr lang="de-DE"/>
              <a:t>Mathematisches Institut</a:t>
            </a:r>
            <a:endParaRPr lang="de-DE" dirty="0"/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7177" y="2500155"/>
            <a:ext cx="5986211" cy="436252"/>
          </a:xfrm>
        </p:spPr>
        <p:txBody>
          <a:bodyPr/>
          <a:lstStyle/>
          <a:p>
            <a:r>
              <a:rPr lang="de-DE"/>
              <a:t>Thomas Tony</a:t>
            </a:r>
            <a:endParaRPr lang="de-DE" dirty="0"/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lang="en-US"/>
              <a:t>Scalar Curvature Comparison Geometry
and Higher Index Theory</a:t>
            </a:r>
            <a:endParaRPr lang="de-DE" dirty="0"/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/>
              <a:t>370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A29729D-9C83-4E1C-92FB-20905817FA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435" y="2579594"/>
            <a:ext cx="40005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6118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7177" y="4988458"/>
            <a:ext cx="4806865" cy="802827"/>
          </a:xfrm>
        </p:spPr>
        <p:txBody>
          <a:bodyPr/>
          <a:lstStyle/>
          <a:p>
            <a:r>
              <a:rPr lang="de-DE" dirty="0"/>
              <a:t>Betreuer:</a:t>
            </a:r>
          </a:p>
          <a:p>
            <a:r>
              <a:rPr lang="de-DE" dirty="0"/>
              <a:t>Prof. Dr. St. </a:t>
            </a:r>
            <a:r>
              <a:rPr lang="de-DE" dirty="0" err="1"/>
              <a:t>Schukajlow-Wasjutinski</a:t>
            </a:r>
            <a:endParaRPr lang="de-DE" dirty="0"/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77177" y="3478576"/>
            <a:ext cx="5966823" cy="293467"/>
          </a:xfrm>
        </p:spPr>
        <p:txBody>
          <a:bodyPr/>
          <a:lstStyle/>
          <a:p>
            <a:r>
              <a:rPr lang="de-DE"/>
              <a:t>Institut für Didaktik der Mathematik und der Informatik</a:t>
            </a:r>
            <a:endParaRPr lang="de-DE" dirty="0"/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7177" y="2500155"/>
            <a:ext cx="5986211" cy="436252"/>
          </a:xfrm>
        </p:spPr>
        <p:txBody>
          <a:bodyPr/>
          <a:lstStyle/>
          <a:p>
            <a:r>
              <a:rPr lang="de-DE"/>
              <a:t>Gudula Caecilia Volbers</a:t>
            </a:r>
            <a:endParaRPr lang="de-DE" dirty="0"/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lang="de-DE"/>
              <a:t>Hilfreich oder hinderlich?
Visualisierungen bei nicht linearen Geometrieproblemen.</a:t>
            </a:r>
            <a:endParaRPr lang="de-DE" dirty="0"/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/>
              <a:t>361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A51E11DF-23C6-4E29-8FE4-547515CBFA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068"/>
          <a:stretch/>
        </p:blipFill>
        <p:spPr>
          <a:xfrm>
            <a:off x="2386473" y="2574151"/>
            <a:ext cx="2257233" cy="311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5876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7177" y="4988458"/>
            <a:ext cx="4133097" cy="802827"/>
          </a:xfrm>
        </p:spPr>
        <p:txBody>
          <a:bodyPr/>
          <a:lstStyle/>
          <a:p>
            <a:r>
              <a:rPr lang="de-DE" dirty="0"/>
              <a:t>Betreuer*in:</a:t>
            </a:r>
          </a:p>
          <a:p>
            <a:r>
              <a:rPr lang="de-DE" dirty="0"/>
              <a:t>Prof. Dr. St. </a:t>
            </a:r>
            <a:r>
              <a:rPr lang="de-DE" dirty="0" err="1"/>
              <a:t>Schukajlow-Wasjutinski</a:t>
            </a:r>
            <a:endParaRPr lang="de-DE" dirty="0"/>
          </a:p>
          <a:p>
            <a:r>
              <a:rPr lang="de-DE" dirty="0"/>
              <a:t>Prof. Dr. R. Borromeo Ferri</a:t>
            </a:r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77177" y="3478576"/>
            <a:ext cx="5966823" cy="293467"/>
          </a:xfrm>
        </p:spPr>
        <p:txBody>
          <a:bodyPr/>
          <a:lstStyle/>
          <a:p>
            <a:r>
              <a:rPr lang="de-DE" dirty="0"/>
              <a:t>Institut für Didaktik der Mathematik und Informatik,</a:t>
            </a:r>
          </a:p>
          <a:p>
            <a:r>
              <a:rPr lang="de-DE" dirty="0"/>
              <a:t>Universität Kassel, Didaktik der Mathematik</a:t>
            </a:r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7177" y="2500155"/>
            <a:ext cx="5986211" cy="436252"/>
          </a:xfrm>
        </p:spPr>
        <p:txBody>
          <a:bodyPr/>
          <a:lstStyle/>
          <a:p>
            <a:r>
              <a:rPr lang="de-DE"/>
              <a:t>Katharina Maria Wiehe</a:t>
            </a:r>
            <a:endParaRPr lang="de-DE" dirty="0"/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lang="de-DE" dirty="0"/>
              <a:t>Diagnosekompetenz im Kontext offener Modellierungsaufgaben</a:t>
            </a:r>
            <a:br>
              <a:rPr lang="de-DE" dirty="0"/>
            </a:br>
            <a:r>
              <a:rPr lang="de-DE" dirty="0"/>
              <a:t>Erfassung und Analyse der Diagnosekompetenz bei angehenden Lehrkräften</a:t>
            </a:r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/>
              <a:t>343</a:t>
            </a: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2FD439D-5D48-482D-AF3C-22C5FB52B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4432" y="2565915"/>
            <a:ext cx="2658606" cy="321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0630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7177" y="4988458"/>
            <a:ext cx="2983707" cy="802827"/>
          </a:xfrm>
        </p:spPr>
        <p:txBody>
          <a:bodyPr/>
          <a:lstStyle/>
          <a:p>
            <a:r>
              <a:rPr lang="de-DE" dirty="0"/>
              <a:t>Betreuer*in:</a:t>
            </a:r>
          </a:p>
          <a:p>
            <a:r>
              <a:rPr lang="de-DE" dirty="0" err="1"/>
              <a:t>Prof.'in</a:t>
            </a:r>
            <a:r>
              <a:rPr lang="de-DE" dirty="0"/>
              <a:t> C. I. </a:t>
            </a:r>
            <a:r>
              <a:rPr lang="de-DE" dirty="0" err="1"/>
              <a:t>Zeppieri</a:t>
            </a:r>
            <a:endParaRPr lang="de-DE" dirty="0"/>
          </a:p>
          <a:p>
            <a:r>
              <a:rPr lang="de-DE" dirty="0"/>
              <a:t>Prof. Dr. F. </a:t>
            </a:r>
            <a:r>
              <a:rPr lang="de-DE" dirty="0" err="1"/>
              <a:t>Cagnetti</a:t>
            </a:r>
            <a:endParaRPr lang="de-DE" dirty="0"/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77177" y="3478576"/>
            <a:ext cx="5966823" cy="293467"/>
          </a:xfrm>
        </p:spPr>
        <p:txBody>
          <a:bodyPr/>
          <a:lstStyle/>
          <a:p>
            <a:r>
              <a:rPr lang="en-US" dirty="0" err="1"/>
              <a:t>Institut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Analysis und </a:t>
            </a:r>
            <a:r>
              <a:rPr lang="en-US" dirty="0" err="1"/>
              <a:t>Numerik</a:t>
            </a:r>
            <a:r>
              <a:rPr lang="en-US" dirty="0"/>
              <a:t>,</a:t>
            </a:r>
          </a:p>
          <a:p>
            <a:pPr>
              <a:spcBef>
                <a:spcPct val="20000"/>
              </a:spcBef>
              <a:buSzPct val="85000"/>
            </a:pPr>
            <a:r>
              <a:rPr lang="de-DE" dirty="0" err="1">
                <a:latin typeface="Meta Offc Pro" panose="020B0504030101020102" pitchFamily="34" charset="0"/>
              </a:rPr>
              <a:t>Università</a:t>
            </a:r>
            <a:r>
              <a:rPr lang="de-DE" dirty="0">
                <a:latin typeface="Meta Offc Pro" panose="020B0504030101020102" pitchFamily="34" charset="0"/>
              </a:rPr>
              <a:t> di Parma, </a:t>
            </a:r>
            <a:r>
              <a:rPr lang="de-DE" dirty="0" err="1">
                <a:latin typeface="Meta Offc Pro" panose="020B0504030101020102" pitchFamily="34" charset="0"/>
              </a:rPr>
              <a:t>Italy</a:t>
            </a:r>
            <a:endParaRPr lang="de-DE" altLang="de-DE" dirty="0">
              <a:latin typeface="Meta Offc Pro" panose="020B0504030101020102" pitchFamily="34" charset="0"/>
            </a:endParaRPr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7177" y="2500155"/>
            <a:ext cx="5986211" cy="436252"/>
          </a:xfrm>
        </p:spPr>
        <p:txBody>
          <a:bodyPr/>
          <a:lstStyle/>
          <a:p>
            <a:r>
              <a:rPr lang="de-DE" dirty="0"/>
              <a:t>Piotr Pawel Wozniak</a:t>
            </a:r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lang="en-US" sz="2000" i="0" u="none" strike="noStrike" dirty="0">
                <a:effectLst/>
                <a:latin typeface="Meta Offc Pro" panose="020B0504030101020102" pitchFamily="34" charset="0"/>
              </a:rPr>
              <a:t>On the variational convergence of</a:t>
            </a:r>
            <a:br>
              <a:rPr lang="en-US" sz="2000" i="0" u="none" strike="noStrike" dirty="0">
                <a:effectLst/>
                <a:latin typeface="Meta Offc Pro" panose="020B0504030101020102" pitchFamily="34" charset="0"/>
              </a:rPr>
            </a:br>
            <a:r>
              <a:rPr lang="en-US" sz="2000" i="0" u="none" strike="noStrike" dirty="0">
                <a:effectLst/>
                <a:latin typeface="Meta Offc Pro" panose="020B0504030101020102" pitchFamily="34" charset="0"/>
              </a:rPr>
              <a:t>high-contrast and stochastic functionals</a:t>
            </a:r>
            <a:endParaRPr lang="de-DE" dirty="0"/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/>
              <a:t>299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56771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2FD06E5-06FF-7835-C729-54BD19E2F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5224" cy="971551"/>
          </a:xfrm>
        </p:spPr>
        <p:txBody>
          <a:bodyPr/>
          <a:lstStyle/>
          <a:p>
            <a:pPr algn="ctr"/>
            <a:br>
              <a:rPr lang="en-US" sz="2000" dirty="0">
                <a:latin typeface="Meta Offc Pro" panose="020B0504030101020102" pitchFamily="34" charset="0"/>
              </a:rPr>
            </a:br>
            <a:r>
              <a:rPr lang="en-US" sz="2000" dirty="0" err="1">
                <a:latin typeface="Meta Offc Pro" panose="020B0504030101020102" pitchFamily="34" charset="0"/>
              </a:rPr>
              <a:t>Interludium</a:t>
            </a:r>
            <a:endParaRPr lang="de-DE" sz="2000" dirty="0">
              <a:latin typeface="Meta Offc Pro" panose="020B0504030101020102" pitchFamily="34" charset="0"/>
            </a:endParaRPr>
          </a:p>
        </p:txBody>
      </p:sp>
      <p:sp>
        <p:nvSpPr>
          <p:cNvPr id="8" name="Vertikaler Textplatzhalter 3">
            <a:extLst>
              <a:ext uri="{FF2B5EF4-FFF2-40B4-BE49-F238E27FC236}">
                <a16:creationId xmlns:a16="http://schemas.microsoft.com/office/drawing/2014/main" id="{3A89A4C1-04AD-44E1-BDA0-2562210B24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60000" y="2547601"/>
            <a:ext cx="11483999" cy="3421062"/>
          </a:xfrm>
        </p:spPr>
        <p:txBody>
          <a:bodyPr/>
          <a:lstStyle/>
          <a:p>
            <a:pPr algn="ctr" defTabSz="914400">
              <a:spcAft>
                <a:spcPts val="0"/>
              </a:spcAft>
              <a:buSzPct val="85000"/>
              <a:buFontTx/>
              <a:buNone/>
              <a:defRPr/>
            </a:pPr>
            <a:r>
              <a:rPr lang="de-DE" sz="2800" b="1" dirty="0">
                <a:latin typeface="Meta Offc Pro"/>
              </a:rPr>
              <a:t>George Gershwin (1898-1937)</a:t>
            </a:r>
            <a:endParaRPr lang="de-DE" sz="2800" dirty="0"/>
          </a:p>
          <a:p>
            <a:pPr algn="just" defTabSz="914400">
              <a:spcAft>
                <a:spcPts val="0"/>
              </a:spcAft>
              <a:buSzPct val="85000"/>
              <a:buFontTx/>
              <a:buNone/>
              <a:defRPr/>
            </a:pPr>
            <a:endParaRPr lang="de-DE" sz="2800" b="1" i="1" dirty="0">
              <a:latin typeface="Meta Offc Pro"/>
            </a:endParaRPr>
          </a:p>
          <a:p>
            <a:pPr algn="ctr">
              <a:buNone/>
              <a:defRPr/>
            </a:pPr>
            <a:r>
              <a:rPr lang="de-DE" sz="2800" b="1" i="1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Three</a:t>
            </a:r>
            <a:r>
              <a:rPr lang="de-DE" sz="2800" b="1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b="1" i="1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Preludes</a:t>
            </a:r>
            <a:endParaRPr lang="de-DE" sz="3200" b="1" i="1" dirty="0">
              <a:latin typeface="+mn-lt"/>
            </a:endParaRPr>
          </a:p>
          <a:p>
            <a:pPr algn="ctr" defTabSz="91440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de-DE" sz="2400" dirty="0">
              <a:latin typeface="Meta Offc Pro"/>
            </a:endParaRPr>
          </a:p>
          <a:p>
            <a:pPr algn="ctr" defTabSz="914400">
              <a:spcAft>
                <a:spcPts val="0"/>
              </a:spcAft>
              <a:buSzPct val="85000"/>
              <a:buFontTx/>
              <a:buNone/>
              <a:defRPr/>
            </a:pPr>
            <a:r>
              <a:rPr lang="de-DE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Chun-Kai </a:t>
            </a:r>
            <a:r>
              <a:rPr lang="de-DE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Chien</a:t>
            </a:r>
            <a:r>
              <a:rPr lang="de-DE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(Klavier)</a:t>
            </a:r>
            <a:endParaRPr lang="de-DE" sz="2800" dirty="0">
              <a:latin typeface="Meta Offc Pro" panose="020B0504030101020102" pitchFamily="34" charset="0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EBD3E660-3AF3-4098-A0B7-7ED17424D4B1}"/>
              </a:ext>
            </a:extLst>
          </p:cNvPr>
          <p:cNvSpPr/>
          <p:nvPr/>
        </p:nvSpPr>
        <p:spPr>
          <a:xfrm flipV="1">
            <a:off x="0" y="2320759"/>
            <a:ext cx="12204700" cy="45719"/>
          </a:xfrm>
          <a:prstGeom prst="rect">
            <a:avLst/>
          </a:prstGeom>
          <a:solidFill>
            <a:srgbClr val="007C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CE8B227-656C-41EE-B988-09C371A8370B}"/>
              </a:ext>
            </a:extLst>
          </p:cNvPr>
          <p:cNvSpPr/>
          <p:nvPr/>
        </p:nvSpPr>
        <p:spPr>
          <a:xfrm flipV="1">
            <a:off x="0" y="6126926"/>
            <a:ext cx="12204700" cy="45719"/>
          </a:xfrm>
          <a:prstGeom prst="rect">
            <a:avLst/>
          </a:prstGeom>
          <a:solidFill>
            <a:srgbClr val="007C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3132953-2EF4-4850-BEE0-F338175E893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49824" y="93662"/>
            <a:ext cx="12954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215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2FD06E5-06FF-7835-C729-54BD19E2F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2800" dirty="0">
                <a:latin typeface="Meta Offc Pro" panose="020B0504030101020102" pitchFamily="34" charset="0"/>
              </a:rPr>
              <a:t>Anzahl der Promovend*innen</a:t>
            </a:r>
            <a:endParaRPr lang="de-DE" dirty="0"/>
          </a:p>
        </p:txBody>
      </p:sp>
      <p:sp>
        <p:nvSpPr>
          <p:cNvPr id="4" name="Vertikaler Textplatzhalter 3">
            <a:extLst>
              <a:ext uri="{FF2B5EF4-FFF2-40B4-BE49-F238E27FC236}">
                <a16:creationId xmlns:a16="http://schemas.microsoft.com/office/drawing/2014/main" id="{2DBB26F8-3DB2-C7B5-3E71-1660A3CCCA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48635" y="2424021"/>
            <a:ext cx="9107954" cy="3421062"/>
          </a:xfrm>
        </p:spPr>
        <p:txBody>
          <a:bodyPr/>
          <a:lstStyle/>
          <a:p>
            <a:pPr>
              <a:buFontTx/>
              <a:buNone/>
            </a:pPr>
            <a:r>
              <a:rPr lang="de-DE" altLang="de-DE" sz="2400" b="1" dirty="0">
                <a:solidFill>
                  <a:srgbClr val="333F48"/>
                </a:solidFill>
                <a:latin typeface="Meta Offc Pro" panose="020B0504030101020102" pitchFamily="34" charset="0"/>
                <a:ea typeface="+mj-ea"/>
              </a:rPr>
              <a:t>Mathematik							15</a:t>
            </a:r>
          </a:p>
          <a:p>
            <a:pPr>
              <a:buFontTx/>
              <a:buNone/>
            </a:pPr>
            <a:r>
              <a:rPr lang="de-DE" altLang="de-DE" sz="2400" b="1" dirty="0">
                <a:solidFill>
                  <a:srgbClr val="333F48"/>
                </a:solidFill>
                <a:latin typeface="Meta Offc Pro" panose="020B0504030101020102" pitchFamily="34" charset="0"/>
                <a:ea typeface="+mj-ea"/>
              </a:rPr>
              <a:t>Informatik				  	 		11</a:t>
            </a:r>
          </a:p>
          <a:p>
            <a:pPr>
              <a:buFontTx/>
              <a:buNone/>
            </a:pPr>
            <a:r>
              <a:rPr lang="de-DE" altLang="de-DE" sz="2400" b="1" dirty="0">
                <a:solidFill>
                  <a:srgbClr val="333F48"/>
                </a:solidFill>
                <a:latin typeface="Meta Offc Pro" panose="020B0504030101020102" pitchFamily="34" charset="0"/>
                <a:ea typeface="+mj-ea"/>
              </a:rPr>
              <a:t>Dr. phil.							  7</a:t>
            </a:r>
          </a:p>
          <a:p>
            <a:pPr>
              <a:buFontTx/>
              <a:buNone/>
            </a:pPr>
            <a:r>
              <a:rPr lang="de-DE" altLang="de-DE" sz="2400" b="1" dirty="0">
                <a:solidFill>
                  <a:srgbClr val="333F48"/>
                </a:solidFill>
                <a:latin typeface="Meta Offc Pro" panose="020B0504030101020102" pitchFamily="34" charset="0"/>
                <a:ea typeface="+mj-ea"/>
              </a:rPr>
              <a:t>Dr. paed.							  0</a:t>
            </a:r>
          </a:p>
          <a:p>
            <a:endParaRPr lang="de-DE" altLang="de-DE" sz="2400" b="1" dirty="0">
              <a:solidFill>
                <a:srgbClr val="333F48"/>
              </a:solidFill>
              <a:latin typeface="Meta Offc Pro" panose="020B0504030101020102" pitchFamily="34" charset="0"/>
              <a:ea typeface="+mj-ea"/>
            </a:endParaRPr>
          </a:p>
          <a:p>
            <a:pPr>
              <a:buFontTx/>
              <a:buNone/>
            </a:pPr>
            <a:r>
              <a:rPr lang="de-DE" altLang="de-DE" sz="2400" b="1" dirty="0">
                <a:solidFill>
                  <a:srgbClr val="333F48"/>
                </a:solidFill>
                <a:latin typeface="Meta Offc Pro" panose="020B0504030101020102" pitchFamily="34" charset="0"/>
                <a:ea typeface="+mj-ea"/>
              </a:rPr>
              <a:t>Promovendinnen					</a:t>
            </a:r>
            <a:r>
              <a:rPr lang="de-DE" altLang="de-DE" sz="2400" b="1">
                <a:solidFill>
                  <a:srgbClr val="333F48"/>
                </a:solidFill>
                <a:latin typeface="Meta Offc Pro" panose="020B0504030101020102" pitchFamily="34" charset="0"/>
                <a:ea typeface="+mj-ea"/>
              </a:rPr>
              <a:t>	11</a:t>
            </a:r>
            <a:endParaRPr lang="de-DE" altLang="de-DE" sz="2400" b="1" dirty="0">
              <a:solidFill>
                <a:srgbClr val="333F48"/>
              </a:solidFill>
              <a:latin typeface="Meta Offc Pro" panose="020B0504030101020102" pitchFamily="34" charset="0"/>
              <a:ea typeface="+mj-ea"/>
            </a:endParaRPr>
          </a:p>
          <a:p>
            <a:pPr>
              <a:buFontTx/>
              <a:buNone/>
            </a:pPr>
            <a:r>
              <a:rPr lang="de-DE" altLang="de-DE" sz="2400" b="1" dirty="0">
                <a:solidFill>
                  <a:srgbClr val="333F48"/>
                </a:solidFill>
                <a:latin typeface="Meta Offc Pro" panose="020B0504030101020102" pitchFamily="34" charset="0"/>
                <a:ea typeface="+mj-ea"/>
              </a:rPr>
              <a:t>Promovenden			 				22</a:t>
            </a:r>
          </a:p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C0A5F3E-2ED4-4289-8519-8491EA7DC13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49824" y="93662"/>
            <a:ext cx="1295400" cy="125730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0D2BC53C-7FBF-49A7-9ED1-5485FB6EA706}"/>
              </a:ext>
            </a:extLst>
          </p:cNvPr>
          <p:cNvSpPr/>
          <p:nvPr/>
        </p:nvSpPr>
        <p:spPr>
          <a:xfrm flipV="1">
            <a:off x="0" y="2276794"/>
            <a:ext cx="12204700" cy="45719"/>
          </a:xfrm>
          <a:prstGeom prst="rect">
            <a:avLst/>
          </a:prstGeom>
          <a:solidFill>
            <a:srgbClr val="007C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21683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E9303E4-3C38-4497-9D37-36C9FEC98F24}"/>
              </a:ext>
            </a:extLst>
          </p:cNvPr>
          <p:cNvSpPr/>
          <p:nvPr/>
        </p:nvSpPr>
        <p:spPr>
          <a:xfrm flipV="1">
            <a:off x="-964" y="5916568"/>
            <a:ext cx="12204700" cy="45719"/>
          </a:xfrm>
          <a:prstGeom prst="rect">
            <a:avLst/>
          </a:prstGeom>
          <a:solidFill>
            <a:srgbClr val="007C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CustomShape 1">
            <a:extLst>
              <a:ext uri="{FF2B5EF4-FFF2-40B4-BE49-F238E27FC236}">
                <a16:creationId xmlns:a16="http://schemas.microsoft.com/office/drawing/2014/main" id="{0AA57275-4874-4334-A2C6-49DE01A1D2A2}"/>
              </a:ext>
            </a:extLst>
          </p:cNvPr>
          <p:cNvSpPr/>
          <p:nvPr/>
        </p:nvSpPr>
        <p:spPr bwMode="auto">
          <a:xfrm>
            <a:off x="4838698" y="1325577"/>
            <a:ext cx="2346961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>
              <a:defRPr/>
            </a:pPr>
            <a:r>
              <a:rPr lang="de-DE" sz="4000" b="1" dirty="0">
                <a:solidFill>
                  <a:srgbClr val="00B0F0"/>
                </a:solidFill>
                <a:latin typeface="Meta Offc Pro"/>
                <a:ea typeface="Arial"/>
              </a:rPr>
              <a:t>Gelöbnis</a:t>
            </a:r>
            <a:endParaRPr dirty="0"/>
          </a:p>
        </p:txBody>
      </p:sp>
      <p:pic>
        <p:nvPicPr>
          <p:cNvPr id="9" name="Grafik 13" descr="hände.png">
            <a:extLst>
              <a:ext uri="{FF2B5EF4-FFF2-40B4-BE49-F238E27FC236}">
                <a16:creationId xmlns:a16="http://schemas.microsoft.com/office/drawing/2014/main" id="{56774EC6-6DBE-443B-AE99-1CB66E222D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005342" y="2203010"/>
            <a:ext cx="6194015" cy="3018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46AF6D75-C256-43BB-80CD-516E1EB8E72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49824" y="93662"/>
            <a:ext cx="12954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668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2FD06E5-06FF-7835-C729-54BD19E2F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4000" dirty="0">
                <a:latin typeface="Meta Offc Pro" panose="020B0504030101020102" pitchFamily="34" charset="0"/>
              </a:rPr>
              <a:t>Gelöbnis</a:t>
            </a:r>
          </a:p>
        </p:txBody>
      </p:sp>
      <p:sp>
        <p:nvSpPr>
          <p:cNvPr id="14" name="Abgerundetes Rechteck 1">
            <a:extLst>
              <a:ext uri="{FF2B5EF4-FFF2-40B4-BE49-F238E27FC236}">
                <a16:creationId xmlns:a16="http://schemas.microsoft.com/office/drawing/2014/main" id="{B988A8F0-BAF5-4CB6-86B6-2DE43333BB8E}"/>
              </a:ext>
            </a:extLst>
          </p:cNvPr>
          <p:cNvSpPr/>
          <p:nvPr/>
        </p:nvSpPr>
        <p:spPr>
          <a:xfrm>
            <a:off x="323527" y="2322512"/>
            <a:ext cx="5732767" cy="3482752"/>
          </a:xfrm>
          <a:prstGeom prst="roundRect">
            <a:avLst/>
          </a:prstGeom>
          <a:noFill/>
          <a:ln>
            <a:solidFill>
              <a:srgbClr val="007C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007CA8"/>
              </a:solidFill>
            </a:endParaRP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0D210C93-83A0-4AA4-8BD1-3AB57B6A3BDD}"/>
              </a:ext>
            </a:extLst>
          </p:cNvPr>
          <p:cNvSpPr txBox="1">
            <a:spLocks noChangeArrowheads="1"/>
          </p:cNvSpPr>
          <p:nvPr/>
        </p:nvSpPr>
        <p:spPr>
          <a:xfrm>
            <a:off x="505352" y="2629896"/>
            <a:ext cx="5460497" cy="294694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b="1" i="0" kern="1200" baseline="0">
                <a:solidFill>
                  <a:schemeClr val="bg2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just"/>
            <a:r>
              <a:rPr lang="de-DE" sz="1200" dirty="0">
                <a:latin typeface="Meta Offc Pro" panose="020B0504030101020102" pitchFamily="34" charset="0"/>
              </a:rPr>
              <a:t>Sie haben in einem ordnungsgemäßen Promotions-verfahren die für die Promotion zum Doktor der Naturwissenschaften oder zum Doktor der Pädagogik geforderten Leistungen erfüllt und Ihre wissenschaftliche Befähigung nachgewiesen.</a:t>
            </a:r>
          </a:p>
          <a:p>
            <a:pPr algn="just"/>
            <a:r>
              <a:rPr lang="de-DE" sz="1200" dirty="0">
                <a:latin typeface="Meta Offc Pro" panose="020B0504030101020102" pitchFamily="34" charset="0"/>
              </a:rPr>
              <a:t> </a:t>
            </a:r>
          </a:p>
          <a:p>
            <a:pPr algn="just"/>
            <a:r>
              <a:rPr lang="de-DE" sz="1200" dirty="0">
                <a:latin typeface="Meta Offc Pro" panose="020B0504030101020102" pitchFamily="34" charset="0"/>
              </a:rPr>
              <a:t>Ich promoviere Sie zum Doktor der Natur-wissenschaften oder zum Doktor der Pädagogik und nehme Ihnen das Gelöbnis ab,</a:t>
            </a:r>
          </a:p>
          <a:p>
            <a:pPr algn="just"/>
            <a:r>
              <a:rPr lang="de-DE" sz="1200" dirty="0">
                <a:latin typeface="Meta Offc Pro" panose="020B0504030101020102" pitchFamily="34" charset="0"/>
              </a:rPr>
              <a:t> </a:t>
            </a:r>
          </a:p>
          <a:p>
            <a:pPr algn="just"/>
            <a:r>
              <a:rPr lang="de-DE" sz="1200" dirty="0">
                <a:latin typeface="Meta Offc Pro" panose="020B0504030101020102" pitchFamily="34" charset="0"/>
              </a:rPr>
              <a:t>dass Sie jederzeit bestrebt sein wollen, den Ihnen verliehenen Doktorgrad vor jedem Makel zu bewahren,</a:t>
            </a:r>
          </a:p>
          <a:p>
            <a:pPr algn="just"/>
            <a:r>
              <a:rPr lang="de-DE" sz="1200" dirty="0">
                <a:latin typeface="Meta Offc Pro" panose="020B0504030101020102" pitchFamily="34" charset="0"/>
              </a:rPr>
              <a:t> </a:t>
            </a:r>
          </a:p>
          <a:p>
            <a:pPr algn="just"/>
            <a:r>
              <a:rPr lang="de-DE" sz="1200" dirty="0">
                <a:latin typeface="Meta Offc Pro" panose="020B0504030101020102" pitchFamily="34" charset="0"/>
              </a:rPr>
              <a:t>die besondere gesellschaftliche Verantwortung des Doktorgrades anzuerkennen,</a:t>
            </a:r>
          </a:p>
          <a:p>
            <a:pPr algn="just"/>
            <a:r>
              <a:rPr lang="de-DE" sz="1200" dirty="0">
                <a:latin typeface="Meta Offc Pro" panose="020B0504030101020102" pitchFamily="34" charset="0"/>
              </a:rPr>
              <a:t> </a:t>
            </a:r>
          </a:p>
          <a:p>
            <a:pPr algn="just"/>
            <a:r>
              <a:rPr lang="de-DE" sz="1200" dirty="0">
                <a:latin typeface="Meta Offc Pro" panose="020B0504030101020102" pitchFamily="34" charset="0"/>
              </a:rPr>
              <a:t>sich in Ihrer wissenschaftlichen Arbeit dieses Titels würdig zu erweisen</a:t>
            </a:r>
          </a:p>
          <a:p>
            <a:pPr algn="just"/>
            <a:r>
              <a:rPr lang="de-DE" sz="1200" dirty="0">
                <a:latin typeface="Meta Offc Pro" panose="020B0504030101020102" pitchFamily="34" charset="0"/>
              </a:rPr>
              <a:t> </a:t>
            </a:r>
          </a:p>
          <a:p>
            <a:pPr algn="just"/>
            <a:r>
              <a:rPr lang="de-DE" sz="1200" dirty="0">
                <a:latin typeface="Meta Offc Pro" panose="020B0504030101020102" pitchFamily="34" charset="0"/>
              </a:rPr>
              <a:t>und jederzeit nach bestem Wissen und Gewissen die Wahrheit zu suchen und zu bekennen.</a:t>
            </a:r>
          </a:p>
        </p:txBody>
      </p:sp>
      <p:sp>
        <p:nvSpPr>
          <p:cNvPr id="16" name="Abgerundetes Rechteck 7">
            <a:extLst>
              <a:ext uri="{FF2B5EF4-FFF2-40B4-BE49-F238E27FC236}">
                <a16:creationId xmlns:a16="http://schemas.microsoft.com/office/drawing/2014/main" id="{51C5757B-3774-4198-A12C-341ABC965B9A}"/>
              </a:ext>
            </a:extLst>
          </p:cNvPr>
          <p:cNvSpPr/>
          <p:nvPr/>
        </p:nvSpPr>
        <p:spPr>
          <a:xfrm>
            <a:off x="6083398" y="2322512"/>
            <a:ext cx="5733498" cy="3482751"/>
          </a:xfrm>
          <a:prstGeom prst="roundRect">
            <a:avLst/>
          </a:prstGeom>
          <a:noFill/>
          <a:ln>
            <a:solidFill>
              <a:srgbClr val="007C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007CA8"/>
              </a:solidFill>
            </a:endParaRP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E0670C88-D604-4BCC-A3FD-CFC0E5C7E0AA}"/>
              </a:ext>
            </a:extLst>
          </p:cNvPr>
          <p:cNvSpPr txBox="1">
            <a:spLocks noChangeArrowheads="1"/>
          </p:cNvSpPr>
          <p:nvPr/>
        </p:nvSpPr>
        <p:spPr>
          <a:xfrm>
            <a:off x="6280350" y="2377437"/>
            <a:ext cx="5461202" cy="328381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b="1" i="0" kern="1200" baseline="0">
                <a:solidFill>
                  <a:schemeClr val="bg2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just"/>
            <a:r>
              <a:rPr lang="en-US" sz="1200" dirty="0">
                <a:latin typeface="Meta Offc Pro" panose="020B0504030101020102" pitchFamily="34" charset="0"/>
              </a:rPr>
              <a:t>In accordance with the regulations for a doctoral degree in Natural Sciences (Dr. </a:t>
            </a:r>
            <a:r>
              <a:rPr lang="en-US" sz="1200" dirty="0" err="1">
                <a:latin typeface="Meta Offc Pro" panose="020B0504030101020102" pitchFamily="34" charset="0"/>
              </a:rPr>
              <a:t>rer</a:t>
            </a:r>
            <a:r>
              <a:rPr lang="en-US" sz="1200" dirty="0">
                <a:latin typeface="Meta Offc Pro" panose="020B0504030101020102" pitchFamily="34" charset="0"/>
              </a:rPr>
              <a:t>. nat.) or in Pedagogy (Dr. </a:t>
            </a:r>
            <a:r>
              <a:rPr lang="en-US" sz="1200" dirty="0" err="1">
                <a:latin typeface="Meta Offc Pro" panose="020B0504030101020102" pitchFamily="34" charset="0"/>
              </a:rPr>
              <a:t>paed</a:t>
            </a:r>
            <a:r>
              <a:rPr lang="en-US" sz="1200" dirty="0">
                <a:latin typeface="Meta Offc Pro" panose="020B0504030101020102" pitchFamily="34" charset="0"/>
              </a:rPr>
              <a:t>.), you have met the stipulated requirements and demonstrated your scholarly competence.</a:t>
            </a:r>
            <a:endParaRPr lang="de-DE" sz="1200" dirty="0">
              <a:latin typeface="Meta Offc Pro" panose="020B0504030101020102" pitchFamily="34" charset="0"/>
            </a:endParaRPr>
          </a:p>
          <a:p>
            <a:pPr algn="just"/>
            <a:r>
              <a:rPr lang="en-GB" sz="1200" dirty="0">
                <a:latin typeface="Meta Offc Pro" panose="020B0504030101020102" pitchFamily="34" charset="0"/>
              </a:rPr>
              <a:t> </a:t>
            </a:r>
            <a:endParaRPr lang="de-DE" sz="1200" dirty="0">
              <a:latin typeface="Meta Offc Pro" panose="020B0504030101020102" pitchFamily="34" charset="0"/>
            </a:endParaRPr>
          </a:p>
          <a:p>
            <a:pPr algn="just"/>
            <a:r>
              <a:rPr lang="en-US" sz="1200" dirty="0">
                <a:latin typeface="Meta Offc Pro" panose="020B0504030101020102" pitchFamily="34" charset="0"/>
              </a:rPr>
              <a:t>Therefore, I award to you a doctoral degree in Natural Sciences or in Pedagogy and ask you to solemnly promise</a:t>
            </a:r>
            <a:endParaRPr lang="de-DE" sz="1200" dirty="0">
              <a:latin typeface="Meta Offc Pro" panose="020B0504030101020102" pitchFamily="34" charset="0"/>
            </a:endParaRPr>
          </a:p>
          <a:p>
            <a:pPr algn="just"/>
            <a:r>
              <a:rPr lang="en-GB" sz="1200" dirty="0">
                <a:latin typeface="Meta Offc Pro" panose="020B0504030101020102" pitchFamily="34" charset="0"/>
              </a:rPr>
              <a:t> </a:t>
            </a:r>
            <a:endParaRPr lang="de-DE" sz="1200" dirty="0">
              <a:latin typeface="Meta Offc Pro" panose="020B0504030101020102" pitchFamily="34" charset="0"/>
            </a:endParaRPr>
          </a:p>
          <a:p>
            <a:pPr algn="just"/>
            <a:r>
              <a:rPr lang="en-US" sz="1200" dirty="0">
                <a:latin typeface="Meta Offc Pro" panose="020B0504030101020102" pitchFamily="34" charset="0"/>
              </a:rPr>
              <a:t>that you will strive, at all times, to protect the doctoral title awarded to you from any blemish,</a:t>
            </a:r>
            <a:endParaRPr lang="de-DE" sz="1200" dirty="0">
              <a:latin typeface="Meta Offc Pro" panose="020B0504030101020102" pitchFamily="34" charset="0"/>
            </a:endParaRPr>
          </a:p>
          <a:p>
            <a:pPr algn="just"/>
            <a:r>
              <a:rPr lang="en-US" sz="1200" dirty="0">
                <a:latin typeface="Meta Offc Pro" panose="020B0504030101020102" pitchFamily="34" charset="0"/>
              </a:rPr>
              <a:t> </a:t>
            </a:r>
            <a:endParaRPr lang="de-DE" sz="1200" dirty="0">
              <a:latin typeface="Meta Offc Pro" panose="020B0504030101020102" pitchFamily="34" charset="0"/>
            </a:endParaRPr>
          </a:p>
          <a:p>
            <a:pPr algn="just"/>
            <a:r>
              <a:rPr lang="en-US" sz="1200" dirty="0">
                <a:latin typeface="Meta Offc Pro" panose="020B0504030101020102" pitchFamily="34" charset="0"/>
              </a:rPr>
              <a:t>that you acknowledge the special social responsibility of your doctoral title,</a:t>
            </a:r>
            <a:endParaRPr lang="de-DE" sz="1200" dirty="0">
              <a:latin typeface="Meta Offc Pro" panose="020B0504030101020102" pitchFamily="34" charset="0"/>
            </a:endParaRPr>
          </a:p>
          <a:p>
            <a:pPr algn="just"/>
            <a:r>
              <a:rPr lang="en-US" sz="1200" dirty="0">
                <a:latin typeface="Meta Offc Pro" panose="020B0504030101020102" pitchFamily="34" charset="0"/>
              </a:rPr>
              <a:t> </a:t>
            </a:r>
            <a:endParaRPr lang="de-DE" sz="1200" dirty="0">
              <a:latin typeface="Meta Offc Pro" panose="020B0504030101020102" pitchFamily="34" charset="0"/>
            </a:endParaRPr>
          </a:p>
          <a:p>
            <a:pPr algn="just"/>
            <a:r>
              <a:rPr lang="en-US" sz="1200" dirty="0">
                <a:latin typeface="Meta Offc Pro" panose="020B0504030101020102" pitchFamily="34" charset="0"/>
              </a:rPr>
              <a:t>that you will demonstrate in your academic work that you are worthy of your doctoral title </a:t>
            </a:r>
            <a:endParaRPr lang="de-DE" sz="1200" dirty="0">
              <a:latin typeface="Meta Offc Pro" panose="020B0504030101020102" pitchFamily="34" charset="0"/>
            </a:endParaRPr>
          </a:p>
          <a:p>
            <a:pPr algn="just"/>
            <a:r>
              <a:rPr lang="en-US" sz="1200" dirty="0">
                <a:latin typeface="Meta Offc Pro" panose="020B0504030101020102" pitchFamily="34" charset="0"/>
              </a:rPr>
              <a:t> </a:t>
            </a:r>
            <a:endParaRPr lang="de-DE" sz="1200" dirty="0">
              <a:latin typeface="Meta Offc Pro" panose="020B0504030101020102" pitchFamily="34" charset="0"/>
            </a:endParaRPr>
          </a:p>
          <a:p>
            <a:pPr algn="just"/>
            <a:r>
              <a:rPr lang="en-US" sz="1200" dirty="0">
                <a:latin typeface="Meta Offc Pro" panose="020B0504030101020102" pitchFamily="34" charset="0"/>
              </a:rPr>
              <a:t>and that you will, according to the best of your knowledge and belief, search for and state the truth at all times.</a:t>
            </a:r>
            <a:endParaRPr lang="de-DE" sz="1200" dirty="0">
              <a:latin typeface="Meta Offc Pro" panose="020B0504030101020102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AA4E7F9-2CE3-482A-8642-C68B76034FB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49824" y="93662"/>
            <a:ext cx="12954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2149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2FD06E5-06FF-7835-C729-54BD19E2F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5224" cy="971551"/>
          </a:xfrm>
        </p:spPr>
        <p:txBody>
          <a:bodyPr/>
          <a:lstStyle/>
          <a:p>
            <a:pPr algn="ctr"/>
            <a:br>
              <a:rPr lang="en-US" sz="2000" dirty="0">
                <a:latin typeface="Meta Offc Pro" panose="020B0504030101020102" pitchFamily="34" charset="0"/>
              </a:rPr>
            </a:br>
            <a:r>
              <a:rPr lang="en-US" sz="2000" dirty="0" err="1">
                <a:latin typeface="Meta Offc Pro" panose="020B0504030101020102" pitchFamily="34" charset="0"/>
              </a:rPr>
              <a:t>Musikalischer</a:t>
            </a:r>
            <a:r>
              <a:rPr lang="en-US" sz="2000" dirty="0">
                <a:latin typeface="Meta Offc Pro" panose="020B0504030101020102" pitchFamily="34" charset="0"/>
              </a:rPr>
              <a:t> </a:t>
            </a:r>
            <a:r>
              <a:rPr lang="en-US" sz="2000" dirty="0" err="1">
                <a:latin typeface="Meta Offc Pro" panose="020B0504030101020102" pitchFamily="34" charset="0"/>
              </a:rPr>
              <a:t>Abschluss</a:t>
            </a:r>
            <a:endParaRPr lang="de-DE" sz="2000" dirty="0">
              <a:latin typeface="Meta Offc Pro" panose="020B0504030101020102" pitchFamily="34" charset="0"/>
            </a:endParaRPr>
          </a:p>
        </p:txBody>
      </p:sp>
      <p:sp>
        <p:nvSpPr>
          <p:cNvPr id="8" name="Vertikaler Textplatzhalter 3">
            <a:extLst>
              <a:ext uri="{FF2B5EF4-FFF2-40B4-BE49-F238E27FC236}">
                <a16:creationId xmlns:a16="http://schemas.microsoft.com/office/drawing/2014/main" id="{3A89A4C1-04AD-44E1-BDA0-2562210B24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60000" y="2547601"/>
            <a:ext cx="11483999" cy="3421062"/>
          </a:xfrm>
        </p:spPr>
        <p:txBody>
          <a:bodyPr/>
          <a:lstStyle/>
          <a:p>
            <a:pPr algn="ctr" defTabSz="914400">
              <a:spcAft>
                <a:spcPts val="0"/>
              </a:spcAft>
              <a:buSzPct val="85000"/>
              <a:buFontTx/>
              <a:buNone/>
              <a:defRPr/>
            </a:pPr>
            <a:r>
              <a:rPr lang="de-DE" sz="2800" b="1" dirty="0">
                <a:latin typeface="Meta Offc Pro"/>
              </a:rPr>
              <a:t>Sergei Wassiljewitsch Rachmaninow (1873-1943)</a:t>
            </a:r>
            <a:endParaRPr lang="de-DE" sz="2800" dirty="0"/>
          </a:p>
          <a:p>
            <a:pPr algn="just" defTabSz="914400">
              <a:spcAft>
                <a:spcPts val="0"/>
              </a:spcAft>
              <a:buSzPct val="85000"/>
              <a:buFontTx/>
              <a:buNone/>
              <a:defRPr/>
            </a:pPr>
            <a:endParaRPr lang="de-DE" sz="2800" b="1" i="1" dirty="0">
              <a:latin typeface="Meta Offc Pro"/>
            </a:endParaRPr>
          </a:p>
          <a:p>
            <a:pPr algn="ctr">
              <a:buNone/>
              <a:defRPr/>
            </a:pPr>
            <a:r>
              <a:rPr lang="de-DE" sz="2800" b="1" i="1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Prelude</a:t>
            </a:r>
            <a:r>
              <a:rPr lang="de-DE" sz="2800" b="1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B-dur, Op. 23 Nr. 2</a:t>
            </a:r>
            <a:endParaRPr lang="de-DE" sz="3200" b="1" i="1" dirty="0">
              <a:latin typeface="+mn-lt"/>
            </a:endParaRPr>
          </a:p>
          <a:p>
            <a:pPr algn="ctr" defTabSz="91440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de-DE" sz="2400" dirty="0">
              <a:latin typeface="Meta Offc Pro"/>
            </a:endParaRPr>
          </a:p>
          <a:p>
            <a:pPr algn="ctr" defTabSz="914400">
              <a:spcAft>
                <a:spcPts val="0"/>
              </a:spcAft>
              <a:buSzPct val="85000"/>
              <a:buFontTx/>
              <a:buNone/>
              <a:defRPr/>
            </a:pPr>
            <a:r>
              <a:rPr lang="de-DE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Chun-Kai </a:t>
            </a:r>
            <a:r>
              <a:rPr lang="de-DE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Chien</a:t>
            </a:r>
            <a:r>
              <a:rPr lang="de-DE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(Klavier)</a:t>
            </a:r>
            <a:endParaRPr lang="de-DE" sz="2800" dirty="0">
              <a:latin typeface="Meta Offc Pro" panose="020B0504030101020102" pitchFamily="34" charset="0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EBD3E660-3AF3-4098-A0B7-7ED17424D4B1}"/>
              </a:ext>
            </a:extLst>
          </p:cNvPr>
          <p:cNvSpPr/>
          <p:nvPr/>
        </p:nvSpPr>
        <p:spPr>
          <a:xfrm flipV="1">
            <a:off x="0" y="2320759"/>
            <a:ext cx="12204700" cy="45719"/>
          </a:xfrm>
          <a:prstGeom prst="rect">
            <a:avLst/>
          </a:prstGeom>
          <a:solidFill>
            <a:srgbClr val="007C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CE8B227-656C-41EE-B988-09C371A8370B}"/>
              </a:ext>
            </a:extLst>
          </p:cNvPr>
          <p:cNvSpPr/>
          <p:nvPr/>
        </p:nvSpPr>
        <p:spPr>
          <a:xfrm flipV="1">
            <a:off x="0" y="6126926"/>
            <a:ext cx="12204700" cy="45719"/>
          </a:xfrm>
          <a:prstGeom prst="rect">
            <a:avLst/>
          </a:prstGeom>
          <a:solidFill>
            <a:srgbClr val="007C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3132953-2EF4-4850-BEE0-F338175E893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49824" y="93662"/>
            <a:ext cx="12954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8723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E9303E4-3C38-4497-9D37-36C9FEC98F24}"/>
              </a:ext>
            </a:extLst>
          </p:cNvPr>
          <p:cNvSpPr/>
          <p:nvPr/>
        </p:nvSpPr>
        <p:spPr>
          <a:xfrm flipV="1">
            <a:off x="-964" y="5916568"/>
            <a:ext cx="12204700" cy="45719"/>
          </a:xfrm>
          <a:prstGeom prst="rect">
            <a:avLst/>
          </a:prstGeom>
          <a:solidFill>
            <a:srgbClr val="007C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DE7524D-7110-4A4F-A5FA-D527E45B4C4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465550" y="675912"/>
            <a:ext cx="6858000" cy="528637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D2C016F-00A5-41B0-88A3-A3BDB5DBE9B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49824" y="93662"/>
            <a:ext cx="12954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655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7" descr="http://www.mygeo.info/landkarten/welt/a3_rl1w_plain_winkel_0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1" t="13077" r="2298" b="22595"/>
          <a:stretch>
            <a:fillRect/>
          </a:stretch>
        </p:blipFill>
        <p:spPr bwMode="auto">
          <a:xfrm>
            <a:off x="2030679" y="1137074"/>
            <a:ext cx="8018462" cy="431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bgerundetes Rechteck 2"/>
          <p:cNvSpPr/>
          <p:nvPr/>
        </p:nvSpPr>
        <p:spPr>
          <a:xfrm>
            <a:off x="8004473" y="2581174"/>
            <a:ext cx="38100" cy="38100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7647254" y="3153199"/>
            <a:ext cx="38100" cy="38100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4688794" y="4062825"/>
            <a:ext cx="38100" cy="39688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sz="1400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13" name="Rectangle 20"/>
          <p:cNvSpPr txBox="1">
            <a:spLocks noChangeArrowheads="1"/>
          </p:cNvSpPr>
          <p:nvPr/>
        </p:nvSpPr>
        <p:spPr bwMode="auto">
          <a:xfrm>
            <a:off x="4338704" y="288813"/>
            <a:ext cx="4929188" cy="5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99CC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99CC"/>
                </a:solidFill>
                <a:latin typeface="MetaNormal-Roman" pitchFamily="18" charset="0"/>
                <a:ea typeface="MS PGothic" panose="020B0600070205080204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99CC"/>
                </a:solidFill>
                <a:latin typeface="MetaNormal-Roman" pitchFamily="18" charset="0"/>
                <a:ea typeface="MS PGothic" panose="020B0600070205080204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99CC"/>
                </a:solidFill>
                <a:latin typeface="MetaNormal-Roman" pitchFamily="18" charset="0"/>
                <a:ea typeface="MS PGothic" panose="020B0600070205080204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99CC"/>
                </a:solidFill>
                <a:latin typeface="MetaNormal-Roman" pitchFamily="18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99CC"/>
                </a:solidFill>
                <a:latin typeface="MetaNormal-Roman" pitchFamily="18" charset="0"/>
                <a:ea typeface="ＭＳ Ｐゴシック" pitchFamily="34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99CC"/>
                </a:solidFill>
                <a:latin typeface="MetaNormal-Roman" pitchFamily="18" charset="0"/>
                <a:ea typeface="ＭＳ Ｐゴシック" pitchFamily="34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99CC"/>
                </a:solidFill>
                <a:latin typeface="MetaNormal-Roman" pitchFamily="18" charset="0"/>
                <a:ea typeface="ＭＳ Ｐゴシック" pitchFamily="34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99CC"/>
                </a:solidFill>
                <a:latin typeface="MetaNormal-Roman" pitchFamily="18" charset="0"/>
                <a:ea typeface="ＭＳ Ｐゴシック" pitchFamily="34" charset="-128"/>
              </a:defRPr>
            </a:lvl9pPr>
          </a:lstStyle>
          <a:p>
            <a:pPr algn="ctr" defTabSz="914400" eaLnBrk="1" hangingPunct="1"/>
            <a:r>
              <a:rPr lang="de-DE" altLang="de-DE" sz="2000" b="1" kern="0" dirty="0">
                <a:solidFill>
                  <a:srgbClr val="333F48"/>
                </a:solidFill>
                <a:latin typeface="Meta Offc Pro"/>
              </a:rPr>
              <a:t>Promovenden*innen aus</a:t>
            </a:r>
            <a:br>
              <a:rPr lang="de-DE" altLang="de-DE" sz="2000" b="1" kern="0" dirty="0">
                <a:solidFill>
                  <a:srgbClr val="333F48"/>
                </a:solidFill>
                <a:latin typeface="Meta Offc Pro"/>
              </a:rPr>
            </a:br>
            <a:r>
              <a:rPr lang="de-DE" altLang="de-DE" sz="2000" b="1" kern="0" dirty="0">
                <a:solidFill>
                  <a:srgbClr val="333F48"/>
                </a:solidFill>
                <a:latin typeface="Meta Offc Pro"/>
              </a:rPr>
              <a:t>folgenden Ländern ab 2002</a:t>
            </a:r>
          </a:p>
        </p:txBody>
      </p:sp>
      <p:sp>
        <p:nvSpPr>
          <p:cNvPr id="14" name="Abgerundetes Rechteck 13"/>
          <p:cNvSpPr/>
          <p:nvPr/>
        </p:nvSpPr>
        <p:spPr>
          <a:xfrm>
            <a:off x="7196404" y="2341192"/>
            <a:ext cx="38100" cy="39688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15" name="Abgerundetes Rechteck 122"/>
          <p:cNvSpPr/>
          <p:nvPr/>
        </p:nvSpPr>
        <p:spPr>
          <a:xfrm>
            <a:off x="6082299" y="2289599"/>
            <a:ext cx="38100" cy="39688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pic>
        <p:nvPicPr>
          <p:cNvPr id="16" name="Picture 28" descr="http://www.mygeo.info/landkarten/welt/a3_rl1w_plain_winkel_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" t="95412" r="1158" b="2173"/>
          <a:stretch>
            <a:fillRect/>
          </a:stretch>
        </p:blipFill>
        <p:spPr bwMode="auto">
          <a:xfrm>
            <a:off x="1995754" y="6537773"/>
            <a:ext cx="60134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Abgerundetes Rechteck 122"/>
          <p:cNvSpPr/>
          <p:nvPr/>
        </p:nvSpPr>
        <p:spPr>
          <a:xfrm>
            <a:off x="7144810" y="2812680"/>
            <a:ext cx="38100" cy="39688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18" name="Abgerundetes Rechteck 122"/>
          <p:cNvSpPr/>
          <p:nvPr/>
        </p:nvSpPr>
        <p:spPr>
          <a:xfrm>
            <a:off x="3615004" y="2946158"/>
            <a:ext cx="38100" cy="39688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19" name="Abgerundetes Rechteck 122"/>
          <p:cNvSpPr/>
          <p:nvPr/>
        </p:nvSpPr>
        <p:spPr>
          <a:xfrm>
            <a:off x="5943150" y="2433000"/>
            <a:ext cx="38100" cy="39687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20" name="Abgerundetes Rechteck 122"/>
          <p:cNvSpPr/>
          <p:nvPr/>
        </p:nvSpPr>
        <p:spPr>
          <a:xfrm>
            <a:off x="6761495" y="2543628"/>
            <a:ext cx="38100" cy="39687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21" name="Abgerundetes Rechteck 122"/>
          <p:cNvSpPr/>
          <p:nvPr/>
        </p:nvSpPr>
        <p:spPr>
          <a:xfrm>
            <a:off x="6493407" y="2944842"/>
            <a:ext cx="38100" cy="39687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22" name="Abgerundetes Rechteck 122"/>
          <p:cNvSpPr/>
          <p:nvPr/>
        </p:nvSpPr>
        <p:spPr>
          <a:xfrm>
            <a:off x="6158179" y="3618337"/>
            <a:ext cx="38100" cy="39687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23" name="Abgerundetes Rechteck 122"/>
          <p:cNvSpPr/>
          <p:nvPr/>
        </p:nvSpPr>
        <p:spPr>
          <a:xfrm>
            <a:off x="6226441" y="2275091"/>
            <a:ext cx="38100" cy="39688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24" name="Abgerundetes Rechteck 122"/>
          <p:cNvSpPr/>
          <p:nvPr/>
        </p:nvSpPr>
        <p:spPr>
          <a:xfrm>
            <a:off x="7409128" y="1929519"/>
            <a:ext cx="38100" cy="39688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25" name="Abgerundetes Rechteck 122"/>
          <p:cNvSpPr/>
          <p:nvPr/>
        </p:nvSpPr>
        <p:spPr>
          <a:xfrm>
            <a:off x="8344960" y="3319886"/>
            <a:ext cx="38100" cy="39688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26" name="Abgerundetes Rechteck 122"/>
          <p:cNvSpPr/>
          <p:nvPr/>
        </p:nvSpPr>
        <p:spPr>
          <a:xfrm>
            <a:off x="6151829" y="2546973"/>
            <a:ext cx="38100" cy="39688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28" name="Abgerundetes Rechteck 122"/>
          <p:cNvSpPr/>
          <p:nvPr/>
        </p:nvSpPr>
        <p:spPr>
          <a:xfrm>
            <a:off x="5847029" y="2235782"/>
            <a:ext cx="38100" cy="39687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29" name="Abgerundetes Rechteck 122"/>
          <p:cNvSpPr/>
          <p:nvPr/>
        </p:nvSpPr>
        <p:spPr>
          <a:xfrm>
            <a:off x="6859854" y="3042074"/>
            <a:ext cx="38100" cy="39687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30" name="Abgerundetes Rechteck 122"/>
          <p:cNvSpPr/>
          <p:nvPr/>
        </p:nvSpPr>
        <p:spPr>
          <a:xfrm>
            <a:off x="6207391" y="2976986"/>
            <a:ext cx="38100" cy="39687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31" name="Abgerundetes Rechteck 122"/>
          <p:cNvSpPr/>
          <p:nvPr/>
        </p:nvSpPr>
        <p:spPr>
          <a:xfrm>
            <a:off x="6294970" y="2607789"/>
            <a:ext cx="38100" cy="39688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32" name="Abgerundetes Rechteck 122"/>
          <p:cNvSpPr/>
          <p:nvPr/>
        </p:nvSpPr>
        <p:spPr>
          <a:xfrm>
            <a:off x="5737491" y="2871953"/>
            <a:ext cx="38100" cy="39688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33" name="Abgerundetes Rechteck 122"/>
          <p:cNvSpPr/>
          <p:nvPr/>
        </p:nvSpPr>
        <p:spPr>
          <a:xfrm>
            <a:off x="6066370" y="2433000"/>
            <a:ext cx="38100" cy="39688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34" name="Abgerundetes Rechteck 122"/>
          <p:cNvSpPr/>
          <p:nvPr/>
        </p:nvSpPr>
        <p:spPr>
          <a:xfrm>
            <a:off x="8548954" y="2604868"/>
            <a:ext cx="38100" cy="39687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53" name="Abgerundetes Rechteck 138"/>
          <p:cNvSpPr/>
          <p:nvPr/>
        </p:nvSpPr>
        <p:spPr>
          <a:xfrm>
            <a:off x="3936615" y="2143475"/>
            <a:ext cx="38100" cy="39688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sz="1400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56" name="Abgerundetes Rechteck 122"/>
          <p:cNvSpPr/>
          <p:nvPr/>
        </p:nvSpPr>
        <p:spPr>
          <a:xfrm>
            <a:off x="6388366" y="2472687"/>
            <a:ext cx="38100" cy="39687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61" name="Abgerundetes Rechteck 122"/>
          <p:cNvSpPr/>
          <p:nvPr/>
        </p:nvSpPr>
        <p:spPr>
          <a:xfrm>
            <a:off x="6331216" y="2633613"/>
            <a:ext cx="38100" cy="39688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63" name="Abgerundetes Rechteck 122"/>
          <p:cNvSpPr/>
          <p:nvPr/>
        </p:nvSpPr>
        <p:spPr>
          <a:xfrm>
            <a:off x="6274865" y="2474808"/>
            <a:ext cx="38100" cy="39687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65" name="Abgerundetes Rechteck 122"/>
          <p:cNvSpPr/>
          <p:nvPr/>
        </p:nvSpPr>
        <p:spPr>
          <a:xfrm>
            <a:off x="6821754" y="2816279"/>
            <a:ext cx="38100" cy="39688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66" name="Abgerundetes Rechteck 122"/>
          <p:cNvSpPr/>
          <p:nvPr/>
        </p:nvSpPr>
        <p:spPr>
          <a:xfrm>
            <a:off x="5794641" y="2603650"/>
            <a:ext cx="38100" cy="39688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68" name="Abgerundetes Rechteck 122"/>
          <p:cNvSpPr/>
          <p:nvPr/>
        </p:nvSpPr>
        <p:spPr>
          <a:xfrm>
            <a:off x="5976002" y="2285621"/>
            <a:ext cx="38100" cy="39687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69" name="Abgerundetes Rechteck 122"/>
          <p:cNvSpPr/>
          <p:nvPr/>
        </p:nvSpPr>
        <p:spPr>
          <a:xfrm>
            <a:off x="6170540" y="2413156"/>
            <a:ext cx="38100" cy="39688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70" name="Abgerundetes Rechteck 69"/>
          <p:cNvSpPr/>
          <p:nvPr/>
        </p:nvSpPr>
        <p:spPr>
          <a:xfrm>
            <a:off x="4212517" y="3594154"/>
            <a:ext cx="38100" cy="39688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sz="1400" kern="0" dirty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75" name="Abgerundetes Rechteck 74"/>
          <p:cNvSpPr/>
          <p:nvPr/>
        </p:nvSpPr>
        <p:spPr>
          <a:xfrm>
            <a:off x="3903011" y="3297661"/>
            <a:ext cx="38100" cy="39688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sz="1400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76" name="Abgerundetes Rechteck 122"/>
          <p:cNvSpPr/>
          <p:nvPr/>
        </p:nvSpPr>
        <p:spPr>
          <a:xfrm>
            <a:off x="8190179" y="3245249"/>
            <a:ext cx="38100" cy="39688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80" name="Abgerundetes Rechteck 122"/>
          <p:cNvSpPr/>
          <p:nvPr/>
        </p:nvSpPr>
        <p:spPr>
          <a:xfrm>
            <a:off x="6044199" y="2144222"/>
            <a:ext cx="38100" cy="39688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83" name="Abgerundetes Rechteck 122">
            <a:extLst>
              <a:ext uri="{FF2B5EF4-FFF2-40B4-BE49-F238E27FC236}">
                <a16:creationId xmlns:a16="http://schemas.microsoft.com/office/drawing/2014/main" id="{DBA405CC-0D78-4654-9F3C-6D705E7D3C7C}"/>
              </a:ext>
            </a:extLst>
          </p:cNvPr>
          <p:cNvSpPr/>
          <p:nvPr/>
        </p:nvSpPr>
        <p:spPr>
          <a:xfrm>
            <a:off x="6632727" y="2826173"/>
            <a:ext cx="38100" cy="39688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84" name="Abgerundetes Rechteck 13">
            <a:extLst>
              <a:ext uri="{FF2B5EF4-FFF2-40B4-BE49-F238E27FC236}">
                <a16:creationId xmlns:a16="http://schemas.microsoft.com/office/drawing/2014/main" id="{9909F859-5AD1-4103-BA8D-083E4C92DD83}"/>
              </a:ext>
            </a:extLst>
          </p:cNvPr>
          <p:cNvSpPr/>
          <p:nvPr/>
        </p:nvSpPr>
        <p:spPr>
          <a:xfrm>
            <a:off x="7556743" y="2512374"/>
            <a:ext cx="38100" cy="39688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sp>
        <p:nvSpPr>
          <p:cNvPr id="82" name="Abgerundetes Rechteck 122">
            <a:extLst>
              <a:ext uri="{FF2B5EF4-FFF2-40B4-BE49-F238E27FC236}">
                <a16:creationId xmlns:a16="http://schemas.microsoft.com/office/drawing/2014/main" id="{C1B907C2-6B40-439C-BB9B-7C6AB32D27C4}"/>
              </a:ext>
            </a:extLst>
          </p:cNvPr>
          <p:cNvSpPr/>
          <p:nvPr/>
        </p:nvSpPr>
        <p:spPr>
          <a:xfrm>
            <a:off x="6218115" y="2482386"/>
            <a:ext cx="38100" cy="39688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pic>
        <p:nvPicPr>
          <p:cNvPr id="81" name="Grafik 80">
            <a:extLst>
              <a:ext uri="{FF2B5EF4-FFF2-40B4-BE49-F238E27FC236}">
                <a16:creationId xmlns:a16="http://schemas.microsoft.com/office/drawing/2014/main" id="{84F6FA3F-367F-4ED0-B7CA-F19F70972F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3350" y="0"/>
            <a:ext cx="0" cy="0"/>
          </a:xfrm>
          <a:prstGeom prst="rect">
            <a:avLst/>
          </a:prstGeom>
        </p:spPr>
      </p:pic>
      <p:graphicFrame>
        <p:nvGraphicFramePr>
          <p:cNvPr id="88" name="Tabelle 19">
            <a:extLst>
              <a:ext uri="{FF2B5EF4-FFF2-40B4-BE49-F238E27FC236}">
                <a16:creationId xmlns:a16="http://schemas.microsoft.com/office/drawing/2014/main" id="{6DE22437-A3E6-40C5-9170-210CCEA539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8970132"/>
              </p:ext>
            </p:extLst>
          </p:nvPr>
        </p:nvGraphicFramePr>
        <p:xfrm>
          <a:off x="960163" y="2901499"/>
          <a:ext cx="10834144" cy="32004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14587">
                  <a:extLst>
                    <a:ext uri="{9D8B030D-6E8A-4147-A177-3AD203B41FA5}">
                      <a16:colId xmlns:a16="http://schemas.microsoft.com/office/drawing/2014/main" val="3319498"/>
                    </a:ext>
                  </a:extLst>
                </a:gridCol>
                <a:gridCol w="1332000">
                  <a:extLst>
                    <a:ext uri="{9D8B030D-6E8A-4147-A177-3AD203B41FA5}">
                      <a16:colId xmlns:a16="http://schemas.microsoft.com/office/drawing/2014/main" val="974412781"/>
                    </a:ext>
                  </a:extLst>
                </a:gridCol>
                <a:gridCol w="214400">
                  <a:extLst>
                    <a:ext uri="{9D8B030D-6E8A-4147-A177-3AD203B41FA5}">
                      <a16:colId xmlns:a16="http://schemas.microsoft.com/office/drawing/2014/main" val="102365562"/>
                    </a:ext>
                  </a:extLst>
                </a:gridCol>
                <a:gridCol w="1332000">
                  <a:extLst>
                    <a:ext uri="{9D8B030D-6E8A-4147-A177-3AD203B41FA5}">
                      <a16:colId xmlns:a16="http://schemas.microsoft.com/office/drawing/2014/main" val="881939521"/>
                    </a:ext>
                  </a:extLst>
                </a:gridCol>
                <a:gridCol w="217388">
                  <a:extLst>
                    <a:ext uri="{9D8B030D-6E8A-4147-A177-3AD203B41FA5}">
                      <a16:colId xmlns:a16="http://schemas.microsoft.com/office/drawing/2014/main" val="1094777276"/>
                    </a:ext>
                  </a:extLst>
                </a:gridCol>
                <a:gridCol w="1332000">
                  <a:extLst>
                    <a:ext uri="{9D8B030D-6E8A-4147-A177-3AD203B41FA5}">
                      <a16:colId xmlns:a16="http://schemas.microsoft.com/office/drawing/2014/main" val="4064347892"/>
                    </a:ext>
                  </a:extLst>
                </a:gridCol>
                <a:gridCol w="214026">
                  <a:extLst>
                    <a:ext uri="{9D8B030D-6E8A-4147-A177-3AD203B41FA5}">
                      <a16:colId xmlns:a16="http://schemas.microsoft.com/office/drawing/2014/main" val="2897581467"/>
                    </a:ext>
                  </a:extLst>
                </a:gridCol>
                <a:gridCol w="1332000">
                  <a:extLst>
                    <a:ext uri="{9D8B030D-6E8A-4147-A177-3AD203B41FA5}">
                      <a16:colId xmlns:a16="http://schemas.microsoft.com/office/drawing/2014/main" val="772387831"/>
                    </a:ext>
                  </a:extLst>
                </a:gridCol>
                <a:gridCol w="217074">
                  <a:extLst>
                    <a:ext uri="{9D8B030D-6E8A-4147-A177-3AD203B41FA5}">
                      <a16:colId xmlns:a16="http://schemas.microsoft.com/office/drawing/2014/main" val="3547033004"/>
                    </a:ext>
                  </a:extLst>
                </a:gridCol>
                <a:gridCol w="1332000">
                  <a:extLst>
                    <a:ext uri="{9D8B030D-6E8A-4147-A177-3AD203B41FA5}">
                      <a16:colId xmlns:a16="http://schemas.microsoft.com/office/drawing/2014/main" val="2448215801"/>
                    </a:ext>
                  </a:extLst>
                </a:gridCol>
                <a:gridCol w="216825">
                  <a:extLst>
                    <a:ext uri="{9D8B030D-6E8A-4147-A177-3AD203B41FA5}">
                      <a16:colId xmlns:a16="http://schemas.microsoft.com/office/drawing/2014/main" val="326843436"/>
                    </a:ext>
                  </a:extLst>
                </a:gridCol>
                <a:gridCol w="1332000">
                  <a:extLst>
                    <a:ext uri="{9D8B030D-6E8A-4147-A177-3AD203B41FA5}">
                      <a16:colId xmlns:a16="http://schemas.microsoft.com/office/drawing/2014/main" val="4019781303"/>
                    </a:ext>
                  </a:extLst>
                </a:gridCol>
                <a:gridCol w="215844">
                  <a:extLst>
                    <a:ext uri="{9D8B030D-6E8A-4147-A177-3AD203B41FA5}">
                      <a16:colId xmlns:a16="http://schemas.microsoft.com/office/drawing/2014/main" val="2632542412"/>
                    </a:ext>
                  </a:extLst>
                </a:gridCol>
                <a:gridCol w="1332000">
                  <a:extLst>
                    <a:ext uri="{9D8B030D-6E8A-4147-A177-3AD203B41FA5}">
                      <a16:colId xmlns:a16="http://schemas.microsoft.com/office/drawing/2014/main" val="2556619237"/>
                    </a:ext>
                  </a:extLst>
                </a:gridCol>
              </a:tblGrid>
              <a:tr h="191107">
                <a:tc>
                  <a:txBody>
                    <a:bodyPr/>
                    <a:lstStyle/>
                    <a:p>
                      <a:pPr algn="ctr"/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1817069"/>
                  </a:ext>
                </a:extLst>
              </a:tr>
              <a:tr h="191107">
                <a:tc>
                  <a:txBody>
                    <a:bodyPr/>
                    <a:lstStyle/>
                    <a:p>
                      <a:pPr algn="ctr"/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7026703"/>
                  </a:ext>
                </a:extLst>
              </a:tr>
              <a:tr h="191107">
                <a:tc>
                  <a:txBody>
                    <a:bodyPr/>
                    <a:lstStyle/>
                    <a:p>
                      <a:pPr algn="ctr"/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786056"/>
                  </a:ext>
                </a:extLst>
              </a:tr>
              <a:tr h="191107">
                <a:tc>
                  <a:txBody>
                    <a:bodyPr/>
                    <a:lstStyle/>
                    <a:p>
                      <a:pPr algn="ctr"/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0274648"/>
                  </a:ext>
                </a:extLst>
              </a:tr>
              <a:tr h="191107">
                <a:tc>
                  <a:txBody>
                    <a:bodyPr/>
                    <a:lstStyle/>
                    <a:p>
                      <a:pPr algn="ctr"/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447668"/>
                  </a:ext>
                </a:extLst>
              </a:tr>
              <a:tr h="191107">
                <a:tc>
                  <a:txBody>
                    <a:bodyPr/>
                    <a:lstStyle/>
                    <a:p>
                      <a:pPr algn="ctr"/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29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alt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1048233"/>
                  </a:ext>
                </a:extLst>
              </a:tr>
              <a:tr h="191107">
                <a:tc>
                  <a:txBody>
                    <a:bodyPr/>
                    <a:lstStyle/>
                    <a:p>
                      <a:pPr algn="ctr"/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kern="1200" dirty="0">
                          <a:solidFill>
                            <a:schemeClr val="accent4"/>
                          </a:solidFill>
                          <a:latin typeface="MetaNormalLF-Roman" panose="020B0502030000020004" pitchFamily="34" charset="0"/>
                          <a:ea typeface="+mn-ea"/>
                          <a:cs typeface="+mn-cs"/>
                        </a:rPr>
                        <a:t>Ägypten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 dirty="0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Schweiz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2535877"/>
                  </a:ext>
                </a:extLst>
              </a:tr>
              <a:tr h="191107">
                <a:tc>
                  <a:txBody>
                    <a:bodyPr/>
                    <a:lstStyle/>
                    <a:p>
                      <a:pPr algn="ctr"/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 dirty="0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Albanien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Spanien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9096392"/>
                  </a:ext>
                </a:extLst>
              </a:tr>
              <a:tr h="191107">
                <a:tc>
                  <a:txBody>
                    <a:bodyPr/>
                    <a:lstStyle/>
                    <a:p>
                      <a:pPr algn="ctr"/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 dirty="0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Argentinien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Frankreich</a:t>
                      </a:r>
                      <a:endParaRPr lang="de-DE" sz="900" b="1" i="0" u="none" strike="noStrike" dirty="0">
                        <a:solidFill>
                          <a:schemeClr val="accent4"/>
                        </a:solidFill>
                        <a:effectLst/>
                        <a:latin typeface="MetaNormalLF-Roman" panose="020B0502030000020004" pitchFamily="34" charset="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 dirty="0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Mexiko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 dirty="0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Südkorea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4494515"/>
                  </a:ext>
                </a:extLst>
              </a:tr>
              <a:tr h="191107">
                <a:tc>
                  <a:txBody>
                    <a:bodyPr/>
                    <a:lstStyle/>
                    <a:p>
                      <a:pPr algn="ctr"/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 dirty="0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Brasilien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Georgien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 dirty="0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Niederlande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 dirty="0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Thailand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250548"/>
                  </a:ext>
                </a:extLst>
              </a:tr>
              <a:tr h="191107">
                <a:tc>
                  <a:txBody>
                    <a:bodyPr/>
                    <a:lstStyle/>
                    <a:p>
                      <a:pPr algn="ctr"/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 dirty="0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Bulgarien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Griechenland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 dirty="0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Irak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 dirty="0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Kamerun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 dirty="0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Kolumbien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 dirty="0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Österreich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 kern="1200" dirty="0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  <a:ea typeface="+mn-ea"/>
                          <a:cs typeface="+mn-cs"/>
                        </a:rPr>
                        <a:t>Ukraine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2320870"/>
                  </a:ext>
                </a:extLst>
              </a:tr>
              <a:tr h="191107">
                <a:tc>
                  <a:txBody>
                    <a:bodyPr/>
                    <a:lstStyle/>
                    <a:p>
                      <a:pPr algn="ctr"/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 dirty="0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China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Großbritannien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Iran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Kanada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Kroatien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Polen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 dirty="0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Ungarn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18881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Dänemark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Honduras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Israel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Kasachstan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Libyen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Russ. Föderation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 dirty="0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USA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84575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Deutschland</a:t>
                      </a:r>
                      <a:endParaRPr lang="de-DE" sz="900" b="1" i="0" u="none" strike="noStrike" dirty="0">
                        <a:solidFill>
                          <a:schemeClr val="accent4"/>
                        </a:solidFill>
                        <a:effectLst/>
                        <a:latin typeface="MetaNormalLF-Roman" panose="020B0502030000020004" pitchFamily="34" charset="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Indien</a:t>
                      </a:r>
                      <a:endParaRPr lang="de-DE" sz="900" b="1" i="0" u="none" strike="noStrike" dirty="0">
                        <a:solidFill>
                          <a:schemeClr val="accent4"/>
                        </a:solidFill>
                        <a:effectLst/>
                        <a:latin typeface="MetaNormalLF-Roman" panose="020B0502030000020004" pitchFamily="34" charset="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Italien</a:t>
                      </a:r>
                      <a:endParaRPr lang="de-DE" sz="900" b="1" i="0" u="none" strike="noStrike" dirty="0">
                        <a:solidFill>
                          <a:schemeClr val="accent4"/>
                        </a:solidFill>
                        <a:effectLst/>
                        <a:latin typeface="MetaNormalLF-Roman" panose="020B0502030000020004" pitchFamily="34" charset="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Kirgisistan</a:t>
                      </a:r>
                      <a:endParaRPr lang="de-DE" sz="900" b="1" i="0" u="none" strike="noStrike" dirty="0">
                        <a:solidFill>
                          <a:schemeClr val="accent4"/>
                        </a:solidFill>
                        <a:effectLst/>
                        <a:latin typeface="MetaNormalLF-Roman" panose="020B0502030000020004" pitchFamily="34" charset="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Marokko</a:t>
                      </a:r>
                      <a:endParaRPr lang="de-DE" sz="900" b="1" i="0" u="none" strike="noStrike" dirty="0">
                        <a:solidFill>
                          <a:schemeClr val="accent4"/>
                        </a:solidFill>
                        <a:effectLst/>
                        <a:latin typeface="MetaNormalLF-Roman" panose="020B0502030000020004" pitchFamily="34" charset="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Saudi Arabien</a:t>
                      </a:r>
                      <a:endParaRPr lang="de-DE" sz="900" b="1" i="0" u="none" strike="noStrike" dirty="0">
                        <a:solidFill>
                          <a:schemeClr val="accent4"/>
                        </a:solidFill>
                        <a:effectLst/>
                        <a:latin typeface="MetaNormalLF-Roman" panose="020B0502030000020004" pitchFamily="34" charset="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900" b="1" dirty="0">
                        <a:solidFill>
                          <a:schemeClr val="accent4"/>
                        </a:solidFill>
                        <a:latin typeface="MetaNormalLF-Roman" panose="020B05020300000200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 dirty="0">
                          <a:solidFill>
                            <a:schemeClr val="accent4"/>
                          </a:solidFill>
                          <a:effectLst/>
                          <a:latin typeface="MetaNormalLF-Roman" panose="020B0502030000020004" pitchFamily="34" charset="0"/>
                        </a:rPr>
                        <a:t>Vietnam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0660229"/>
                  </a:ext>
                </a:extLst>
              </a:tr>
            </a:tbl>
          </a:graphicData>
        </a:graphic>
      </p:graphicFrame>
      <p:pic>
        <p:nvPicPr>
          <p:cNvPr id="89" name="Grafik 88">
            <a:extLst>
              <a:ext uri="{FF2B5EF4-FFF2-40B4-BE49-F238E27FC236}">
                <a16:creationId xmlns:a16="http://schemas.microsoft.com/office/drawing/2014/main" id="{806C5647-3A09-4E7E-B7D3-070AEDFD108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68857" y="4289376"/>
            <a:ext cx="198000" cy="198000"/>
          </a:xfrm>
          <a:prstGeom prst="rect">
            <a:avLst/>
          </a:prstGeom>
        </p:spPr>
      </p:pic>
      <p:pic>
        <p:nvPicPr>
          <p:cNvPr id="92" name="Grafik 91">
            <a:extLst>
              <a:ext uri="{FF2B5EF4-FFF2-40B4-BE49-F238E27FC236}">
                <a16:creationId xmlns:a16="http://schemas.microsoft.com/office/drawing/2014/main" id="{D45D0290-FD14-4A8F-8C4F-DBFA62BEEBC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68857" y="4517574"/>
            <a:ext cx="198000" cy="198000"/>
          </a:xfrm>
          <a:prstGeom prst="rect">
            <a:avLst/>
          </a:prstGeom>
        </p:spPr>
      </p:pic>
      <p:pic>
        <p:nvPicPr>
          <p:cNvPr id="98" name="Grafik 97">
            <a:extLst>
              <a:ext uri="{FF2B5EF4-FFF2-40B4-BE49-F238E27FC236}">
                <a16:creationId xmlns:a16="http://schemas.microsoft.com/office/drawing/2014/main" id="{D2C972A6-91F5-4211-B549-B7F9324CB82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68857" y="4973970"/>
            <a:ext cx="198000" cy="198000"/>
          </a:xfrm>
          <a:prstGeom prst="rect">
            <a:avLst/>
          </a:prstGeom>
        </p:spPr>
      </p:pic>
      <p:pic>
        <p:nvPicPr>
          <p:cNvPr id="100" name="Grafik 99">
            <a:extLst>
              <a:ext uri="{FF2B5EF4-FFF2-40B4-BE49-F238E27FC236}">
                <a16:creationId xmlns:a16="http://schemas.microsoft.com/office/drawing/2014/main" id="{FD301C37-8FC3-4444-AC6F-14C8C6F14E4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968857" y="5207608"/>
            <a:ext cx="198000" cy="198000"/>
          </a:xfrm>
          <a:prstGeom prst="rect">
            <a:avLst/>
          </a:prstGeom>
        </p:spPr>
      </p:pic>
      <p:pic>
        <p:nvPicPr>
          <p:cNvPr id="102" name="Grafik 101">
            <a:extLst>
              <a:ext uri="{FF2B5EF4-FFF2-40B4-BE49-F238E27FC236}">
                <a16:creationId xmlns:a16="http://schemas.microsoft.com/office/drawing/2014/main" id="{87435516-5491-4D4C-BA3F-DA6AF4062A7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968857" y="5430868"/>
            <a:ext cx="198000" cy="198000"/>
          </a:xfrm>
          <a:prstGeom prst="rect">
            <a:avLst/>
          </a:prstGeom>
        </p:spPr>
      </p:pic>
      <p:pic>
        <p:nvPicPr>
          <p:cNvPr id="108" name="Grafik 107">
            <a:extLst>
              <a:ext uri="{FF2B5EF4-FFF2-40B4-BE49-F238E27FC236}">
                <a16:creationId xmlns:a16="http://schemas.microsoft.com/office/drawing/2014/main" id="{5FE9EBC3-884D-4C62-983D-2AD6D773A02C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968857" y="5889559"/>
            <a:ext cx="198000" cy="198000"/>
          </a:xfrm>
          <a:prstGeom prst="rect">
            <a:avLst/>
          </a:prstGeom>
        </p:spPr>
      </p:pic>
      <p:pic>
        <p:nvPicPr>
          <p:cNvPr id="114" name="Grafik 113">
            <a:extLst>
              <a:ext uri="{FF2B5EF4-FFF2-40B4-BE49-F238E27FC236}">
                <a16:creationId xmlns:a16="http://schemas.microsoft.com/office/drawing/2014/main" id="{6BA1B8C3-9E94-4BF8-AFE5-521A72EE22FB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2515864" y="4745772"/>
            <a:ext cx="198000" cy="198000"/>
          </a:xfrm>
          <a:prstGeom prst="rect">
            <a:avLst/>
          </a:prstGeom>
        </p:spPr>
      </p:pic>
      <p:pic>
        <p:nvPicPr>
          <p:cNvPr id="115" name="Picture 2">
            <a:extLst>
              <a:ext uri="{FF2B5EF4-FFF2-40B4-BE49-F238E27FC236}">
                <a16:creationId xmlns:a16="http://schemas.microsoft.com/office/drawing/2014/main" id="{A388688D-C929-48EC-8BFD-44F65712EE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/>
          <a:srcRect/>
          <a:stretch/>
        </p:blipFill>
        <p:spPr bwMode="auto">
          <a:xfrm>
            <a:off x="2515864" y="4972566"/>
            <a:ext cx="198000" cy="19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Grafik 115">
            <a:extLst>
              <a:ext uri="{FF2B5EF4-FFF2-40B4-BE49-F238E27FC236}">
                <a16:creationId xmlns:a16="http://schemas.microsoft.com/office/drawing/2014/main" id="{1569FE22-77D7-4088-96E0-33B6A6B69CD5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2515864" y="5203866"/>
            <a:ext cx="198000" cy="198000"/>
          </a:xfrm>
          <a:prstGeom prst="rect">
            <a:avLst/>
          </a:prstGeom>
        </p:spPr>
      </p:pic>
      <p:pic>
        <p:nvPicPr>
          <p:cNvPr id="117" name="Picture 30">
            <a:extLst>
              <a:ext uri="{FF2B5EF4-FFF2-40B4-BE49-F238E27FC236}">
                <a16:creationId xmlns:a16="http://schemas.microsoft.com/office/drawing/2014/main" id="{20E963FE-6098-413A-8DAC-90D541CF4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/>
          <a:srcRect/>
          <a:stretch/>
        </p:blipFill>
        <p:spPr bwMode="auto">
          <a:xfrm>
            <a:off x="2515864" y="5431433"/>
            <a:ext cx="198000" cy="19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Grafik 117">
            <a:extLst>
              <a:ext uri="{FF2B5EF4-FFF2-40B4-BE49-F238E27FC236}">
                <a16:creationId xmlns:a16="http://schemas.microsoft.com/office/drawing/2014/main" id="{D4757F79-7ED6-45A1-9576-335DA2A374FC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2515864" y="5889360"/>
            <a:ext cx="198000" cy="198000"/>
          </a:xfrm>
          <a:prstGeom prst="rect">
            <a:avLst/>
          </a:prstGeom>
        </p:spPr>
      </p:pic>
      <p:pic>
        <p:nvPicPr>
          <p:cNvPr id="119" name="Grafik 118">
            <a:extLst>
              <a:ext uri="{FF2B5EF4-FFF2-40B4-BE49-F238E27FC236}">
                <a16:creationId xmlns:a16="http://schemas.microsoft.com/office/drawing/2014/main" id="{C9F5966F-ECEF-4AF8-8B46-02D890F06299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4062849" y="5430868"/>
            <a:ext cx="198000" cy="198000"/>
          </a:xfrm>
          <a:prstGeom prst="rect">
            <a:avLst/>
          </a:prstGeom>
        </p:spPr>
      </p:pic>
      <p:pic>
        <p:nvPicPr>
          <p:cNvPr id="120" name="Grafik 119">
            <a:extLst>
              <a:ext uri="{FF2B5EF4-FFF2-40B4-BE49-F238E27FC236}">
                <a16:creationId xmlns:a16="http://schemas.microsoft.com/office/drawing/2014/main" id="{65473931-A5C7-420D-88E8-1F5BBB0C9A9C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4062849" y="5658330"/>
            <a:ext cx="198000" cy="198000"/>
          </a:xfrm>
          <a:prstGeom prst="rect">
            <a:avLst/>
          </a:prstGeom>
        </p:spPr>
      </p:pic>
      <p:pic>
        <p:nvPicPr>
          <p:cNvPr id="121" name="Grafik 120">
            <a:extLst>
              <a:ext uri="{FF2B5EF4-FFF2-40B4-BE49-F238E27FC236}">
                <a16:creationId xmlns:a16="http://schemas.microsoft.com/office/drawing/2014/main" id="{5150DFD2-29D0-46E1-B775-5587B84DE448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4062849" y="5888376"/>
            <a:ext cx="198000" cy="198000"/>
          </a:xfrm>
          <a:prstGeom prst="rect">
            <a:avLst/>
          </a:prstGeom>
        </p:spPr>
      </p:pic>
      <p:pic>
        <p:nvPicPr>
          <p:cNvPr id="122" name="Grafik 121">
            <a:extLst>
              <a:ext uri="{FF2B5EF4-FFF2-40B4-BE49-F238E27FC236}">
                <a16:creationId xmlns:a16="http://schemas.microsoft.com/office/drawing/2014/main" id="{CFBC851A-C361-4BC1-B9D9-0057857E88E1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5608778" y="5203759"/>
            <a:ext cx="198000" cy="198000"/>
          </a:xfrm>
          <a:prstGeom prst="rect">
            <a:avLst/>
          </a:prstGeom>
        </p:spPr>
      </p:pic>
      <p:pic>
        <p:nvPicPr>
          <p:cNvPr id="123" name="Grafik 122">
            <a:extLst>
              <a:ext uri="{FF2B5EF4-FFF2-40B4-BE49-F238E27FC236}">
                <a16:creationId xmlns:a16="http://schemas.microsoft.com/office/drawing/2014/main" id="{9362A29F-6894-47A0-8071-A5E253619970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5608778" y="5659380"/>
            <a:ext cx="198000" cy="198000"/>
          </a:xfrm>
          <a:prstGeom prst="rect">
            <a:avLst/>
          </a:prstGeom>
        </p:spPr>
      </p:pic>
      <p:pic>
        <p:nvPicPr>
          <p:cNvPr id="124" name="Grafik 123">
            <a:extLst>
              <a:ext uri="{FF2B5EF4-FFF2-40B4-BE49-F238E27FC236}">
                <a16:creationId xmlns:a16="http://schemas.microsoft.com/office/drawing/2014/main" id="{0EA1A41A-461C-49B9-88A5-8A2C8C9426F1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5608778" y="5891041"/>
            <a:ext cx="198000" cy="198000"/>
          </a:xfrm>
          <a:prstGeom prst="rect">
            <a:avLst/>
          </a:prstGeom>
        </p:spPr>
      </p:pic>
      <p:pic>
        <p:nvPicPr>
          <p:cNvPr id="125" name="Grafik 124">
            <a:extLst>
              <a:ext uri="{FF2B5EF4-FFF2-40B4-BE49-F238E27FC236}">
                <a16:creationId xmlns:a16="http://schemas.microsoft.com/office/drawing/2014/main" id="{F9B2FE08-A001-4A16-8C1F-DEF26F08783E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7158161" y="5200691"/>
            <a:ext cx="198000" cy="198000"/>
          </a:xfrm>
          <a:prstGeom prst="rect">
            <a:avLst/>
          </a:prstGeom>
        </p:spPr>
      </p:pic>
      <p:pic>
        <p:nvPicPr>
          <p:cNvPr id="126" name="Grafik 125">
            <a:extLst>
              <a:ext uri="{FF2B5EF4-FFF2-40B4-BE49-F238E27FC236}">
                <a16:creationId xmlns:a16="http://schemas.microsoft.com/office/drawing/2014/main" id="{B891471C-EFB2-434A-A15F-8238418B3A3C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8707184" y="4745772"/>
            <a:ext cx="198000" cy="198000"/>
          </a:xfrm>
          <a:prstGeom prst="rect">
            <a:avLst/>
          </a:prstGeom>
        </p:spPr>
      </p:pic>
      <p:pic>
        <p:nvPicPr>
          <p:cNvPr id="127" name="Grafik 126">
            <a:extLst>
              <a:ext uri="{FF2B5EF4-FFF2-40B4-BE49-F238E27FC236}">
                <a16:creationId xmlns:a16="http://schemas.microsoft.com/office/drawing/2014/main" id="{99401B25-B844-476D-81F8-871CB0A38D56}"/>
              </a:ext>
            </a:extLst>
          </p:cNvPr>
          <p:cNvPicPr>
            <a:picLocks noChangeAspect="1"/>
          </p:cNvPicPr>
          <p:nvPr/>
        </p:nvPicPr>
        <p:blipFill>
          <a:blip r:embed="rId25"/>
          <a:srcRect/>
          <a:stretch/>
        </p:blipFill>
        <p:spPr>
          <a:xfrm>
            <a:off x="8707184" y="4977328"/>
            <a:ext cx="198000" cy="198000"/>
          </a:xfrm>
          <a:prstGeom prst="rect">
            <a:avLst/>
          </a:prstGeom>
        </p:spPr>
      </p:pic>
      <p:pic>
        <p:nvPicPr>
          <p:cNvPr id="128" name="Grafik 127">
            <a:extLst>
              <a:ext uri="{FF2B5EF4-FFF2-40B4-BE49-F238E27FC236}">
                <a16:creationId xmlns:a16="http://schemas.microsoft.com/office/drawing/2014/main" id="{1947BE9C-C446-4BB5-A9EC-59AB0577EBE2}"/>
              </a:ext>
            </a:extLst>
          </p:cNvPr>
          <p:cNvPicPr>
            <a:picLocks noChangeAspect="1"/>
          </p:cNvPicPr>
          <p:nvPr/>
        </p:nvPicPr>
        <p:blipFill>
          <a:blip r:embed="rId26"/>
          <a:srcRect/>
          <a:stretch/>
        </p:blipFill>
        <p:spPr>
          <a:xfrm>
            <a:off x="8707184" y="5202846"/>
            <a:ext cx="198000" cy="198000"/>
          </a:xfrm>
          <a:prstGeom prst="rect">
            <a:avLst/>
          </a:prstGeom>
        </p:spPr>
      </p:pic>
      <p:pic>
        <p:nvPicPr>
          <p:cNvPr id="129" name="Grafik 128">
            <a:extLst>
              <a:ext uri="{FF2B5EF4-FFF2-40B4-BE49-F238E27FC236}">
                <a16:creationId xmlns:a16="http://schemas.microsoft.com/office/drawing/2014/main" id="{4681CAB7-8A33-4498-AB65-04003F5B6E4E}"/>
              </a:ext>
            </a:extLst>
          </p:cNvPr>
          <p:cNvPicPr>
            <a:picLocks noChangeAspect="1"/>
          </p:cNvPicPr>
          <p:nvPr/>
        </p:nvPicPr>
        <p:blipFill>
          <a:blip r:embed="rId27"/>
          <a:srcRect/>
          <a:stretch/>
        </p:blipFill>
        <p:spPr>
          <a:xfrm>
            <a:off x="8707184" y="5431722"/>
            <a:ext cx="198000" cy="198000"/>
          </a:xfrm>
          <a:prstGeom prst="rect">
            <a:avLst/>
          </a:prstGeom>
        </p:spPr>
      </p:pic>
      <p:pic>
        <p:nvPicPr>
          <p:cNvPr id="130" name="Grafik 129">
            <a:extLst>
              <a:ext uri="{FF2B5EF4-FFF2-40B4-BE49-F238E27FC236}">
                <a16:creationId xmlns:a16="http://schemas.microsoft.com/office/drawing/2014/main" id="{F9B3EA25-2341-42E0-9EE4-4DC682651A88}"/>
              </a:ext>
            </a:extLst>
          </p:cNvPr>
          <p:cNvPicPr>
            <a:picLocks noChangeAspect="1"/>
          </p:cNvPicPr>
          <p:nvPr/>
        </p:nvPicPr>
        <p:blipFill>
          <a:blip r:embed="rId28"/>
          <a:srcRect/>
          <a:stretch/>
        </p:blipFill>
        <p:spPr>
          <a:xfrm>
            <a:off x="8707184" y="5661120"/>
            <a:ext cx="198000" cy="198000"/>
          </a:xfrm>
          <a:prstGeom prst="rect">
            <a:avLst/>
          </a:prstGeom>
        </p:spPr>
      </p:pic>
      <p:pic>
        <p:nvPicPr>
          <p:cNvPr id="131" name="Picture 84">
            <a:extLst>
              <a:ext uri="{FF2B5EF4-FFF2-40B4-BE49-F238E27FC236}">
                <a16:creationId xmlns:a16="http://schemas.microsoft.com/office/drawing/2014/main" id="{3FDA6B67-99C8-4535-BFE4-49A5A10CD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/>
          <a:srcRect/>
          <a:stretch/>
        </p:blipFill>
        <p:spPr bwMode="auto">
          <a:xfrm>
            <a:off x="10255438" y="4287824"/>
            <a:ext cx="198000" cy="19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" name="Grafik 131">
            <a:extLst>
              <a:ext uri="{FF2B5EF4-FFF2-40B4-BE49-F238E27FC236}">
                <a16:creationId xmlns:a16="http://schemas.microsoft.com/office/drawing/2014/main" id="{9E566120-B1E1-4A48-A6D0-2AC4F0ADC4EA}"/>
              </a:ext>
            </a:extLst>
          </p:cNvPr>
          <p:cNvPicPr>
            <a:picLocks noChangeAspect="1"/>
          </p:cNvPicPr>
          <p:nvPr/>
        </p:nvPicPr>
        <p:blipFill>
          <a:blip r:embed="rId30"/>
          <a:srcRect/>
          <a:stretch/>
        </p:blipFill>
        <p:spPr>
          <a:xfrm>
            <a:off x="10255438" y="4516022"/>
            <a:ext cx="198000" cy="198000"/>
          </a:xfrm>
          <a:prstGeom prst="rect">
            <a:avLst/>
          </a:prstGeom>
        </p:spPr>
      </p:pic>
      <p:pic>
        <p:nvPicPr>
          <p:cNvPr id="133" name="Grafik 132">
            <a:extLst>
              <a:ext uri="{FF2B5EF4-FFF2-40B4-BE49-F238E27FC236}">
                <a16:creationId xmlns:a16="http://schemas.microsoft.com/office/drawing/2014/main" id="{A4CB7398-220C-4384-8817-DAF4579A949C}"/>
              </a:ext>
            </a:extLst>
          </p:cNvPr>
          <p:cNvPicPr>
            <a:picLocks noChangeAspect="1"/>
          </p:cNvPicPr>
          <p:nvPr/>
        </p:nvPicPr>
        <p:blipFill>
          <a:blip r:embed="rId31"/>
          <a:srcRect/>
          <a:stretch/>
        </p:blipFill>
        <p:spPr>
          <a:xfrm>
            <a:off x="10255438" y="4746704"/>
            <a:ext cx="198000" cy="198000"/>
          </a:xfrm>
          <a:prstGeom prst="rect">
            <a:avLst/>
          </a:prstGeom>
        </p:spPr>
      </p:pic>
      <p:pic>
        <p:nvPicPr>
          <p:cNvPr id="134" name="Grafik 133">
            <a:extLst>
              <a:ext uri="{FF2B5EF4-FFF2-40B4-BE49-F238E27FC236}">
                <a16:creationId xmlns:a16="http://schemas.microsoft.com/office/drawing/2014/main" id="{C32C8178-17A4-4318-99E9-A8D1DAA1F9F4}"/>
              </a:ext>
            </a:extLst>
          </p:cNvPr>
          <p:cNvPicPr>
            <a:picLocks noChangeAspect="1"/>
          </p:cNvPicPr>
          <p:nvPr/>
        </p:nvPicPr>
        <p:blipFill>
          <a:blip r:embed="rId32"/>
          <a:srcRect/>
          <a:stretch/>
        </p:blipFill>
        <p:spPr>
          <a:xfrm>
            <a:off x="10255438" y="4974796"/>
            <a:ext cx="198000" cy="198000"/>
          </a:xfrm>
          <a:prstGeom prst="rect">
            <a:avLst/>
          </a:prstGeom>
        </p:spPr>
      </p:pic>
      <p:pic>
        <p:nvPicPr>
          <p:cNvPr id="135" name="Grafik 134">
            <a:extLst>
              <a:ext uri="{FF2B5EF4-FFF2-40B4-BE49-F238E27FC236}">
                <a16:creationId xmlns:a16="http://schemas.microsoft.com/office/drawing/2014/main" id="{09CA740E-0EB1-4480-A8B6-67A32F0AC1A4}"/>
              </a:ext>
            </a:extLst>
          </p:cNvPr>
          <p:cNvPicPr>
            <a:picLocks noChangeAspect="1"/>
          </p:cNvPicPr>
          <p:nvPr/>
        </p:nvPicPr>
        <p:blipFill>
          <a:blip r:embed="rId33"/>
          <a:srcRect/>
          <a:stretch/>
        </p:blipFill>
        <p:spPr>
          <a:xfrm>
            <a:off x="10255438" y="5201724"/>
            <a:ext cx="198000" cy="198000"/>
          </a:xfrm>
          <a:prstGeom prst="rect">
            <a:avLst/>
          </a:prstGeom>
        </p:spPr>
      </p:pic>
      <p:pic>
        <p:nvPicPr>
          <p:cNvPr id="136" name="Grafik 135">
            <a:extLst>
              <a:ext uri="{FF2B5EF4-FFF2-40B4-BE49-F238E27FC236}">
                <a16:creationId xmlns:a16="http://schemas.microsoft.com/office/drawing/2014/main" id="{B8700B14-D365-4448-9D9A-362DF2E27035}"/>
              </a:ext>
            </a:extLst>
          </p:cNvPr>
          <p:cNvPicPr>
            <a:picLocks noChangeAspect="1"/>
          </p:cNvPicPr>
          <p:nvPr/>
        </p:nvPicPr>
        <p:blipFill>
          <a:blip r:embed="rId34"/>
          <a:srcRect/>
          <a:stretch/>
        </p:blipFill>
        <p:spPr>
          <a:xfrm>
            <a:off x="10255438" y="5430861"/>
            <a:ext cx="198000" cy="198000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35B7BA50-00DF-4503-BDF0-D4A54B922219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68857" y="5658414"/>
            <a:ext cx="198000" cy="198000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F175036F-E58E-4A9D-9CAE-B557694DCA05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2515864" y="5660841"/>
            <a:ext cx="198000" cy="198000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5EB70E92-9041-456B-8D1B-36BB6631F05B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4062849" y="5205096"/>
            <a:ext cx="198000" cy="198000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6DF99724-EFC3-4719-9EB5-03116CDF34F7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5608778" y="5430861"/>
            <a:ext cx="198000" cy="198000"/>
          </a:xfrm>
          <a:prstGeom prst="rect">
            <a:avLst/>
          </a:prstGeom>
        </p:spPr>
      </p:pic>
      <p:pic>
        <p:nvPicPr>
          <p:cNvPr id="58" name="Grafik 57">
            <a:extLst>
              <a:ext uri="{FF2B5EF4-FFF2-40B4-BE49-F238E27FC236}">
                <a16:creationId xmlns:a16="http://schemas.microsoft.com/office/drawing/2014/main" id="{2DD37867-99D0-41E2-8954-1736E7A44D7E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7158161" y="5431721"/>
            <a:ext cx="198000" cy="198000"/>
          </a:xfrm>
          <a:prstGeom prst="rect">
            <a:avLst/>
          </a:prstGeom>
        </p:spPr>
      </p:pic>
      <p:pic>
        <p:nvPicPr>
          <p:cNvPr id="62" name="Grafik 61">
            <a:extLst>
              <a:ext uri="{FF2B5EF4-FFF2-40B4-BE49-F238E27FC236}">
                <a16:creationId xmlns:a16="http://schemas.microsoft.com/office/drawing/2014/main" id="{549CC29F-41AE-43F1-B504-6700044E5633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7158161" y="5661985"/>
            <a:ext cx="198000" cy="198000"/>
          </a:xfrm>
          <a:prstGeom prst="rect">
            <a:avLst/>
          </a:prstGeom>
        </p:spPr>
      </p:pic>
      <p:pic>
        <p:nvPicPr>
          <p:cNvPr id="71" name="Grafik 70">
            <a:extLst>
              <a:ext uri="{FF2B5EF4-FFF2-40B4-BE49-F238E27FC236}">
                <a16:creationId xmlns:a16="http://schemas.microsoft.com/office/drawing/2014/main" id="{C850374B-A277-44C6-A15C-649DA05607D6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7158161" y="5890219"/>
            <a:ext cx="198000" cy="198000"/>
          </a:xfrm>
          <a:prstGeom prst="rect">
            <a:avLst/>
          </a:prstGeom>
        </p:spPr>
      </p:pic>
      <p:pic>
        <p:nvPicPr>
          <p:cNvPr id="73" name="Grafik 72">
            <a:extLst>
              <a:ext uri="{FF2B5EF4-FFF2-40B4-BE49-F238E27FC236}">
                <a16:creationId xmlns:a16="http://schemas.microsoft.com/office/drawing/2014/main" id="{0DC332DB-EFBA-427E-A341-B1B37AF2D8D1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8707184" y="5885794"/>
            <a:ext cx="198000" cy="198000"/>
          </a:xfrm>
          <a:prstGeom prst="rect">
            <a:avLst/>
          </a:prstGeom>
        </p:spPr>
      </p:pic>
      <p:pic>
        <p:nvPicPr>
          <p:cNvPr id="85" name="Grafik 84">
            <a:extLst>
              <a:ext uri="{FF2B5EF4-FFF2-40B4-BE49-F238E27FC236}">
                <a16:creationId xmlns:a16="http://schemas.microsoft.com/office/drawing/2014/main" id="{AD7BC1F0-4C4C-4F1F-B997-BD6DF6824241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255438" y="5891383"/>
            <a:ext cx="198000" cy="198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2F7ABFF-933D-41A7-BD63-F511AA2B64D4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968857" y="4745662"/>
            <a:ext cx="198000" cy="198000"/>
          </a:xfrm>
          <a:prstGeom prst="rect">
            <a:avLst/>
          </a:prstGeom>
        </p:spPr>
      </p:pic>
      <p:sp>
        <p:nvSpPr>
          <p:cNvPr id="86" name="Abgerundetes Rechteck 4">
            <a:extLst>
              <a:ext uri="{FF2B5EF4-FFF2-40B4-BE49-F238E27FC236}">
                <a16:creationId xmlns:a16="http://schemas.microsoft.com/office/drawing/2014/main" id="{BBF747FA-FAF6-4F67-91F2-727118FB0D14}"/>
              </a:ext>
            </a:extLst>
          </p:cNvPr>
          <p:cNvSpPr/>
          <p:nvPr/>
        </p:nvSpPr>
        <p:spPr>
          <a:xfrm>
            <a:off x="4499363" y="4676700"/>
            <a:ext cx="38100" cy="39688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sz="1400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  <p:pic>
        <p:nvPicPr>
          <p:cNvPr id="87" name="Grafik 86">
            <a:extLst>
              <a:ext uri="{FF2B5EF4-FFF2-40B4-BE49-F238E27FC236}">
                <a16:creationId xmlns:a16="http://schemas.microsoft.com/office/drawing/2014/main" id="{F4DAE46F-9670-4A6E-A016-18EC895C770D}"/>
              </a:ext>
            </a:extLst>
          </p:cNvPr>
          <p:cNvPicPr>
            <a:picLocks noChangeAspect="1"/>
          </p:cNvPicPr>
          <p:nvPr/>
        </p:nvPicPr>
        <p:blipFill>
          <a:blip r:embed="rId45"/>
          <a:srcRect/>
          <a:stretch/>
        </p:blipFill>
        <p:spPr>
          <a:xfrm>
            <a:off x="10255438" y="5661985"/>
            <a:ext cx="198000" cy="198000"/>
          </a:xfrm>
          <a:prstGeom prst="rect">
            <a:avLst/>
          </a:prstGeom>
        </p:spPr>
      </p:pic>
      <p:sp>
        <p:nvSpPr>
          <p:cNvPr id="90" name="Abgerundetes Rechteck 122">
            <a:extLst>
              <a:ext uri="{FF2B5EF4-FFF2-40B4-BE49-F238E27FC236}">
                <a16:creationId xmlns:a16="http://schemas.microsoft.com/office/drawing/2014/main" id="{82DF9116-7322-42D5-907F-9272C58F1565}"/>
              </a:ext>
            </a:extLst>
          </p:cNvPr>
          <p:cNvSpPr/>
          <p:nvPr/>
        </p:nvSpPr>
        <p:spPr>
          <a:xfrm>
            <a:off x="3621408" y="2560678"/>
            <a:ext cx="38100" cy="39688"/>
          </a:xfrm>
          <a:prstGeom prst="roundRect">
            <a:avLst/>
          </a:prstGeom>
          <a:solidFill>
            <a:srgbClr val="0033CC"/>
          </a:solidFill>
          <a:ln w="3175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>
              <a:defRPr/>
            </a:pPr>
            <a:endParaRPr lang="de-DE" kern="0">
              <a:solidFill>
                <a:srgbClr val="FFFFFF"/>
              </a:solidFill>
              <a:latin typeface="Meta Offc Pro"/>
              <a:ea typeface="ＭＳ Ｐゴシック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464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7177" y="4988458"/>
            <a:ext cx="2983707" cy="802827"/>
          </a:xfrm>
        </p:spPr>
        <p:txBody>
          <a:bodyPr/>
          <a:lstStyle/>
          <a:p>
            <a:r>
              <a:rPr lang="de-DE" dirty="0"/>
              <a:t>Betreuer*in:</a:t>
            </a:r>
          </a:p>
          <a:p>
            <a:r>
              <a:rPr lang="de-DE" dirty="0"/>
              <a:t>Prof.‘in Dr. P. Herber</a:t>
            </a:r>
          </a:p>
          <a:p>
            <a:r>
              <a:rPr lang="de-DE" dirty="0"/>
              <a:t>Prof. Dr. A. Platzer</a:t>
            </a:r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77177" y="3478576"/>
            <a:ext cx="5966823" cy="293467"/>
          </a:xfrm>
        </p:spPr>
        <p:txBody>
          <a:bodyPr/>
          <a:lstStyle/>
          <a:p>
            <a:r>
              <a:rPr lang="de-DE" dirty="0"/>
              <a:t>Institut für Informatik,</a:t>
            </a:r>
          </a:p>
          <a:p>
            <a:r>
              <a:rPr lang="de-DE" dirty="0"/>
              <a:t>Karlsruhe Institute </a:t>
            </a:r>
            <a:r>
              <a:rPr lang="de-DE" dirty="0" err="1"/>
              <a:t>of</a:t>
            </a:r>
            <a:r>
              <a:rPr lang="de-DE" dirty="0"/>
              <a:t> Technology</a:t>
            </a:r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7177" y="2500155"/>
            <a:ext cx="5986211" cy="436252"/>
          </a:xfrm>
        </p:spPr>
        <p:txBody>
          <a:bodyPr/>
          <a:lstStyle/>
          <a:p>
            <a:r>
              <a:rPr lang="de-DE"/>
              <a:t>Julius Laurin Adelt</a:t>
            </a:r>
            <a:endParaRPr lang="de-DE" dirty="0"/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lang="en-US"/>
              <a:t>Reusable Abstractions for Deductive Verification of
Autonomous Hybrid Systems</a:t>
            </a:r>
            <a:endParaRPr lang="de-DE" dirty="0"/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/>
              <a:t>368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0C8754FC-D197-4455-8D1F-263FA2201B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758" y="2605828"/>
            <a:ext cx="2757793" cy="3149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030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7177" y="4988458"/>
            <a:ext cx="2983707" cy="802827"/>
          </a:xfrm>
        </p:spPr>
        <p:txBody>
          <a:bodyPr/>
          <a:lstStyle/>
          <a:p>
            <a:r>
              <a:rPr lang="de-DE"/>
              <a:t>Betreuer*in:</a:t>
            </a:r>
          </a:p>
          <a:p>
            <a:r>
              <a:rPr lang="de-DE"/>
              <a:t>Prof.'in Dr. Dr. K. Tent</a:t>
            </a:r>
          </a:p>
          <a:p>
            <a:r>
              <a:rPr lang="de-DE"/>
              <a:t>Prof. Dr. S. André</a:t>
            </a:r>
            <a:endParaRPr lang="de-DE" dirty="0"/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77176" y="3478576"/>
            <a:ext cx="6500911" cy="293467"/>
          </a:xfrm>
        </p:spPr>
        <p:txBody>
          <a:bodyPr/>
          <a:lstStyle/>
          <a:p>
            <a:r>
              <a:rPr lang="de-DE" dirty="0"/>
              <a:t>Institut für Mathematische Logik</a:t>
            </a:r>
            <a:br>
              <a:rPr lang="de-DE" dirty="0"/>
            </a:br>
            <a:r>
              <a:rPr lang="de-DE" dirty="0"/>
              <a:t>und Grundlagenforschung,</a:t>
            </a:r>
          </a:p>
          <a:p>
            <a:r>
              <a:rPr lang="de-DE" dirty="0"/>
              <a:t>Institut de </a:t>
            </a:r>
            <a:r>
              <a:rPr lang="de-DE" dirty="0" err="1"/>
              <a:t>mathématiques</a:t>
            </a:r>
            <a:r>
              <a:rPr lang="de-DE" dirty="0"/>
              <a:t> de Jussieu, Paris</a:t>
            </a:r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7177" y="2500155"/>
            <a:ext cx="5986211" cy="436252"/>
          </a:xfrm>
        </p:spPr>
        <p:txBody>
          <a:bodyPr/>
          <a:lstStyle/>
          <a:p>
            <a:r>
              <a:rPr lang="de-DE"/>
              <a:t>Marco Sthefano Amelio</a:t>
            </a:r>
            <a:endParaRPr lang="de-DE" dirty="0"/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lang="en-US" dirty="0"/>
              <a:t>Non-split sharply 2-transitive groups of odd characteristic and
geometric small cancellation</a:t>
            </a:r>
            <a:endParaRPr lang="de-DE" dirty="0"/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/>
              <a:t>355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4694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7177" y="4988458"/>
            <a:ext cx="2983707" cy="802827"/>
          </a:xfrm>
        </p:spPr>
        <p:txBody>
          <a:bodyPr/>
          <a:lstStyle/>
          <a:p>
            <a:r>
              <a:rPr lang="de-DE"/>
              <a:t>Betreuer:</a:t>
            </a:r>
          </a:p>
          <a:p>
            <a:r>
              <a:rPr lang="de-DE"/>
              <a:t>Prof. Dr. Th. Nikolaus</a:t>
            </a:r>
            <a:endParaRPr lang="de-DE" dirty="0"/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77177" y="3478576"/>
            <a:ext cx="5966823" cy="293467"/>
          </a:xfrm>
        </p:spPr>
        <p:txBody>
          <a:bodyPr/>
          <a:lstStyle/>
          <a:p>
            <a:r>
              <a:rPr lang="de-DE"/>
              <a:t>Mathematisches Institut</a:t>
            </a:r>
            <a:endParaRPr lang="de-DE" dirty="0"/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7177" y="2500155"/>
            <a:ext cx="5986211" cy="436252"/>
          </a:xfrm>
        </p:spPr>
        <p:txBody>
          <a:bodyPr/>
          <a:lstStyle/>
          <a:p>
            <a:r>
              <a:rPr lang="de-DE"/>
              <a:t>Konrad Jakob Bals</a:t>
            </a:r>
            <a:endParaRPr lang="de-DE" dirty="0"/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lang="en-US"/>
              <a:t>On Arithmetic Cohomology and
Topological Periodic Theories</a:t>
            </a:r>
            <a:endParaRPr lang="de-DE" dirty="0"/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/>
              <a:t>353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19533A56-D615-427C-9A52-527350B69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9897" y="2556477"/>
            <a:ext cx="2406063" cy="320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449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treuer">
            <a:extLst>
              <a:ext uri="{FF2B5EF4-FFF2-40B4-BE49-F238E27FC236}">
                <a16:creationId xmlns:a16="http://schemas.microsoft.com/office/drawing/2014/main" id="{8ED40F60-863E-4CE8-9EA4-FF4463AD9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7177" y="4988458"/>
            <a:ext cx="2983707" cy="802827"/>
          </a:xfrm>
        </p:spPr>
        <p:txBody>
          <a:bodyPr/>
          <a:lstStyle/>
          <a:p>
            <a:r>
              <a:rPr lang="de-DE"/>
              <a:t>Betreuer:</a:t>
            </a:r>
          </a:p>
          <a:p>
            <a:r>
              <a:rPr lang="de-DE"/>
              <a:t>Prof. Dr. B. Risse</a:t>
            </a:r>
            <a:endParaRPr lang="de-DE" dirty="0"/>
          </a:p>
        </p:txBody>
      </p:sp>
      <p:sp>
        <p:nvSpPr>
          <p:cNvPr id="9" name="Institut">
            <a:extLst>
              <a:ext uri="{FF2B5EF4-FFF2-40B4-BE49-F238E27FC236}">
                <a16:creationId xmlns:a16="http://schemas.microsoft.com/office/drawing/2014/main" id="{E5532D0D-4EA8-4CB9-94E6-B7E657DE8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77177" y="3478576"/>
            <a:ext cx="5966823" cy="293467"/>
          </a:xfrm>
        </p:spPr>
        <p:txBody>
          <a:bodyPr/>
          <a:lstStyle/>
          <a:p>
            <a:r>
              <a:rPr lang="en-US" dirty="0"/>
              <a:t>Institut für </a:t>
            </a:r>
            <a:r>
              <a:rPr lang="en-US" dirty="0" err="1"/>
              <a:t>Geoinformatik</a:t>
            </a:r>
            <a:endParaRPr lang="de-DE" dirty="0"/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657DBD-6B51-423B-8F29-9A294A67B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7177" y="2500155"/>
            <a:ext cx="5986211" cy="436252"/>
          </a:xfrm>
        </p:spPr>
        <p:txBody>
          <a:bodyPr/>
          <a:lstStyle/>
          <a:p>
            <a:r>
              <a:rPr lang="de-DE"/>
              <a:t>Daniel Beckmann</a:t>
            </a:r>
            <a:endParaRPr lang="de-DE" dirty="0"/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A11A491E-8999-4BAB-81D8-5B2815F8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50962"/>
            <a:ext cx="11484000" cy="575329"/>
          </a:xfrm>
        </p:spPr>
        <p:txBody>
          <a:bodyPr/>
          <a:lstStyle/>
          <a:p>
            <a:r>
              <a:rPr lang="en-US"/>
              <a:t>Medical Image Interpretation with Complimentary
Strengths: The Role of Eyetracking in Combining
Human Expertise and Machine Learning</a:t>
            </a:r>
            <a:endParaRPr lang="de-DE" dirty="0"/>
          </a:p>
        </p:txBody>
      </p:sp>
      <p:sp>
        <p:nvSpPr>
          <p:cNvPr id="11" name="ID">
            <a:extLst>
              <a:ext uri="{FF2B5EF4-FFF2-40B4-BE49-F238E27FC236}">
                <a16:creationId xmlns:a16="http://schemas.microsoft.com/office/drawing/2014/main" id="{E163E371-059B-4AEA-A150-6E86FF633D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803220" y="3079"/>
            <a:ext cx="2085798" cy="363174"/>
          </a:xfrm>
        </p:spPr>
        <p:txBody>
          <a:bodyPr/>
          <a:lstStyle/>
          <a:p>
            <a:r>
              <a:rPr lang="de-DE"/>
              <a:t>372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77FAC8A1-90E2-48DF-AA88-1C4928C3E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376" y="2603336"/>
            <a:ext cx="2990970" cy="3138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94216"/>
      </p:ext>
    </p:extLst>
  </p:cSld>
  <p:clrMapOvr>
    <a:masterClrMapping/>
  </p:clrMapOvr>
</p:sld>
</file>

<file path=ppt/theme/theme1.xml><?xml version="1.0" encoding="utf-8"?>
<a:theme xmlns:a="http://schemas.openxmlformats.org/drawingml/2006/main" name="Universität Münster PowerPoint Master">
  <a:themeElements>
    <a:clrScheme name="Universität Münster">
      <a:dk1>
        <a:srgbClr val="333F48"/>
      </a:dk1>
      <a:lt1>
        <a:srgbClr val="F4F4F4"/>
      </a:lt1>
      <a:dk2>
        <a:srgbClr val="F4F4F4"/>
      </a:dk2>
      <a:lt2>
        <a:srgbClr val="333F48"/>
      </a:lt2>
      <a:accent1>
        <a:srgbClr val="AF0078"/>
      </a:accent1>
      <a:accent2>
        <a:srgbClr val="00578A"/>
      </a:accent2>
      <a:accent3>
        <a:srgbClr val="009DD1"/>
      </a:accent3>
      <a:accent4>
        <a:srgbClr val="006E89"/>
      </a:accent4>
      <a:accent5>
        <a:srgbClr val="008E96"/>
      </a:accent5>
      <a:accent6>
        <a:srgbClr val="7AB51D"/>
      </a:accent6>
      <a:hlink>
        <a:srgbClr val="58585A"/>
      </a:hlink>
      <a:folHlink>
        <a:srgbClr val="58585A"/>
      </a:folHlink>
    </a:clrScheme>
    <a:fontScheme name="Universität Münster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custClrLst>
    <a:custClr name="GRAPHIT">
      <a:srgbClr val="333F48"/>
    </a:custClr>
    <a:custClr name="CASSIS">
      <a:srgbClr val="AF0078"/>
    </a:custClr>
    <a:custClr name="LAPIS">
      <a:srgbClr val="00578A"/>
    </a:custClr>
    <a:custClr name="CYAN">
      <a:srgbClr val="009DD1"/>
    </a:custClr>
    <a:custClr name="OZEAN">
      <a:srgbClr val="006E89"/>
    </a:custClr>
    <a:custClr name="TÜRKIS">
      <a:srgbClr val="008E96"/>
    </a:custClr>
    <a:custClr name="APFELGRÜN">
      <a:srgbClr val="7AB51D"/>
    </a:custClr>
    <a:custClr name="PERIDOT">
      <a:srgbClr val="B1C800"/>
    </a:custClr>
  </a:custClrLst>
  <a:extLst>
    <a:ext uri="{05A4C25C-085E-4340-85A3-A5531E510DB2}">
      <thm15:themeFamily xmlns:thm15="http://schemas.microsoft.com/office/thememl/2012/main" name="PPT_UnivMs_Var1_Calibri_16x9_02.potx" id="{FCC11A58-F0FC-4909-AAB8-3C3FE25CFE08}" vid="{DDB0152F-92DE-4514-9D13-2F26A5661EA5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PPT_WWU_Var1_Meta_16x9_02</Template>
  <TotalTime>0</TotalTime>
  <Words>1800</Words>
  <Application>Microsoft Office PowerPoint</Application>
  <PresentationFormat>Benutzerdefiniert</PresentationFormat>
  <Paragraphs>376</Paragraphs>
  <Slides>43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43</vt:i4>
      </vt:variant>
    </vt:vector>
  </HeadingPairs>
  <TitlesOfParts>
    <vt:vector size="48" baseType="lpstr">
      <vt:lpstr>Arial</vt:lpstr>
      <vt:lpstr>Calibri</vt:lpstr>
      <vt:lpstr>Meta Offc Pro</vt:lpstr>
      <vt:lpstr>MetaNormalLF-Roman</vt:lpstr>
      <vt:lpstr>Universität Münster PowerPoint Master</vt:lpstr>
      <vt:lpstr>PowerPoint-Präsentation</vt:lpstr>
      <vt:lpstr> Musikalische Einleitung</vt:lpstr>
      <vt:lpstr>Anzahl der Promotionen in den Jahren 2007 – 2026</vt:lpstr>
      <vt:lpstr>Anzahl der Promovend*innen</vt:lpstr>
      <vt:lpstr>PowerPoint-Präsentation</vt:lpstr>
      <vt:lpstr>Reusable Abstractions for Deductive Verification of
Autonomous Hybrid Systems</vt:lpstr>
      <vt:lpstr>Non-split sharply 2-transitive groups of odd characteristic and
geometric small cancellation</vt:lpstr>
      <vt:lpstr>On Arithmetic Cohomology and
Topological Periodic Theories</vt:lpstr>
      <vt:lpstr>Medical Image Interpretation with Complimentary
Strengths: The Role of Eyetracking in Combining
Human Expertise and Machine Learning</vt:lpstr>
      <vt:lpstr>Digitales versus analoges Schulbuch
Eine empirische Studie zur Wirksamkeit des digitalen Schulbuchs im Themenfeld bedingter Wahrscheinlichkeiten</vt:lpstr>
      <vt:lpstr>Groups of Automorphisms
of Spherical Buildings</vt:lpstr>
      <vt:lpstr>Dynamics of one dimensional
spaces and tame systems
And their interactions with model theory</vt:lpstr>
      <vt:lpstr>Maximum and Minimum Reachability Probabilities in Rectangular Automata with Random Events</vt:lpstr>
      <vt:lpstr>The Berger conjecture
for three dimensional manifolds</vt:lpstr>
      <vt:lpstr>Advancing and Understanding Complex-Valued
Neural Networks</vt:lpstr>
      <vt:lpstr>Deep Learning based Detection of Ultrasonic Grain Noise Events for Quality Assurance of Turbine Disks</vt:lpstr>
      <vt:lpstr>Error-Optimal Particle Hierarchies for Accurate and Efficient SPH Data Visualization</vt:lpstr>
      <vt:lpstr>Three variants of temporal logic</vt:lpstr>
      <vt:lpstr>Combinatorial Relations from the BKP Integrable Hierarchy for Kontsevich-Type Matrix Models &amp; the Combinatorial Structure of Correlation Functions in the Quartic Kontsevich Model</vt:lpstr>
      <vt:lpstr>New mathematics for EEG/MEG source analysis
and individually optimized transcranial electric
stimulation and application in a case study of focal epilepsy</vt:lpstr>
      <vt:lpstr>Persönliches Interesse und Modellierungsaufgaben
Ergebnisse einer empirischen Untersuchung zum Einfluss von persönlichem Interesse am real-weltlichen Kontext von Modellierungsaufgaben auf den Modellierungsprozess</vt:lpstr>
      <vt:lpstr>Understanding the model theory of
henselian valued fields by parts</vt:lpstr>
      <vt:lpstr>Leveraging Human Gaze and Deep Learning
for Annotation and Analysis of Whole Slide Images</vt:lpstr>
      <vt:lpstr>p-adic points of rational Witt spaces</vt:lpstr>
      <vt:lpstr>Wirksamkeit dynamischer Visualisierungen
bei der Einführung des Ableitungsbegriffs
Eine empirische Studie in Jahrgangsstufe 11</vt:lpstr>
      <vt:lpstr>SMC-Based Learning meets Simulation on a
Symbolic State-Space in Hybrid Petri Nets</vt:lpstr>
      <vt:lpstr>Operator algebras, regularity, and
groups of dynamical origin</vt:lpstr>
      <vt:lpstr>Elementarmathematische Erkenntnisprozesse bei der interaktiven Produktion von Lernvideos – Entwicklung und Erforschung von videobasierten Lernumgebungen in arithmetischen Eingangsveranstaltungen zur fachbezogenen Professionalisierung von Studierenden des Lehramts Primarstufe</vt:lpstr>
      <vt:lpstr>Percolation and the geometry of
groups and graphs</vt:lpstr>
      <vt:lpstr>Stochastic Quantization for the ϕ4 Theory on 2-d
Moyal Space</vt:lpstr>
      <vt:lpstr>Random Beta-Type Polytopes Explicit formulas for expectations of angles, volumes and other geometric functionals</vt:lpstr>
      <vt:lpstr>Addressing Visual Ambiguity and Low Saliency in Deep Learning and Computer Vision Object-Centric Analysis Across Temporal Scales</vt:lpstr>
      <vt:lpstr>Perfectly Secure Oblivious
Algorithms for Geometric Problems</vt:lpstr>
      <vt:lpstr>Von Mustern zu Strukturen im inklusiven Mathematikunterricht Eine fachdidaktische Entwicklungsforschungsstudie zur Erkundung der Konstanzeigenschaften</vt:lpstr>
      <vt:lpstr>Scalar Curvature Comparison Geometry
and Higher Index Theory</vt:lpstr>
      <vt:lpstr>Hilfreich oder hinderlich?
Visualisierungen bei nicht linearen Geometrieproblemen.</vt:lpstr>
      <vt:lpstr>Diagnosekompetenz im Kontext offener Modellierungsaufgaben Erfassung und Analyse der Diagnosekompetenz bei angehenden Lehrkräften</vt:lpstr>
      <vt:lpstr>On the variational convergence of high-contrast and stochastic functionals</vt:lpstr>
      <vt:lpstr> Interludium</vt:lpstr>
      <vt:lpstr>PowerPoint-Präsentation</vt:lpstr>
      <vt:lpstr>Gelöbnis</vt:lpstr>
      <vt:lpstr> Musikalischer Abschluss</vt:lpstr>
      <vt:lpstr>PowerPoint-Präsentation</vt:lpstr>
    </vt:vector>
  </TitlesOfParts>
  <Company>Westfälische Wilhelms-Universität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Hier steht der zweizeilige Titel der Präsentation</dc:title>
  <dc:creator>Thieleke, Christine</dc:creator>
  <cp:lastModifiedBy>Wohlgemuth, Kerstin</cp:lastModifiedBy>
  <cp:revision>595</cp:revision>
  <dcterms:created xsi:type="dcterms:W3CDTF">2019-09-05T07:16:21Z</dcterms:created>
  <dcterms:modified xsi:type="dcterms:W3CDTF">2026-07-22T13:44:00Z</dcterms:modified>
</cp:coreProperties>
</file>