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0" r:id="rId2"/>
    <p:sldId id="327" r:id="rId3"/>
    <p:sldId id="328" r:id="rId4"/>
    <p:sldId id="391" r:id="rId5"/>
    <p:sldId id="330" r:id="rId6"/>
    <p:sldId id="332" r:id="rId7"/>
    <p:sldId id="334" r:id="rId8"/>
    <p:sldId id="336" r:id="rId9"/>
    <p:sldId id="338" r:id="rId10"/>
    <p:sldId id="339" r:id="rId11"/>
    <p:sldId id="341" r:id="rId12"/>
    <p:sldId id="343" r:id="rId13"/>
    <p:sldId id="345" r:id="rId14"/>
    <p:sldId id="347" r:id="rId15"/>
    <p:sldId id="349" r:id="rId16"/>
    <p:sldId id="351" r:id="rId17"/>
    <p:sldId id="353" r:id="rId18"/>
    <p:sldId id="355" r:id="rId19"/>
    <p:sldId id="357" r:id="rId20"/>
    <p:sldId id="359" r:id="rId21"/>
    <p:sldId id="361" r:id="rId22"/>
    <p:sldId id="363" r:id="rId23"/>
    <p:sldId id="365" r:id="rId24"/>
    <p:sldId id="367" r:id="rId25"/>
    <p:sldId id="369" r:id="rId26"/>
    <p:sldId id="371" r:id="rId27"/>
    <p:sldId id="373" r:id="rId28"/>
    <p:sldId id="375" r:id="rId29"/>
    <p:sldId id="377" r:id="rId30"/>
    <p:sldId id="379" r:id="rId31"/>
    <p:sldId id="381" r:id="rId32"/>
    <p:sldId id="383" r:id="rId33"/>
    <p:sldId id="385" r:id="rId34"/>
    <p:sldId id="387" r:id="rId35"/>
    <p:sldId id="388" r:id="rId36"/>
    <p:sldId id="390" r:id="rId37"/>
  </p:sldIdLst>
  <p:sldSz cx="9144000" cy="6858000" type="screen4x3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6586" autoAdjust="0"/>
  </p:normalViewPr>
  <p:slideViewPr>
    <p:cSldViewPr snapToObjects="1">
      <p:cViewPr varScale="1">
        <p:scale>
          <a:sx n="107" d="100"/>
          <a:sy n="107" d="100"/>
        </p:scale>
        <p:origin x="1512" y="108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12286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096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7BD465E-3DD5-435B-A16B-CA67D6A5592B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1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506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8A3BCEC-D5A7-4962-BDBC-731FCD4059D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33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915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4659609-783F-44D0-8A0E-3D164EF1DA2B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7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325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512D29A-97C8-42D0-BEB0-D941E597EAF3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55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734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5CD252C-ED2E-4AB5-8C9A-0B727EDBF162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31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144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92B1D69-5F30-4715-B1F4-FCF172854032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6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554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9047EA9-6158-4880-A0F3-16CB0064A0AD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18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696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48DCF63-3902-49BF-9536-C9B3048100CD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93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7373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4E86328-E44B-4634-8509-27E89A00F731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44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778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F9E928B-3E98-4E03-ABDD-6934674208C1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7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534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8192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51EAC0C-D662-4F50-8B32-23F00FA98AED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39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8602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5EAC746-F0E4-423A-B890-1474B1BD7635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85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9011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B508E78-F449-4DC9-91E5-76EB6D2A970D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4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9421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CD6BA94-F1BC-4B44-A4B6-C358A4EDDDA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8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9830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42A7986-109B-44C8-8E6A-C104BB05C66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9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240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A33D86A-214E-4D0E-A66F-6F48BC406F94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40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650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2B626B3-C12D-4A44-A1E8-04F559E900D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22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1059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4FFF164-B381-4DB7-BF96-54BFFD62A152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09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1469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201FAAE-3B62-4BE5-83E4-DE9ADD03A61C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62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1878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E876F78-4FB4-4356-B013-500A5FB0978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3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434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3814554-1F21-4876-8AF7-ADBD58B17F79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64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2288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B5B2E34-00A8-4DD7-9B5C-118218975FD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04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2698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23EF962-8B9B-4D88-9346-2D01FD587F67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39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3107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E0C48E8-103F-4889-84D9-12258868F801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04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3312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9626952-6AC4-4118-B301-20EA1CFE5BDA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52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2813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54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898DBD3-F626-4977-9956-B9818907A71F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5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7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072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A3A117B-D7B9-4B3B-8BD7-C38F7DA0983A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0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277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61ED671-361C-4D96-80A7-A4B951C0FEA9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8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686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AABC5C0-212A-4AEA-B651-0C2B3937460A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ie"/>
          <p:cNvSpPr/>
          <p:nvPr userDrawn="1"/>
        </p:nvSpPr>
        <p:spPr>
          <a:xfrm>
            <a:off x="0" y="198000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001" y="980728"/>
            <a:ext cx="7164328" cy="945563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8F45-0272-4939-B52C-FF4B6BE5A1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0" r:id="rId4"/>
    <p:sldLayoutId id="2147483666" r:id="rId5"/>
    <p:sldLayoutId id="2147483669" r:id="rId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>
                <a:latin typeface="Meta Offc Pro" panose="020B0504030101020102" pitchFamily="34" charset="0"/>
              </a:rPr>
              <a:t>Verkündigungsfeier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20. Oktober 2017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Development and evaluation of a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physiologically based pharmacokinetic model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for populations of pregnant women</a:t>
            </a:r>
            <a:endParaRPr lang="de-DE" altLang="de-DE" b="1" i="1" dirty="0" smtClean="0">
              <a:latin typeface="Meta Offc Pro" panose="020B0504030101020102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André Michael Dallmann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und 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Apl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. Prof. Dr. Hempel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Prof‘in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Dr. Düfer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54275"/>
            <a:ext cx="2640143" cy="191999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91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Laser Ablation-Ambient Ionization Mass Spectrometry and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Micro X-Ray Fluorescence Imaging as Orthogonal Techniques for the Analysis of Pharmaceuticals</a:t>
            </a:r>
            <a:endParaRPr lang="de-DE" altLang="de-DE" b="1" i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Tim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Elseberg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Hayen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54275"/>
            <a:ext cx="192124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3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Strategies for the identification and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quantification of electrochemically generated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drug metabolites</a:t>
            </a:r>
            <a:endParaRPr lang="de-DE" altLang="de-DE" sz="2200" b="1" i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Lisa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Frensemeier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54275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err="1" smtClean="0">
                <a:latin typeface="Meta Offc Pro" panose="020B0504030101020102" pitchFamily="34" charset="0"/>
              </a:rPr>
              <a:t>Piperazinonsynthese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sowie SRN1-Chemie zur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Thiolfunktionalisierung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und zum Polymeraufbau</a:t>
            </a:r>
            <a:endParaRPr lang="de-DE" altLang="de-DE" sz="2200" b="1" i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Niklas Benjamin Heine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38" y="2454275"/>
            <a:ext cx="1921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Lewis-Base-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katalysierte</a:t>
            </a:r>
            <a:r>
              <a:rPr lang="en-US" altLang="de-DE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asymmetrische</a:t>
            </a:r>
            <a:r>
              <a:rPr lang="en-US" altLang="de-DE" b="1" dirty="0" smtClean="0">
                <a:latin typeface="Meta Offc Pro" panose="020B0504030101020102" pitchFamily="34" charset="0"/>
              </a:rPr>
              <a:t> 1,3-dipolare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Cycloaddition an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Azomethiniminen</a:t>
            </a:r>
            <a:r>
              <a:rPr lang="en-US" altLang="de-DE" b="1" dirty="0" smtClean="0">
                <a:latin typeface="Meta Offc Pro" panose="020B0504030101020102" pitchFamily="34" charset="0"/>
              </a:rPr>
              <a:t> und Polymer-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Nanokapseln</a:t>
            </a:r>
            <a:r>
              <a:rPr lang="en-US" altLang="de-DE" b="1" dirty="0" smtClean="0">
                <a:latin typeface="Meta Offc Pro" panose="020B0504030101020102" pitchFamily="34" charset="0"/>
              </a:rPr>
              <a:t> auf Basis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selbstassemblierter</a:t>
            </a:r>
            <a:r>
              <a:rPr lang="en-US" altLang="de-DE" b="1" dirty="0" smtClean="0">
                <a:latin typeface="Meta Offc Pro" panose="020B0504030101020102" pitchFamily="34" charset="0"/>
              </a:rPr>
              <a:t> Template</a:t>
            </a:r>
            <a:endParaRPr lang="de-DE" altLang="de-DE" b="1" i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Lena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Hesping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 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54275"/>
            <a:ext cx="2700000" cy="180000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94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err="1" smtClean="0">
                <a:latin typeface="Meta Offc Pro" panose="020B0504030101020102" pitchFamily="34" charset="0"/>
              </a:rPr>
              <a:t>Synthese</a:t>
            </a:r>
            <a:r>
              <a:rPr lang="en-US" altLang="de-DE" b="1" dirty="0" smtClean="0">
                <a:latin typeface="Meta Offc Pro" panose="020B0504030101020102" pitchFamily="34" charset="0"/>
              </a:rPr>
              <a:t> und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pharmakologische</a:t>
            </a:r>
            <a:r>
              <a:rPr lang="en-US" altLang="de-DE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Untersuchungen</a:t>
            </a:r>
            <a:r>
              <a:rPr lang="en-US" altLang="de-DE" b="1" dirty="0" smtClean="0">
                <a:latin typeface="Meta Offc Pro" panose="020B0504030101020102" pitchFamily="34" charset="0"/>
              </a:rPr>
              <a:t/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err="1" smtClean="0">
                <a:latin typeface="Meta Offc Pro" panose="020B0504030101020102" pitchFamily="34" charset="0"/>
              </a:rPr>
              <a:t>hydroxysubstituierter</a:t>
            </a:r>
            <a:r>
              <a:rPr lang="en-US" altLang="de-DE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Perhydrochinoxalin</a:t>
            </a:r>
            <a:r>
              <a:rPr lang="en-US" altLang="de-DE" b="1" dirty="0" smtClean="0">
                <a:latin typeface="Meta Offc Pro" panose="020B0504030101020102" pitchFamily="34" charset="0"/>
              </a:rPr>
              <a:t>-Derivate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err="1" smtClean="0">
                <a:latin typeface="Meta Offc Pro" panose="020B0504030101020102" pitchFamily="34" charset="0"/>
              </a:rPr>
              <a:t>als</a:t>
            </a:r>
            <a:r>
              <a:rPr lang="en-US" altLang="de-DE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peripher</a:t>
            </a:r>
            <a:r>
              <a:rPr lang="en-US" altLang="de-DE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wirkende</a:t>
            </a:r>
            <a:r>
              <a:rPr lang="en-US" altLang="de-DE" b="1" dirty="0" smtClean="0">
                <a:latin typeface="Meta Offc Pro" panose="020B0504030101020102" pitchFamily="34" charset="0"/>
              </a:rPr>
              <a:t> k-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Opiod</a:t>
            </a:r>
            <a:r>
              <a:rPr lang="en-US" altLang="de-DE" b="1" dirty="0" smtClean="0">
                <a:latin typeface="Meta Offc Pro" panose="020B0504030101020102" pitchFamily="34" charset="0"/>
              </a:rPr>
              <a:t>-</a:t>
            </a:r>
            <a:r>
              <a:rPr lang="en-US" altLang="de-DE" b="1" dirty="0" err="1" smtClean="0">
                <a:latin typeface="Meta Offc Pro" panose="020B0504030101020102" pitchFamily="34" charset="0"/>
              </a:rPr>
              <a:t>Rezeptor-Agonisten</a:t>
            </a:r>
            <a:endParaRPr lang="de-DE" altLang="de-DE" b="1" dirty="0" smtClean="0">
              <a:latin typeface="Meta Offc Pro" panose="020B0504030101020102" pitchFamily="34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Jonathan Hoffmann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54275"/>
            <a:ext cx="2002567" cy="30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Untersuchungen zu Wellenlängenabhängigkeiten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in der Laser-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Massenspektrometrie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unter Vakuum-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und Atmosphärenbedingungen</a:t>
            </a: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Annika Koch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Analytische 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Anorganische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56417"/>
            <a:ext cx="253995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Darstellung und Untersuchung von synthetisch-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verknüpften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Ubiquitin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- und SUMO-Konjugaten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Lisa Kost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Biochemie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Mootz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454275"/>
            <a:ext cx="192090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The role of 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alarmins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S100A8 and S100A9 for the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development of myeloid-derived suppressor cells (MDSCs) in rheumatoid arthritis</a:t>
            </a:r>
            <a:endParaRPr lang="de-DE" altLang="de-DE" sz="22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Meike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Kuhlencord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Wünsch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Vogel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54275"/>
            <a:ext cx="19193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Human biomonitoring of the alternative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plasticizer di(2-ethylhexyl) terephthalate (DEHTP)</a:t>
            </a:r>
            <a:endParaRPr lang="de-DE" altLang="de-DE" sz="22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Frederik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Lessmann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und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Hayen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2858" r="9526"/>
          <a:stretch/>
        </p:blipFill>
        <p:spPr>
          <a:xfrm>
            <a:off x="755576" y="2454275"/>
            <a:ext cx="289091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>
                <a:latin typeface="Meta Offc Pro" panose="020B0504030101020102" pitchFamily="34" charset="0"/>
              </a:rPr>
              <a:t>Anzahl der Promovendinnen/Promovenden</a:t>
            </a:r>
          </a:p>
        </p:txBody>
      </p:sp>
      <p:sp>
        <p:nvSpPr>
          <p:cNvPr id="7172" name="Text Box 7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360001" y="2322513"/>
            <a:ext cx="8424863" cy="3421062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Chemie				23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Pharmazie		  	 	  8</a:t>
            </a:r>
            <a:endParaRPr lang="de-DE" altLang="de-DE" sz="2200" dirty="0" smtClean="0">
              <a:solidFill>
                <a:srgbClr val="FC141A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Lebensmittelchemie		  0</a:t>
            </a:r>
          </a:p>
          <a:p>
            <a:endParaRPr lang="de-DE" altLang="de-DE" sz="2200" dirty="0" smtClean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Promovendinnen			 	14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Promovenden			 		17</a:t>
            </a:r>
          </a:p>
        </p:txBody>
      </p:sp>
    </p:spTree>
    <p:extLst>
      <p:ext uri="{BB962C8B-B14F-4D97-AF65-F5344CB8AC3E}">
        <p14:creationId xmlns:p14="http://schemas.microsoft.com/office/powerpoint/2010/main" val="4968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Towards alternative energy storage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systems based on acceptor-type graphite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intercalation compounds</a:t>
            </a:r>
            <a:endParaRPr lang="de-DE" altLang="de-DE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Paul Meister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Winter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Knoll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68474"/>
            <a:ext cx="311926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Entwicklung HPLC-basierter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Assays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zur Evaluation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von Inhibitoren verschiedener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Aminoxidasen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/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und von Enzymen der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Arachidonsäurekaskade</a:t>
            </a:r>
            <a:endParaRPr lang="de-DE" altLang="de-DE" sz="22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4388400" y="2454275"/>
            <a:ext cx="46799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Kira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Mergemeier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Lehr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Apl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.-Prof. Dr. Hempel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54275"/>
            <a:ext cx="192020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The Bio-inspired, Catalytic </a:t>
            </a:r>
            <a:r>
              <a:rPr lang="en-US" altLang="de-DE" sz="2200" b="1" i="1" dirty="0" smtClean="0">
                <a:latin typeface="Meta Offc Pro" panose="020B0504030101020102" pitchFamily="34" charset="0"/>
              </a:rPr>
              <a:t>E</a:t>
            </a:r>
            <a:r>
              <a:rPr lang="de-DE" alt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de-DE" sz="2200" b="1" i="1" dirty="0" smtClean="0">
                <a:latin typeface="Meta Offc Pro" panose="020B0504030101020102" pitchFamily="34" charset="0"/>
              </a:rPr>
              <a:t>Z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err="1" smtClean="0">
                <a:latin typeface="Meta Offc Pro" panose="020B0504030101020102" pitchFamily="34" charset="0"/>
              </a:rPr>
              <a:t>Isomerisation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of Activated Alkenes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438840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Jan Benedikt Metternich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Gilmour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54275"/>
            <a:ext cx="167716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err="1" smtClean="0">
                <a:latin typeface="Meta Offc Pro" panose="020B0504030101020102" pitchFamily="34" charset="0"/>
              </a:rPr>
              <a:t>Synthese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selektiver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NMDA-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Rezeptor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-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Antagonisten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err="1" smtClean="0">
                <a:latin typeface="Meta Offc Pro" panose="020B0504030101020102" pitchFamily="34" charset="0"/>
              </a:rPr>
              <a:t>durch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systematische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Variation des GluN2A-selektiven,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err="1" smtClean="0">
                <a:latin typeface="Meta Offc Pro" panose="020B0504030101020102" pitchFamily="34" charset="0"/>
              </a:rPr>
              <a:t>negativ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allosterischen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Modulators TCN-201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438840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Sebastian Lars Müller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40" y="2454275"/>
            <a:ext cx="191625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Preparation of Semisynthetic Cyclic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Peptides using Split </a:t>
            </a:r>
            <a:r>
              <a:rPr lang="en-US" altLang="de-DE" sz="2200" b="1" dirty="0" err="1" smtClean="0">
                <a:latin typeface="Meta Offc Pro" panose="020B0504030101020102" pitchFamily="34" charset="0"/>
              </a:rPr>
              <a:t>Inteins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 and their 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Display on E. coli Cell Surface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438840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Shubhendu</a:t>
            </a: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Palei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Biochemie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Mootz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Galla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4275"/>
            <a:ext cx="2254300" cy="252000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16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Palladium-katalysierte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Difunktionalisierung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/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und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Arylierung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von Heteroaromaten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438840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Vincenzo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Ramella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 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Studer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Glorius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51638"/>
            <a:ext cx="192090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Strategien zum Aufbau, Funktionalisierung sowie 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pharmakologische Untersuchungen von 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GluN2B-Liganden mit 3-Benzazepin-Struktur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4388400" y="2455200"/>
            <a:ext cx="36004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300" b="1" dirty="0">
                <a:solidFill>
                  <a:srgbClr val="0099CC"/>
                </a:solidFill>
                <a:latin typeface="Meta Offc Pro" panose="020B0504030101020102" pitchFamily="34" charset="0"/>
              </a:rPr>
              <a:t>Susann Rath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und 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55200"/>
            <a:ext cx="192090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Antiadhesive activity of traditionally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used plants against urinary tract infections: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sz="2000" b="1" dirty="0" smtClean="0">
                <a:latin typeface="Meta Offc Pro" panose="020B0504030101020102" pitchFamily="34" charset="0"/>
              </a:rPr>
              <a:t>An alternative strategy to combat </a:t>
            </a:r>
            <a:r>
              <a:rPr lang="en-US" altLang="de-DE" sz="2000" b="1" dirty="0" err="1" smtClean="0">
                <a:latin typeface="Meta Offc Pro" panose="020B0504030101020102" pitchFamily="34" charset="0"/>
              </a:rPr>
              <a:t>uropathogenic</a:t>
            </a:r>
            <a:r>
              <a:rPr lang="en-US" altLang="de-DE" sz="2000" b="1" dirty="0" smtClean="0">
                <a:latin typeface="Meta Offc Pro" panose="020B0504030101020102" pitchFamily="34" charset="0"/>
              </a:rPr>
              <a:t> Escherichia coli</a:t>
            </a:r>
            <a:endParaRPr lang="de-DE" altLang="de-DE" sz="20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4388400" y="2455200"/>
            <a:ext cx="417671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Shabnam</a:t>
            </a: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Sarshar</a:t>
            </a: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Beydokhti</a:t>
            </a:r>
            <a:endParaRPr lang="de-DE" altLang="de-DE" sz="24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Biologie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Phytochemie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Hensel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Dobrindt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2170" r="4337" b="2289"/>
          <a:stretch/>
        </p:blipFill>
        <p:spPr>
          <a:xfrm>
            <a:off x="1187624" y="2455200"/>
            <a:ext cx="1963637" cy="288000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94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000" b="1" dirty="0" err="1" smtClean="0">
                <a:latin typeface="Meta Offc Pro" panose="020B0504030101020102" pitchFamily="34" charset="0"/>
              </a:rPr>
              <a:t>Mechanismusuntersuchung</a:t>
            </a:r>
            <a:r>
              <a:rPr lang="de-DE" altLang="de-DE" sz="2000" b="1" dirty="0" smtClean="0">
                <a:latin typeface="Meta Offc Pro" panose="020B0504030101020102" pitchFamily="34" charset="0"/>
              </a:rPr>
              <a:t> und Weiterentwicklung </a:t>
            </a:r>
            <a:br>
              <a:rPr lang="de-DE" altLang="de-DE" sz="2000" b="1" dirty="0" smtClean="0">
                <a:latin typeface="Meta Offc Pro" panose="020B0504030101020102" pitchFamily="34" charset="0"/>
              </a:rPr>
            </a:br>
            <a:r>
              <a:rPr lang="de-DE" altLang="de-DE" sz="2000" b="1" dirty="0" smtClean="0">
                <a:latin typeface="Meta Offc Pro" panose="020B0504030101020102" pitchFamily="34" charset="0"/>
              </a:rPr>
              <a:t>von Laser-Desorptions-/Ionisationsmethoden in der Massen-</a:t>
            </a:r>
            <a:r>
              <a:rPr lang="de-DE" altLang="de-DE" sz="2000" b="1" dirty="0" err="1" smtClean="0">
                <a:latin typeface="Meta Offc Pro" panose="020B0504030101020102" pitchFamily="34" charset="0"/>
              </a:rPr>
              <a:t>spektrometrie</a:t>
            </a:r>
            <a:r>
              <a:rPr lang="de-DE" altLang="de-DE" sz="2000" b="1" dirty="0" smtClean="0">
                <a:latin typeface="Meta Offc Pro" panose="020B0504030101020102" pitchFamily="34" charset="0"/>
              </a:rPr>
              <a:t> zur Erweiterung der analysierbaren Stoffklassen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388400" y="2455200"/>
            <a:ext cx="3816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Andreas Schnapp</a:t>
            </a:r>
            <a:endParaRPr lang="de-DE" altLang="de-DE" sz="24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55200"/>
            <a:ext cx="2088232" cy="278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Bedeutung CRE - vermittelter Gen-Regulation für die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Pathophysiologie bei Vorhofflimmern</a:t>
            </a: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4388400" y="2455200"/>
            <a:ext cx="3816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Beatrix Scholz</a:t>
            </a:r>
            <a:endParaRPr lang="de-DE" altLang="de-DE" sz="24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und 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Müller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55200"/>
            <a:ext cx="287371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980728"/>
            <a:ext cx="8100431" cy="945563"/>
          </a:xfrm>
        </p:spPr>
        <p:txBody>
          <a:bodyPr/>
          <a:lstStyle/>
          <a:p>
            <a:r>
              <a:rPr lang="de-DE" altLang="de-DE" sz="2800" b="1" dirty="0" smtClean="0"/>
              <a:t>Anzahl der Promotionen in den Jahren 2007 – 2017</a:t>
            </a:r>
          </a:p>
        </p:txBody>
      </p:sp>
      <p:graphicFrame>
        <p:nvGraphicFramePr>
          <p:cNvPr id="8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022438"/>
              </p:ext>
            </p:extLst>
          </p:nvPr>
        </p:nvGraphicFramePr>
        <p:xfrm>
          <a:off x="323850" y="2292350"/>
          <a:ext cx="7920039" cy="3224213"/>
        </p:xfrm>
        <a:graphic>
          <a:graphicData uri="http://schemas.openxmlformats.org/drawingml/2006/table">
            <a:tbl>
              <a:tblPr/>
              <a:tblGrid>
                <a:gridCol w="777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0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6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27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MetaNormal-Roman" pitchFamily="34" charset="0"/>
                        <a:ea typeface="ＭＳ Ｐゴシック" pitchFamily="34" charset="-128"/>
                      </a:endParaRPr>
                    </a:p>
                  </a:txBody>
                  <a:tcPr marL="91435" marR="91435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2007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2008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2009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2017</a:t>
                      </a:r>
                      <a:b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</a:b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53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62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99</a:t>
                      </a:r>
                      <a:endParaRPr lang="de-DE" sz="1400" b="0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Pharm.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19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</a:t>
                      </a: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  <a:endParaRPr lang="de-DE" sz="1400" b="0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LMC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Summe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76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129</a:t>
                      </a:r>
                      <a:endParaRPr lang="de-DE" sz="1400" b="0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Advanced LC-MS-based methods for polar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metabolite analysis in complex samples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38840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Alexander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Schriewer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und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Hayen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4275"/>
            <a:ext cx="2164733" cy="288000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84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200" b="1" dirty="0" smtClean="0">
                <a:latin typeface="Meta Offc Pro" panose="020B0504030101020102" pitchFamily="34" charset="0"/>
              </a:rPr>
              <a:t>Photochemisches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Crosslinking</a:t>
            </a:r>
            <a:r>
              <a:rPr lang="de-DE" altLang="de-DE" sz="2200" b="1" dirty="0" smtClean="0">
                <a:latin typeface="Meta Offc Pro" panose="020B0504030101020102" pitchFamily="34" charset="0"/>
              </a:rPr>
              <a:t> zur Untersuchung transienter SUMO-SIM-Interaktionen </a:t>
            </a:r>
            <a:br>
              <a:rPr lang="de-DE" altLang="de-DE" sz="2200" b="1" dirty="0" smtClean="0">
                <a:latin typeface="Meta Offc Pro" panose="020B0504030101020102" pitchFamily="34" charset="0"/>
              </a:rPr>
            </a:br>
            <a:r>
              <a:rPr lang="de-DE" altLang="de-DE" sz="2200" b="1" dirty="0" smtClean="0">
                <a:latin typeface="Meta Offc Pro" panose="020B0504030101020102" pitchFamily="34" charset="0"/>
              </a:rPr>
              <a:t>mittels </a:t>
            </a:r>
            <a:r>
              <a:rPr lang="de-DE" altLang="de-DE" sz="2200" b="1" dirty="0" err="1" smtClean="0">
                <a:latin typeface="Meta Offc Pro" panose="020B0504030101020102" pitchFamily="34" charset="0"/>
              </a:rPr>
              <a:t>Massenspektrometrie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4388400" y="2454275"/>
            <a:ext cx="34956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Kim Florian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Taupitz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Biochemie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Mootz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Klempnauer</a:t>
            </a:r>
          </a:p>
        </p:txBody>
      </p:sp>
      <p:pic>
        <p:nvPicPr>
          <p:cNvPr id="6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5737" r="7895" b="13959"/>
          <a:stretch>
            <a:fillRect/>
          </a:stretch>
        </p:blipFill>
        <p:spPr bwMode="auto">
          <a:xfrm>
            <a:off x="971600" y="2454275"/>
            <a:ext cx="219435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err="1" smtClean="0">
                <a:latin typeface="Meta Offc Pro" panose="020B0504030101020102" pitchFamily="34" charset="0"/>
              </a:rPr>
              <a:t>Bioimaging</a:t>
            </a:r>
            <a:r>
              <a:rPr lang="en-US" altLang="de-DE" b="1" dirty="0" smtClean="0">
                <a:latin typeface="Meta Offc Pro" panose="020B0504030101020102" pitchFamily="34" charset="0"/>
              </a:rPr>
              <a:t> of Nutritional and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Toxic Elements in Plant Samples: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Overcoming Interferences and Contaminations</a:t>
            </a:r>
            <a:endParaRPr lang="de-DE" altLang="de-DE" b="1" dirty="0" smtClean="0">
              <a:latin typeface="Meta Offc Pro" panose="020B0504030101020102" pitchFamily="34" charset="0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4388400" y="2454275"/>
            <a:ext cx="41036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Georgina Madeleine Thyssen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4275"/>
            <a:ext cx="205743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Analytical methods to study the Degradation of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iodine-containing pharmaceuticals</a:t>
            </a:r>
            <a:endParaRPr lang="de-DE" altLang="de-DE" sz="2200" b="1" dirty="0" smtClean="0">
              <a:latin typeface="Meta Offc Pro" panose="020B0504030101020102" pitchFamily="34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4388400" y="2454275"/>
            <a:ext cx="36718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Maria Christina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Viehoff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und Analytische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54275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STM investigation on Self-Assembled Monolayers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Directed by Weak Intermolecular Forces</a:t>
            </a:r>
            <a:endParaRPr lang="de-DE" altLang="de-DE" sz="22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4388400" y="2454275"/>
            <a:ext cx="313531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Can Wang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Prof‘in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Dr. Chi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D. Eder</a:t>
            </a:r>
          </a:p>
        </p:txBody>
      </p:sp>
    </p:spTree>
    <p:extLst>
      <p:ext uri="{BB962C8B-B14F-4D97-AF65-F5344CB8AC3E}">
        <p14:creationId xmlns:p14="http://schemas.microsoft.com/office/powerpoint/2010/main" val="23262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2200" b="1" dirty="0" smtClean="0">
                <a:latin typeface="Meta Offc Pro" panose="020B0504030101020102" pitchFamily="34" charset="0"/>
              </a:rPr>
              <a:t>Degradation of Lithium Ion Battery Electrolytes</a:t>
            </a:r>
            <a:br>
              <a:rPr lang="en-US" altLang="de-DE" sz="2200" b="1" dirty="0" smtClean="0">
                <a:latin typeface="Meta Offc Pro" panose="020B0504030101020102" pitchFamily="34" charset="0"/>
              </a:rPr>
            </a:br>
            <a:r>
              <a:rPr lang="en-US" altLang="de-DE" sz="2200" b="1" dirty="0" smtClean="0">
                <a:latin typeface="Meta Offc Pro" panose="020B0504030101020102" pitchFamily="34" charset="0"/>
              </a:rPr>
              <a:t>An </a:t>
            </a:r>
            <a:r>
              <a:rPr lang="en-US" altLang="de-DE" sz="2200" b="1" i="1" dirty="0" smtClean="0">
                <a:latin typeface="Meta Offc Pro" panose="020B0504030101020102" pitchFamily="34" charset="0"/>
              </a:rPr>
              <a:t>Ex Situ 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and </a:t>
            </a:r>
            <a:r>
              <a:rPr lang="en-US" altLang="de-DE" sz="2200" b="1" i="1" dirty="0" smtClean="0">
                <a:latin typeface="Meta Offc Pro" panose="020B0504030101020102" pitchFamily="34" charset="0"/>
              </a:rPr>
              <a:t>In Situ </a:t>
            </a:r>
            <a:r>
              <a:rPr lang="en-US" altLang="de-DE" sz="2200" b="1" dirty="0" smtClean="0">
                <a:latin typeface="Meta Offc Pro" panose="020B0504030101020102" pitchFamily="34" charset="0"/>
              </a:rPr>
              <a:t>NMR Study</a:t>
            </a:r>
            <a:endParaRPr lang="de-DE" altLang="de-DE" sz="2200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388400" y="2454275"/>
            <a:ext cx="32400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Simon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Wiemers</a:t>
            </a: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-Meyer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4275"/>
            <a:ext cx="216460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2047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/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136197" name="Picture 8" descr="BS0108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689350"/>
            <a:ext cx="3254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>
                <a:latin typeface="Meta Offc Pro" panose="020B0504030101020102" pitchFamily="34" charset="0"/>
              </a:rPr>
              <a:t>Verkündigungsfeier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20. Oktober </a:t>
            </a: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2017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2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Synthesis and Characterization of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Novel Lithium Salts and Ionic Liquids as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Electrolyte Components for Lithium-Ion Batteries</a:t>
            </a:r>
            <a:endParaRPr lang="de-DE" altLang="de-DE" b="1" i="1" dirty="0" smtClean="0">
              <a:latin typeface="Meta Offc Pro" panose="020B0504030101020102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Marius Tobias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Amereller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M. Winter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Gores</a:t>
            </a:r>
          </a:p>
        </p:txBody>
      </p:sp>
    </p:spTree>
    <p:extLst>
      <p:ext uri="{BB962C8B-B14F-4D97-AF65-F5344CB8AC3E}">
        <p14:creationId xmlns:p14="http://schemas.microsoft.com/office/powerpoint/2010/main" val="9404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z="1800" b="1" dirty="0" smtClean="0">
                <a:latin typeface="Meta Offc Pro" panose="020B0504030101020102" pitchFamily="34" charset="0"/>
              </a:rPr>
              <a:t>Investigations on the Main Degradation Effects of Different Layered and</a:t>
            </a:r>
            <a:br>
              <a:rPr lang="en-US" altLang="de-DE" sz="1800" b="1" dirty="0" smtClean="0">
                <a:latin typeface="Meta Offc Pro" panose="020B0504030101020102" pitchFamily="34" charset="0"/>
              </a:rPr>
            </a:br>
            <a:r>
              <a:rPr lang="en-US" altLang="de-DE" sz="1800" b="1" dirty="0" smtClean="0">
                <a:latin typeface="Meta Offc Pro" panose="020B0504030101020102" pitchFamily="34" charset="0"/>
              </a:rPr>
              <a:t>Spinel-Type Cathode Active Materials and the Influence of Aging on the</a:t>
            </a:r>
            <a:br>
              <a:rPr lang="en-US" altLang="de-DE" sz="1800" b="1" dirty="0" smtClean="0">
                <a:latin typeface="Meta Offc Pro" panose="020B0504030101020102" pitchFamily="34" charset="0"/>
              </a:rPr>
            </a:br>
            <a:r>
              <a:rPr lang="en-US" altLang="de-DE" sz="1800" b="1" dirty="0" smtClean="0">
                <a:latin typeface="Meta Offc Pro" panose="020B0504030101020102" pitchFamily="34" charset="0"/>
              </a:rPr>
              <a:t>Thermal Stability of Lithium Ion Batteries and Their Components</a:t>
            </a:r>
            <a:endParaRPr lang="de-DE" altLang="de-DE" sz="1800" b="1" dirty="0" smtClean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Markus Alexander Börner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Winter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Kwade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80121"/>
            <a:ext cx="229516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de-DE" altLang="de-DE" sz="2000" b="1" kern="1200" dirty="0">
                <a:latin typeface="Meta Offc Pro" panose="020B0504030101020102" pitchFamily="34" charset="0"/>
                <a:cs typeface="+mn-cs"/>
              </a:rPr>
              <a:t>Entwicklung </a:t>
            </a:r>
            <a:r>
              <a:rPr lang="de-DE" altLang="de-DE" sz="2000" b="1" kern="1200" dirty="0" err="1">
                <a:latin typeface="Meta Offc Pro" panose="020B0504030101020102" pitchFamily="34" charset="0"/>
                <a:cs typeface="+mn-cs"/>
              </a:rPr>
              <a:t>nichtpeptidischer</a:t>
            </a:r>
            <a:r>
              <a:rPr lang="de-DE" altLang="de-DE" sz="2000" b="1" kern="1200" dirty="0">
                <a:latin typeface="Meta Offc Pro" panose="020B0504030101020102" pitchFamily="34" charset="0"/>
                <a:cs typeface="+mn-cs"/>
              </a:rPr>
              <a:t> Radioliganden für die </a:t>
            </a:r>
            <a: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  <a:t> molekulare </a:t>
            </a:r>
            <a:b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</a:br>
            <a: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  <a:t>Bildgebung </a:t>
            </a:r>
            <a:r>
              <a:rPr lang="de-DE" altLang="de-DE" sz="2000" b="1" kern="1200" dirty="0">
                <a:latin typeface="Meta Offc Pro" panose="020B0504030101020102" pitchFamily="34" charset="0"/>
                <a:cs typeface="+mn-cs"/>
              </a:rPr>
              <a:t>des Proteins S100A9 als </a:t>
            </a:r>
            <a: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  <a:t>Marker für  </a:t>
            </a:r>
            <a:r>
              <a:rPr lang="de-DE" altLang="de-DE" sz="2000" b="1" kern="1200" dirty="0" err="1" smtClean="0">
                <a:latin typeface="Meta Offc Pro" panose="020B0504030101020102" pitchFamily="34" charset="0"/>
                <a:cs typeface="+mn-cs"/>
              </a:rPr>
              <a:t>Phagozyten</a:t>
            </a:r>
            <a: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  <a:t>-Aktivität </a:t>
            </a:r>
            <a:r>
              <a:rPr lang="de-DE" altLang="de-DE" sz="2000" b="1" kern="1200" dirty="0">
                <a:latin typeface="Meta Offc Pro" panose="020B0504030101020102" pitchFamily="34" charset="0"/>
                <a:cs typeface="+mn-cs"/>
              </a:rPr>
              <a:t>in entzündlichen </a:t>
            </a:r>
            <a:r>
              <a:rPr lang="de-DE" altLang="de-DE" sz="2000" b="1" kern="1200" dirty="0" smtClean="0">
                <a:latin typeface="Meta Offc Pro" panose="020B0504030101020102" pitchFamily="34" charset="0"/>
                <a:cs typeface="+mn-cs"/>
              </a:rPr>
              <a:t>Prozessen mittels </a:t>
            </a:r>
            <a:r>
              <a:rPr lang="de-DE" altLang="de-DE" sz="2000" b="1" kern="1200" dirty="0">
                <a:latin typeface="Meta Offc Pro" panose="020B0504030101020102" pitchFamily="34" charset="0"/>
                <a:cs typeface="+mn-cs"/>
              </a:rPr>
              <a:t>PET und SPECT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Felix Mathias Busch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Haufe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4275"/>
            <a:ext cx="216029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 smtClean="0">
                <a:latin typeface="Meta Offc Pro" panose="020B0504030101020102" pitchFamily="34" charset="0"/>
              </a:rPr>
              <a:t>Selektive MMP-12- und Breitband-</a:t>
            </a:r>
            <a:br>
              <a:rPr lang="de-DE" altLang="de-DE" b="1" dirty="0" smtClean="0">
                <a:latin typeface="Meta Offc Pro" panose="020B0504030101020102" pitchFamily="34" charset="0"/>
              </a:rPr>
            </a:br>
            <a:r>
              <a:rPr lang="de-DE" altLang="de-DE" b="1" dirty="0" err="1" smtClean="0">
                <a:latin typeface="Meta Offc Pro" panose="020B0504030101020102" pitchFamily="34" charset="0"/>
              </a:rPr>
              <a:t>Matrixmetalloproteinase</a:t>
            </a:r>
            <a:r>
              <a:rPr lang="de-DE" altLang="de-DE" b="1" dirty="0" smtClean="0">
                <a:latin typeface="Meta Offc Pro" panose="020B0504030101020102" pitchFamily="34" charset="0"/>
              </a:rPr>
              <a:t>-Inhibitoren für die PET</a:t>
            </a:r>
            <a:br>
              <a:rPr lang="de-DE" altLang="de-DE" b="1" dirty="0" smtClean="0">
                <a:latin typeface="Meta Offc Pro" panose="020B0504030101020102" pitchFamily="34" charset="0"/>
              </a:rPr>
            </a:br>
            <a:r>
              <a:rPr lang="de-DE" altLang="de-DE" b="1" dirty="0" smtClean="0">
                <a:latin typeface="Meta Offc Pro" panose="020B0504030101020102" pitchFamily="34" charset="0"/>
              </a:rPr>
              <a:t>und die optische Bildgebung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Viktoria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Butsch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SFB 656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MoBil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Wünsch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Haufe</a:t>
            </a:r>
          </a:p>
        </p:txBody>
      </p:sp>
      <p:pic>
        <p:nvPicPr>
          <p:cNvPr id="6" name="Bild 1" descr="C:\Users\Dennis\Desktop\Bild_1.jpg"/>
          <p:cNvPicPr/>
          <p:nvPr/>
        </p:nvPicPr>
        <p:blipFill>
          <a:blip r:embed="rId3" cstate="print"/>
          <a:srcRect l="9861" t="12520" r="22309" b="19798"/>
          <a:stretch>
            <a:fillRect/>
          </a:stretch>
        </p:blipFill>
        <p:spPr bwMode="auto">
          <a:xfrm>
            <a:off x="683568" y="2454275"/>
            <a:ext cx="2929890" cy="19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0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b="1" dirty="0" smtClean="0">
                <a:latin typeface="Meta Offc Pro" panose="020B0504030101020102" pitchFamily="34" charset="0"/>
              </a:rPr>
              <a:t>Computational Design, Synthesis, Characterization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and Mechanism Study of High Voltage Electrolytes </a:t>
            </a:r>
            <a:br>
              <a:rPr lang="en-US" altLang="de-DE" b="1" dirty="0" smtClean="0">
                <a:latin typeface="Meta Offc Pro" panose="020B0504030101020102" pitchFamily="34" charset="0"/>
              </a:rPr>
            </a:br>
            <a:r>
              <a:rPr lang="en-US" altLang="de-DE" b="1" dirty="0" smtClean="0">
                <a:latin typeface="Meta Offc Pro" panose="020B0504030101020102" pitchFamily="34" charset="0"/>
              </a:rPr>
              <a:t>for Lithium Ion Batteries</a:t>
            </a:r>
            <a:endParaRPr lang="de-DE" altLang="de-DE" b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Xia Cao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M. Winter</a:t>
            </a:r>
          </a:p>
        </p:txBody>
      </p:sp>
    </p:spTree>
    <p:extLst>
      <p:ext uri="{BB962C8B-B14F-4D97-AF65-F5344CB8AC3E}">
        <p14:creationId xmlns:p14="http://schemas.microsoft.com/office/powerpoint/2010/main" val="22146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PPT_WWU_Var1_Meta_02</Template>
  <TotalTime>0</TotalTime>
  <Words>824</Words>
  <Application>Microsoft Office PowerPoint</Application>
  <PresentationFormat>Bildschirmpräsentation (4:3)</PresentationFormat>
  <Paragraphs>419</Paragraphs>
  <Slides>36</Slides>
  <Notes>34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Meta Offc Pro</vt:lpstr>
      <vt:lpstr>MetaNormalLF-Roman</vt:lpstr>
      <vt:lpstr>MetaNormal-Roman</vt:lpstr>
      <vt:lpstr>WWU Münster PowerPoint Master</vt:lpstr>
      <vt:lpstr>Verkündigungsfeier</vt:lpstr>
      <vt:lpstr>Anzahl der Promovendinnen/Promovenden</vt:lpstr>
      <vt:lpstr>Anzahl der Promotionen in den Jahren 2007 – 2017</vt:lpstr>
      <vt:lpstr>Verkündigungsfeier</vt:lpstr>
      <vt:lpstr>Synthesis and Characterization of  Novel Lithium Salts and Ionic Liquids as  Electrolyte Components for Lithium-Ion Batteries</vt:lpstr>
      <vt:lpstr>Investigations on the Main Degradation Effects of Different Layered and Spinel-Type Cathode Active Materials and the Influence of Aging on the Thermal Stability of Lithium Ion Batteries and Their Components</vt:lpstr>
      <vt:lpstr>Entwicklung nichtpeptidischer Radioliganden für die  molekulare  Bildgebung des Proteins S100A9 als Marker für  Phagozyten-Aktivität in entzündlichen Prozessen mittels PET und SPECT</vt:lpstr>
      <vt:lpstr>Selektive MMP-12- und Breitband- Matrixmetalloproteinase-Inhibitoren für die PET und die optische Bildgebung</vt:lpstr>
      <vt:lpstr>Computational Design, Synthesis, Characterization and Mechanism Study of High Voltage Electrolytes  for Lithium Ion Batteries</vt:lpstr>
      <vt:lpstr>Development and evaluation of a  physiologically based pharmacokinetic model  for populations of pregnant women</vt:lpstr>
      <vt:lpstr>Laser Ablation-Ambient Ionization Mass Spectrometry and  Micro X-Ray Fluorescence Imaging as Orthogonal Techniques for the Analysis of Pharmaceuticals</vt:lpstr>
      <vt:lpstr>Strategies for the identification and  quantification of electrochemically generated  drug metabolites</vt:lpstr>
      <vt:lpstr>Piperazinonsynthese sowie SRN1-Chemie zur Thiolfunktionalisierung und zum Polymeraufbau</vt:lpstr>
      <vt:lpstr>Lewis-Base-katalysierte asymmetrische 1,3-dipolare Cycloaddition an Azomethiniminen und Polymer-Nanokapseln auf Basis selbstassemblierter Template</vt:lpstr>
      <vt:lpstr>Synthese und pharmakologische Untersuchungen hydroxysubstituierter Perhydrochinoxalin-Derivate  als peripher wirkende k-Opiod-Rezeptor-Agonisten</vt:lpstr>
      <vt:lpstr>Untersuchungen zu Wellenlängenabhängigkeiten in der Laser-Massenspektrometrie unter Vakuum- und Atmosphärenbedingungen</vt:lpstr>
      <vt:lpstr>Darstellung und Untersuchung von synthetisch- verknüpften Ubiquitin- und SUMO-Konjugaten</vt:lpstr>
      <vt:lpstr>The role of alarmins S100A8 and S100A9 for the development of myeloid-derived suppressor cells (MDSCs) in rheumatoid arthritis</vt:lpstr>
      <vt:lpstr>Human biomonitoring of the alternative  plasticizer di(2-ethylhexyl) terephthalate (DEHTP)</vt:lpstr>
      <vt:lpstr>Towards alternative energy storage systems based on acceptor-type graphite intercalation compounds</vt:lpstr>
      <vt:lpstr>Entwicklung HPLC-basierter Assays zur Evaluation von Inhibitoren verschiedener Aminoxidasen und von Enzymen der Arachidonsäurekaskade</vt:lpstr>
      <vt:lpstr>The Bio-inspired, Catalytic E→Z  Isomerisation of Activated Alkenes</vt:lpstr>
      <vt:lpstr>Synthese selektiver NMDA-Rezeptor-Antagonisten  durch systematische Variation des GluN2A-selektiven,  negativ allosterischen Modulators TCN-201</vt:lpstr>
      <vt:lpstr>Preparation of Semisynthetic Cyclic  Peptides using Split Inteins and their  Display on E. coli Cell Surface</vt:lpstr>
      <vt:lpstr>Palladium-katalysierte Difunktionalisierung und Arylierung von Heteroaromaten</vt:lpstr>
      <vt:lpstr>Strategien zum Aufbau, Funktionalisierung sowie  pharmakologische Untersuchungen von  GluN2B-Liganden mit 3-Benzazepin-Struktur</vt:lpstr>
      <vt:lpstr>Antiadhesive activity of traditionally  used plants against urinary tract infections: An alternative strategy to combat uropathogenic Escherichia coli</vt:lpstr>
      <vt:lpstr>Mechanismusuntersuchung und Weiterentwicklung  von Laser-Desorptions-/Ionisationsmethoden in der Massen-spektrometrie zur Erweiterung der analysierbaren Stoffklassen</vt:lpstr>
      <vt:lpstr>Bedeutung CRE - vermittelter Gen-Regulation für die Pathophysiologie bei Vorhofflimmern</vt:lpstr>
      <vt:lpstr>Advanced LC-MS-based methods for polar metabolite analysis in complex samples</vt:lpstr>
      <vt:lpstr>Photochemisches Crosslinking zur Untersuchung transienter SUMO-SIM-Interaktionen  mittels Massenspektrometrie</vt:lpstr>
      <vt:lpstr>Bioimaging of Nutritional and  Toxic Elements in Plant Samples: Overcoming Interferences and Contaminations</vt:lpstr>
      <vt:lpstr>Analytical methods to study the Degradation of iodine-containing pharmaceuticals</vt:lpstr>
      <vt:lpstr>STM investigation on Self-Assembled Monolayers Directed by Weak Intermolecular Forces</vt:lpstr>
      <vt:lpstr>Degradation of Lithium Ion Battery Electrolytes An Ex Situ and In Situ NMR Study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vdv666u</cp:lastModifiedBy>
  <cp:revision>121</cp:revision>
  <cp:lastPrinted>2017-11-14T09:25:05Z</cp:lastPrinted>
  <dcterms:created xsi:type="dcterms:W3CDTF">2017-07-18T07:31:40Z</dcterms:created>
  <dcterms:modified xsi:type="dcterms:W3CDTF">2017-11-14T09:29:42Z</dcterms:modified>
</cp:coreProperties>
</file>