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9166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51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26687" y="1286860"/>
            <a:ext cx="3770629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847002" y="1284203"/>
            <a:ext cx="3773170" cy="418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877811" y="0"/>
            <a:ext cx="1405267" cy="1357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8633" y="1044258"/>
            <a:ext cx="470344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1937" y="1349159"/>
            <a:ext cx="8341995" cy="238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85508" y="5707208"/>
            <a:ext cx="102235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9DD1"/>
                </a:solidFill>
                <a:latin typeface="Meta Offc Pro"/>
                <a:cs typeface="Meta Offc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://www.mygeo.info/weltkarten.html" TargetMode="External"/><Relationship Id="rId9" Type="http://schemas.openxmlformats.org/officeDocument/2006/relationships/hyperlink" Target="http://www.mygeo.info/landkarten/welt/a3_rl1w_plain_winkel_0.png" TargetMode="External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1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3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wwu.de/FB10/Organisation/alumni/index.html" TargetMode="External"/><Relationship Id="rId4" Type="http://schemas.openxmlformats.org/officeDocument/2006/relationships/image" Target="../media/image106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669280"/>
          </a:xfrm>
          <a:custGeom>
            <a:avLst/>
            <a:gdLst/>
            <a:ahLst/>
            <a:cxnLst/>
            <a:rect l="l" t="t" r="r" b="b"/>
            <a:pathLst>
              <a:path w="9144000" h="5669280">
                <a:moveTo>
                  <a:pt x="0" y="5669280"/>
                </a:moveTo>
                <a:lnTo>
                  <a:pt x="9144000" y="5669280"/>
                </a:lnTo>
                <a:lnTo>
                  <a:pt x="9144000" y="0"/>
                </a:lnTo>
                <a:lnTo>
                  <a:pt x="0" y="0"/>
                </a:lnTo>
                <a:lnTo>
                  <a:pt x="0" y="5669280"/>
                </a:lnTo>
                <a:close/>
              </a:path>
            </a:pathLst>
          </a:custGeom>
          <a:solidFill>
            <a:srgbClr val="009D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5754" y="1045968"/>
            <a:ext cx="3508134" cy="459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663" y="304803"/>
            <a:ext cx="2700655" cy="779145"/>
          </a:xfrm>
          <a:custGeom>
            <a:avLst/>
            <a:gdLst/>
            <a:ahLst/>
            <a:cxnLst/>
            <a:rect l="l" t="t" r="r" b="b"/>
            <a:pathLst>
              <a:path w="2700655" h="779144">
                <a:moveTo>
                  <a:pt x="2653296" y="665835"/>
                </a:moveTo>
                <a:lnTo>
                  <a:pt x="2626436" y="665835"/>
                </a:lnTo>
                <a:lnTo>
                  <a:pt x="2626436" y="776592"/>
                </a:lnTo>
                <a:lnTo>
                  <a:pt x="2640304" y="776592"/>
                </a:lnTo>
                <a:lnTo>
                  <a:pt x="2640304" y="726414"/>
                </a:lnTo>
                <a:lnTo>
                  <a:pt x="2663698" y="726414"/>
                </a:lnTo>
                <a:lnTo>
                  <a:pt x="2676364" y="724237"/>
                </a:lnTo>
                <a:lnTo>
                  <a:pt x="2685906" y="718184"/>
                </a:lnTo>
                <a:lnTo>
                  <a:pt x="2640304" y="718184"/>
                </a:lnTo>
                <a:lnTo>
                  <a:pt x="2640304" y="677087"/>
                </a:lnTo>
                <a:lnTo>
                  <a:pt x="2687502" y="677087"/>
                </a:lnTo>
                <a:lnTo>
                  <a:pt x="2687149" y="676592"/>
                </a:lnTo>
                <a:lnTo>
                  <a:pt x="2683192" y="672757"/>
                </a:lnTo>
                <a:lnTo>
                  <a:pt x="2678403" y="669853"/>
                </a:lnTo>
                <a:lnTo>
                  <a:pt x="2672149" y="667677"/>
                </a:lnTo>
                <a:lnTo>
                  <a:pt x="2663943" y="666309"/>
                </a:lnTo>
                <a:lnTo>
                  <a:pt x="2653296" y="665835"/>
                </a:lnTo>
                <a:close/>
              </a:path>
              <a:path w="2700655" h="779144">
                <a:moveTo>
                  <a:pt x="2661970" y="726414"/>
                </a:moveTo>
                <a:lnTo>
                  <a:pt x="2640304" y="726414"/>
                </a:lnTo>
                <a:lnTo>
                  <a:pt x="2645930" y="726846"/>
                </a:lnTo>
                <a:lnTo>
                  <a:pt x="2648534" y="728141"/>
                </a:lnTo>
                <a:lnTo>
                  <a:pt x="2672630" y="759399"/>
                </a:lnTo>
                <a:lnTo>
                  <a:pt x="2683192" y="776592"/>
                </a:lnTo>
                <a:lnTo>
                  <a:pt x="2700528" y="776592"/>
                </a:lnTo>
                <a:lnTo>
                  <a:pt x="2680596" y="748533"/>
                </a:lnTo>
                <a:lnTo>
                  <a:pt x="2676766" y="743200"/>
                </a:lnTo>
                <a:lnTo>
                  <a:pt x="2673667" y="738962"/>
                </a:lnTo>
                <a:lnTo>
                  <a:pt x="2671064" y="735926"/>
                </a:lnTo>
                <a:lnTo>
                  <a:pt x="2667165" y="730732"/>
                </a:lnTo>
                <a:lnTo>
                  <a:pt x="2661970" y="726414"/>
                </a:lnTo>
                <a:close/>
              </a:path>
              <a:path w="2700655" h="779144">
                <a:moveTo>
                  <a:pt x="2687502" y="677087"/>
                </a:moveTo>
                <a:lnTo>
                  <a:pt x="2660230" y="677087"/>
                </a:lnTo>
                <a:lnTo>
                  <a:pt x="2664561" y="677951"/>
                </a:lnTo>
                <a:lnTo>
                  <a:pt x="2668460" y="679246"/>
                </a:lnTo>
                <a:lnTo>
                  <a:pt x="2674962" y="681850"/>
                </a:lnTo>
                <a:lnTo>
                  <a:pt x="2679725" y="688771"/>
                </a:lnTo>
                <a:lnTo>
                  <a:pt x="2679725" y="703478"/>
                </a:lnTo>
                <a:lnTo>
                  <a:pt x="2677998" y="709104"/>
                </a:lnTo>
                <a:lnTo>
                  <a:pt x="2674099" y="712558"/>
                </a:lnTo>
                <a:lnTo>
                  <a:pt x="2669336" y="716457"/>
                </a:lnTo>
                <a:lnTo>
                  <a:pt x="2663266" y="718184"/>
                </a:lnTo>
                <a:lnTo>
                  <a:pt x="2685906" y="718184"/>
                </a:lnTo>
                <a:lnTo>
                  <a:pt x="2686064" y="718084"/>
                </a:lnTo>
                <a:lnTo>
                  <a:pt x="2692271" y="708524"/>
                </a:lnTo>
                <a:lnTo>
                  <a:pt x="2694457" y="696125"/>
                </a:lnTo>
                <a:lnTo>
                  <a:pt x="2693429" y="688153"/>
                </a:lnTo>
                <a:lnTo>
                  <a:pt x="2690777" y="681683"/>
                </a:lnTo>
                <a:lnTo>
                  <a:pt x="2687502" y="677087"/>
                </a:lnTo>
                <a:close/>
              </a:path>
              <a:path w="2700655" h="779144">
                <a:moveTo>
                  <a:pt x="2576182" y="665835"/>
                </a:moveTo>
                <a:lnTo>
                  <a:pt x="2512491" y="665835"/>
                </a:lnTo>
                <a:lnTo>
                  <a:pt x="2512491" y="776592"/>
                </a:lnTo>
                <a:lnTo>
                  <a:pt x="2577909" y="776592"/>
                </a:lnTo>
                <a:lnTo>
                  <a:pt x="2577909" y="765352"/>
                </a:lnTo>
                <a:lnTo>
                  <a:pt x="2526360" y="765352"/>
                </a:lnTo>
                <a:lnTo>
                  <a:pt x="2526360" y="724674"/>
                </a:lnTo>
                <a:lnTo>
                  <a:pt x="2566644" y="724674"/>
                </a:lnTo>
                <a:lnTo>
                  <a:pt x="2566644" y="713003"/>
                </a:lnTo>
                <a:lnTo>
                  <a:pt x="2526360" y="713003"/>
                </a:lnTo>
                <a:lnTo>
                  <a:pt x="2526360" y="676655"/>
                </a:lnTo>
                <a:lnTo>
                  <a:pt x="2574442" y="676655"/>
                </a:lnTo>
                <a:lnTo>
                  <a:pt x="2576182" y="665835"/>
                </a:lnTo>
                <a:close/>
              </a:path>
              <a:path w="2700655" h="779144">
                <a:moveTo>
                  <a:pt x="2436241" y="677087"/>
                </a:moveTo>
                <a:lnTo>
                  <a:pt x="2422804" y="677087"/>
                </a:lnTo>
                <a:lnTo>
                  <a:pt x="2422804" y="776592"/>
                </a:lnTo>
                <a:lnTo>
                  <a:pt x="2436241" y="776592"/>
                </a:lnTo>
                <a:lnTo>
                  <a:pt x="2436241" y="677087"/>
                </a:lnTo>
                <a:close/>
              </a:path>
              <a:path w="2700655" h="779144">
                <a:moveTo>
                  <a:pt x="2468727" y="665835"/>
                </a:moveTo>
                <a:lnTo>
                  <a:pt x="2391181" y="665835"/>
                </a:lnTo>
                <a:lnTo>
                  <a:pt x="2391181" y="677087"/>
                </a:lnTo>
                <a:lnTo>
                  <a:pt x="2467864" y="677087"/>
                </a:lnTo>
                <a:lnTo>
                  <a:pt x="2468727" y="665835"/>
                </a:lnTo>
                <a:close/>
              </a:path>
              <a:path w="2700655" h="779144">
                <a:moveTo>
                  <a:pt x="2275497" y="758431"/>
                </a:moveTo>
                <a:lnTo>
                  <a:pt x="2306688" y="778763"/>
                </a:lnTo>
                <a:lnTo>
                  <a:pt x="2314291" y="778350"/>
                </a:lnTo>
                <a:lnTo>
                  <a:pt x="2321040" y="777084"/>
                </a:lnTo>
                <a:lnTo>
                  <a:pt x="2327221" y="774927"/>
                </a:lnTo>
                <a:lnTo>
                  <a:pt x="2333117" y="771842"/>
                </a:lnTo>
                <a:lnTo>
                  <a:pt x="2338266" y="767943"/>
                </a:lnTo>
                <a:lnTo>
                  <a:pt x="2306688" y="767943"/>
                </a:lnTo>
                <a:lnTo>
                  <a:pt x="2298221" y="767369"/>
                </a:lnTo>
                <a:lnTo>
                  <a:pt x="2290283" y="765621"/>
                </a:lnTo>
                <a:lnTo>
                  <a:pt x="2282749" y="762655"/>
                </a:lnTo>
                <a:lnTo>
                  <a:pt x="2275497" y="758431"/>
                </a:lnTo>
                <a:close/>
              </a:path>
              <a:path w="2700655" h="779144">
                <a:moveTo>
                  <a:pt x="2310587" y="663244"/>
                </a:moveTo>
                <a:lnTo>
                  <a:pt x="2295192" y="665570"/>
                </a:lnTo>
                <a:lnTo>
                  <a:pt x="2283291" y="672114"/>
                </a:lnTo>
                <a:lnTo>
                  <a:pt x="2275614" y="682227"/>
                </a:lnTo>
                <a:lnTo>
                  <a:pt x="2272893" y="695261"/>
                </a:lnTo>
                <a:lnTo>
                  <a:pt x="2272893" y="702182"/>
                </a:lnTo>
                <a:lnTo>
                  <a:pt x="2312758" y="726414"/>
                </a:lnTo>
                <a:lnTo>
                  <a:pt x="2322040" y="730080"/>
                </a:lnTo>
                <a:lnTo>
                  <a:pt x="2328516" y="734682"/>
                </a:lnTo>
                <a:lnTo>
                  <a:pt x="2332311" y="740341"/>
                </a:lnTo>
                <a:lnTo>
                  <a:pt x="2333548" y="747179"/>
                </a:lnTo>
                <a:lnTo>
                  <a:pt x="2333548" y="753668"/>
                </a:lnTo>
                <a:lnTo>
                  <a:pt x="2330958" y="758863"/>
                </a:lnTo>
                <a:lnTo>
                  <a:pt x="2325319" y="763181"/>
                </a:lnTo>
                <a:lnTo>
                  <a:pt x="2320556" y="766648"/>
                </a:lnTo>
                <a:lnTo>
                  <a:pt x="2315794" y="767943"/>
                </a:lnTo>
                <a:lnTo>
                  <a:pt x="2338266" y="767943"/>
                </a:lnTo>
                <a:lnTo>
                  <a:pt x="2340011" y="766622"/>
                </a:lnTo>
                <a:lnTo>
                  <a:pt x="2345037" y="760266"/>
                </a:lnTo>
                <a:lnTo>
                  <a:pt x="2348113" y="753100"/>
                </a:lnTo>
                <a:lnTo>
                  <a:pt x="2349157" y="745451"/>
                </a:lnTo>
                <a:lnTo>
                  <a:pt x="2349157" y="738517"/>
                </a:lnTo>
                <a:lnTo>
                  <a:pt x="2346121" y="730732"/>
                </a:lnTo>
                <a:lnTo>
                  <a:pt x="2341359" y="725982"/>
                </a:lnTo>
                <a:lnTo>
                  <a:pt x="2336584" y="720788"/>
                </a:lnTo>
                <a:lnTo>
                  <a:pt x="2331389" y="717753"/>
                </a:lnTo>
                <a:lnTo>
                  <a:pt x="2320988" y="714730"/>
                </a:lnTo>
                <a:lnTo>
                  <a:pt x="2307564" y="710399"/>
                </a:lnTo>
                <a:lnTo>
                  <a:pt x="2298665" y="707206"/>
                </a:lnTo>
                <a:lnTo>
                  <a:pt x="2292610" y="703319"/>
                </a:lnTo>
                <a:lnTo>
                  <a:pt x="2289155" y="698537"/>
                </a:lnTo>
                <a:lnTo>
                  <a:pt x="2288057" y="692657"/>
                </a:lnTo>
                <a:lnTo>
                  <a:pt x="2289642" y="684829"/>
                </a:lnTo>
                <a:lnTo>
                  <a:pt x="2294235" y="678984"/>
                </a:lnTo>
                <a:lnTo>
                  <a:pt x="2301591" y="675329"/>
                </a:lnTo>
                <a:lnTo>
                  <a:pt x="2311463" y="674065"/>
                </a:lnTo>
                <a:lnTo>
                  <a:pt x="2346121" y="674065"/>
                </a:lnTo>
                <a:lnTo>
                  <a:pt x="2337585" y="669449"/>
                </a:lnTo>
                <a:lnTo>
                  <a:pt x="2328845" y="666054"/>
                </a:lnTo>
                <a:lnTo>
                  <a:pt x="2319859" y="663960"/>
                </a:lnTo>
                <a:lnTo>
                  <a:pt x="2310587" y="663244"/>
                </a:lnTo>
                <a:close/>
              </a:path>
              <a:path w="2700655" h="779144">
                <a:moveTo>
                  <a:pt x="2346121" y="674065"/>
                </a:moveTo>
                <a:lnTo>
                  <a:pt x="2311463" y="674065"/>
                </a:lnTo>
                <a:lnTo>
                  <a:pt x="2318539" y="674578"/>
                </a:lnTo>
                <a:lnTo>
                  <a:pt x="2325212" y="676225"/>
                </a:lnTo>
                <a:lnTo>
                  <a:pt x="2332050" y="679171"/>
                </a:lnTo>
                <a:lnTo>
                  <a:pt x="2339619" y="683577"/>
                </a:lnTo>
                <a:lnTo>
                  <a:pt x="2346121" y="674065"/>
                </a:lnTo>
                <a:close/>
              </a:path>
              <a:path w="2700655" h="779144">
                <a:moveTo>
                  <a:pt x="2020735" y="665835"/>
                </a:moveTo>
                <a:lnTo>
                  <a:pt x="2006879" y="665835"/>
                </a:lnTo>
                <a:lnTo>
                  <a:pt x="2006906" y="750633"/>
                </a:lnTo>
                <a:lnTo>
                  <a:pt x="2045004" y="778763"/>
                </a:lnTo>
                <a:lnTo>
                  <a:pt x="2054808" y="778201"/>
                </a:lnTo>
                <a:lnTo>
                  <a:pt x="2062984" y="776543"/>
                </a:lnTo>
                <a:lnTo>
                  <a:pt x="2069861" y="773829"/>
                </a:lnTo>
                <a:lnTo>
                  <a:pt x="2075764" y="770102"/>
                </a:lnTo>
                <a:lnTo>
                  <a:pt x="2078240" y="767511"/>
                </a:lnTo>
                <a:lnTo>
                  <a:pt x="2031568" y="767511"/>
                </a:lnTo>
                <a:lnTo>
                  <a:pt x="2025065" y="761453"/>
                </a:lnTo>
                <a:lnTo>
                  <a:pt x="2022906" y="756691"/>
                </a:lnTo>
                <a:lnTo>
                  <a:pt x="2021166" y="753236"/>
                </a:lnTo>
                <a:lnTo>
                  <a:pt x="2020735" y="745883"/>
                </a:lnTo>
                <a:lnTo>
                  <a:pt x="2020735" y="665835"/>
                </a:lnTo>
                <a:close/>
              </a:path>
              <a:path w="2700655" h="779144">
                <a:moveTo>
                  <a:pt x="2084425" y="665835"/>
                </a:moveTo>
                <a:lnTo>
                  <a:pt x="2070569" y="665835"/>
                </a:lnTo>
                <a:lnTo>
                  <a:pt x="2070569" y="750633"/>
                </a:lnTo>
                <a:lnTo>
                  <a:pt x="2070125" y="755395"/>
                </a:lnTo>
                <a:lnTo>
                  <a:pt x="2066153" y="760258"/>
                </a:lnTo>
                <a:lnTo>
                  <a:pt x="2062759" y="764920"/>
                </a:lnTo>
                <a:lnTo>
                  <a:pt x="2055393" y="767511"/>
                </a:lnTo>
                <a:lnTo>
                  <a:pt x="2078240" y="767511"/>
                </a:lnTo>
                <a:lnTo>
                  <a:pt x="2080042" y="765626"/>
                </a:lnTo>
                <a:lnTo>
                  <a:pt x="2082695" y="760258"/>
                </a:lnTo>
                <a:lnTo>
                  <a:pt x="2084047" y="753430"/>
                </a:lnTo>
                <a:lnTo>
                  <a:pt x="2084369" y="745883"/>
                </a:lnTo>
                <a:lnTo>
                  <a:pt x="2084425" y="665835"/>
                </a:lnTo>
                <a:close/>
              </a:path>
              <a:path w="2700655" h="779144">
                <a:moveTo>
                  <a:pt x="2067966" y="642048"/>
                </a:moveTo>
                <a:lnTo>
                  <a:pt x="2058428" y="642048"/>
                </a:lnTo>
                <a:lnTo>
                  <a:pt x="2054529" y="645934"/>
                </a:lnTo>
                <a:lnTo>
                  <a:pt x="2054529" y="655027"/>
                </a:lnTo>
                <a:lnTo>
                  <a:pt x="2058428" y="658914"/>
                </a:lnTo>
                <a:lnTo>
                  <a:pt x="2068398" y="658914"/>
                </a:lnTo>
                <a:lnTo>
                  <a:pt x="2071865" y="655027"/>
                </a:lnTo>
                <a:lnTo>
                  <a:pt x="2071865" y="645934"/>
                </a:lnTo>
                <a:lnTo>
                  <a:pt x="2067966" y="642048"/>
                </a:lnTo>
                <a:close/>
              </a:path>
              <a:path w="2700655" h="779144">
                <a:moveTo>
                  <a:pt x="2032876" y="642048"/>
                </a:moveTo>
                <a:lnTo>
                  <a:pt x="2023338" y="642048"/>
                </a:lnTo>
                <a:lnTo>
                  <a:pt x="2019439" y="645934"/>
                </a:lnTo>
                <a:lnTo>
                  <a:pt x="2019439" y="655027"/>
                </a:lnTo>
                <a:lnTo>
                  <a:pt x="2023338" y="658914"/>
                </a:lnTo>
                <a:lnTo>
                  <a:pt x="2033308" y="658914"/>
                </a:lnTo>
                <a:lnTo>
                  <a:pt x="2036775" y="655027"/>
                </a:lnTo>
                <a:lnTo>
                  <a:pt x="2036775" y="645934"/>
                </a:lnTo>
                <a:lnTo>
                  <a:pt x="2032876" y="642048"/>
                </a:lnTo>
                <a:close/>
              </a:path>
              <a:path w="2700655" h="779144">
                <a:moveTo>
                  <a:pt x="1874291" y="665835"/>
                </a:moveTo>
                <a:lnTo>
                  <a:pt x="1853933" y="665835"/>
                </a:lnTo>
                <a:lnTo>
                  <a:pt x="1843963" y="776592"/>
                </a:lnTo>
                <a:lnTo>
                  <a:pt x="1857400" y="776592"/>
                </a:lnTo>
                <a:lnTo>
                  <a:pt x="1863902" y="697852"/>
                </a:lnTo>
                <a:lnTo>
                  <a:pt x="1864334" y="691362"/>
                </a:lnTo>
                <a:lnTo>
                  <a:pt x="1864766" y="678383"/>
                </a:lnTo>
                <a:lnTo>
                  <a:pt x="1865198" y="676655"/>
                </a:lnTo>
                <a:lnTo>
                  <a:pt x="1877471" y="676655"/>
                </a:lnTo>
                <a:lnTo>
                  <a:pt x="1874291" y="665835"/>
                </a:lnTo>
                <a:close/>
              </a:path>
              <a:path w="2700655" h="779144">
                <a:moveTo>
                  <a:pt x="1877471" y="676655"/>
                </a:moveTo>
                <a:lnTo>
                  <a:pt x="1865198" y="676655"/>
                </a:lnTo>
                <a:lnTo>
                  <a:pt x="1865630" y="678814"/>
                </a:lnTo>
                <a:lnTo>
                  <a:pt x="1867357" y="687044"/>
                </a:lnTo>
                <a:lnTo>
                  <a:pt x="1870824" y="697852"/>
                </a:lnTo>
                <a:lnTo>
                  <a:pt x="1894230" y="776592"/>
                </a:lnTo>
                <a:lnTo>
                  <a:pt x="1905927" y="776592"/>
                </a:lnTo>
                <a:lnTo>
                  <a:pt x="1911714" y="757554"/>
                </a:lnTo>
                <a:lnTo>
                  <a:pt x="1900288" y="757554"/>
                </a:lnTo>
                <a:lnTo>
                  <a:pt x="1900288" y="756259"/>
                </a:lnTo>
                <a:lnTo>
                  <a:pt x="1898561" y="748474"/>
                </a:lnTo>
                <a:lnTo>
                  <a:pt x="1895525" y="738085"/>
                </a:lnTo>
                <a:lnTo>
                  <a:pt x="1877471" y="676655"/>
                </a:lnTo>
                <a:close/>
              </a:path>
              <a:path w="2700655" h="779144">
                <a:moveTo>
                  <a:pt x="1948060" y="676655"/>
                </a:moveTo>
                <a:lnTo>
                  <a:pt x="1935391" y="676655"/>
                </a:lnTo>
                <a:lnTo>
                  <a:pt x="1935442" y="678814"/>
                </a:lnTo>
                <a:lnTo>
                  <a:pt x="1935822" y="688339"/>
                </a:lnTo>
                <a:lnTo>
                  <a:pt x="1936254" y="695261"/>
                </a:lnTo>
                <a:lnTo>
                  <a:pt x="1943188" y="776592"/>
                </a:lnTo>
                <a:lnTo>
                  <a:pt x="1957044" y="776592"/>
                </a:lnTo>
                <a:lnTo>
                  <a:pt x="1948060" y="676655"/>
                </a:lnTo>
                <a:close/>
              </a:path>
              <a:path w="2700655" h="779144">
                <a:moveTo>
                  <a:pt x="1947087" y="665835"/>
                </a:moveTo>
                <a:lnTo>
                  <a:pt x="1926716" y="665835"/>
                </a:lnTo>
                <a:lnTo>
                  <a:pt x="1902028" y="748042"/>
                </a:lnTo>
                <a:lnTo>
                  <a:pt x="1900720" y="756691"/>
                </a:lnTo>
                <a:lnTo>
                  <a:pt x="1900288" y="757554"/>
                </a:lnTo>
                <a:lnTo>
                  <a:pt x="1911714" y="757554"/>
                </a:lnTo>
                <a:lnTo>
                  <a:pt x="1931047" y="693966"/>
                </a:lnTo>
                <a:lnTo>
                  <a:pt x="1933219" y="687044"/>
                </a:lnTo>
                <a:lnTo>
                  <a:pt x="1935391" y="677519"/>
                </a:lnTo>
                <a:lnTo>
                  <a:pt x="1935391" y="676655"/>
                </a:lnTo>
                <a:lnTo>
                  <a:pt x="1948060" y="676655"/>
                </a:lnTo>
                <a:lnTo>
                  <a:pt x="1947087" y="665835"/>
                </a:lnTo>
                <a:close/>
              </a:path>
              <a:path w="2700655" h="779144">
                <a:moveTo>
                  <a:pt x="1645539" y="719048"/>
                </a:moveTo>
                <a:lnTo>
                  <a:pt x="12" y="719048"/>
                </a:lnTo>
                <a:lnTo>
                  <a:pt x="12" y="777024"/>
                </a:lnTo>
                <a:lnTo>
                  <a:pt x="1645539" y="777024"/>
                </a:lnTo>
                <a:lnTo>
                  <a:pt x="1645539" y="719048"/>
                </a:lnTo>
                <a:close/>
              </a:path>
              <a:path w="2700655" h="779144">
                <a:moveTo>
                  <a:pt x="1645539" y="477202"/>
                </a:moveTo>
                <a:lnTo>
                  <a:pt x="12" y="477202"/>
                </a:lnTo>
                <a:lnTo>
                  <a:pt x="12" y="504456"/>
                </a:lnTo>
                <a:lnTo>
                  <a:pt x="1645539" y="504456"/>
                </a:lnTo>
                <a:lnTo>
                  <a:pt x="1645539" y="477202"/>
                </a:lnTo>
                <a:close/>
              </a:path>
              <a:path w="2700655" h="779144">
                <a:moveTo>
                  <a:pt x="639063" y="314528"/>
                </a:moveTo>
                <a:lnTo>
                  <a:pt x="0" y="314528"/>
                </a:lnTo>
                <a:lnTo>
                  <a:pt x="0" y="372935"/>
                </a:lnTo>
                <a:lnTo>
                  <a:pt x="639063" y="372935"/>
                </a:lnTo>
                <a:lnTo>
                  <a:pt x="639063" y="314528"/>
                </a:lnTo>
                <a:close/>
              </a:path>
              <a:path w="2700655" h="779144">
                <a:moveTo>
                  <a:pt x="835761" y="0"/>
                </a:moveTo>
                <a:lnTo>
                  <a:pt x="809764" y="0"/>
                </a:lnTo>
                <a:lnTo>
                  <a:pt x="809764" y="58407"/>
                </a:lnTo>
                <a:lnTo>
                  <a:pt x="835761" y="58407"/>
                </a:lnTo>
                <a:lnTo>
                  <a:pt x="835761" y="0"/>
                </a:lnTo>
                <a:close/>
              </a:path>
              <a:path w="2700655" h="779144">
                <a:moveTo>
                  <a:pt x="877785" y="82638"/>
                </a:moveTo>
                <a:lnTo>
                  <a:pt x="767740" y="82638"/>
                </a:lnTo>
                <a:lnTo>
                  <a:pt x="767740" y="109893"/>
                </a:lnTo>
                <a:lnTo>
                  <a:pt x="877785" y="109893"/>
                </a:lnTo>
                <a:lnTo>
                  <a:pt x="877785" y="82638"/>
                </a:lnTo>
                <a:close/>
              </a:path>
              <a:path w="2700655" h="779144">
                <a:moveTo>
                  <a:pt x="916787" y="200317"/>
                </a:moveTo>
                <a:lnTo>
                  <a:pt x="730046" y="200317"/>
                </a:lnTo>
                <a:lnTo>
                  <a:pt x="730046" y="258724"/>
                </a:lnTo>
                <a:lnTo>
                  <a:pt x="916787" y="258724"/>
                </a:lnTo>
                <a:lnTo>
                  <a:pt x="916787" y="200317"/>
                </a:lnTo>
                <a:close/>
              </a:path>
              <a:path w="2700655" h="779144">
                <a:moveTo>
                  <a:pt x="1645970" y="314528"/>
                </a:moveTo>
                <a:lnTo>
                  <a:pt x="1006475" y="314528"/>
                </a:lnTo>
                <a:lnTo>
                  <a:pt x="1006475" y="372935"/>
                </a:lnTo>
                <a:lnTo>
                  <a:pt x="1645970" y="372935"/>
                </a:lnTo>
                <a:lnTo>
                  <a:pt x="1645970" y="314528"/>
                </a:lnTo>
                <a:close/>
              </a:path>
              <a:path w="2700655" h="779144">
                <a:moveTo>
                  <a:pt x="1861731" y="314528"/>
                </a:moveTo>
                <a:lnTo>
                  <a:pt x="1804111" y="314528"/>
                </a:lnTo>
                <a:lnTo>
                  <a:pt x="1868665" y="586663"/>
                </a:lnTo>
                <a:lnTo>
                  <a:pt x="1930615" y="586663"/>
                </a:lnTo>
                <a:lnTo>
                  <a:pt x="1946281" y="509650"/>
                </a:lnTo>
                <a:lnTo>
                  <a:pt x="1899424" y="509650"/>
                </a:lnTo>
                <a:lnTo>
                  <a:pt x="1897251" y="486605"/>
                </a:lnTo>
                <a:lnTo>
                  <a:pt x="1895036" y="469685"/>
                </a:lnTo>
                <a:lnTo>
                  <a:pt x="1891309" y="449957"/>
                </a:lnTo>
                <a:lnTo>
                  <a:pt x="1885124" y="420966"/>
                </a:lnTo>
                <a:lnTo>
                  <a:pt x="1861731" y="314528"/>
                </a:lnTo>
                <a:close/>
              </a:path>
              <a:path w="2700655" h="779144">
                <a:moveTo>
                  <a:pt x="2014655" y="399757"/>
                </a:moveTo>
                <a:lnTo>
                  <a:pt x="1966150" y="399757"/>
                </a:lnTo>
                <a:lnTo>
                  <a:pt x="1967198" y="411246"/>
                </a:lnTo>
                <a:lnTo>
                  <a:pt x="1973519" y="451901"/>
                </a:lnTo>
                <a:lnTo>
                  <a:pt x="2002980" y="586663"/>
                </a:lnTo>
                <a:lnTo>
                  <a:pt x="2062327" y="586663"/>
                </a:lnTo>
                <a:lnTo>
                  <a:pt x="2081570" y="506628"/>
                </a:lnTo>
                <a:lnTo>
                  <a:pt x="2033739" y="506628"/>
                </a:lnTo>
                <a:lnTo>
                  <a:pt x="2029899" y="479474"/>
                </a:lnTo>
                <a:lnTo>
                  <a:pt x="2027401" y="462986"/>
                </a:lnTo>
                <a:lnTo>
                  <a:pt x="2025042" y="449957"/>
                </a:lnTo>
                <a:lnTo>
                  <a:pt x="2022043" y="435241"/>
                </a:lnTo>
                <a:lnTo>
                  <a:pt x="2014655" y="399757"/>
                </a:lnTo>
                <a:close/>
              </a:path>
              <a:path w="2700655" h="779144">
                <a:moveTo>
                  <a:pt x="1996909" y="314528"/>
                </a:moveTo>
                <a:lnTo>
                  <a:pt x="1937550" y="314528"/>
                </a:lnTo>
                <a:lnTo>
                  <a:pt x="1913724" y="423557"/>
                </a:lnTo>
                <a:lnTo>
                  <a:pt x="1908200" y="451249"/>
                </a:lnTo>
                <a:lnTo>
                  <a:pt x="1903959" y="476770"/>
                </a:lnTo>
                <a:lnTo>
                  <a:pt x="1901048" y="497054"/>
                </a:lnTo>
                <a:lnTo>
                  <a:pt x="1899424" y="509650"/>
                </a:lnTo>
                <a:lnTo>
                  <a:pt x="1946281" y="509650"/>
                </a:lnTo>
                <a:lnTo>
                  <a:pt x="1958163" y="449957"/>
                </a:lnTo>
                <a:lnTo>
                  <a:pt x="1964790" y="409405"/>
                </a:lnTo>
                <a:lnTo>
                  <a:pt x="1966150" y="399757"/>
                </a:lnTo>
                <a:lnTo>
                  <a:pt x="2014655" y="399757"/>
                </a:lnTo>
                <a:lnTo>
                  <a:pt x="1996909" y="314528"/>
                </a:lnTo>
                <a:close/>
              </a:path>
              <a:path w="2700655" h="779144">
                <a:moveTo>
                  <a:pt x="2127758" y="314528"/>
                </a:moveTo>
                <a:lnTo>
                  <a:pt x="2070569" y="314528"/>
                </a:lnTo>
                <a:lnTo>
                  <a:pt x="2048471" y="417067"/>
                </a:lnTo>
                <a:lnTo>
                  <a:pt x="2043730" y="440977"/>
                </a:lnTo>
                <a:lnTo>
                  <a:pt x="2039153" y="468496"/>
                </a:lnTo>
                <a:lnTo>
                  <a:pt x="2035552" y="492691"/>
                </a:lnTo>
                <a:lnTo>
                  <a:pt x="2033739" y="506628"/>
                </a:lnTo>
                <a:lnTo>
                  <a:pt x="2081570" y="506628"/>
                </a:lnTo>
                <a:lnTo>
                  <a:pt x="2127758" y="314528"/>
                </a:lnTo>
                <a:close/>
              </a:path>
              <a:path w="2700655" h="779144">
                <a:moveTo>
                  <a:pt x="2157653" y="665835"/>
                </a:moveTo>
                <a:lnTo>
                  <a:pt x="2141613" y="665835"/>
                </a:lnTo>
                <a:lnTo>
                  <a:pt x="2141613" y="776592"/>
                </a:lnTo>
                <a:lnTo>
                  <a:pt x="2155913" y="776592"/>
                </a:lnTo>
                <a:lnTo>
                  <a:pt x="2155482" y="712558"/>
                </a:lnTo>
                <a:lnTo>
                  <a:pt x="2155030" y="701623"/>
                </a:lnTo>
                <a:lnTo>
                  <a:pt x="2154456" y="691905"/>
                </a:lnTo>
                <a:lnTo>
                  <a:pt x="2153964" y="684944"/>
                </a:lnTo>
                <a:lnTo>
                  <a:pt x="2153754" y="682282"/>
                </a:lnTo>
                <a:lnTo>
                  <a:pt x="2166690" y="682282"/>
                </a:lnTo>
                <a:lnTo>
                  <a:pt x="2157653" y="665835"/>
                </a:lnTo>
                <a:close/>
              </a:path>
              <a:path w="2700655" h="779144">
                <a:moveTo>
                  <a:pt x="2166690" y="682282"/>
                </a:moveTo>
                <a:lnTo>
                  <a:pt x="2153754" y="682282"/>
                </a:lnTo>
                <a:lnTo>
                  <a:pt x="2157372" y="689995"/>
                </a:lnTo>
                <a:lnTo>
                  <a:pt x="2159976" y="695315"/>
                </a:lnTo>
                <a:lnTo>
                  <a:pt x="2162825" y="700716"/>
                </a:lnTo>
                <a:lnTo>
                  <a:pt x="2204440" y="776592"/>
                </a:lnTo>
                <a:lnTo>
                  <a:pt x="2219172" y="776592"/>
                </a:lnTo>
                <a:lnTo>
                  <a:pt x="2219172" y="759726"/>
                </a:lnTo>
                <a:lnTo>
                  <a:pt x="2207475" y="759726"/>
                </a:lnTo>
                <a:lnTo>
                  <a:pt x="2207044" y="758863"/>
                </a:lnTo>
                <a:lnTo>
                  <a:pt x="2202281" y="747179"/>
                </a:lnTo>
                <a:lnTo>
                  <a:pt x="2196642" y="736790"/>
                </a:lnTo>
                <a:lnTo>
                  <a:pt x="2166690" y="682282"/>
                </a:lnTo>
                <a:close/>
              </a:path>
              <a:path w="2700655" h="779144">
                <a:moveTo>
                  <a:pt x="2219172" y="665835"/>
                </a:moveTo>
                <a:lnTo>
                  <a:pt x="2205304" y="665835"/>
                </a:lnTo>
                <a:lnTo>
                  <a:pt x="2206180" y="725982"/>
                </a:lnTo>
                <a:lnTo>
                  <a:pt x="2206382" y="738006"/>
                </a:lnTo>
                <a:lnTo>
                  <a:pt x="2206828" y="748855"/>
                </a:lnTo>
                <a:lnTo>
                  <a:pt x="2207273" y="756704"/>
                </a:lnTo>
                <a:lnTo>
                  <a:pt x="2207475" y="759726"/>
                </a:lnTo>
                <a:lnTo>
                  <a:pt x="2219172" y="759726"/>
                </a:lnTo>
                <a:lnTo>
                  <a:pt x="2219172" y="665835"/>
                </a:lnTo>
                <a:close/>
              </a:path>
              <a:path w="2700655" h="779144">
                <a:moveTo>
                  <a:pt x="2206612" y="314528"/>
                </a:moveTo>
                <a:lnTo>
                  <a:pt x="2148979" y="314528"/>
                </a:lnTo>
                <a:lnTo>
                  <a:pt x="2213546" y="586663"/>
                </a:lnTo>
                <a:lnTo>
                  <a:pt x="2275497" y="586663"/>
                </a:lnTo>
                <a:lnTo>
                  <a:pt x="2291162" y="509650"/>
                </a:lnTo>
                <a:lnTo>
                  <a:pt x="2244305" y="509650"/>
                </a:lnTo>
                <a:lnTo>
                  <a:pt x="2242132" y="486605"/>
                </a:lnTo>
                <a:lnTo>
                  <a:pt x="2239918" y="469685"/>
                </a:lnTo>
                <a:lnTo>
                  <a:pt x="2236190" y="449957"/>
                </a:lnTo>
                <a:lnTo>
                  <a:pt x="2230005" y="420966"/>
                </a:lnTo>
                <a:lnTo>
                  <a:pt x="2206612" y="314528"/>
                </a:lnTo>
                <a:close/>
              </a:path>
              <a:path w="2700655" h="779144">
                <a:moveTo>
                  <a:pt x="2359220" y="399757"/>
                </a:moveTo>
                <a:lnTo>
                  <a:pt x="2310587" y="399757"/>
                </a:lnTo>
                <a:lnTo>
                  <a:pt x="2311892" y="411246"/>
                </a:lnTo>
                <a:lnTo>
                  <a:pt x="2318393" y="451901"/>
                </a:lnTo>
                <a:lnTo>
                  <a:pt x="2347417" y="586663"/>
                </a:lnTo>
                <a:lnTo>
                  <a:pt x="2407208" y="586663"/>
                </a:lnTo>
                <a:lnTo>
                  <a:pt x="2426321" y="506628"/>
                </a:lnTo>
                <a:lnTo>
                  <a:pt x="2378176" y="506628"/>
                </a:lnTo>
                <a:lnTo>
                  <a:pt x="2374343" y="479474"/>
                </a:lnTo>
                <a:lnTo>
                  <a:pt x="2371847" y="462986"/>
                </a:lnTo>
                <a:lnTo>
                  <a:pt x="2369486" y="449957"/>
                </a:lnTo>
                <a:lnTo>
                  <a:pt x="2359220" y="399757"/>
                </a:lnTo>
                <a:close/>
              </a:path>
              <a:path w="2700655" h="779144">
                <a:moveTo>
                  <a:pt x="2341791" y="314528"/>
                </a:moveTo>
                <a:lnTo>
                  <a:pt x="2282431" y="314528"/>
                </a:lnTo>
                <a:lnTo>
                  <a:pt x="2258161" y="423557"/>
                </a:lnTo>
                <a:lnTo>
                  <a:pt x="2252646" y="451249"/>
                </a:lnTo>
                <a:lnTo>
                  <a:pt x="2248457" y="476770"/>
                </a:lnTo>
                <a:lnTo>
                  <a:pt x="2245677" y="497054"/>
                </a:lnTo>
                <a:lnTo>
                  <a:pt x="2244305" y="509650"/>
                </a:lnTo>
                <a:lnTo>
                  <a:pt x="2291162" y="509650"/>
                </a:lnTo>
                <a:lnTo>
                  <a:pt x="2302975" y="449957"/>
                </a:lnTo>
                <a:lnTo>
                  <a:pt x="2309296" y="409405"/>
                </a:lnTo>
                <a:lnTo>
                  <a:pt x="2310587" y="399757"/>
                </a:lnTo>
                <a:lnTo>
                  <a:pt x="2359220" y="399757"/>
                </a:lnTo>
                <a:lnTo>
                  <a:pt x="2341791" y="314528"/>
                </a:lnTo>
                <a:close/>
              </a:path>
              <a:path w="2700655" h="779144">
                <a:moveTo>
                  <a:pt x="2472194" y="314528"/>
                </a:moveTo>
                <a:lnTo>
                  <a:pt x="2415438" y="314528"/>
                </a:lnTo>
                <a:lnTo>
                  <a:pt x="2392908" y="417067"/>
                </a:lnTo>
                <a:lnTo>
                  <a:pt x="2388356" y="440977"/>
                </a:lnTo>
                <a:lnTo>
                  <a:pt x="2383761" y="468496"/>
                </a:lnTo>
                <a:lnTo>
                  <a:pt x="2380056" y="492691"/>
                </a:lnTo>
                <a:lnTo>
                  <a:pt x="2378176" y="506628"/>
                </a:lnTo>
                <a:lnTo>
                  <a:pt x="2426321" y="506628"/>
                </a:lnTo>
                <a:lnTo>
                  <a:pt x="2472194" y="314528"/>
                </a:lnTo>
                <a:close/>
              </a:path>
              <a:path w="2700655" h="779144">
                <a:moveTo>
                  <a:pt x="2561882" y="314528"/>
                </a:moveTo>
                <a:lnTo>
                  <a:pt x="2506421" y="314528"/>
                </a:lnTo>
                <a:lnTo>
                  <a:pt x="2506519" y="505332"/>
                </a:lnTo>
                <a:lnTo>
                  <a:pt x="2512459" y="543002"/>
                </a:lnTo>
                <a:lnTo>
                  <a:pt x="2551707" y="580066"/>
                </a:lnTo>
                <a:lnTo>
                  <a:pt x="2604782" y="589254"/>
                </a:lnTo>
                <a:lnTo>
                  <a:pt x="2642588" y="584327"/>
                </a:lnTo>
                <a:lnTo>
                  <a:pt x="2669713" y="571898"/>
                </a:lnTo>
                <a:lnTo>
                  <a:pt x="2687334" y="555495"/>
                </a:lnTo>
                <a:lnTo>
                  <a:pt x="2694247" y="542963"/>
                </a:lnTo>
                <a:lnTo>
                  <a:pt x="2603474" y="542963"/>
                </a:lnTo>
                <a:lnTo>
                  <a:pt x="2591078" y="541692"/>
                </a:lnTo>
                <a:lnTo>
                  <a:pt x="2563129" y="512141"/>
                </a:lnTo>
                <a:lnTo>
                  <a:pt x="2562004" y="496239"/>
                </a:lnTo>
                <a:lnTo>
                  <a:pt x="2561882" y="314528"/>
                </a:lnTo>
                <a:close/>
              </a:path>
              <a:path w="2700655" h="779144">
                <a:moveTo>
                  <a:pt x="2700528" y="314528"/>
                </a:moveTo>
                <a:lnTo>
                  <a:pt x="2645498" y="314528"/>
                </a:lnTo>
                <a:lnTo>
                  <a:pt x="2645498" y="505332"/>
                </a:lnTo>
                <a:lnTo>
                  <a:pt x="2644635" y="511378"/>
                </a:lnTo>
                <a:lnTo>
                  <a:pt x="2640645" y="524714"/>
                </a:lnTo>
                <a:lnTo>
                  <a:pt x="2632184" y="534638"/>
                </a:lnTo>
                <a:lnTo>
                  <a:pt x="2619658" y="540828"/>
                </a:lnTo>
                <a:lnTo>
                  <a:pt x="2603474" y="542963"/>
                </a:lnTo>
                <a:lnTo>
                  <a:pt x="2694247" y="542963"/>
                </a:lnTo>
                <a:lnTo>
                  <a:pt x="2696629" y="538645"/>
                </a:lnTo>
                <a:lnTo>
                  <a:pt x="2698883" y="530679"/>
                </a:lnTo>
                <a:lnTo>
                  <a:pt x="2700040" y="522633"/>
                </a:lnTo>
                <a:lnTo>
                  <a:pt x="2700461" y="512141"/>
                </a:lnTo>
                <a:lnTo>
                  <a:pt x="2700528" y="314528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643371"/>
            <a:ext cx="9144000" cy="26034"/>
          </a:xfrm>
          <a:custGeom>
            <a:avLst/>
            <a:gdLst/>
            <a:ahLst/>
            <a:cxnLst/>
            <a:rect l="l" t="t" r="r" b="b"/>
            <a:pathLst>
              <a:path w="9144000" h="26035">
                <a:moveTo>
                  <a:pt x="0" y="25907"/>
                </a:moveTo>
                <a:lnTo>
                  <a:pt x="9144000" y="25907"/>
                </a:lnTo>
                <a:lnTo>
                  <a:pt x="914400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009D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8140" y="6323069"/>
            <a:ext cx="1350645" cy="180340"/>
          </a:xfrm>
          <a:custGeom>
            <a:avLst/>
            <a:gdLst/>
            <a:ahLst/>
            <a:cxnLst/>
            <a:rect l="l" t="t" r="r" b="b"/>
            <a:pathLst>
              <a:path w="1350645" h="180340">
                <a:moveTo>
                  <a:pt x="1277886" y="51434"/>
                </a:moveTo>
                <a:lnTo>
                  <a:pt x="1254125" y="58267"/>
                </a:lnTo>
                <a:lnTo>
                  <a:pt x="1256165" y="64430"/>
                </a:lnTo>
                <a:lnTo>
                  <a:pt x="1257498" y="70859"/>
                </a:lnTo>
                <a:lnTo>
                  <a:pt x="1258210" y="77963"/>
                </a:lnTo>
                <a:lnTo>
                  <a:pt x="1258330" y="82294"/>
                </a:lnTo>
                <a:lnTo>
                  <a:pt x="1258442" y="174802"/>
                </a:lnTo>
                <a:lnTo>
                  <a:pt x="1284376" y="174802"/>
                </a:lnTo>
                <a:lnTo>
                  <a:pt x="1284376" y="87769"/>
                </a:lnTo>
                <a:lnTo>
                  <a:pt x="1290607" y="82294"/>
                </a:lnTo>
                <a:lnTo>
                  <a:pt x="1297514" y="77963"/>
                </a:lnTo>
                <a:lnTo>
                  <a:pt x="1304421" y="75116"/>
                </a:lnTo>
                <a:lnTo>
                  <a:pt x="1310652" y="74091"/>
                </a:lnTo>
                <a:lnTo>
                  <a:pt x="1348501" y="74091"/>
                </a:lnTo>
                <a:lnTo>
                  <a:pt x="1347951" y="70609"/>
                </a:lnTo>
                <a:lnTo>
                  <a:pt x="1346773" y="68706"/>
                </a:lnTo>
                <a:lnTo>
                  <a:pt x="1282204" y="68706"/>
                </a:lnTo>
                <a:lnTo>
                  <a:pt x="1282204" y="62229"/>
                </a:lnTo>
                <a:lnTo>
                  <a:pt x="1280769" y="56832"/>
                </a:lnTo>
                <a:lnTo>
                  <a:pt x="1277886" y="51434"/>
                </a:lnTo>
                <a:close/>
              </a:path>
              <a:path w="1350645" h="180340">
                <a:moveTo>
                  <a:pt x="1348501" y="74091"/>
                </a:moveTo>
                <a:lnTo>
                  <a:pt x="1320736" y="74091"/>
                </a:lnTo>
                <a:lnTo>
                  <a:pt x="1324343" y="78778"/>
                </a:lnTo>
                <a:lnTo>
                  <a:pt x="1324343" y="174802"/>
                </a:lnTo>
                <a:lnTo>
                  <a:pt x="1350264" y="174802"/>
                </a:lnTo>
                <a:lnTo>
                  <a:pt x="1350264" y="85242"/>
                </a:lnTo>
                <a:lnTo>
                  <a:pt x="1348501" y="74091"/>
                </a:lnTo>
                <a:close/>
              </a:path>
              <a:path w="1350645" h="180340">
                <a:moveTo>
                  <a:pt x="1318933" y="51803"/>
                </a:moveTo>
                <a:lnTo>
                  <a:pt x="1309502" y="52876"/>
                </a:lnTo>
                <a:lnTo>
                  <a:pt x="1300440" y="56073"/>
                </a:lnTo>
                <a:lnTo>
                  <a:pt x="1291442" y="61361"/>
                </a:lnTo>
                <a:lnTo>
                  <a:pt x="1282204" y="68706"/>
                </a:lnTo>
                <a:lnTo>
                  <a:pt x="1346773" y="68706"/>
                </a:lnTo>
                <a:lnTo>
                  <a:pt x="1341485" y="60159"/>
                </a:lnTo>
                <a:lnTo>
                  <a:pt x="1331575" y="53892"/>
                </a:lnTo>
                <a:lnTo>
                  <a:pt x="1318933" y="51803"/>
                </a:lnTo>
                <a:close/>
              </a:path>
              <a:path w="1350645" h="180340">
                <a:moveTo>
                  <a:pt x="1180668" y="51803"/>
                </a:moveTo>
                <a:lnTo>
                  <a:pt x="1143939" y="67983"/>
                </a:lnTo>
                <a:lnTo>
                  <a:pt x="1129182" y="115100"/>
                </a:lnTo>
                <a:lnTo>
                  <a:pt x="1133031" y="141168"/>
                </a:lnTo>
                <a:lnTo>
                  <a:pt x="1144036" y="161001"/>
                </a:lnTo>
                <a:lnTo>
                  <a:pt x="1161388" y="173618"/>
                </a:lnTo>
                <a:lnTo>
                  <a:pt x="1184275" y="178041"/>
                </a:lnTo>
                <a:lnTo>
                  <a:pt x="1196090" y="177035"/>
                </a:lnTo>
                <a:lnTo>
                  <a:pt x="1207230" y="174039"/>
                </a:lnTo>
                <a:lnTo>
                  <a:pt x="1217693" y="169088"/>
                </a:lnTo>
                <a:lnTo>
                  <a:pt x="1227480" y="162217"/>
                </a:lnTo>
                <a:lnTo>
                  <a:pt x="1224791" y="157899"/>
                </a:lnTo>
                <a:lnTo>
                  <a:pt x="1187513" y="157899"/>
                </a:lnTo>
                <a:lnTo>
                  <a:pt x="1172958" y="154928"/>
                </a:lnTo>
                <a:lnTo>
                  <a:pt x="1163794" y="147156"/>
                </a:lnTo>
                <a:lnTo>
                  <a:pt x="1159008" y="136205"/>
                </a:lnTo>
                <a:lnTo>
                  <a:pt x="1157630" y="123736"/>
                </a:lnTo>
                <a:lnTo>
                  <a:pt x="1157630" y="121932"/>
                </a:lnTo>
                <a:lnTo>
                  <a:pt x="1229639" y="121932"/>
                </a:lnTo>
                <a:lnTo>
                  <a:pt x="1229562" y="115100"/>
                </a:lnTo>
                <a:lnTo>
                  <a:pt x="1228902" y="102869"/>
                </a:lnTo>
                <a:lnTo>
                  <a:pt x="1157986" y="102869"/>
                </a:lnTo>
                <a:lnTo>
                  <a:pt x="1159454" y="89788"/>
                </a:lnTo>
                <a:lnTo>
                  <a:pt x="1163793" y="79941"/>
                </a:lnTo>
                <a:lnTo>
                  <a:pt x="1170898" y="73736"/>
                </a:lnTo>
                <a:lnTo>
                  <a:pt x="1180668" y="71577"/>
                </a:lnTo>
                <a:lnTo>
                  <a:pt x="1219872" y="71577"/>
                </a:lnTo>
                <a:lnTo>
                  <a:pt x="1213802" y="64388"/>
                </a:lnTo>
                <a:lnTo>
                  <a:pt x="1206042" y="58473"/>
                </a:lnTo>
                <a:lnTo>
                  <a:pt x="1197911" y="54586"/>
                </a:lnTo>
                <a:lnTo>
                  <a:pt x="1189442" y="52453"/>
                </a:lnTo>
                <a:lnTo>
                  <a:pt x="1180668" y="51803"/>
                </a:lnTo>
                <a:close/>
              </a:path>
              <a:path w="1350645" h="180340">
                <a:moveTo>
                  <a:pt x="1217396" y="146024"/>
                </a:moveTo>
                <a:lnTo>
                  <a:pt x="1210498" y="151217"/>
                </a:lnTo>
                <a:lnTo>
                  <a:pt x="1203232" y="154938"/>
                </a:lnTo>
                <a:lnTo>
                  <a:pt x="1195626" y="157156"/>
                </a:lnTo>
                <a:lnTo>
                  <a:pt x="1187513" y="157899"/>
                </a:lnTo>
                <a:lnTo>
                  <a:pt x="1224791" y="157899"/>
                </a:lnTo>
                <a:lnTo>
                  <a:pt x="1217396" y="146024"/>
                </a:lnTo>
                <a:close/>
              </a:path>
              <a:path w="1350645" h="180340">
                <a:moveTo>
                  <a:pt x="1219872" y="71577"/>
                </a:moveTo>
                <a:lnTo>
                  <a:pt x="1180668" y="71577"/>
                </a:lnTo>
                <a:lnTo>
                  <a:pt x="1189663" y="73736"/>
                </a:lnTo>
                <a:lnTo>
                  <a:pt x="1196465" y="79941"/>
                </a:lnTo>
                <a:lnTo>
                  <a:pt x="1200768" y="89788"/>
                </a:lnTo>
                <a:lnTo>
                  <a:pt x="1202270" y="102869"/>
                </a:lnTo>
                <a:lnTo>
                  <a:pt x="1228902" y="102869"/>
                </a:lnTo>
                <a:lnTo>
                  <a:pt x="1228632" y="97866"/>
                </a:lnTo>
                <a:lnTo>
                  <a:pt x="1225635" y="83446"/>
                </a:lnTo>
                <a:lnTo>
                  <a:pt x="1220681" y="72535"/>
                </a:lnTo>
                <a:lnTo>
                  <a:pt x="1219872" y="71577"/>
                </a:lnTo>
                <a:close/>
              </a:path>
              <a:path w="1350645" h="180340">
                <a:moveTo>
                  <a:pt x="1086336" y="163652"/>
                </a:moveTo>
                <a:lnTo>
                  <a:pt x="1027277" y="163652"/>
                </a:lnTo>
                <a:lnTo>
                  <a:pt x="1033357" y="169580"/>
                </a:lnTo>
                <a:lnTo>
                  <a:pt x="1040244" y="173856"/>
                </a:lnTo>
                <a:lnTo>
                  <a:pt x="1047940" y="176446"/>
                </a:lnTo>
                <a:lnTo>
                  <a:pt x="1056449" y="177317"/>
                </a:lnTo>
                <a:lnTo>
                  <a:pt x="1075834" y="172669"/>
                </a:lnTo>
                <a:lnTo>
                  <a:pt x="1086336" y="163652"/>
                </a:lnTo>
                <a:close/>
              </a:path>
              <a:path w="1350645" h="180340">
                <a:moveTo>
                  <a:pt x="1027277" y="0"/>
                </a:moveTo>
                <a:lnTo>
                  <a:pt x="999909" y="5765"/>
                </a:lnTo>
                <a:lnTo>
                  <a:pt x="1001333" y="11277"/>
                </a:lnTo>
                <a:lnTo>
                  <a:pt x="1002349" y="17765"/>
                </a:lnTo>
                <a:lnTo>
                  <a:pt x="1002957" y="25537"/>
                </a:lnTo>
                <a:lnTo>
                  <a:pt x="1003070" y="152696"/>
                </a:lnTo>
                <a:lnTo>
                  <a:pt x="1002957" y="158415"/>
                </a:lnTo>
                <a:lnTo>
                  <a:pt x="1002349" y="165541"/>
                </a:lnTo>
                <a:lnTo>
                  <a:pt x="1001333" y="170643"/>
                </a:lnTo>
                <a:lnTo>
                  <a:pt x="999909" y="174802"/>
                </a:lnTo>
                <a:lnTo>
                  <a:pt x="1024039" y="174802"/>
                </a:lnTo>
                <a:lnTo>
                  <a:pt x="1025842" y="171564"/>
                </a:lnTo>
                <a:lnTo>
                  <a:pt x="1026232" y="169580"/>
                </a:lnTo>
                <a:lnTo>
                  <a:pt x="1027277" y="163652"/>
                </a:lnTo>
                <a:lnTo>
                  <a:pt x="1086336" y="163652"/>
                </a:lnTo>
                <a:lnTo>
                  <a:pt x="1091103" y="159559"/>
                </a:lnTo>
                <a:lnTo>
                  <a:pt x="1093339" y="155016"/>
                </a:lnTo>
                <a:lnTo>
                  <a:pt x="1042047" y="155016"/>
                </a:lnTo>
                <a:lnTo>
                  <a:pt x="1034478" y="150342"/>
                </a:lnTo>
                <a:lnTo>
                  <a:pt x="1029436" y="144589"/>
                </a:lnTo>
                <a:lnTo>
                  <a:pt x="1029436" y="85966"/>
                </a:lnTo>
                <a:lnTo>
                  <a:pt x="1033439" y="81683"/>
                </a:lnTo>
                <a:lnTo>
                  <a:pt x="1038488" y="77871"/>
                </a:lnTo>
                <a:lnTo>
                  <a:pt x="1044684" y="75138"/>
                </a:lnTo>
                <a:lnTo>
                  <a:pt x="1052131" y="74091"/>
                </a:lnTo>
                <a:lnTo>
                  <a:pt x="1094877" y="74091"/>
                </a:lnTo>
                <a:lnTo>
                  <a:pt x="1092092" y="68346"/>
                </a:lnTo>
                <a:lnTo>
                  <a:pt x="1086458" y="63665"/>
                </a:lnTo>
                <a:lnTo>
                  <a:pt x="1029436" y="63665"/>
                </a:lnTo>
                <a:lnTo>
                  <a:pt x="1028357" y="63309"/>
                </a:lnTo>
                <a:lnTo>
                  <a:pt x="1029081" y="59715"/>
                </a:lnTo>
                <a:lnTo>
                  <a:pt x="1029081" y="14389"/>
                </a:lnTo>
                <a:lnTo>
                  <a:pt x="1028725" y="8635"/>
                </a:lnTo>
                <a:lnTo>
                  <a:pt x="1027277" y="0"/>
                </a:lnTo>
                <a:close/>
              </a:path>
              <a:path w="1350645" h="180340">
                <a:moveTo>
                  <a:pt x="1094877" y="74091"/>
                </a:moveTo>
                <a:lnTo>
                  <a:pt x="1052131" y="74091"/>
                </a:lnTo>
                <a:lnTo>
                  <a:pt x="1063628" y="77183"/>
                </a:lnTo>
                <a:lnTo>
                  <a:pt x="1070670" y="85602"/>
                </a:lnTo>
                <a:lnTo>
                  <a:pt x="1074202" y="98068"/>
                </a:lnTo>
                <a:lnTo>
                  <a:pt x="1075169" y="113296"/>
                </a:lnTo>
                <a:lnTo>
                  <a:pt x="1073790" y="132411"/>
                </a:lnTo>
                <a:lnTo>
                  <a:pt x="1069543" y="145353"/>
                </a:lnTo>
                <a:lnTo>
                  <a:pt x="1062256" y="152696"/>
                </a:lnTo>
                <a:lnTo>
                  <a:pt x="1051763" y="155016"/>
                </a:lnTo>
                <a:lnTo>
                  <a:pt x="1093339" y="155016"/>
                </a:lnTo>
                <a:lnTo>
                  <a:pt x="1101106" y="139234"/>
                </a:lnTo>
                <a:lnTo>
                  <a:pt x="1104696" y="112941"/>
                </a:lnTo>
                <a:lnTo>
                  <a:pt x="1101432" y="87609"/>
                </a:lnTo>
                <a:lnTo>
                  <a:pt x="1094877" y="74091"/>
                </a:lnTo>
                <a:close/>
              </a:path>
              <a:path w="1350645" h="180340">
                <a:moveTo>
                  <a:pt x="1057884" y="51803"/>
                </a:moveTo>
                <a:lnTo>
                  <a:pt x="1049744" y="52494"/>
                </a:lnTo>
                <a:lnTo>
                  <a:pt x="1042446" y="54633"/>
                </a:lnTo>
                <a:lnTo>
                  <a:pt x="1035755" y="58323"/>
                </a:lnTo>
                <a:lnTo>
                  <a:pt x="1029436" y="63665"/>
                </a:lnTo>
                <a:lnTo>
                  <a:pt x="1086458" y="63665"/>
                </a:lnTo>
                <a:lnTo>
                  <a:pt x="1077350" y="56096"/>
                </a:lnTo>
                <a:lnTo>
                  <a:pt x="1057884" y="51803"/>
                </a:lnTo>
                <a:close/>
              </a:path>
              <a:path w="1350645" h="180340">
                <a:moveTo>
                  <a:pt x="925017" y="51803"/>
                </a:moveTo>
                <a:lnTo>
                  <a:pt x="888288" y="67983"/>
                </a:lnTo>
                <a:lnTo>
                  <a:pt x="873175" y="115100"/>
                </a:lnTo>
                <a:lnTo>
                  <a:pt x="877080" y="141168"/>
                </a:lnTo>
                <a:lnTo>
                  <a:pt x="888207" y="161001"/>
                </a:lnTo>
                <a:lnTo>
                  <a:pt x="905681" y="173618"/>
                </a:lnTo>
                <a:lnTo>
                  <a:pt x="928623" y="178041"/>
                </a:lnTo>
                <a:lnTo>
                  <a:pt x="940439" y="177035"/>
                </a:lnTo>
                <a:lnTo>
                  <a:pt x="951579" y="174039"/>
                </a:lnTo>
                <a:lnTo>
                  <a:pt x="962042" y="169088"/>
                </a:lnTo>
                <a:lnTo>
                  <a:pt x="971829" y="162217"/>
                </a:lnTo>
                <a:lnTo>
                  <a:pt x="969140" y="157899"/>
                </a:lnTo>
                <a:lnTo>
                  <a:pt x="931862" y="157899"/>
                </a:lnTo>
                <a:lnTo>
                  <a:pt x="917157" y="154928"/>
                </a:lnTo>
                <a:lnTo>
                  <a:pt x="908010" y="147156"/>
                </a:lnTo>
                <a:lnTo>
                  <a:pt x="903307" y="136205"/>
                </a:lnTo>
                <a:lnTo>
                  <a:pt x="901979" y="123736"/>
                </a:lnTo>
                <a:lnTo>
                  <a:pt x="901979" y="121932"/>
                </a:lnTo>
                <a:lnTo>
                  <a:pt x="973988" y="121932"/>
                </a:lnTo>
                <a:lnTo>
                  <a:pt x="973911" y="115100"/>
                </a:lnTo>
                <a:lnTo>
                  <a:pt x="973251" y="102869"/>
                </a:lnTo>
                <a:lnTo>
                  <a:pt x="902334" y="102869"/>
                </a:lnTo>
                <a:lnTo>
                  <a:pt x="903803" y="89788"/>
                </a:lnTo>
                <a:lnTo>
                  <a:pt x="908142" y="79941"/>
                </a:lnTo>
                <a:lnTo>
                  <a:pt x="915247" y="73736"/>
                </a:lnTo>
                <a:lnTo>
                  <a:pt x="925017" y="71577"/>
                </a:lnTo>
                <a:lnTo>
                  <a:pt x="964221" y="71577"/>
                </a:lnTo>
                <a:lnTo>
                  <a:pt x="958151" y="64388"/>
                </a:lnTo>
                <a:lnTo>
                  <a:pt x="950391" y="58473"/>
                </a:lnTo>
                <a:lnTo>
                  <a:pt x="942260" y="54586"/>
                </a:lnTo>
                <a:lnTo>
                  <a:pt x="933791" y="52453"/>
                </a:lnTo>
                <a:lnTo>
                  <a:pt x="925017" y="51803"/>
                </a:lnTo>
                <a:close/>
              </a:path>
              <a:path w="1350645" h="180340">
                <a:moveTo>
                  <a:pt x="961745" y="146024"/>
                </a:moveTo>
                <a:lnTo>
                  <a:pt x="954847" y="151217"/>
                </a:lnTo>
                <a:lnTo>
                  <a:pt x="947581" y="154938"/>
                </a:lnTo>
                <a:lnTo>
                  <a:pt x="939975" y="157156"/>
                </a:lnTo>
                <a:lnTo>
                  <a:pt x="931862" y="157899"/>
                </a:lnTo>
                <a:lnTo>
                  <a:pt x="969140" y="157899"/>
                </a:lnTo>
                <a:lnTo>
                  <a:pt x="961745" y="146024"/>
                </a:lnTo>
                <a:close/>
              </a:path>
              <a:path w="1350645" h="180340">
                <a:moveTo>
                  <a:pt x="964221" y="71577"/>
                </a:moveTo>
                <a:lnTo>
                  <a:pt x="925017" y="71577"/>
                </a:lnTo>
                <a:lnTo>
                  <a:pt x="934012" y="73736"/>
                </a:lnTo>
                <a:lnTo>
                  <a:pt x="940814" y="79941"/>
                </a:lnTo>
                <a:lnTo>
                  <a:pt x="945117" y="89788"/>
                </a:lnTo>
                <a:lnTo>
                  <a:pt x="946619" y="102869"/>
                </a:lnTo>
                <a:lnTo>
                  <a:pt x="973251" y="102869"/>
                </a:lnTo>
                <a:lnTo>
                  <a:pt x="972981" y="97866"/>
                </a:lnTo>
                <a:lnTo>
                  <a:pt x="969984" y="83446"/>
                </a:lnTo>
                <a:lnTo>
                  <a:pt x="965030" y="72535"/>
                </a:lnTo>
                <a:lnTo>
                  <a:pt x="964221" y="71577"/>
                </a:lnTo>
                <a:close/>
              </a:path>
              <a:path w="1350645" h="180340">
                <a:moveTo>
                  <a:pt x="840409" y="368"/>
                </a:moveTo>
                <a:lnTo>
                  <a:pt x="813765" y="6121"/>
                </a:lnTo>
                <a:lnTo>
                  <a:pt x="814714" y="13627"/>
                </a:lnTo>
                <a:lnTo>
                  <a:pt x="815382" y="21318"/>
                </a:lnTo>
                <a:lnTo>
                  <a:pt x="815788" y="30297"/>
                </a:lnTo>
                <a:lnTo>
                  <a:pt x="815822" y="33096"/>
                </a:lnTo>
                <a:lnTo>
                  <a:pt x="815924" y="143509"/>
                </a:lnTo>
                <a:lnTo>
                  <a:pt x="816340" y="153191"/>
                </a:lnTo>
                <a:lnTo>
                  <a:pt x="819254" y="164323"/>
                </a:lnTo>
                <a:lnTo>
                  <a:pt x="827164" y="173501"/>
                </a:lnTo>
                <a:lnTo>
                  <a:pt x="842568" y="177317"/>
                </a:lnTo>
                <a:lnTo>
                  <a:pt x="848321" y="177317"/>
                </a:lnTo>
                <a:lnTo>
                  <a:pt x="853363" y="176606"/>
                </a:lnTo>
                <a:lnTo>
                  <a:pt x="858050" y="174802"/>
                </a:lnTo>
                <a:lnTo>
                  <a:pt x="854115" y="160058"/>
                </a:lnTo>
                <a:lnTo>
                  <a:pt x="850849" y="160058"/>
                </a:lnTo>
                <a:lnTo>
                  <a:pt x="846531" y="158622"/>
                </a:lnTo>
                <a:lnTo>
                  <a:pt x="845438" y="156463"/>
                </a:lnTo>
                <a:lnTo>
                  <a:pt x="843279" y="153936"/>
                </a:lnTo>
                <a:lnTo>
                  <a:pt x="842568" y="151066"/>
                </a:lnTo>
                <a:lnTo>
                  <a:pt x="842504" y="21318"/>
                </a:lnTo>
                <a:lnTo>
                  <a:pt x="842292" y="13551"/>
                </a:lnTo>
                <a:lnTo>
                  <a:pt x="841657" y="6339"/>
                </a:lnTo>
                <a:lnTo>
                  <a:pt x="840409" y="368"/>
                </a:lnTo>
                <a:close/>
              </a:path>
              <a:path w="1350645" h="180340">
                <a:moveTo>
                  <a:pt x="853732" y="158622"/>
                </a:moveTo>
                <a:lnTo>
                  <a:pt x="850849" y="160058"/>
                </a:lnTo>
                <a:lnTo>
                  <a:pt x="854115" y="160058"/>
                </a:lnTo>
                <a:lnTo>
                  <a:pt x="853732" y="158622"/>
                </a:lnTo>
                <a:close/>
              </a:path>
              <a:path w="1350645" h="180340">
                <a:moveTo>
                  <a:pt x="754710" y="127330"/>
                </a:moveTo>
                <a:lnTo>
                  <a:pt x="744845" y="129347"/>
                </a:lnTo>
                <a:lnTo>
                  <a:pt x="736838" y="134835"/>
                </a:lnTo>
                <a:lnTo>
                  <a:pt x="731464" y="142953"/>
                </a:lnTo>
                <a:lnTo>
                  <a:pt x="729500" y="152857"/>
                </a:lnTo>
                <a:lnTo>
                  <a:pt x="731525" y="163297"/>
                </a:lnTo>
                <a:lnTo>
                  <a:pt x="737060" y="171878"/>
                </a:lnTo>
                <a:lnTo>
                  <a:pt x="745295" y="177692"/>
                </a:lnTo>
                <a:lnTo>
                  <a:pt x="755421" y="179831"/>
                </a:lnTo>
                <a:lnTo>
                  <a:pt x="765136" y="177692"/>
                </a:lnTo>
                <a:lnTo>
                  <a:pt x="773160" y="171878"/>
                </a:lnTo>
                <a:lnTo>
                  <a:pt x="778617" y="163297"/>
                </a:lnTo>
                <a:lnTo>
                  <a:pt x="780630" y="152857"/>
                </a:lnTo>
                <a:lnTo>
                  <a:pt x="778606" y="142953"/>
                </a:lnTo>
                <a:lnTo>
                  <a:pt x="773071" y="134835"/>
                </a:lnTo>
                <a:lnTo>
                  <a:pt x="764836" y="129347"/>
                </a:lnTo>
                <a:lnTo>
                  <a:pt x="754710" y="127330"/>
                </a:lnTo>
                <a:close/>
              </a:path>
              <a:path w="1350645" h="180340">
                <a:moveTo>
                  <a:pt x="614997" y="51434"/>
                </a:moveTo>
                <a:lnTo>
                  <a:pt x="591235" y="58267"/>
                </a:lnTo>
                <a:lnTo>
                  <a:pt x="593276" y="64430"/>
                </a:lnTo>
                <a:lnTo>
                  <a:pt x="594609" y="70859"/>
                </a:lnTo>
                <a:lnTo>
                  <a:pt x="595321" y="77963"/>
                </a:lnTo>
                <a:lnTo>
                  <a:pt x="595441" y="82294"/>
                </a:lnTo>
                <a:lnTo>
                  <a:pt x="595553" y="174802"/>
                </a:lnTo>
                <a:lnTo>
                  <a:pt x="621487" y="174802"/>
                </a:lnTo>
                <a:lnTo>
                  <a:pt x="621487" y="87769"/>
                </a:lnTo>
                <a:lnTo>
                  <a:pt x="627718" y="82294"/>
                </a:lnTo>
                <a:lnTo>
                  <a:pt x="634625" y="77963"/>
                </a:lnTo>
                <a:lnTo>
                  <a:pt x="641532" y="75116"/>
                </a:lnTo>
                <a:lnTo>
                  <a:pt x="647763" y="74091"/>
                </a:lnTo>
                <a:lnTo>
                  <a:pt x="685612" y="74091"/>
                </a:lnTo>
                <a:lnTo>
                  <a:pt x="685061" y="70609"/>
                </a:lnTo>
                <a:lnTo>
                  <a:pt x="683884" y="68706"/>
                </a:lnTo>
                <a:lnTo>
                  <a:pt x="619315" y="68706"/>
                </a:lnTo>
                <a:lnTo>
                  <a:pt x="619315" y="62229"/>
                </a:lnTo>
                <a:lnTo>
                  <a:pt x="617880" y="56832"/>
                </a:lnTo>
                <a:lnTo>
                  <a:pt x="614997" y="51434"/>
                </a:lnTo>
                <a:close/>
              </a:path>
              <a:path w="1350645" h="180340">
                <a:moveTo>
                  <a:pt x="685612" y="74091"/>
                </a:moveTo>
                <a:lnTo>
                  <a:pt x="657847" y="74091"/>
                </a:lnTo>
                <a:lnTo>
                  <a:pt x="661454" y="78778"/>
                </a:lnTo>
                <a:lnTo>
                  <a:pt x="661454" y="174802"/>
                </a:lnTo>
                <a:lnTo>
                  <a:pt x="687374" y="174802"/>
                </a:lnTo>
                <a:lnTo>
                  <a:pt x="687374" y="85242"/>
                </a:lnTo>
                <a:lnTo>
                  <a:pt x="685612" y="74091"/>
                </a:lnTo>
                <a:close/>
              </a:path>
              <a:path w="1350645" h="180340">
                <a:moveTo>
                  <a:pt x="656043" y="51803"/>
                </a:moveTo>
                <a:lnTo>
                  <a:pt x="646613" y="52876"/>
                </a:lnTo>
                <a:lnTo>
                  <a:pt x="637551" y="56073"/>
                </a:lnTo>
                <a:lnTo>
                  <a:pt x="628552" y="61361"/>
                </a:lnTo>
                <a:lnTo>
                  <a:pt x="619315" y="68706"/>
                </a:lnTo>
                <a:lnTo>
                  <a:pt x="683884" y="68706"/>
                </a:lnTo>
                <a:lnTo>
                  <a:pt x="678595" y="60159"/>
                </a:lnTo>
                <a:lnTo>
                  <a:pt x="668686" y="53892"/>
                </a:lnTo>
                <a:lnTo>
                  <a:pt x="656043" y="51803"/>
                </a:lnTo>
                <a:close/>
              </a:path>
              <a:path w="1350645" h="180340">
                <a:moveTo>
                  <a:pt x="517778" y="51803"/>
                </a:moveTo>
                <a:lnTo>
                  <a:pt x="481050" y="67983"/>
                </a:lnTo>
                <a:lnTo>
                  <a:pt x="466293" y="115100"/>
                </a:lnTo>
                <a:lnTo>
                  <a:pt x="470141" y="141168"/>
                </a:lnTo>
                <a:lnTo>
                  <a:pt x="481147" y="161001"/>
                </a:lnTo>
                <a:lnTo>
                  <a:pt x="498499" y="173618"/>
                </a:lnTo>
                <a:lnTo>
                  <a:pt x="521385" y="178041"/>
                </a:lnTo>
                <a:lnTo>
                  <a:pt x="533201" y="177035"/>
                </a:lnTo>
                <a:lnTo>
                  <a:pt x="544341" y="174039"/>
                </a:lnTo>
                <a:lnTo>
                  <a:pt x="554804" y="169088"/>
                </a:lnTo>
                <a:lnTo>
                  <a:pt x="564591" y="162217"/>
                </a:lnTo>
                <a:lnTo>
                  <a:pt x="561902" y="157899"/>
                </a:lnTo>
                <a:lnTo>
                  <a:pt x="524624" y="157899"/>
                </a:lnTo>
                <a:lnTo>
                  <a:pt x="510069" y="154928"/>
                </a:lnTo>
                <a:lnTo>
                  <a:pt x="500905" y="147156"/>
                </a:lnTo>
                <a:lnTo>
                  <a:pt x="496118" y="136205"/>
                </a:lnTo>
                <a:lnTo>
                  <a:pt x="494741" y="123736"/>
                </a:lnTo>
                <a:lnTo>
                  <a:pt x="494741" y="121932"/>
                </a:lnTo>
                <a:lnTo>
                  <a:pt x="566750" y="121932"/>
                </a:lnTo>
                <a:lnTo>
                  <a:pt x="566672" y="115100"/>
                </a:lnTo>
                <a:lnTo>
                  <a:pt x="566013" y="102869"/>
                </a:lnTo>
                <a:lnTo>
                  <a:pt x="495096" y="102869"/>
                </a:lnTo>
                <a:lnTo>
                  <a:pt x="496565" y="89788"/>
                </a:lnTo>
                <a:lnTo>
                  <a:pt x="500903" y="79941"/>
                </a:lnTo>
                <a:lnTo>
                  <a:pt x="508009" y="73736"/>
                </a:lnTo>
                <a:lnTo>
                  <a:pt x="517778" y="71577"/>
                </a:lnTo>
                <a:lnTo>
                  <a:pt x="556983" y="71577"/>
                </a:lnTo>
                <a:lnTo>
                  <a:pt x="550913" y="64388"/>
                </a:lnTo>
                <a:lnTo>
                  <a:pt x="543153" y="58473"/>
                </a:lnTo>
                <a:lnTo>
                  <a:pt x="535022" y="54586"/>
                </a:lnTo>
                <a:lnTo>
                  <a:pt x="526553" y="52453"/>
                </a:lnTo>
                <a:lnTo>
                  <a:pt x="517778" y="51803"/>
                </a:lnTo>
                <a:close/>
              </a:path>
              <a:path w="1350645" h="180340">
                <a:moveTo>
                  <a:pt x="554507" y="146024"/>
                </a:moveTo>
                <a:lnTo>
                  <a:pt x="547609" y="151217"/>
                </a:lnTo>
                <a:lnTo>
                  <a:pt x="540343" y="154938"/>
                </a:lnTo>
                <a:lnTo>
                  <a:pt x="532736" y="157156"/>
                </a:lnTo>
                <a:lnTo>
                  <a:pt x="524624" y="157899"/>
                </a:lnTo>
                <a:lnTo>
                  <a:pt x="561902" y="157899"/>
                </a:lnTo>
                <a:lnTo>
                  <a:pt x="554507" y="146024"/>
                </a:lnTo>
                <a:close/>
              </a:path>
              <a:path w="1350645" h="180340">
                <a:moveTo>
                  <a:pt x="556983" y="71577"/>
                </a:moveTo>
                <a:lnTo>
                  <a:pt x="517778" y="71577"/>
                </a:lnTo>
                <a:lnTo>
                  <a:pt x="526774" y="73736"/>
                </a:lnTo>
                <a:lnTo>
                  <a:pt x="533576" y="79941"/>
                </a:lnTo>
                <a:lnTo>
                  <a:pt x="537879" y="89788"/>
                </a:lnTo>
                <a:lnTo>
                  <a:pt x="539381" y="102869"/>
                </a:lnTo>
                <a:lnTo>
                  <a:pt x="566013" y="102869"/>
                </a:lnTo>
                <a:lnTo>
                  <a:pt x="565743" y="97866"/>
                </a:lnTo>
                <a:lnTo>
                  <a:pt x="562746" y="83446"/>
                </a:lnTo>
                <a:lnTo>
                  <a:pt x="557791" y="72535"/>
                </a:lnTo>
                <a:lnTo>
                  <a:pt x="556983" y="71577"/>
                </a:lnTo>
                <a:close/>
              </a:path>
              <a:path w="1350645" h="180340">
                <a:moveTo>
                  <a:pt x="358635" y="146024"/>
                </a:moveTo>
                <a:lnTo>
                  <a:pt x="384108" y="177181"/>
                </a:lnTo>
                <a:lnTo>
                  <a:pt x="395363" y="178041"/>
                </a:lnTo>
                <a:lnTo>
                  <a:pt x="415109" y="175079"/>
                </a:lnTo>
                <a:lnTo>
                  <a:pt x="430466" y="166755"/>
                </a:lnTo>
                <a:lnTo>
                  <a:pt x="436772" y="158622"/>
                </a:lnTo>
                <a:lnTo>
                  <a:pt x="397522" y="158622"/>
                </a:lnTo>
                <a:lnTo>
                  <a:pt x="387138" y="157565"/>
                </a:lnTo>
                <a:lnTo>
                  <a:pt x="376859" y="154752"/>
                </a:lnTo>
                <a:lnTo>
                  <a:pt x="367190" y="150725"/>
                </a:lnTo>
                <a:lnTo>
                  <a:pt x="358635" y="146024"/>
                </a:lnTo>
                <a:close/>
              </a:path>
              <a:path w="1350645" h="180340">
                <a:moveTo>
                  <a:pt x="398957" y="50723"/>
                </a:moveTo>
                <a:lnTo>
                  <a:pt x="380740" y="53544"/>
                </a:lnTo>
                <a:lnTo>
                  <a:pt x="366639" y="61423"/>
                </a:lnTo>
                <a:lnTo>
                  <a:pt x="357534" y="73483"/>
                </a:lnTo>
                <a:lnTo>
                  <a:pt x="354304" y="88849"/>
                </a:lnTo>
                <a:lnTo>
                  <a:pt x="356218" y="100644"/>
                </a:lnTo>
                <a:lnTo>
                  <a:pt x="361780" y="110382"/>
                </a:lnTo>
                <a:lnTo>
                  <a:pt x="370715" y="117624"/>
                </a:lnTo>
                <a:lnTo>
                  <a:pt x="382752" y="121932"/>
                </a:lnTo>
                <a:lnTo>
                  <a:pt x="397522" y="125171"/>
                </a:lnTo>
                <a:lnTo>
                  <a:pt x="406181" y="127708"/>
                </a:lnTo>
                <a:lnTo>
                  <a:pt x="412240" y="131194"/>
                </a:lnTo>
                <a:lnTo>
                  <a:pt x="415801" y="135893"/>
                </a:lnTo>
                <a:lnTo>
                  <a:pt x="416966" y="142074"/>
                </a:lnTo>
                <a:lnTo>
                  <a:pt x="415498" y="148759"/>
                </a:lnTo>
                <a:lnTo>
                  <a:pt x="411430" y="153992"/>
                </a:lnTo>
                <a:lnTo>
                  <a:pt x="405270" y="157403"/>
                </a:lnTo>
                <a:lnTo>
                  <a:pt x="397522" y="158622"/>
                </a:lnTo>
                <a:lnTo>
                  <a:pt x="436772" y="158622"/>
                </a:lnTo>
                <a:lnTo>
                  <a:pt x="440422" y="153915"/>
                </a:lnTo>
                <a:lnTo>
                  <a:pt x="443966" y="137401"/>
                </a:lnTo>
                <a:lnTo>
                  <a:pt x="442577" y="127113"/>
                </a:lnTo>
                <a:lnTo>
                  <a:pt x="398233" y="99987"/>
                </a:lnTo>
                <a:lnTo>
                  <a:pt x="386359" y="97116"/>
                </a:lnTo>
                <a:lnTo>
                  <a:pt x="382397" y="93154"/>
                </a:lnTo>
                <a:lnTo>
                  <a:pt x="382397" y="76619"/>
                </a:lnTo>
                <a:lnTo>
                  <a:pt x="389242" y="70497"/>
                </a:lnTo>
                <a:lnTo>
                  <a:pt x="434073" y="70497"/>
                </a:lnTo>
                <a:lnTo>
                  <a:pt x="438569" y="61150"/>
                </a:lnTo>
                <a:lnTo>
                  <a:pt x="430404" y="57244"/>
                </a:lnTo>
                <a:lnTo>
                  <a:pt x="421058" y="53913"/>
                </a:lnTo>
                <a:lnTo>
                  <a:pt x="410565" y="51593"/>
                </a:lnTo>
                <a:lnTo>
                  <a:pt x="398957" y="50723"/>
                </a:lnTo>
                <a:close/>
              </a:path>
              <a:path w="1350645" h="180340">
                <a:moveTo>
                  <a:pt x="434073" y="70497"/>
                </a:moveTo>
                <a:lnTo>
                  <a:pt x="400392" y="70497"/>
                </a:lnTo>
                <a:lnTo>
                  <a:pt x="407540" y="71038"/>
                </a:lnTo>
                <a:lnTo>
                  <a:pt x="414618" y="72658"/>
                </a:lnTo>
                <a:lnTo>
                  <a:pt x="421965" y="75357"/>
                </a:lnTo>
                <a:lnTo>
                  <a:pt x="429920" y="79133"/>
                </a:lnTo>
                <a:lnTo>
                  <a:pt x="434073" y="70497"/>
                </a:lnTo>
                <a:close/>
              </a:path>
              <a:path w="1350645" h="180340">
                <a:moveTo>
                  <a:pt x="245922" y="146024"/>
                </a:moveTo>
                <a:lnTo>
                  <a:pt x="271764" y="177181"/>
                </a:lnTo>
                <a:lnTo>
                  <a:pt x="283019" y="178041"/>
                </a:lnTo>
                <a:lnTo>
                  <a:pt x="302765" y="175079"/>
                </a:lnTo>
                <a:lnTo>
                  <a:pt x="318122" y="166755"/>
                </a:lnTo>
                <a:lnTo>
                  <a:pt x="324428" y="158622"/>
                </a:lnTo>
                <a:lnTo>
                  <a:pt x="285178" y="158622"/>
                </a:lnTo>
                <a:lnTo>
                  <a:pt x="274788" y="157565"/>
                </a:lnTo>
                <a:lnTo>
                  <a:pt x="264469" y="154752"/>
                </a:lnTo>
                <a:lnTo>
                  <a:pt x="254690" y="150725"/>
                </a:lnTo>
                <a:lnTo>
                  <a:pt x="245922" y="146024"/>
                </a:lnTo>
                <a:close/>
              </a:path>
              <a:path w="1350645" h="180340">
                <a:moveTo>
                  <a:pt x="286613" y="50723"/>
                </a:moveTo>
                <a:lnTo>
                  <a:pt x="268340" y="53544"/>
                </a:lnTo>
                <a:lnTo>
                  <a:pt x="254117" y="61423"/>
                </a:lnTo>
                <a:lnTo>
                  <a:pt x="244890" y="73483"/>
                </a:lnTo>
                <a:lnTo>
                  <a:pt x="241604" y="88849"/>
                </a:lnTo>
                <a:lnTo>
                  <a:pt x="243574" y="100644"/>
                </a:lnTo>
                <a:lnTo>
                  <a:pt x="249258" y="110382"/>
                </a:lnTo>
                <a:lnTo>
                  <a:pt x="258315" y="117624"/>
                </a:lnTo>
                <a:lnTo>
                  <a:pt x="270408" y="121932"/>
                </a:lnTo>
                <a:lnTo>
                  <a:pt x="285178" y="125171"/>
                </a:lnTo>
                <a:lnTo>
                  <a:pt x="293836" y="127708"/>
                </a:lnTo>
                <a:lnTo>
                  <a:pt x="299896" y="131194"/>
                </a:lnTo>
                <a:lnTo>
                  <a:pt x="303457" y="135893"/>
                </a:lnTo>
                <a:lnTo>
                  <a:pt x="304622" y="142074"/>
                </a:lnTo>
                <a:lnTo>
                  <a:pt x="303153" y="148759"/>
                </a:lnTo>
                <a:lnTo>
                  <a:pt x="299086" y="153992"/>
                </a:lnTo>
                <a:lnTo>
                  <a:pt x="292926" y="157403"/>
                </a:lnTo>
                <a:lnTo>
                  <a:pt x="285178" y="158622"/>
                </a:lnTo>
                <a:lnTo>
                  <a:pt x="324428" y="158622"/>
                </a:lnTo>
                <a:lnTo>
                  <a:pt x="328078" y="153915"/>
                </a:lnTo>
                <a:lnTo>
                  <a:pt x="331622" y="137401"/>
                </a:lnTo>
                <a:lnTo>
                  <a:pt x="330233" y="127113"/>
                </a:lnTo>
                <a:lnTo>
                  <a:pt x="285889" y="99987"/>
                </a:lnTo>
                <a:lnTo>
                  <a:pt x="274015" y="97116"/>
                </a:lnTo>
                <a:lnTo>
                  <a:pt x="269697" y="93154"/>
                </a:lnTo>
                <a:lnTo>
                  <a:pt x="269697" y="76619"/>
                </a:lnTo>
                <a:lnTo>
                  <a:pt x="276898" y="70497"/>
                </a:lnTo>
                <a:lnTo>
                  <a:pt x="321729" y="70497"/>
                </a:lnTo>
                <a:lnTo>
                  <a:pt x="326224" y="61150"/>
                </a:lnTo>
                <a:lnTo>
                  <a:pt x="317910" y="57244"/>
                </a:lnTo>
                <a:lnTo>
                  <a:pt x="308581" y="53913"/>
                </a:lnTo>
                <a:lnTo>
                  <a:pt x="298171" y="51593"/>
                </a:lnTo>
                <a:lnTo>
                  <a:pt x="286613" y="50723"/>
                </a:lnTo>
                <a:close/>
              </a:path>
              <a:path w="1350645" h="180340">
                <a:moveTo>
                  <a:pt x="321729" y="70497"/>
                </a:moveTo>
                <a:lnTo>
                  <a:pt x="288061" y="70497"/>
                </a:lnTo>
                <a:lnTo>
                  <a:pt x="295203" y="71038"/>
                </a:lnTo>
                <a:lnTo>
                  <a:pt x="302280" y="72658"/>
                </a:lnTo>
                <a:lnTo>
                  <a:pt x="309626" y="75357"/>
                </a:lnTo>
                <a:lnTo>
                  <a:pt x="317576" y="79133"/>
                </a:lnTo>
                <a:lnTo>
                  <a:pt x="321729" y="70497"/>
                </a:lnTo>
                <a:close/>
              </a:path>
              <a:path w="1350645" h="180340">
                <a:moveTo>
                  <a:pt x="206679" y="2158"/>
                </a:moveTo>
                <a:lnTo>
                  <a:pt x="187591" y="2158"/>
                </a:lnTo>
                <a:lnTo>
                  <a:pt x="180035" y="10071"/>
                </a:lnTo>
                <a:lnTo>
                  <a:pt x="180035" y="29133"/>
                </a:lnTo>
                <a:lnTo>
                  <a:pt x="187591" y="37045"/>
                </a:lnTo>
                <a:lnTo>
                  <a:pt x="206679" y="37045"/>
                </a:lnTo>
                <a:lnTo>
                  <a:pt x="214604" y="29133"/>
                </a:lnTo>
                <a:lnTo>
                  <a:pt x="214604" y="9715"/>
                </a:lnTo>
                <a:lnTo>
                  <a:pt x="206679" y="2158"/>
                </a:lnTo>
                <a:close/>
              </a:path>
              <a:path w="1350645" h="180340">
                <a:moveTo>
                  <a:pt x="210286" y="51803"/>
                </a:moveTo>
                <a:lnTo>
                  <a:pt x="183997" y="56832"/>
                </a:lnTo>
                <a:lnTo>
                  <a:pt x="183997" y="174802"/>
                </a:lnTo>
                <a:lnTo>
                  <a:pt x="210286" y="174802"/>
                </a:lnTo>
                <a:lnTo>
                  <a:pt x="210286" y="51803"/>
                </a:lnTo>
                <a:close/>
              </a:path>
              <a:path w="1350645" h="180340">
                <a:moveTo>
                  <a:pt x="25920" y="52882"/>
                </a:moveTo>
                <a:lnTo>
                  <a:pt x="0" y="56476"/>
                </a:lnTo>
                <a:lnTo>
                  <a:pt x="32765" y="175526"/>
                </a:lnTo>
                <a:lnTo>
                  <a:pt x="57251" y="175526"/>
                </a:lnTo>
                <a:lnTo>
                  <a:pt x="66026" y="142430"/>
                </a:lnTo>
                <a:lnTo>
                  <a:pt x="45008" y="142430"/>
                </a:lnTo>
                <a:lnTo>
                  <a:pt x="43216" y="132230"/>
                </a:lnTo>
                <a:lnTo>
                  <a:pt x="42081" y="126107"/>
                </a:lnTo>
                <a:lnTo>
                  <a:pt x="40804" y="119920"/>
                </a:lnTo>
                <a:lnTo>
                  <a:pt x="38729" y="110426"/>
                </a:lnTo>
                <a:lnTo>
                  <a:pt x="25920" y="52882"/>
                </a:lnTo>
                <a:close/>
              </a:path>
              <a:path w="1350645" h="180340">
                <a:moveTo>
                  <a:pt x="102008" y="87401"/>
                </a:moveTo>
                <a:lnTo>
                  <a:pt x="79933" y="87401"/>
                </a:lnTo>
                <a:lnTo>
                  <a:pt x="82486" y="98235"/>
                </a:lnTo>
                <a:lnTo>
                  <a:pt x="84162" y="105256"/>
                </a:lnTo>
                <a:lnTo>
                  <a:pt x="85705" y="111531"/>
                </a:lnTo>
                <a:lnTo>
                  <a:pt x="87942" y="120442"/>
                </a:lnTo>
                <a:lnTo>
                  <a:pt x="102615" y="175526"/>
                </a:lnTo>
                <a:lnTo>
                  <a:pt x="127101" y="175526"/>
                </a:lnTo>
                <a:lnTo>
                  <a:pt x="136167" y="143154"/>
                </a:lnTo>
                <a:lnTo>
                  <a:pt x="114858" y="143154"/>
                </a:lnTo>
                <a:lnTo>
                  <a:pt x="113326" y="134326"/>
                </a:lnTo>
                <a:lnTo>
                  <a:pt x="112028" y="127823"/>
                </a:lnTo>
                <a:lnTo>
                  <a:pt x="110121" y="119920"/>
                </a:lnTo>
                <a:lnTo>
                  <a:pt x="107302" y="108978"/>
                </a:lnTo>
                <a:lnTo>
                  <a:pt x="102008" y="87401"/>
                </a:lnTo>
                <a:close/>
              </a:path>
              <a:path w="1350645" h="180340">
                <a:moveTo>
                  <a:pt x="160947" y="54673"/>
                </a:moveTo>
                <a:lnTo>
                  <a:pt x="133946" y="54673"/>
                </a:lnTo>
                <a:lnTo>
                  <a:pt x="121545" y="111531"/>
                </a:lnTo>
                <a:lnTo>
                  <a:pt x="119381" y="121760"/>
                </a:lnTo>
                <a:lnTo>
                  <a:pt x="117359" y="132633"/>
                </a:lnTo>
                <a:lnTo>
                  <a:pt x="116083" y="140069"/>
                </a:lnTo>
                <a:lnTo>
                  <a:pt x="115582" y="143154"/>
                </a:lnTo>
                <a:lnTo>
                  <a:pt x="136167" y="143154"/>
                </a:lnTo>
                <a:lnTo>
                  <a:pt x="160947" y="54673"/>
                </a:lnTo>
                <a:close/>
              </a:path>
              <a:path w="1350645" h="180340">
                <a:moveTo>
                  <a:pt x="93979" y="54673"/>
                </a:moveTo>
                <a:lnTo>
                  <a:pt x="68059" y="54673"/>
                </a:lnTo>
                <a:lnTo>
                  <a:pt x="52393" y="111137"/>
                </a:lnTo>
                <a:lnTo>
                  <a:pt x="49676" y="122402"/>
                </a:lnTo>
                <a:lnTo>
                  <a:pt x="47529" y="132633"/>
                </a:lnTo>
                <a:lnTo>
                  <a:pt x="46138" y="140069"/>
                </a:lnTo>
                <a:lnTo>
                  <a:pt x="45732" y="142430"/>
                </a:lnTo>
                <a:lnTo>
                  <a:pt x="66026" y="142430"/>
                </a:lnTo>
                <a:lnTo>
                  <a:pt x="77911" y="96080"/>
                </a:lnTo>
                <a:lnTo>
                  <a:pt x="79578" y="87401"/>
                </a:lnTo>
                <a:lnTo>
                  <a:pt x="102008" y="87401"/>
                </a:lnTo>
                <a:lnTo>
                  <a:pt x="93979" y="54673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7300" y="1896109"/>
            <a:ext cx="26943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4F4F4"/>
                </a:solidFill>
              </a:rPr>
              <a:t>Promotionsfeier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347300" y="2735833"/>
            <a:ext cx="47593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4F4F4"/>
                </a:solidFill>
                <a:latin typeface="Meta Offc Pro"/>
                <a:cs typeface="Meta Offc Pro"/>
              </a:rPr>
              <a:t>des </a:t>
            </a:r>
            <a:r>
              <a:rPr dirty="0" sz="2000" spc="-15" b="1">
                <a:solidFill>
                  <a:srgbClr val="F4F4F4"/>
                </a:solidFill>
                <a:latin typeface="Meta Offc Pro"/>
                <a:cs typeface="Meta Offc Pro"/>
              </a:rPr>
              <a:t>Fachbereichs </a:t>
            </a:r>
            <a:r>
              <a:rPr dirty="0" sz="2000" spc="-10" b="1">
                <a:solidFill>
                  <a:srgbClr val="F4F4F4"/>
                </a:solidFill>
                <a:latin typeface="Meta Offc Pro"/>
                <a:cs typeface="Meta Offc Pro"/>
              </a:rPr>
              <a:t>Mathematik </a:t>
            </a:r>
            <a:r>
              <a:rPr dirty="0" sz="2000" b="1">
                <a:solidFill>
                  <a:srgbClr val="F4F4F4"/>
                </a:solidFill>
                <a:latin typeface="Meta Offc Pro"/>
                <a:cs typeface="Meta Offc Pro"/>
              </a:rPr>
              <a:t>&amp;</a:t>
            </a:r>
            <a:r>
              <a:rPr dirty="0" sz="2000" spc="-80" b="1">
                <a:solidFill>
                  <a:srgbClr val="F4F4F4"/>
                </a:solidFill>
                <a:latin typeface="Meta Offc Pro"/>
                <a:cs typeface="Meta Offc Pro"/>
              </a:rPr>
              <a:t> </a:t>
            </a:r>
            <a:r>
              <a:rPr dirty="0" sz="2000" spc="-10" b="1">
                <a:solidFill>
                  <a:srgbClr val="F4F4F4"/>
                </a:solidFill>
                <a:latin typeface="Meta Offc Pro"/>
                <a:cs typeface="Meta Offc Pro"/>
              </a:rPr>
              <a:t>Informatik</a:t>
            </a:r>
            <a:endParaRPr sz="2000">
              <a:latin typeface="Meta Offc Pro"/>
              <a:cs typeface="Meta Offc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00" y="4743647"/>
            <a:ext cx="14312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Meta Offc Pro"/>
                <a:cs typeface="Meta Offc Pro"/>
              </a:rPr>
              <a:t>18. Juli</a:t>
            </a:r>
            <a:r>
              <a:rPr dirty="0" sz="2000" spc="-75">
                <a:solidFill>
                  <a:srgbClr val="FFFFFF"/>
                </a:solidFill>
                <a:latin typeface="Meta Offc Pro"/>
                <a:cs typeface="Meta Offc Pro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Meta Offc Pro"/>
                <a:cs typeface="Meta Offc Pro"/>
              </a:rPr>
              <a:t>2022</a:t>
            </a:r>
            <a:endParaRPr sz="20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716" y="2487673"/>
            <a:ext cx="30600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Alexander </a:t>
            </a: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Edward</a:t>
            </a:r>
            <a:r>
              <a:rPr dirty="0" sz="2400" spc="-6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Best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4716" y="3220717"/>
            <a:ext cx="27330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 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Mathematik und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</a:t>
            </a:r>
            <a:r>
              <a:rPr dirty="0" sz="1600" spc="-4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4716" y="4878129"/>
            <a:ext cx="171259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M.</a:t>
            </a:r>
            <a:r>
              <a:rPr dirty="0" sz="1600" spc="-8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Thomas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126" y="1196658"/>
            <a:ext cx="522478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Vorstellungen </a:t>
            </a:r>
            <a:r>
              <a:rPr dirty="0" spc="-10"/>
              <a:t>von </a:t>
            </a:r>
            <a:r>
              <a:rPr dirty="0" spc="-5"/>
              <a:t>Grundschullehrpersonen </a:t>
            </a:r>
            <a:r>
              <a:rPr dirty="0" spc="-20"/>
              <a:t>zur  </a:t>
            </a:r>
            <a:r>
              <a:rPr dirty="0" spc="-10"/>
              <a:t>Informatik und </a:t>
            </a:r>
            <a:r>
              <a:rPr dirty="0" spc="-20"/>
              <a:t>zum</a:t>
            </a:r>
            <a:r>
              <a:rPr dirty="0" spc="-135"/>
              <a:t> </a:t>
            </a:r>
            <a:r>
              <a:rPr dirty="0" spc="-10"/>
              <a:t>Informatikunterricht</a:t>
            </a:r>
          </a:p>
        </p:txBody>
      </p:sp>
      <p:sp>
        <p:nvSpPr>
          <p:cNvPr id="7" name="object 7"/>
          <p:cNvSpPr/>
          <p:nvPr/>
        </p:nvSpPr>
        <p:spPr>
          <a:xfrm>
            <a:off x="1071372" y="2574035"/>
            <a:ext cx="2122931" cy="240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636107"/>
            <a:ext cx="729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755" y="2487673"/>
            <a:ext cx="2244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Emanuele</a:t>
            </a:r>
            <a:r>
              <a:rPr dirty="0" sz="2400" spc="-9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b="1">
                <a:solidFill>
                  <a:srgbClr val="009DD1"/>
                </a:solidFill>
                <a:latin typeface="Meta Offc Pro"/>
                <a:cs typeface="Meta Offc Pro"/>
              </a:rPr>
              <a:t>Bodon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755" y="3220717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755" y="4634291"/>
            <a:ext cx="183642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100">
                <a:solidFill>
                  <a:srgbClr val="009DD1"/>
                </a:solidFill>
                <a:latin typeface="Meta Offc Pro"/>
                <a:cs typeface="Meta Offc Pro"/>
              </a:rPr>
              <a:t>P.</a:t>
            </a:r>
            <a:r>
              <a:rPr dirty="0" sz="1600" spc="-5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Schneider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0795" y="1182891"/>
            <a:ext cx="3169920" cy="649605"/>
          </a:xfrm>
          <a:prstGeom prst="rect"/>
        </p:spPr>
        <p:txBody>
          <a:bodyPr wrap="square" lIns="0" tIns="36830" rIns="0" bIns="0" rtlCol="0" vert="horz">
            <a:spAutoFit/>
          </a:bodyPr>
          <a:lstStyle/>
          <a:p>
            <a:pPr marL="129539" marR="5080" indent="-117475">
              <a:lnSpc>
                <a:spcPts val="2400"/>
              </a:lnSpc>
              <a:spcBef>
                <a:spcPts val="290"/>
              </a:spcBef>
            </a:pPr>
            <a:r>
              <a:rPr dirty="0"/>
              <a:t>On the </a:t>
            </a:r>
            <a:r>
              <a:rPr dirty="0" spc="-15"/>
              <a:t>structure </a:t>
            </a:r>
            <a:r>
              <a:rPr dirty="0"/>
              <a:t>of the</a:t>
            </a:r>
            <a:r>
              <a:rPr dirty="0" spc="-130"/>
              <a:t> </a:t>
            </a:r>
            <a:r>
              <a:rPr dirty="0" spc="-15"/>
              <a:t>pro-</a:t>
            </a:r>
            <a:r>
              <a:rPr dirty="0" sz="2100" spc="-15" i="1">
                <a:latin typeface="Meta Offc Pro"/>
                <a:cs typeface="Meta Offc Pro"/>
              </a:rPr>
              <a:t>p  </a:t>
            </a:r>
            <a:r>
              <a:rPr dirty="0" spc="-10"/>
              <a:t>Iwahori-Hecke</a:t>
            </a:r>
            <a:r>
              <a:rPr dirty="0" spc="-45"/>
              <a:t> </a:t>
            </a:r>
            <a:r>
              <a:rPr dirty="0" spc="-10"/>
              <a:t>Ext-algebra</a:t>
            </a:r>
            <a:endParaRPr sz="2100">
              <a:latin typeface="Meta Offc Pro"/>
              <a:cs typeface="Meta Offc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0139" y="2630424"/>
            <a:ext cx="1940051" cy="267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636107"/>
            <a:ext cx="1022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25" b="1">
                <a:solidFill>
                  <a:srgbClr val="009DD1"/>
                </a:solidFill>
                <a:latin typeface="Meta Offc Pro"/>
                <a:cs typeface="Meta Offc Pro"/>
              </a:rPr>
              <a:t>rer.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nat.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8652" y="2487673"/>
            <a:ext cx="3390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Matthias </a:t>
            </a: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Josef</a:t>
            </a:r>
            <a:r>
              <a:rPr dirty="0" sz="2400" spc="-11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Böckmann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8652" y="3220717"/>
            <a:ext cx="27330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 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Mathematik und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</a:t>
            </a:r>
            <a:r>
              <a:rPr dirty="0" sz="1600" spc="-4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8652" y="4585442"/>
            <a:ext cx="31273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>
                <a:solidFill>
                  <a:srgbClr val="009DD1"/>
                </a:solidFill>
                <a:latin typeface="Meta Offc Pro"/>
                <a:cs typeface="Meta Offc Pro"/>
              </a:rPr>
              <a:t>St.</a:t>
            </a:r>
            <a:r>
              <a:rPr dirty="0" sz="1600" spc="-4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Schukajlow-Wasjutinski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3" y="2001773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962" y="1268666"/>
            <a:ext cx="670179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Bilder beim </a:t>
            </a:r>
            <a:r>
              <a:rPr dirty="0" spc="-10"/>
              <a:t>mathematischen</a:t>
            </a:r>
            <a:r>
              <a:rPr dirty="0" spc="-15"/>
              <a:t> </a:t>
            </a:r>
            <a:r>
              <a:rPr dirty="0" spc="-5"/>
              <a:t>Modellieren.</a:t>
            </a:r>
          </a:p>
          <a:p>
            <a:pPr algn="ctr">
              <a:lnSpc>
                <a:spcPct val="100000"/>
              </a:lnSpc>
            </a:pPr>
            <a:r>
              <a:rPr dirty="0" spc="-10"/>
              <a:t>Effekte </a:t>
            </a:r>
            <a:r>
              <a:rPr dirty="0" spc="-5"/>
              <a:t>auf die </a:t>
            </a:r>
            <a:r>
              <a:rPr dirty="0" spc="-10"/>
              <a:t>wahrgenommene Nützlichkeit und</a:t>
            </a:r>
            <a:r>
              <a:rPr dirty="0" spc="-35"/>
              <a:t> </a:t>
            </a:r>
            <a:r>
              <a:rPr dirty="0" spc="-15"/>
              <a:t>Leistungen</a:t>
            </a:r>
          </a:p>
        </p:txBody>
      </p:sp>
      <p:sp>
        <p:nvSpPr>
          <p:cNvPr id="7" name="object 7"/>
          <p:cNvSpPr/>
          <p:nvPr/>
        </p:nvSpPr>
        <p:spPr>
          <a:xfrm>
            <a:off x="1088136" y="2543556"/>
            <a:ext cx="1702307" cy="262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636107"/>
            <a:ext cx="729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0701" y="2487673"/>
            <a:ext cx="18427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Yannic</a:t>
            </a:r>
            <a:r>
              <a:rPr dirty="0" sz="2400" spc="-13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Bröker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0701" y="3220717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3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0701" y="4341604"/>
            <a:ext cx="241808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Jun.-Prof.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Ch.</a:t>
            </a:r>
            <a:r>
              <a:rPr dirty="0" sz="1600" spc="1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Mukherjee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9678" y="1268666"/>
            <a:ext cx="59150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15110" marR="5080" indent="-150304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Stochastic heat </a:t>
            </a:r>
            <a:r>
              <a:rPr dirty="0" spc="-5"/>
              <a:t>equation </a:t>
            </a:r>
            <a:r>
              <a:rPr dirty="0"/>
              <a:t>and </a:t>
            </a:r>
            <a:r>
              <a:rPr dirty="0" spc="-15"/>
              <a:t>Gaussian </a:t>
            </a:r>
            <a:r>
              <a:rPr dirty="0" spc="-10"/>
              <a:t>multiplicative  chaos </a:t>
            </a:r>
            <a:r>
              <a:rPr dirty="0" spc="-5"/>
              <a:t>in </a:t>
            </a:r>
            <a:r>
              <a:rPr dirty="0"/>
              <a:t>the </a:t>
            </a:r>
            <a:r>
              <a:rPr dirty="0" spc="-5"/>
              <a:t>Wiener</a:t>
            </a:r>
            <a:r>
              <a:rPr dirty="0" spc="-45"/>
              <a:t> </a:t>
            </a:r>
            <a:r>
              <a:rPr dirty="0" spc="-10"/>
              <a:t>space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2304287" cy="2389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6686" y="2487673"/>
            <a:ext cx="25355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9DD1"/>
                </a:solidFill>
                <a:latin typeface="Meta Offc Pro"/>
                <a:cs typeface="Meta Offc Pro"/>
              </a:rPr>
              <a:t>Martin</a:t>
            </a:r>
            <a:r>
              <a:rPr dirty="0" sz="2400" spc="-4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Brückerhoff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6686" y="3220717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6686" y="4634291"/>
            <a:ext cx="197040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M.</a:t>
            </a:r>
            <a:r>
              <a:rPr dirty="0" sz="1600" spc="-2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Huesmann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7374" y="1268666"/>
            <a:ext cx="315785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Properties, applications</a:t>
            </a:r>
            <a:r>
              <a:rPr dirty="0" spc="-100"/>
              <a:t> </a:t>
            </a:r>
            <a:r>
              <a:rPr dirty="0"/>
              <a:t>and  </a:t>
            </a:r>
            <a:r>
              <a:rPr dirty="0" spc="-10"/>
              <a:t>modifications </a:t>
            </a:r>
            <a:r>
              <a:rPr dirty="0"/>
              <a:t>of the</a:t>
            </a:r>
            <a:r>
              <a:rPr dirty="0" spc="-110"/>
              <a:t> </a:t>
            </a:r>
            <a:r>
              <a:rPr dirty="0" spc="-10"/>
              <a:t>shadow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1863851" cy="266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0741" y="2487673"/>
            <a:ext cx="17887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Julia</a:t>
            </a:r>
            <a:r>
              <a:rPr dirty="0" sz="2400" spc="-6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Brunken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741" y="3220717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741" y="4634291"/>
            <a:ext cx="18954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M.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Ohlberger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2942" y="1268666"/>
            <a:ext cx="498729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Stable </a:t>
            </a:r>
            <a:r>
              <a:rPr dirty="0"/>
              <a:t>and </a:t>
            </a:r>
            <a:r>
              <a:rPr dirty="0" spc="-10"/>
              <a:t>efficient </a:t>
            </a:r>
            <a:r>
              <a:rPr dirty="0" spc="-15"/>
              <a:t>Petrov-Galerkin </a:t>
            </a:r>
            <a:r>
              <a:rPr dirty="0" spc="-5"/>
              <a:t>methods  for certain (kinetic) transport</a:t>
            </a:r>
            <a:r>
              <a:rPr dirty="0" spc="-95"/>
              <a:t> </a:t>
            </a:r>
            <a:r>
              <a:rPr dirty="0" spc="-5"/>
              <a:t>equations</a:t>
            </a:r>
          </a:p>
        </p:txBody>
      </p:sp>
      <p:sp>
        <p:nvSpPr>
          <p:cNvPr id="7" name="object 7"/>
          <p:cNvSpPr/>
          <p:nvPr/>
        </p:nvSpPr>
        <p:spPr>
          <a:xfrm>
            <a:off x="827532" y="2542032"/>
            <a:ext cx="3313176" cy="220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6" y="2487673"/>
            <a:ext cx="3912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Federico </a:t>
            </a:r>
            <a:r>
              <a:rPr dirty="0" sz="2400" b="1">
                <a:solidFill>
                  <a:srgbClr val="009DD1"/>
                </a:solidFill>
                <a:latin typeface="Meta Offc Pro"/>
                <a:cs typeface="Meta Offc Pro"/>
              </a:rPr>
              <a:t>B. </a:t>
            </a: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Calderón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Idárraga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2706" y="3220717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2706" y="4634291"/>
            <a:ext cx="19462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25">
                <a:solidFill>
                  <a:srgbClr val="009DD1"/>
                </a:solidFill>
                <a:latin typeface="Meta Offc Pro"/>
                <a:cs typeface="Meta Offc Pro"/>
              </a:rPr>
              <a:t>Chr.</a:t>
            </a:r>
            <a:r>
              <a:rPr dirty="0" sz="1600" spc="-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Deninger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0362" y="1268666"/>
            <a:ext cx="411226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52780" marR="5080" indent="-64071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Counting </a:t>
            </a:r>
            <a:r>
              <a:rPr dirty="0" spc="-10"/>
              <a:t>singular </a:t>
            </a:r>
            <a:r>
              <a:rPr dirty="0" spc="-5"/>
              <a:t>points </a:t>
            </a:r>
            <a:r>
              <a:rPr dirty="0"/>
              <a:t>of </a:t>
            </a:r>
            <a:r>
              <a:rPr dirty="0" spc="-10"/>
              <a:t>algebraic  varieties over finite</a:t>
            </a:r>
            <a:r>
              <a:rPr dirty="0" spc="-25"/>
              <a:t> </a:t>
            </a:r>
            <a:r>
              <a:rPr dirty="0" spc="-10"/>
              <a:t>fields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2232659" cy="215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756" y="2487673"/>
            <a:ext cx="1633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Tim</a:t>
            </a:r>
            <a:r>
              <a:rPr dirty="0" sz="2400" spc="-7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Clausen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756" y="3220717"/>
            <a:ext cx="28517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Logik 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und</a:t>
            </a:r>
            <a:r>
              <a:rPr dirty="0" sz="1600" spc="-4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Grundlagenforschung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756" y="4585442"/>
            <a:ext cx="18611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Betreuerin: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Prof.‘in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K.</a:t>
            </a:r>
            <a:r>
              <a:rPr dirty="0" sz="1600" spc="-6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25">
                <a:solidFill>
                  <a:srgbClr val="009DD1"/>
                </a:solidFill>
                <a:latin typeface="Meta Offc Pro"/>
                <a:cs typeface="Meta Offc Pro"/>
              </a:rPr>
              <a:t>Tent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6214" y="1268666"/>
            <a:ext cx="416052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Dp-Minimal </a:t>
            </a:r>
            <a:r>
              <a:rPr dirty="0" spc="-10"/>
              <a:t>Profinite </a:t>
            </a:r>
            <a:r>
              <a:rPr dirty="0" spc="-15"/>
              <a:t>Groups </a:t>
            </a:r>
            <a:r>
              <a:rPr dirty="0"/>
              <a:t>and  </a:t>
            </a:r>
            <a:r>
              <a:rPr dirty="0" spc="-5"/>
              <a:t>Planes in </a:t>
            </a:r>
            <a:r>
              <a:rPr dirty="0" spc="-10"/>
              <a:t>Sharply </a:t>
            </a:r>
            <a:r>
              <a:rPr dirty="0" spc="-25"/>
              <a:t>2-Transitive</a:t>
            </a:r>
            <a:r>
              <a:rPr dirty="0" spc="-80"/>
              <a:t> </a:t>
            </a:r>
            <a:r>
              <a:rPr dirty="0" spc="-15"/>
              <a:t>Groups</a:t>
            </a:r>
          </a:p>
        </p:txBody>
      </p:sp>
      <p:sp>
        <p:nvSpPr>
          <p:cNvPr id="7" name="object 7"/>
          <p:cNvSpPr/>
          <p:nvPr/>
        </p:nvSpPr>
        <p:spPr>
          <a:xfrm>
            <a:off x="1106424" y="2461260"/>
            <a:ext cx="2060448" cy="2746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0700" y="2487673"/>
            <a:ext cx="3547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Breno </a:t>
            </a:r>
            <a:r>
              <a:rPr dirty="0" sz="2400" spc="5" b="1">
                <a:solidFill>
                  <a:srgbClr val="009DD1"/>
                </a:solidFill>
                <a:latin typeface="Meta Offc Pro"/>
                <a:cs typeface="Meta Offc Pro"/>
              </a:rPr>
              <a:t>A. </a:t>
            </a:r>
            <a:r>
              <a:rPr dirty="0" sz="2400" b="1">
                <a:solidFill>
                  <a:srgbClr val="009DD1"/>
                </a:solidFill>
                <a:latin typeface="Meta Offc Pro"/>
                <a:cs typeface="Meta Offc Pro"/>
              </a:rPr>
              <a:t>De </a:t>
            </a: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Melo</a:t>
            </a:r>
            <a:r>
              <a:rPr dirty="0" sz="2400" spc="-8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Menezes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0700" y="3220717"/>
            <a:ext cx="2864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Wirtschaftsinformatik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0700" y="4341604"/>
            <a:ext cx="16452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H.</a:t>
            </a:r>
            <a:r>
              <a:rPr dirty="0" sz="1600" spc="-5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Kuchen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6645" y="1268666"/>
            <a:ext cx="54197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83502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Implementing </a:t>
            </a:r>
            <a:r>
              <a:rPr dirty="0" spc="-10"/>
              <a:t>Swarm Intelligence  Algorithms using </a:t>
            </a:r>
            <a:r>
              <a:rPr dirty="0" spc="-5"/>
              <a:t>High-level </a:t>
            </a:r>
            <a:r>
              <a:rPr dirty="0" spc="-10"/>
              <a:t>Parallelization</a:t>
            </a:r>
            <a:r>
              <a:rPr dirty="0" spc="-70"/>
              <a:t> </a:t>
            </a:r>
            <a:r>
              <a:rPr dirty="0" spc="-25"/>
              <a:t>Tools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87752"/>
            <a:ext cx="2161031" cy="1830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6723" y="2500248"/>
            <a:ext cx="198183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Carina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da</a:t>
            </a:r>
            <a:r>
              <a:rPr dirty="0" sz="2400" spc="-114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Silva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4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6723" y="4585906"/>
            <a:ext cx="179895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Betreuerin: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Prof.‘in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A.</a:t>
            </a:r>
            <a:r>
              <a:rPr dirty="0" sz="1600" spc="-4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Remke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4262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Statistical </a:t>
            </a:r>
            <a:r>
              <a:rPr dirty="0" spc="-5"/>
              <a:t>Model </a:t>
            </a:r>
            <a:r>
              <a:rPr dirty="0" spc="-10"/>
              <a:t>Checking </a:t>
            </a:r>
            <a:r>
              <a:rPr dirty="0"/>
              <a:t>and </a:t>
            </a:r>
            <a:r>
              <a:rPr dirty="0" spc="-5"/>
              <a:t>Time-Bounded</a:t>
            </a:r>
            <a:r>
              <a:rPr dirty="0" spc="-180"/>
              <a:t> </a:t>
            </a:r>
            <a:r>
              <a:rPr dirty="0" spc="-15"/>
              <a:t>Reachability</a:t>
            </a:r>
          </a:p>
          <a:p>
            <a:pPr marL="12700">
              <a:lnSpc>
                <a:spcPct val="100000"/>
              </a:lnSpc>
              <a:tabLst>
                <a:tab pos="37401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Analysis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for Hybrid 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Petri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Nets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with Multiple Stochastic</a:t>
            </a:r>
            <a:r>
              <a:rPr dirty="0" u="heavy" spc="-20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Variables	</a:t>
            </a:r>
          </a:p>
        </p:txBody>
      </p:sp>
      <p:sp>
        <p:nvSpPr>
          <p:cNvPr id="5" name="object 5"/>
          <p:cNvSpPr/>
          <p:nvPr/>
        </p:nvSpPr>
        <p:spPr>
          <a:xfrm>
            <a:off x="1115568" y="2607564"/>
            <a:ext cx="1872995" cy="2621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27" y="1479487"/>
            <a:ext cx="62318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99CC"/>
                </a:solidFill>
              </a:rPr>
              <a:t>Anzahl der Promovenden*innen </a:t>
            </a:r>
            <a:r>
              <a:rPr dirty="0" sz="2400">
                <a:solidFill>
                  <a:srgbClr val="0099CC"/>
                </a:solidFill>
              </a:rPr>
              <a:t>zu </a:t>
            </a:r>
            <a:r>
              <a:rPr dirty="0" sz="2400" spc="-5">
                <a:solidFill>
                  <a:srgbClr val="0099CC"/>
                </a:solidFill>
              </a:rPr>
              <a:t>dieser</a:t>
            </a:r>
            <a:r>
              <a:rPr dirty="0" sz="2400" spc="-40">
                <a:solidFill>
                  <a:srgbClr val="0099CC"/>
                </a:solidFill>
              </a:rPr>
              <a:t> </a:t>
            </a:r>
            <a:r>
              <a:rPr dirty="0" sz="2400" spc="-5">
                <a:solidFill>
                  <a:srgbClr val="0099CC"/>
                </a:solidFill>
              </a:rPr>
              <a:t>Feier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597140" y="116271"/>
            <a:ext cx="1251436" cy="120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4895" y="2829245"/>
          <a:ext cx="5856605" cy="302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040"/>
                <a:gridCol w="1979930"/>
              </a:tblGrid>
              <a:tr h="415137">
                <a:tc>
                  <a:txBody>
                    <a:bodyPr/>
                    <a:lstStyle/>
                    <a:p>
                      <a:pPr marL="31750">
                        <a:lnSpc>
                          <a:spcPts val="2865"/>
                        </a:lnSpc>
                      </a:pPr>
                      <a:r>
                        <a:rPr dirty="0" sz="2400" spc="-5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Mathematik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865"/>
                        </a:lnSpc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13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0"/>
                </a:tc>
              </a:tr>
              <a:tr h="4389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 spc="-5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Informatik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5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</a:tr>
              <a:tr h="4389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Dr.</a:t>
                      </a:r>
                      <a:r>
                        <a:rPr dirty="0" sz="2400" spc="-5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 phil.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4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</a:tr>
              <a:tr h="65836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Dr.</a:t>
                      </a:r>
                      <a:r>
                        <a:rPr dirty="0" sz="2400" spc="-5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 paed.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</a:tr>
              <a:tr h="6583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400" spc="-5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Promovendinnen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41300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8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41300"/>
                </a:tc>
              </a:tr>
              <a:tr h="4151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 spc="-5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Promovenden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15</a:t>
                      </a:r>
                      <a:endParaRPr sz="2400">
                        <a:latin typeface="Meta Offc Pro"/>
                        <a:cs typeface="Meta Offc Pro"/>
                      </a:endParaRPr>
                    </a:p>
                  </a:txBody>
                  <a:tcPr marL="0" marR="0" marB="0" marT="2159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61" y="2134361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18732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Elena </a:t>
            </a:r>
            <a:r>
              <a:rPr dirty="0" sz="2400" b="1">
                <a:solidFill>
                  <a:srgbClr val="0099CC"/>
                </a:solidFill>
                <a:latin typeface="Meta Offc Pro"/>
                <a:cs typeface="Meta Offc Pro"/>
              </a:rPr>
              <a:t>de</a:t>
            </a:r>
            <a:r>
              <a:rPr dirty="0" sz="2400" spc="-13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Vries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27330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Didaktik der  Mathematik und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der</a:t>
            </a:r>
            <a:r>
              <a:rPr dirty="0" sz="1600" spc="-3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598018"/>
            <a:ext cx="181419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G.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Greefrath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170" y="1105218"/>
            <a:ext cx="43586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Feedback </a:t>
            </a:r>
            <a:r>
              <a:rPr dirty="0" spc="-5"/>
              <a:t>in digitalen</a:t>
            </a:r>
            <a:r>
              <a:rPr dirty="0" spc="-125"/>
              <a:t> </a:t>
            </a:r>
            <a:r>
              <a:rPr dirty="0" spc="-10"/>
              <a:t>Lernumgebungen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6082" y="1411542"/>
            <a:ext cx="5006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Eine 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Interventionsstudie zu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dem 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wiki-basierten</a:t>
            </a:r>
            <a:r>
              <a:rPr dirty="0" sz="1600" spc="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Lernpfad</a:t>
            </a:r>
            <a:endParaRPr sz="1600">
              <a:latin typeface="Meta Offc Pro"/>
              <a:cs typeface="Meta Offc Pro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„Quadratische Funktionen</a:t>
            </a:r>
            <a:r>
              <a:rPr dirty="0" sz="1600" spc="4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erkunden“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5568" y="2628900"/>
            <a:ext cx="2016251" cy="261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5508" y="5707208"/>
            <a:ext cx="72961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756" y="2487673"/>
            <a:ext cx="2130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Nils-Arne</a:t>
            </a:r>
            <a:r>
              <a:rPr dirty="0" sz="2400" spc="-7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Dreier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756" y="3220717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756" y="4634291"/>
            <a:ext cx="179070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25">
                <a:solidFill>
                  <a:srgbClr val="009DD1"/>
                </a:solidFill>
                <a:latin typeface="Meta Offc Pro"/>
                <a:cs typeface="Meta Offc Pro"/>
              </a:rPr>
              <a:t>Chr.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Engwer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3294" y="1268666"/>
            <a:ext cx="392557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Hardware-Oriented </a:t>
            </a:r>
            <a:r>
              <a:rPr dirty="0" spc="5"/>
              <a:t>Krylov</a:t>
            </a:r>
            <a:r>
              <a:rPr dirty="0" spc="-110"/>
              <a:t> </a:t>
            </a:r>
            <a:r>
              <a:rPr dirty="0" spc="-5"/>
              <a:t>Methods  for High-Performance</a:t>
            </a:r>
            <a:r>
              <a:rPr dirty="0" spc="-85"/>
              <a:t> </a:t>
            </a:r>
            <a:r>
              <a:rPr dirty="0" spc="-10"/>
              <a:t>Computing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2161031" cy="2700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756" y="2487673"/>
            <a:ext cx="2891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Anna </a:t>
            </a:r>
            <a:r>
              <a:rPr dirty="0" sz="2400" spc="-30" b="1">
                <a:solidFill>
                  <a:srgbClr val="009DD1"/>
                </a:solidFill>
                <a:latin typeface="Meta Offc Pro"/>
                <a:cs typeface="Meta Offc Pro"/>
              </a:rPr>
              <a:t>Verena</a:t>
            </a:r>
            <a:r>
              <a:rPr dirty="0" sz="2400" spc="-12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Edenfeld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756" y="3220717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756" y="4634291"/>
            <a:ext cx="183642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100">
                <a:solidFill>
                  <a:srgbClr val="009DD1"/>
                </a:solidFill>
                <a:latin typeface="Meta Offc Pro"/>
                <a:cs typeface="Meta Offc Pro"/>
              </a:rPr>
              <a:t>P.</a:t>
            </a:r>
            <a:r>
              <a:rPr dirty="0" sz="1600" spc="-5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Schneider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4434" y="1421066"/>
            <a:ext cx="44818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dirty="0" spc="-5"/>
              <a:t>preperfectoid </a:t>
            </a:r>
            <a:r>
              <a:rPr dirty="0" spc="-10"/>
              <a:t>approach to </a:t>
            </a:r>
            <a:r>
              <a:rPr dirty="0" spc="-15"/>
              <a:t>Robba</a:t>
            </a:r>
            <a:r>
              <a:rPr dirty="0" spc="-100"/>
              <a:t> </a:t>
            </a:r>
            <a:r>
              <a:rPr dirty="0" spc="-10"/>
              <a:t>rings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633472"/>
            <a:ext cx="2232659" cy="261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2097" y="2487673"/>
            <a:ext cx="29432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Ernst </a:t>
            </a: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Christopher</a:t>
            </a:r>
            <a:r>
              <a:rPr dirty="0" sz="2400" spc="-6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Eick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2097" y="3220717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2097" y="4341604"/>
            <a:ext cx="17976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G.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Alsmeyer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5878" y="1268666"/>
            <a:ext cx="309943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Branching </a:t>
            </a:r>
            <a:r>
              <a:rPr dirty="0" spc="-10"/>
              <a:t>within </a:t>
            </a:r>
            <a:r>
              <a:rPr dirty="0" spc="-5"/>
              <a:t>branching  in random</a:t>
            </a:r>
            <a:r>
              <a:rPr dirty="0" spc="-30"/>
              <a:t> </a:t>
            </a:r>
            <a:r>
              <a:rPr dirty="0" spc="-10"/>
              <a:t>environment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7" y="2578607"/>
            <a:ext cx="2232659" cy="2447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2097" y="2487673"/>
            <a:ext cx="18503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Dirk</a:t>
            </a:r>
            <a:r>
              <a:rPr dirty="0" sz="2400" spc="-13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Eikmeyer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2097" y="3220028"/>
            <a:ext cx="313499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20000"/>
              </a:lnSpc>
              <a:spcBef>
                <a:spcPts val="100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Mathematik  und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</a:t>
            </a:r>
            <a:r>
              <a:rPr dirty="0" sz="1600" spc="-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2299" y="4683059"/>
            <a:ext cx="16414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0">
                <a:solidFill>
                  <a:srgbClr val="009DD1"/>
                </a:solidFill>
                <a:latin typeface="Meta Offc Pro"/>
                <a:cs typeface="Meta Offc Pro"/>
              </a:rPr>
              <a:t>F.</a:t>
            </a:r>
            <a:r>
              <a:rPr dirty="0" sz="1600" spc="-4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Käpnick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886" y="972251"/>
            <a:ext cx="6021070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Untersuchungen </a:t>
            </a:r>
            <a:r>
              <a:rPr dirty="0" spc="-20"/>
              <a:t>zur </a:t>
            </a:r>
            <a:r>
              <a:rPr dirty="0" spc="-15"/>
              <a:t>Wirksamkeit </a:t>
            </a:r>
            <a:r>
              <a:rPr dirty="0" spc="-5"/>
              <a:t>des</a:t>
            </a:r>
            <a:r>
              <a:rPr dirty="0" spc="-60"/>
              <a:t> </a:t>
            </a:r>
            <a:r>
              <a:rPr dirty="0" spc="-15"/>
              <a:t>Praxissemesters  </a:t>
            </a:r>
            <a:r>
              <a:rPr dirty="0" spc="-5"/>
              <a:t>auf die berufsbezogenen Überzeugungen </a:t>
            </a:r>
            <a:r>
              <a:rPr dirty="0" spc="-10"/>
              <a:t>von  Lehramtsstudierenden </a:t>
            </a:r>
            <a:r>
              <a:rPr dirty="0" spc="-5"/>
              <a:t>im </a:t>
            </a:r>
            <a:r>
              <a:rPr dirty="0" spc="-15"/>
              <a:t>Fach </a:t>
            </a:r>
            <a:r>
              <a:rPr dirty="0" spc="-10"/>
              <a:t>Mathematik</a:t>
            </a:r>
            <a:r>
              <a:rPr dirty="0" spc="-90"/>
              <a:t> </a:t>
            </a:r>
            <a:r>
              <a:rPr dirty="0"/>
              <a:t>(G)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32888"/>
            <a:ext cx="2087879" cy="280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707208"/>
            <a:ext cx="82105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paed.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0741" y="2487673"/>
            <a:ext cx="2910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Maike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Ella </a:t>
            </a:r>
            <a:r>
              <a:rPr dirty="0" sz="2400" b="1">
                <a:solidFill>
                  <a:srgbClr val="009DD1"/>
                </a:solidFill>
                <a:latin typeface="Meta Offc Pro"/>
                <a:cs typeface="Meta Offc Pro"/>
              </a:rPr>
              <a:t>E.</a:t>
            </a:r>
            <a:r>
              <a:rPr dirty="0" sz="2400" spc="-4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Frantzen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741" y="3269485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Mathematisches</a:t>
            </a:r>
            <a:r>
              <a:rPr dirty="0" sz="160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741" y="4390372"/>
            <a:ext cx="142303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U.</a:t>
            </a:r>
            <a:r>
              <a:rPr dirty="0" sz="1600" spc="-5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>
                <a:solidFill>
                  <a:srgbClr val="009DD1"/>
                </a:solidFill>
                <a:latin typeface="Meta Offc Pro"/>
                <a:cs typeface="Meta Offc Pro"/>
              </a:rPr>
              <a:t>Hartl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3659" y="1269733"/>
            <a:ext cx="45815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47470" marR="5080" indent="-133540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Monodromy </a:t>
            </a:r>
            <a:r>
              <a:rPr dirty="0" spc="-10"/>
              <a:t>representations </a:t>
            </a:r>
            <a:r>
              <a:rPr dirty="0" spc="-5"/>
              <a:t>for </a:t>
            </a:r>
            <a:r>
              <a:rPr dirty="0" spc="-10"/>
              <a:t>local</a:t>
            </a:r>
            <a:r>
              <a:rPr dirty="0" spc="-160"/>
              <a:t> </a:t>
            </a:r>
            <a:r>
              <a:rPr dirty="0"/>
              <a:t>and  </a:t>
            </a:r>
            <a:r>
              <a:rPr dirty="0" spc="-10"/>
              <a:t>global</a:t>
            </a:r>
            <a:r>
              <a:rPr dirty="0" spc="-35"/>
              <a:t> </a:t>
            </a:r>
            <a:r>
              <a:rPr dirty="0" spc="-15"/>
              <a:t>G-shtukas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2880359" cy="1920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487673"/>
            <a:ext cx="1764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Lena</a:t>
            </a:r>
            <a:r>
              <a:rPr dirty="0" sz="2400" spc="-8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Frenken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20028"/>
            <a:ext cx="313499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20000"/>
              </a:lnSpc>
              <a:spcBef>
                <a:spcPts val="100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Mathematik  und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</a:t>
            </a:r>
            <a:r>
              <a:rPr dirty="0" sz="1600" spc="-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950" y="4683059"/>
            <a:ext cx="181419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G.</a:t>
            </a:r>
            <a:r>
              <a:rPr dirty="0" sz="1600" spc="-4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Greefrath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0064" y="826386"/>
            <a:ext cx="6030595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190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Mathematisches Modellieren </a:t>
            </a:r>
            <a:r>
              <a:rPr dirty="0" spc="-5"/>
              <a:t>in einer </a:t>
            </a:r>
            <a:r>
              <a:rPr dirty="0" spc="-10"/>
              <a:t>digitalen  Lernumgebung </a:t>
            </a:r>
            <a:r>
              <a:rPr dirty="0" spc="-5"/>
              <a:t>mit </a:t>
            </a:r>
            <a:r>
              <a:rPr dirty="0" spc="-10"/>
              <a:t>metakognitiven</a:t>
            </a:r>
            <a:r>
              <a:rPr dirty="0" spc="-70"/>
              <a:t> </a:t>
            </a:r>
            <a:r>
              <a:rPr dirty="0" spc="-10"/>
              <a:t>Wissenselementen</a:t>
            </a:r>
          </a:p>
          <a:p>
            <a:pPr algn="ctr" marL="175260" marR="167005">
              <a:lnSpc>
                <a:spcPct val="100000"/>
              </a:lnSpc>
            </a:pPr>
            <a:r>
              <a:rPr dirty="0" sz="1600" spc="-10"/>
              <a:t>Konzeption und Evaluation </a:t>
            </a:r>
            <a:r>
              <a:rPr dirty="0" sz="1600" spc="-5"/>
              <a:t>im </a:t>
            </a:r>
            <a:r>
              <a:rPr dirty="0" sz="1600" spc="-10"/>
              <a:t>Rahmen </a:t>
            </a:r>
            <a:r>
              <a:rPr dirty="0" sz="1600" spc="-5"/>
              <a:t>einer </a:t>
            </a:r>
            <a:r>
              <a:rPr dirty="0" sz="1600" spc="-10"/>
              <a:t>Interventionsstudie  auf </a:t>
            </a:r>
            <a:r>
              <a:rPr dirty="0" sz="1600" spc="-5"/>
              <a:t>der </a:t>
            </a:r>
            <a:r>
              <a:rPr dirty="0" sz="1600" spc="-15"/>
              <a:t>Basis </a:t>
            </a:r>
            <a:r>
              <a:rPr dirty="0" sz="1600" spc="-10"/>
              <a:t>computergenerierter</a:t>
            </a:r>
            <a:r>
              <a:rPr dirty="0" sz="1600" spc="40"/>
              <a:t> </a:t>
            </a:r>
            <a:r>
              <a:rPr dirty="0" sz="1600" spc="-15"/>
              <a:t>Prozessdaten</a:t>
            </a:r>
            <a:endParaRPr sz="1600"/>
          </a:p>
        </p:txBody>
      </p:sp>
      <p:sp>
        <p:nvSpPr>
          <p:cNvPr id="7" name="object 7"/>
          <p:cNvSpPr/>
          <p:nvPr/>
        </p:nvSpPr>
        <p:spPr>
          <a:xfrm>
            <a:off x="1115568" y="2503932"/>
            <a:ext cx="1872995" cy="280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707208"/>
            <a:ext cx="72961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2097" y="2487673"/>
            <a:ext cx="1755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Fjedor</a:t>
            </a:r>
            <a:r>
              <a:rPr dirty="0" sz="2400" spc="-7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Gaede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2097" y="3220717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2097" y="4634291"/>
            <a:ext cx="160464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M.</a:t>
            </a:r>
            <a:r>
              <a:rPr dirty="0" sz="1600" spc="-3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Burger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1998" y="1268666"/>
            <a:ext cx="422338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58850" marR="5080" indent="-94678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Efficient </a:t>
            </a:r>
            <a:r>
              <a:rPr dirty="0" spc="-15"/>
              <a:t>Variational </a:t>
            </a:r>
            <a:r>
              <a:rPr dirty="0" spc="-10"/>
              <a:t>Graph </a:t>
            </a:r>
            <a:r>
              <a:rPr dirty="0" spc="-5"/>
              <a:t>Methods in  </a:t>
            </a:r>
            <a:r>
              <a:rPr dirty="0" spc="-10"/>
              <a:t>Imaging </a:t>
            </a:r>
            <a:r>
              <a:rPr dirty="0"/>
              <a:t>and </a:t>
            </a:r>
            <a:r>
              <a:rPr dirty="0" spc="-5"/>
              <a:t>3D</a:t>
            </a:r>
            <a:r>
              <a:rPr dirty="0" spc="-50"/>
              <a:t> </a:t>
            </a:r>
            <a:r>
              <a:rPr dirty="0" spc="-10"/>
              <a:t>Data</a:t>
            </a:r>
          </a:p>
        </p:txBody>
      </p:sp>
      <p:sp>
        <p:nvSpPr>
          <p:cNvPr id="7" name="object 7"/>
          <p:cNvSpPr/>
          <p:nvPr/>
        </p:nvSpPr>
        <p:spPr>
          <a:xfrm>
            <a:off x="1120139" y="2569464"/>
            <a:ext cx="2587751" cy="2587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2097" y="2487673"/>
            <a:ext cx="1756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Shirly</a:t>
            </a:r>
            <a:r>
              <a:rPr dirty="0" sz="2400" spc="-7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Geffen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2097" y="3220717"/>
            <a:ext cx="30670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4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Ben-Gurion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University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of the</a:t>
            </a:r>
            <a:r>
              <a:rPr dirty="0" sz="1600" spc="-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Negev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2097" y="4585442"/>
            <a:ext cx="1584960" cy="90360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 marR="5080">
              <a:lnSpc>
                <a:spcPct val="120000"/>
              </a:lnSpc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60">
                <a:solidFill>
                  <a:srgbClr val="009DD1"/>
                </a:solidFill>
                <a:latin typeface="Meta Offc Pro"/>
                <a:cs typeface="Meta Offc Pro"/>
              </a:rPr>
              <a:t>W.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Winter 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S.</a:t>
            </a:r>
            <a:r>
              <a:rPr dirty="0" sz="1600" spc="-9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25">
                <a:solidFill>
                  <a:srgbClr val="009DD1"/>
                </a:solidFill>
                <a:latin typeface="Meta Offc Pro"/>
                <a:cs typeface="Meta Offc Pro"/>
              </a:rPr>
              <a:t>Vered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986" y="1268666"/>
            <a:ext cx="7630159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50035" marR="5080" indent="-153797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Regularitätseigenschaften von C*-Algebren, </a:t>
            </a:r>
            <a:r>
              <a:rPr dirty="0" spc="-5"/>
              <a:t>partielle </a:t>
            </a:r>
            <a:r>
              <a:rPr dirty="0" spc="-10"/>
              <a:t>C*-dynamische  </a:t>
            </a:r>
            <a:r>
              <a:rPr dirty="0" spc="-15"/>
              <a:t>Systeme </a:t>
            </a:r>
            <a:r>
              <a:rPr dirty="0" spc="-10"/>
              <a:t>und deren</a:t>
            </a:r>
            <a:r>
              <a:rPr dirty="0" spc="-60"/>
              <a:t> </a:t>
            </a:r>
            <a:r>
              <a:rPr dirty="0" spc="-15"/>
              <a:t>Verallgemeinerungen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7" y="2514600"/>
            <a:ext cx="2252471" cy="300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848" y="2487673"/>
            <a:ext cx="2167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DD1"/>
                </a:solidFill>
                <a:latin typeface="Meta Offc Pro"/>
                <a:cs typeface="Meta Offc Pro"/>
              </a:rPr>
              <a:t>Philipp</a:t>
            </a:r>
            <a:r>
              <a:rPr dirty="0" sz="2400" spc="-3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Godland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2848" y="3220717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848" y="4634291"/>
            <a:ext cx="17976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G.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Alsmeyer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908" y="1269733"/>
            <a:ext cx="504507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27241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Markov </a:t>
            </a:r>
            <a:r>
              <a:rPr dirty="0" spc="-15"/>
              <a:t>renewal </a:t>
            </a:r>
            <a:r>
              <a:rPr dirty="0" spc="5"/>
              <a:t>theory </a:t>
            </a:r>
            <a:r>
              <a:rPr dirty="0" spc="-5"/>
              <a:t>in </a:t>
            </a:r>
            <a:r>
              <a:rPr dirty="0"/>
              <a:t>the </a:t>
            </a:r>
            <a:r>
              <a:rPr dirty="0" spc="-15"/>
              <a:t>analysis </a:t>
            </a:r>
            <a:r>
              <a:rPr dirty="0"/>
              <a:t>of  </a:t>
            </a:r>
            <a:r>
              <a:rPr dirty="0" spc="-5"/>
              <a:t>random </a:t>
            </a:r>
            <a:r>
              <a:rPr dirty="0" spc="-10"/>
              <a:t>strings </a:t>
            </a:r>
            <a:r>
              <a:rPr dirty="0"/>
              <a:t>and </a:t>
            </a:r>
            <a:r>
              <a:rPr dirty="0" spc="-10"/>
              <a:t>iterated function</a:t>
            </a:r>
            <a:r>
              <a:rPr dirty="0" spc="-110"/>
              <a:t> </a:t>
            </a:r>
            <a:r>
              <a:rPr dirty="0" spc="-10"/>
              <a:t>systems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2449067" cy="2676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527" y="1428687"/>
            <a:ext cx="68122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99CC"/>
                </a:solidFill>
              </a:rPr>
              <a:t>Anzahl der Promotionen </a:t>
            </a:r>
            <a:r>
              <a:rPr dirty="0" sz="2400">
                <a:solidFill>
                  <a:srgbClr val="0099CC"/>
                </a:solidFill>
              </a:rPr>
              <a:t>in </a:t>
            </a:r>
            <a:r>
              <a:rPr dirty="0" sz="2400" spc="-5">
                <a:solidFill>
                  <a:srgbClr val="0099CC"/>
                </a:solidFill>
              </a:rPr>
              <a:t>den Jahren </a:t>
            </a:r>
            <a:r>
              <a:rPr dirty="0" sz="2400">
                <a:solidFill>
                  <a:srgbClr val="0099CC"/>
                </a:solidFill>
              </a:rPr>
              <a:t>2006 –</a:t>
            </a:r>
            <a:r>
              <a:rPr dirty="0" sz="2400" spc="-70">
                <a:solidFill>
                  <a:srgbClr val="0099CC"/>
                </a:solidFill>
              </a:rPr>
              <a:t> </a:t>
            </a:r>
            <a:r>
              <a:rPr dirty="0" sz="2400">
                <a:solidFill>
                  <a:srgbClr val="0099CC"/>
                </a:solidFill>
              </a:rPr>
              <a:t>2022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597140" y="116271"/>
            <a:ext cx="1251436" cy="120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8175" y="2771775"/>
          <a:ext cx="7331075" cy="130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875"/>
                <a:gridCol w="636269"/>
                <a:gridCol w="612775"/>
                <a:gridCol w="708025"/>
                <a:gridCol w="711200"/>
                <a:gridCol w="706754"/>
                <a:gridCol w="711200"/>
                <a:gridCol w="611504"/>
                <a:gridCol w="611504"/>
                <a:gridCol w="612775"/>
                <a:gridCol w="611504"/>
              </a:tblGrid>
              <a:tr h="633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99CC"/>
                      </a:solidFill>
                      <a:prstDash val="solid"/>
                    </a:lnL>
                    <a:lnR w="1905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2006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2007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2008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2009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2010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2011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2012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2013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2014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2015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Summe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99CC"/>
                      </a:solidFill>
                      <a:prstDash val="solid"/>
                    </a:lnL>
                    <a:lnR w="1905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11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22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11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18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17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14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25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18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61" y="2134361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36587" y="4140200"/>
          <a:ext cx="7331075" cy="130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875"/>
                <a:gridCol w="636269"/>
                <a:gridCol w="612775"/>
                <a:gridCol w="708025"/>
                <a:gridCol w="711200"/>
                <a:gridCol w="706754"/>
                <a:gridCol w="711200"/>
                <a:gridCol w="611504"/>
                <a:gridCol w="611504"/>
                <a:gridCol w="612775"/>
                <a:gridCol w="611504"/>
              </a:tblGrid>
              <a:tr h="633412">
                <a:tc>
                  <a:txBody>
                    <a:bodyPr/>
                    <a:lstStyle/>
                    <a:p>
                      <a:pPr marL="90805" marR="1879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(mit</a:t>
                      </a:r>
                      <a:r>
                        <a:rPr dirty="0" sz="1200" spc="-75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Dr.  </a:t>
                      </a:r>
                      <a:r>
                        <a:rPr dirty="0" sz="1200" spc="-5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paed.)</a:t>
                      </a:r>
                      <a:endParaRPr sz="1200">
                        <a:latin typeface="Meta Offc Pro"/>
                        <a:cs typeface="Meta Offc Pro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0099CC"/>
                      </a:solidFill>
                      <a:prstDash val="solid"/>
                    </a:lnL>
                    <a:lnR w="1905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2016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2017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2018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2019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2020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2021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2022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2023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2024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2025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Summe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99CC"/>
                      </a:solidFill>
                      <a:prstDash val="solid"/>
                    </a:lnL>
                    <a:lnR w="1905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22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21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22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26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25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30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solidFill>
                            <a:srgbClr val="0099CC"/>
                          </a:solidFill>
                          <a:latin typeface="Meta Offc Pro"/>
                          <a:cs typeface="Meta Offc Pro"/>
                        </a:rPr>
                        <a:t>21</a:t>
                      </a:r>
                      <a:endParaRPr sz="1400">
                        <a:latin typeface="Meta Offc Pro"/>
                        <a:cs typeface="Meta Offc Pro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9CC"/>
                      </a:solidFill>
                      <a:prstDash val="solid"/>
                    </a:lnL>
                    <a:lnR w="12700">
                      <a:solidFill>
                        <a:srgbClr val="0099CC"/>
                      </a:solidFill>
                      <a:prstDash val="solid"/>
                    </a:lnR>
                    <a:lnT w="19050">
                      <a:solidFill>
                        <a:srgbClr val="0099CC"/>
                      </a:solidFill>
                      <a:prstDash val="solid"/>
                    </a:lnT>
                    <a:lnB w="19050">
                      <a:solidFill>
                        <a:srgbClr val="0099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848" y="2487673"/>
            <a:ext cx="2247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Thomas</a:t>
            </a:r>
            <a:r>
              <a:rPr dirty="0" sz="2400" spc="-11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Godland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2848" y="3220717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848" y="4634291"/>
            <a:ext cx="188023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Z.</a:t>
            </a:r>
            <a:r>
              <a:rPr dirty="0" sz="1600" spc="-5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25">
                <a:solidFill>
                  <a:srgbClr val="009DD1"/>
                </a:solidFill>
                <a:latin typeface="Meta Offc Pro"/>
                <a:cs typeface="Meta Offc Pro"/>
              </a:rPr>
              <a:t>Kabluchko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1433" y="1269733"/>
            <a:ext cx="561975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27075" marR="5080" indent="-71501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Random cones </a:t>
            </a:r>
            <a:r>
              <a:rPr dirty="0"/>
              <a:t>and </a:t>
            </a:r>
            <a:r>
              <a:rPr dirty="0" spc="-5"/>
              <a:t>polytopes: </a:t>
            </a:r>
            <a:r>
              <a:rPr dirty="0" spc="-10"/>
              <a:t>explicit formulas</a:t>
            </a:r>
            <a:r>
              <a:rPr dirty="0" spc="-140"/>
              <a:t> </a:t>
            </a:r>
            <a:r>
              <a:rPr dirty="0" spc="-5"/>
              <a:t>for  expectations </a:t>
            </a:r>
            <a:r>
              <a:rPr dirty="0"/>
              <a:t>of </a:t>
            </a:r>
            <a:r>
              <a:rPr dirty="0" spc="-10"/>
              <a:t>geometric</a:t>
            </a:r>
            <a:r>
              <a:rPr dirty="0" spc="-130"/>
              <a:t> </a:t>
            </a:r>
            <a:r>
              <a:rPr dirty="0" spc="-10"/>
              <a:t>functionals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80132"/>
            <a:ext cx="1990343" cy="2648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848" y="4585442"/>
            <a:ext cx="148272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M.</a:t>
            </a:r>
            <a:r>
              <a:rPr dirty="0" sz="1600" spc="-9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Stein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Skalierung und </a:t>
            </a:r>
            <a:r>
              <a:rPr dirty="0" spc="-5"/>
              <a:t>Auswertung </a:t>
            </a:r>
            <a:r>
              <a:rPr dirty="0" spc="-10"/>
              <a:t>von</a:t>
            </a:r>
            <a:r>
              <a:rPr dirty="0" spc="-55"/>
              <a:t> </a:t>
            </a:r>
            <a:r>
              <a:rPr dirty="0" spc="-15"/>
              <a:t>Klausuren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509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im </a:t>
            </a:r>
            <a:r>
              <a:rPr dirty="0" spc="-15"/>
              <a:t>Fach </a:t>
            </a:r>
            <a:r>
              <a:rPr dirty="0" spc="-10"/>
              <a:t>Mathematik </a:t>
            </a:r>
            <a:r>
              <a:rPr dirty="0" spc="-5"/>
              <a:t>mit dem</a:t>
            </a:r>
            <a:r>
              <a:rPr dirty="0" spc="-100"/>
              <a:t> </a:t>
            </a:r>
            <a:r>
              <a:rPr dirty="0" spc="-10"/>
              <a:t>Partial-Credit-Modell</a:t>
            </a:r>
          </a:p>
          <a:p>
            <a:pPr marL="12700">
              <a:lnSpc>
                <a:spcPct val="100000"/>
              </a:lnSpc>
              <a:tabLst>
                <a:tab pos="1582420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und Beiträge </a:t>
            </a:r>
            <a:r>
              <a:rPr dirty="0" u="heavy" spc="-20">
                <a:uFill>
                  <a:solidFill>
                    <a:srgbClr val="0099CC"/>
                  </a:solidFill>
                </a:uFill>
              </a:rPr>
              <a:t>zur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Theorie des</a:t>
            </a:r>
            <a:r>
              <a:rPr dirty="0" u="heavy" spc="-11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Modells	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/>
          </a:p>
          <a:p>
            <a:pPr marL="4627245">
              <a:lnSpc>
                <a:spcPct val="100000"/>
              </a:lnSpc>
            </a:pPr>
            <a:r>
              <a:rPr dirty="0" sz="2400" spc="-15"/>
              <a:t>Söhnke</a:t>
            </a:r>
            <a:r>
              <a:rPr dirty="0" sz="2400" spc="-35"/>
              <a:t> </a:t>
            </a:r>
            <a:r>
              <a:rPr dirty="0" sz="2400" spc="-10"/>
              <a:t>Gorenflo</a:t>
            </a:r>
            <a:endParaRPr sz="2400"/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/>
          </a:p>
          <a:p>
            <a:pPr marL="4627245" marR="596900">
              <a:lnSpc>
                <a:spcPct val="100000"/>
              </a:lnSpc>
              <a:spcBef>
                <a:spcPts val="5"/>
              </a:spcBef>
            </a:pPr>
            <a:r>
              <a:rPr dirty="0" sz="1600" spc="-10" b="0">
                <a:latin typeface="Meta Offc Pro"/>
                <a:cs typeface="Meta Offc Pro"/>
              </a:rPr>
              <a:t>Institut </a:t>
            </a:r>
            <a:r>
              <a:rPr dirty="0" sz="1600" spc="-15" b="0">
                <a:latin typeface="Meta Offc Pro"/>
                <a:cs typeface="Meta Offc Pro"/>
              </a:rPr>
              <a:t>für </a:t>
            </a:r>
            <a:r>
              <a:rPr dirty="0" sz="1600" spc="-10" b="0">
                <a:latin typeface="Meta Offc Pro"/>
                <a:cs typeface="Meta Offc Pro"/>
              </a:rPr>
              <a:t>Didaktik </a:t>
            </a:r>
            <a:r>
              <a:rPr dirty="0" sz="1600" spc="-5" b="0">
                <a:latin typeface="Meta Offc Pro"/>
                <a:cs typeface="Meta Offc Pro"/>
              </a:rPr>
              <a:t>der </a:t>
            </a:r>
            <a:r>
              <a:rPr dirty="0" sz="1600" spc="-10" b="0">
                <a:latin typeface="Meta Offc Pro"/>
                <a:cs typeface="Meta Offc Pro"/>
              </a:rPr>
              <a:t>Mathematik  und </a:t>
            </a:r>
            <a:r>
              <a:rPr dirty="0" sz="1600" spc="-5" b="0">
                <a:latin typeface="Meta Offc Pro"/>
                <a:cs typeface="Meta Offc Pro"/>
              </a:rPr>
              <a:t>der</a:t>
            </a:r>
            <a:r>
              <a:rPr dirty="0" sz="1600" spc="-30" b="0">
                <a:latin typeface="Meta Offc Pro"/>
                <a:cs typeface="Meta Offc Pro"/>
              </a:rPr>
              <a:t> </a:t>
            </a:r>
            <a:r>
              <a:rPr dirty="0" sz="1600" spc="-10" b="0"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5567" y="2601467"/>
            <a:ext cx="1944623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5508" y="5707208"/>
            <a:ext cx="72961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848" y="2487673"/>
            <a:ext cx="2388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Bastian</a:t>
            </a:r>
            <a:r>
              <a:rPr dirty="0" sz="2400" spc="-5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DD1"/>
                </a:solidFill>
                <a:latin typeface="Meta Offc Pro"/>
                <a:cs typeface="Meta Offc Pro"/>
              </a:rPr>
              <a:t>Hagedorn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2848" y="3220717"/>
            <a:ext cx="187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</a:t>
            </a:r>
            <a:r>
              <a:rPr dirty="0" sz="1600" spc="-6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848" y="4634291"/>
            <a:ext cx="172085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S.</a:t>
            </a:r>
            <a:r>
              <a:rPr dirty="0" sz="1600" spc="-8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Gorlatch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2601" y="1269733"/>
            <a:ext cx="521716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04215" marR="5080" indent="-69215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High-performance </a:t>
            </a:r>
            <a:r>
              <a:rPr dirty="0" spc="-10"/>
              <a:t>domain-specific </a:t>
            </a:r>
            <a:r>
              <a:rPr dirty="0" spc="-5"/>
              <a:t>compilation  </a:t>
            </a:r>
            <a:r>
              <a:rPr dirty="0" spc="-10"/>
              <a:t>without domain-specific</a:t>
            </a:r>
            <a:r>
              <a:rPr dirty="0" spc="-70"/>
              <a:t> </a:t>
            </a:r>
            <a:r>
              <a:rPr dirty="0" spc="-10"/>
              <a:t>compilers</a:t>
            </a:r>
          </a:p>
        </p:txBody>
      </p:sp>
      <p:sp>
        <p:nvSpPr>
          <p:cNvPr id="7" name="object 7"/>
          <p:cNvSpPr/>
          <p:nvPr/>
        </p:nvSpPr>
        <p:spPr>
          <a:xfrm>
            <a:off x="1114044" y="2642615"/>
            <a:ext cx="2592324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2091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Alexander</a:t>
            </a:r>
            <a:r>
              <a:rPr dirty="0" sz="2400" spc="-6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Hock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201295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R.</a:t>
            </a:r>
            <a:r>
              <a:rPr dirty="0" sz="1600" spc="-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Wulkenhaar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5594" y="1494141"/>
            <a:ext cx="214630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Matrix </a:t>
            </a:r>
            <a:r>
              <a:rPr dirty="0"/>
              <a:t>Field</a:t>
            </a:r>
            <a:r>
              <a:rPr dirty="0" spc="-155"/>
              <a:t> </a:t>
            </a:r>
            <a:r>
              <a:rPr dirty="0" spc="5"/>
              <a:t>Theory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2192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Shanxiao</a:t>
            </a:r>
            <a:r>
              <a:rPr dirty="0" sz="2400" spc="-8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Huang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181356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E.</a:t>
            </a:r>
            <a:r>
              <a:rPr dirty="0" sz="1600" spc="-3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Hellmann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4786" y="1494141"/>
            <a:ext cx="440690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Families </a:t>
            </a:r>
            <a:r>
              <a:rPr dirty="0"/>
              <a:t>of </a:t>
            </a:r>
            <a:r>
              <a:rPr dirty="0" spc="-10"/>
              <a:t>Paraboline </a:t>
            </a:r>
            <a:r>
              <a:rPr dirty="0" spc="-5"/>
              <a:t>(φ, </a:t>
            </a:r>
            <a:r>
              <a:rPr dirty="0"/>
              <a:t>Γ K</a:t>
            </a:r>
            <a:r>
              <a:rPr dirty="0" spc="-90"/>
              <a:t> </a:t>
            </a:r>
            <a:r>
              <a:rPr dirty="0" spc="-10"/>
              <a:t>)-Modules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621279"/>
            <a:ext cx="1956815" cy="2607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1508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Jannik</a:t>
            </a:r>
            <a:r>
              <a:rPr dirty="0" sz="2400" spc="-14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Hüls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187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179895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Betreuerin: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Prof.‘in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A.</a:t>
            </a:r>
            <a:r>
              <a:rPr dirty="0" sz="1600" spc="-4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Remke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146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Model checking hybrid </a:t>
            </a:r>
            <a:r>
              <a:rPr dirty="0" spc="-15"/>
              <a:t>Petri </a:t>
            </a:r>
            <a:r>
              <a:rPr dirty="0" spc="-5"/>
              <a:t>nets</a:t>
            </a:r>
            <a:r>
              <a:rPr dirty="0" spc="-125"/>
              <a:t> </a:t>
            </a:r>
            <a:r>
              <a:rPr dirty="0" spc="-10"/>
              <a:t>with</a:t>
            </a:r>
          </a:p>
          <a:p>
            <a:pPr marL="12700">
              <a:lnSpc>
                <a:spcPct val="100000"/>
              </a:lnSpc>
              <a:tabLst>
                <a:tab pos="1744980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multiple general transition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firings	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8" y="2592323"/>
            <a:ext cx="1944623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165671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Ina</a:t>
            </a:r>
            <a:r>
              <a:rPr dirty="0" sz="2400" spc="-7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Humpert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354179"/>
            <a:ext cx="225806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J.-F.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 Pietschmann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1640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Mathematical </a:t>
            </a:r>
            <a:r>
              <a:rPr dirty="0" spc="-5"/>
              <a:t>Models </a:t>
            </a:r>
            <a:r>
              <a:rPr dirty="0"/>
              <a:t>of</a:t>
            </a:r>
            <a:r>
              <a:rPr dirty="0" spc="-135"/>
              <a:t> </a:t>
            </a:r>
            <a:r>
              <a:rPr dirty="0" spc="-10"/>
              <a:t>Transport</a:t>
            </a:r>
          </a:p>
          <a:p>
            <a:pPr marL="12700">
              <a:lnSpc>
                <a:spcPct val="100000"/>
              </a:lnSpc>
              <a:tabLst>
                <a:tab pos="1805939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Phenomena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with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In-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and</a:t>
            </a:r>
            <a:r>
              <a:rPr dirty="0" u="heavy" spc="-7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Outflow	</a:t>
            </a:r>
          </a:p>
        </p:txBody>
      </p:sp>
      <p:sp>
        <p:nvSpPr>
          <p:cNvPr id="6" name="object 6"/>
          <p:cNvSpPr/>
          <p:nvPr/>
        </p:nvSpPr>
        <p:spPr>
          <a:xfrm>
            <a:off x="1120139" y="2630423"/>
            <a:ext cx="2976371" cy="2231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2440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Muhammad</a:t>
            </a:r>
            <a:r>
              <a:rPr dirty="0" sz="2400" spc="-12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Jawad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187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154051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Linsen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8803" y="2761488"/>
            <a:ext cx="2670035" cy="2467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02247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Interactive </a:t>
            </a:r>
            <a:r>
              <a:rPr dirty="0" spc="-15"/>
              <a:t>Visual Analysis</a:t>
            </a:r>
            <a:r>
              <a:rPr dirty="0" spc="-65"/>
              <a:t> </a:t>
            </a:r>
            <a:r>
              <a:rPr dirty="0"/>
              <a:t>of</a:t>
            </a:r>
          </a:p>
          <a:p>
            <a:pPr marL="12700">
              <a:lnSpc>
                <a:spcPct val="100000"/>
              </a:lnSpc>
              <a:tabLst>
                <a:tab pos="209740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Spectroscopy Imaging</a:t>
            </a:r>
            <a:r>
              <a:rPr dirty="0" u="heavy" spc="-105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Data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2480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Sebastian</a:t>
            </a:r>
            <a:r>
              <a:rPr dirty="0" sz="2400" spc="-6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Kassing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1713864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>
                <a:solidFill>
                  <a:srgbClr val="0099CC"/>
                </a:solidFill>
                <a:latin typeface="Meta Offc Pro"/>
                <a:cs typeface="Meta Offc Pro"/>
              </a:rPr>
              <a:t>St.</a:t>
            </a:r>
            <a:r>
              <a:rPr dirty="0" sz="1600" spc="-9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Dereich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6108" y="1196658"/>
            <a:ext cx="436753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38862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Stochastic </a:t>
            </a:r>
            <a:r>
              <a:rPr dirty="0" spc="-15"/>
              <a:t>approximation </a:t>
            </a:r>
            <a:r>
              <a:rPr dirty="0" spc="-10"/>
              <a:t>with </a:t>
            </a:r>
            <a:r>
              <a:rPr dirty="0"/>
              <a:t>a  </a:t>
            </a:r>
            <a:r>
              <a:rPr dirty="0" spc="-10"/>
              <a:t>focus </a:t>
            </a:r>
            <a:r>
              <a:rPr dirty="0"/>
              <a:t>on </a:t>
            </a:r>
            <a:r>
              <a:rPr dirty="0" spc="-5"/>
              <a:t>machine learning</a:t>
            </a:r>
            <a:r>
              <a:rPr dirty="0" spc="-100"/>
              <a:t> </a:t>
            </a:r>
            <a:r>
              <a:rPr dirty="0" spc="-5"/>
              <a:t>applications</a:t>
            </a:r>
          </a:p>
        </p:txBody>
      </p:sp>
      <p:sp>
        <p:nvSpPr>
          <p:cNvPr id="7" name="object 7"/>
          <p:cNvSpPr/>
          <p:nvPr/>
        </p:nvSpPr>
        <p:spPr>
          <a:xfrm>
            <a:off x="1089660" y="2625852"/>
            <a:ext cx="3122675" cy="208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3483" y="2500248"/>
            <a:ext cx="1935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Philipp</a:t>
            </a:r>
            <a:r>
              <a:rPr dirty="0" sz="2400" spc="-4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Kather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3483" y="3233292"/>
            <a:ext cx="187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3483" y="4646867"/>
            <a:ext cx="19246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J.</a:t>
            </a:r>
            <a:r>
              <a:rPr dirty="0" sz="1600" spc="-6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Vahrenhold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6946" y="1349058"/>
            <a:ext cx="388492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Towards </a:t>
            </a:r>
            <a:r>
              <a:rPr dirty="0" spc="-5"/>
              <a:t>Algorithm</a:t>
            </a:r>
            <a:r>
              <a:rPr dirty="0" spc="-70"/>
              <a:t> </a:t>
            </a:r>
            <a:r>
              <a:rPr dirty="0" spc="-15"/>
              <a:t>Comprehension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7" y="2558795"/>
            <a:ext cx="3384803" cy="226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707208"/>
            <a:ext cx="72961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832" y="914997"/>
            <a:ext cx="8017763" cy="4234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0215" y="25648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5255"/>
                </a:lnTo>
                <a:lnTo>
                  <a:pt x="2844" y="38100"/>
                </a:lnTo>
                <a:lnTo>
                  <a:pt x="35255" y="38100"/>
                </a:lnTo>
                <a:lnTo>
                  <a:pt x="38100" y="35255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00215" y="25648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1750"/>
                </a:lnTo>
                <a:lnTo>
                  <a:pt x="38100" y="35255"/>
                </a:lnTo>
                <a:lnTo>
                  <a:pt x="35255" y="38100"/>
                </a:lnTo>
                <a:lnTo>
                  <a:pt x="31750" y="38100"/>
                </a:lnTo>
                <a:lnTo>
                  <a:pt x="6350" y="38100"/>
                </a:lnTo>
                <a:lnTo>
                  <a:pt x="2844" y="38100"/>
                </a:lnTo>
                <a:lnTo>
                  <a:pt x="0" y="35255"/>
                </a:lnTo>
                <a:lnTo>
                  <a:pt x="0" y="31750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5771" y="28529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5255"/>
                </a:lnTo>
                <a:lnTo>
                  <a:pt x="2844" y="38100"/>
                </a:lnTo>
                <a:lnTo>
                  <a:pt x="35255" y="38100"/>
                </a:lnTo>
                <a:lnTo>
                  <a:pt x="38100" y="35255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5771" y="28529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1750"/>
                </a:lnTo>
                <a:lnTo>
                  <a:pt x="38100" y="35255"/>
                </a:lnTo>
                <a:lnTo>
                  <a:pt x="35255" y="38100"/>
                </a:lnTo>
                <a:lnTo>
                  <a:pt x="31750" y="38100"/>
                </a:lnTo>
                <a:lnTo>
                  <a:pt x="6350" y="38100"/>
                </a:lnTo>
                <a:lnTo>
                  <a:pt x="2844" y="38100"/>
                </a:lnTo>
                <a:lnTo>
                  <a:pt x="0" y="35255"/>
                </a:lnTo>
                <a:lnTo>
                  <a:pt x="0" y="31750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2155" y="364540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2155" y="364540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909" y="928877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51902" y="3852039"/>
            <a:ext cx="922019" cy="2185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Ägypten  Albanien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Deutschland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Brasilien  Bulgarien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China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Frankreich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G</a:t>
            </a:r>
            <a:r>
              <a:rPr dirty="0" sz="1050" spc="-10" b="1">
                <a:solidFill>
                  <a:srgbClr val="0099CC"/>
                </a:solidFill>
                <a:latin typeface="Meta Offc Pro"/>
                <a:cs typeface="Meta Offc Pro"/>
              </a:rPr>
              <a:t>r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oß</a:t>
            </a:r>
            <a:r>
              <a:rPr dirty="0" sz="1050" spc="-10" b="1">
                <a:solidFill>
                  <a:srgbClr val="0099CC"/>
                </a:solidFill>
                <a:latin typeface="Meta Offc Pro"/>
                <a:cs typeface="Meta Offc Pro"/>
              </a:rPr>
              <a:t>br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itanni</a:t>
            </a:r>
            <a:r>
              <a:rPr dirty="0" sz="1050" spc="-10" b="1">
                <a:solidFill>
                  <a:srgbClr val="0099CC"/>
                </a:solidFill>
                <a:latin typeface="Meta Offc Pro"/>
                <a:cs typeface="Meta Offc Pro"/>
              </a:rPr>
              <a:t>en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Griechenland</a:t>
            </a:r>
            <a:endParaRPr sz="1050">
              <a:latin typeface="Meta Offc Pro"/>
              <a:cs typeface="Meta Offc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3569" y="4324247"/>
            <a:ext cx="589915" cy="1704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800"/>
              </a:lnSpc>
              <a:spcBef>
                <a:spcPts val="95"/>
              </a:spcBef>
            </a:pP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Georgien  </a:t>
            </a:r>
            <a:r>
              <a:rPr dirty="0" sz="1050" spc="5" b="1">
                <a:solidFill>
                  <a:srgbClr val="0099CC"/>
                </a:solidFill>
                <a:latin typeface="Meta Offc Pro"/>
                <a:cs typeface="Meta Offc Pro"/>
              </a:rPr>
              <a:t>H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on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du</a:t>
            </a:r>
            <a:r>
              <a:rPr dirty="0" sz="1050" spc="-10" b="1">
                <a:solidFill>
                  <a:srgbClr val="0099CC"/>
                </a:solidFill>
                <a:latin typeface="Meta Offc Pro"/>
                <a:cs typeface="Meta Offc Pro"/>
              </a:rPr>
              <a:t>r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as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Indien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Iran</a:t>
            </a:r>
            <a:endParaRPr sz="1050">
              <a:latin typeface="Meta Offc Pro"/>
              <a:cs typeface="Meta Offc Pro"/>
            </a:endParaRPr>
          </a:p>
          <a:p>
            <a:pPr marL="12700" marR="191135">
              <a:lnSpc>
                <a:spcPct val="150000"/>
              </a:lnSpc>
              <a:spcBef>
                <a:spcPts val="5"/>
              </a:spcBef>
            </a:pP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Irak  </a:t>
            </a:r>
            <a:r>
              <a:rPr dirty="0" sz="1050" spc="-5" b="1">
                <a:solidFill>
                  <a:srgbClr val="FF0000"/>
                </a:solidFill>
                <a:latin typeface="Meta Offc Pro"/>
                <a:cs typeface="Meta Offc Pro"/>
              </a:rPr>
              <a:t>Israel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I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tali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e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n</a:t>
            </a:r>
            <a:endParaRPr sz="1050">
              <a:latin typeface="Meta Offc Pro"/>
              <a:cs typeface="Meta Offc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5101" y="4561089"/>
            <a:ext cx="842644" cy="1464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90"/>
              </a:spcBef>
            </a:pP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Mexiko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Niederlande  Österreich  Polen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Russland  Saudi</a:t>
            </a:r>
            <a:r>
              <a:rPr dirty="0" sz="1050" spc="-7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Arabien</a:t>
            </a:r>
            <a:endParaRPr sz="1050">
              <a:latin typeface="Meta Offc Pro"/>
              <a:cs typeface="Meta Offc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4024" y="4655820"/>
            <a:ext cx="172199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0119" y="5125211"/>
            <a:ext cx="170687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4024" y="4421123"/>
            <a:ext cx="172199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43783" y="4892040"/>
            <a:ext cx="170687" cy="172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069932" y="254572"/>
            <a:ext cx="3075305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99CC"/>
                </a:solidFill>
              </a:rPr>
              <a:t>Promovenden*innen </a:t>
            </a:r>
            <a:r>
              <a:rPr dirty="0" spc="-5">
                <a:solidFill>
                  <a:srgbClr val="0099CC"/>
                </a:solidFill>
              </a:rPr>
              <a:t>aus  folgenden </a:t>
            </a:r>
            <a:r>
              <a:rPr dirty="0">
                <a:solidFill>
                  <a:srgbClr val="0099CC"/>
                </a:solidFill>
              </a:rPr>
              <a:t>Ländern </a:t>
            </a:r>
            <a:r>
              <a:rPr dirty="0" spc="-5">
                <a:solidFill>
                  <a:srgbClr val="0099CC"/>
                </a:solidFill>
              </a:rPr>
              <a:t>ab</a:t>
            </a:r>
            <a:r>
              <a:rPr dirty="0" spc="-50">
                <a:solidFill>
                  <a:srgbClr val="0099CC"/>
                </a:solidFill>
              </a:rPr>
              <a:t> </a:t>
            </a:r>
            <a:r>
              <a:rPr dirty="0" spc="-5">
                <a:solidFill>
                  <a:srgbClr val="0099CC"/>
                </a:solidFill>
              </a:rPr>
              <a:t>2002</a:t>
            </a:r>
          </a:p>
        </p:txBody>
      </p:sp>
      <p:sp>
        <p:nvSpPr>
          <p:cNvPr id="20" name="object 20"/>
          <p:cNvSpPr/>
          <p:nvPr/>
        </p:nvSpPr>
        <p:spPr>
          <a:xfrm>
            <a:off x="5364479" y="20604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64479" y="20604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5279" y="20604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5279" y="20604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2183" y="6254378"/>
            <a:ext cx="4567422" cy="62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776403" y="6196800"/>
            <a:ext cx="2124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0099CC"/>
                </a:solidFill>
                <a:latin typeface="Meta Offc Pro"/>
                <a:cs typeface="Meta Offc Pro"/>
              </a:rPr>
              <a:t>Quelle (Weltkarte): </a:t>
            </a:r>
            <a:r>
              <a:rPr dirty="0" sz="600" spc="-5">
                <a:solidFill>
                  <a:srgbClr val="0099CC"/>
                </a:solidFill>
                <a:latin typeface="Meta Offc Pro"/>
                <a:cs typeface="Meta Offc Pro"/>
                <a:hlinkClick r:id="rId8"/>
              </a:rPr>
              <a:t>www.mygeo.info/weltkarten.html </a:t>
            </a:r>
            <a:r>
              <a:rPr dirty="0" sz="600" spc="-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600" spc="-5">
                <a:solidFill>
                  <a:srgbClr val="0099CC"/>
                </a:solidFill>
                <a:latin typeface="Meta Offc Pro"/>
                <a:cs typeface="Meta Offc Pro"/>
                <a:hlinkClick r:id="rId9"/>
              </a:rPr>
              <a:t>www.mygeo.info/landkarten/welt/a3_rl1w_plain_winkel_0.png</a:t>
            </a:r>
            <a:endParaRPr sz="600">
              <a:latin typeface="Meta Offc Pro"/>
              <a:cs typeface="Meta Offc Pr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81600" y="24917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81600" y="24917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25167" y="2781300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25167" y="2781300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29455" y="209397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29455" y="209397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81371" y="220522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81371" y="220522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78679" y="2668523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78679" y="2668523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17491" y="3357371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17491" y="3357371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26635" y="20604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26635" y="20604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48200" y="18440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48200" y="18440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00215" y="299770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00215" y="299770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17491" y="227685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17491" y="227685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795202" y="4325205"/>
            <a:ext cx="708025" cy="17049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Kamerun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Kanada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Ka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s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ach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s</a:t>
            </a:r>
            <a:r>
              <a:rPr dirty="0" sz="1050" spc="-15" b="1">
                <a:solidFill>
                  <a:srgbClr val="0099CC"/>
                </a:solidFill>
                <a:latin typeface="Meta Offc Pro"/>
                <a:cs typeface="Meta Offc Pro"/>
              </a:rPr>
              <a:t>t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an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Kirgisistan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Kolumbien  Libyen  Marokko</a:t>
            </a:r>
            <a:endParaRPr sz="1050">
              <a:latin typeface="Meta Offc Pro"/>
              <a:cs typeface="Meta Offc Pr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95928" y="1988820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995928" y="198881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07864" y="274167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07864" y="274167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55591" y="2636520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355591" y="263651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27220" y="235000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27220" y="235000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924300" y="256489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924300" y="256489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174235" y="2165604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174235" y="2165604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659880" y="2310383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659880" y="2310383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58596" y="5379720"/>
            <a:ext cx="172199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43783" y="4418076"/>
            <a:ext cx="170687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45308" y="5125211"/>
            <a:ext cx="172211" cy="1706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852927" y="5841491"/>
            <a:ext cx="163067" cy="1615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98847" y="4888991"/>
            <a:ext cx="170687" cy="1706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489703" y="4419600"/>
            <a:ext cx="172211" cy="1706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500372" y="5634228"/>
            <a:ext cx="172211" cy="170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500372" y="5849111"/>
            <a:ext cx="170687" cy="1722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967984" y="4652771"/>
            <a:ext cx="170687" cy="172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971032" y="5376468"/>
            <a:ext cx="172211" cy="1678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974079" y="5606592"/>
            <a:ext cx="170687" cy="1678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984747" y="5849111"/>
            <a:ext cx="170687" cy="1722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397495" y="4652771"/>
            <a:ext cx="170687" cy="172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400543" y="5135879"/>
            <a:ext cx="170687" cy="1722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397495" y="5372100"/>
            <a:ext cx="172211" cy="1722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54024" y="3933444"/>
            <a:ext cx="172199" cy="170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54024" y="4184903"/>
            <a:ext cx="172199" cy="1722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63167" y="5611367"/>
            <a:ext cx="170687" cy="1706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410967" y="2165604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410967" y="2165604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494276" y="4652784"/>
            <a:ext cx="170687" cy="1721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58596" y="4893564"/>
            <a:ext cx="167627" cy="1676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536947" y="223723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536947" y="223723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7716202" y="4558905"/>
            <a:ext cx="581025" cy="1464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90"/>
              </a:spcBef>
            </a:pP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Schweiz  Spanien  </a:t>
            </a:r>
            <a:r>
              <a:rPr dirty="0" sz="1050" spc="-5" b="1">
                <a:solidFill>
                  <a:srgbClr val="0099CC"/>
                </a:solidFill>
                <a:latin typeface="Meta Offc Pro"/>
                <a:cs typeface="Meta Offc Pro"/>
              </a:rPr>
              <a:t>Südk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o</a:t>
            </a:r>
            <a:r>
              <a:rPr dirty="0" sz="1050" spc="-10" b="1">
                <a:solidFill>
                  <a:srgbClr val="0099CC"/>
                </a:solidFill>
                <a:latin typeface="Meta Offc Pro"/>
                <a:cs typeface="Meta Offc Pro"/>
              </a:rPr>
              <a:t>rea  </a:t>
            </a:r>
            <a:r>
              <a:rPr dirty="0" sz="1050" b="1">
                <a:solidFill>
                  <a:srgbClr val="0099CC"/>
                </a:solidFill>
                <a:latin typeface="Meta Offc Pro"/>
                <a:cs typeface="Meta Offc Pro"/>
              </a:rPr>
              <a:t>Thailand  Ungarn  </a:t>
            </a:r>
            <a:r>
              <a:rPr dirty="0" sz="1050" b="1">
                <a:solidFill>
                  <a:srgbClr val="FF0000"/>
                </a:solidFill>
                <a:latin typeface="Meta Offc Pro"/>
                <a:cs typeface="Meta Offc Pro"/>
              </a:rPr>
              <a:t>Vietnam</a:t>
            </a:r>
            <a:endParaRPr sz="1050">
              <a:latin typeface="Meta Offc Pro"/>
              <a:cs typeface="Meta Offc Pr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397495" y="5608332"/>
            <a:ext cx="172211" cy="1721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98847" y="5137403"/>
            <a:ext cx="170687" cy="1721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72311" y="5849111"/>
            <a:ext cx="170687" cy="17221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500371" y="235000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500371" y="235000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724144" y="242163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724144" y="242163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427220" y="220522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427220" y="220522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843783" y="5373623"/>
            <a:ext cx="170687" cy="1706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038344" y="24917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038344" y="24917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924300" y="227685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924300" y="227685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967984" y="4885944"/>
            <a:ext cx="172211" cy="1706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003547" y="206959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003547" y="206959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293108" y="21107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93108" y="211073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339339" y="3253740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339339" y="3253740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498847" y="5387340"/>
            <a:ext cx="172211" cy="1737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971032" y="5126735"/>
            <a:ext cx="172211" cy="1722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399019" y="4893563"/>
            <a:ext cx="173735" cy="1737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843783" y="4646676"/>
            <a:ext cx="172211" cy="1722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051304" y="306933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051304" y="306933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452615" y="292455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5255" y="0"/>
                </a:moveTo>
                <a:lnTo>
                  <a:pt x="2844" y="0"/>
                </a:lnTo>
                <a:lnTo>
                  <a:pt x="0" y="2844"/>
                </a:lnTo>
                <a:lnTo>
                  <a:pt x="0" y="36779"/>
                </a:lnTo>
                <a:lnTo>
                  <a:pt x="2844" y="39624"/>
                </a:lnTo>
                <a:lnTo>
                  <a:pt x="35255" y="39624"/>
                </a:lnTo>
                <a:lnTo>
                  <a:pt x="38100" y="36779"/>
                </a:lnTo>
                <a:lnTo>
                  <a:pt x="38100" y="2844"/>
                </a:lnTo>
                <a:lnTo>
                  <a:pt x="35255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452615" y="2924555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6350"/>
                </a:moveTo>
                <a:lnTo>
                  <a:pt x="0" y="2844"/>
                </a:lnTo>
                <a:lnTo>
                  <a:pt x="2844" y="0"/>
                </a:lnTo>
                <a:lnTo>
                  <a:pt x="6350" y="0"/>
                </a:lnTo>
                <a:lnTo>
                  <a:pt x="31750" y="0"/>
                </a:lnTo>
                <a:lnTo>
                  <a:pt x="35255" y="0"/>
                </a:lnTo>
                <a:lnTo>
                  <a:pt x="38100" y="2844"/>
                </a:lnTo>
                <a:lnTo>
                  <a:pt x="38100" y="6350"/>
                </a:lnTo>
                <a:lnTo>
                  <a:pt x="38100" y="33274"/>
                </a:lnTo>
                <a:lnTo>
                  <a:pt x="38100" y="36779"/>
                </a:lnTo>
                <a:lnTo>
                  <a:pt x="35255" y="39624"/>
                </a:lnTo>
                <a:lnTo>
                  <a:pt x="31750" y="39624"/>
                </a:lnTo>
                <a:lnTo>
                  <a:pt x="6350" y="39624"/>
                </a:lnTo>
                <a:lnTo>
                  <a:pt x="2844" y="39624"/>
                </a:lnTo>
                <a:lnTo>
                  <a:pt x="0" y="36779"/>
                </a:lnTo>
                <a:lnTo>
                  <a:pt x="0" y="33274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397495" y="5830823"/>
            <a:ext cx="179831" cy="1798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843783" y="5605170"/>
            <a:ext cx="179832" cy="17383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1085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Tim</a:t>
            </a:r>
            <a:r>
              <a:rPr dirty="0" sz="2400" spc="-8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Keil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646867"/>
            <a:ext cx="18954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Ohlberger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41959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Adaptive Reduced </a:t>
            </a:r>
            <a:r>
              <a:rPr dirty="0" spc="-25"/>
              <a:t>Basis </a:t>
            </a:r>
            <a:r>
              <a:rPr dirty="0" spc="-5"/>
              <a:t>Methods for </a:t>
            </a:r>
            <a:r>
              <a:rPr dirty="0" spc="-10"/>
              <a:t>Multiscale</a:t>
            </a:r>
            <a:r>
              <a:rPr dirty="0" spc="-60"/>
              <a:t> </a:t>
            </a:r>
            <a:r>
              <a:rPr dirty="0" spc="-10"/>
              <a:t>Problems</a:t>
            </a:r>
          </a:p>
          <a:p>
            <a:pPr marL="12700">
              <a:lnSpc>
                <a:spcPct val="100000"/>
              </a:lnSpc>
              <a:tabLst>
                <a:tab pos="104711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and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Large-scale PDE-constrained</a:t>
            </a:r>
            <a:r>
              <a:rPr dirty="0" u="heavy" spc="-12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Optimization	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8" y="2625851"/>
            <a:ext cx="1728215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2293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Matthias</a:t>
            </a:r>
            <a:r>
              <a:rPr dirty="0" sz="2400" spc="-9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Kemper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172910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J.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Lohkamp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6764" y="1269733"/>
            <a:ext cx="39846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31051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Gromov </a:t>
            </a:r>
            <a:r>
              <a:rPr dirty="0" spc="-5"/>
              <a:t>Hyperbolic </a:t>
            </a:r>
            <a:r>
              <a:rPr dirty="0" spc="-10"/>
              <a:t>Manifolds,  Weighted </a:t>
            </a:r>
            <a:r>
              <a:rPr dirty="0"/>
              <a:t>Isoperimetry and</a:t>
            </a:r>
            <a:r>
              <a:rPr dirty="0" spc="-155"/>
              <a:t> </a:t>
            </a:r>
            <a:r>
              <a:rPr dirty="0" spc="-15"/>
              <a:t>Bubbles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64892"/>
            <a:ext cx="2075687" cy="266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2295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Sebastian</a:t>
            </a:r>
            <a:r>
              <a:rPr dirty="0" sz="2400" spc="-6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Kenter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187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20008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Müller-Olm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871" y="1095427"/>
            <a:ext cx="6365240" cy="8801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Lock-Sensitive </a:t>
            </a:r>
            <a:r>
              <a:rPr dirty="0" spc="-15"/>
              <a:t>Reachability Analysis </a:t>
            </a:r>
            <a:r>
              <a:rPr dirty="0" spc="-10"/>
              <a:t>forParallel </a:t>
            </a:r>
            <a:r>
              <a:rPr dirty="0" spc="-25"/>
              <a:t>Recursive  </a:t>
            </a:r>
            <a:r>
              <a:rPr dirty="0" spc="-10"/>
              <a:t>Programs with Dynamic </a:t>
            </a:r>
            <a:r>
              <a:rPr dirty="0" spc="-15"/>
              <a:t>Creation </a:t>
            </a:r>
            <a:r>
              <a:rPr dirty="0"/>
              <a:t>of </a:t>
            </a:r>
            <a:r>
              <a:rPr dirty="0" spc="-15"/>
              <a:t>Threads </a:t>
            </a:r>
            <a:r>
              <a:rPr dirty="0"/>
              <a:t>and</a:t>
            </a:r>
            <a:r>
              <a:rPr dirty="0" spc="-160"/>
              <a:t> </a:t>
            </a:r>
            <a:r>
              <a:rPr dirty="0" spc="-5"/>
              <a:t>Locks</a:t>
            </a:r>
          </a:p>
          <a:p>
            <a:pPr algn="ctr" marL="50800">
              <a:lnSpc>
                <a:spcPct val="100000"/>
              </a:lnSpc>
            </a:pPr>
            <a:r>
              <a:rPr dirty="0" sz="1600" spc="-5"/>
              <a:t>A </a:t>
            </a:r>
            <a:r>
              <a:rPr dirty="0" sz="1600" spc="-15"/>
              <a:t>Graph-Based</a:t>
            </a:r>
            <a:r>
              <a:rPr dirty="0" sz="1600" spc="30"/>
              <a:t> </a:t>
            </a:r>
            <a:r>
              <a:rPr dirty="0" sz="1600" spc="-15"/>
              <a:t>Approach</a:t>
            </a:r>
            <a:endParaRPr sz="1600"/>
          </a:p>
        </p:txBody>
      </p:sp>
      <p:sp>
        <p:nvSpPr>
          <p:cNvPr id="7" name="object 7"/>
          <p:cNvSpPr/>
          <p:nvPr/>
        </p:nvSpPr>
        <p:spPr>
          <a:xfrm>
            <a:off x="1115567" y="2564892"/>
            <a:ext cx="2093975" cy="266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747" y="2500248"/>
            <a:ext cx="1731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Meike</a:t>
            </a:r>
            <a:r>
              <a:rPr dirty="0" sz="2400" spc="-8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Kinzel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2747" y="3233292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747" y="4646867"/>
            <a:ext cx="160464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3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Burger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6970" y="1300213"/>
            <a:ext cx="502412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Nuclear </a:t>
            </a:r>
            <a:r>
              <a:rPr dirty="0"/>
              <a:t>norms </a:t>
            </a:r>
            <a:r>
              <a:rPr dirty="0" spc="-5"/>
              <a:t>in </a:t>
            </a:r>
            <a:r>
              <a:rPr dirty="0"/>
              <a:t>the </a:t>
            </a:r>
            <a:r>
              <a:rPr dirty="0" spc="-10"/>
              <a:t>context </a:t>
            </a:r>
            <a:r>
              <a:rPr dirty="0"/>
              <a:t>of </a:t>
            </a:r>
            <a:r>
              <a:rPr dirty="0" spc="-10"/>
              <a:t>dynamic</a:t>
            </a:r>
            <a:r>
              <a:rPr dirty="0" spc="-170"/>
              <a:t> </a:t>
            </a:r>
            <a:r>
              <a:rPr dirty="0" spc="-5"/>
              <a:t>MRI:</a:t>
            </a:r>
          </a:p>
          <a:p>
            <a:pPr algn="ctr" marL="1905">
              <a:lnSpc>
                <a:spcPct val="100000"/>
              </a:lnSpc>
            </a:pPr>
            <a:r>
              <a:rPr dirty="0" sz="1600" spc="-10"/>
              <a:t>Regularization techniques and asymptotic</a:t>
            </a:r>
            <a:r>
              <a:rPr dirty="0" sz="1600" spc="55"/>
              <a:t> </a:t>
            </a:r>
            <a:r>
              <a:rPr dirty="0" sz="1600" spc="-15"/>
              <a:t>analysis</a:t>
            </a:r>
            <a:endParaRPr sz="1600"/>
          </a:p>
        </p:txBody>
      </p:sp>
      <p:sp>
        <p:nvSpPr>
          <p:cNvPr id="7" name="object 7"/>
          <p:cNvSpPr/>
          <p:nvPr/>
        </p:nvSpPr>
        <p:spPr>
          <a:xfrm>
            <a:off x="1115568" y="2569464"/>
            <a:ext cx="1799843" cy="270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451" y="2500248"/>
            <a:ext cx="2335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Katharina</a:t>
            </a:r>
            <a:r>
              <a:rPr dirty="0" sz="2400" spc="-7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Kirsten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5451" y="3233292"/>
            <a:ext cx="27330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der 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Mathematik und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der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451" y="4890705"/>
            <a:ext cx="181419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G.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Greefrath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294" y="1329626"/>
            <a:ext cx="6713855" cy="5162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Beweisprozesse </a:t>
            </a:r>
            <a:r>
              <a:rPr dirty="0" spc="-10"/>
              <a:t>von</a:t>
            </a:r>
            <a:r>
              <a:rPr dirty="0" spc="-20"/>
              <a:t> </a:t>
            </a:r>
            <a:r>
              <a:rPr dirty="0" spc="-10"/>
              <a:t>Studierenden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200" spc="-10"/>
              <a:t>Ergebnisse </a:t>
            </a:r>
            <a:r>
              <a:rPr dirty="0" sz="1200" spc="-5"/>
              <a:t>einer empirischen </a:t>
            </a:r>
            <a:r>
              <a:rPr dirty="0" sz="1200" spc="-10"/>
              <a:t>Untersuchung zu Prozessverläufen </a:t>
            </a:r>
            <a:r>
              <a:rPr dirty="0" sz="1200" spc="-5"/>
              <a:t>und </a:t>
            </a:r>
            <a:r>
              <a:rPr dirty="0" sz="1200" spc="-10"/>
              <a:t>phasenspezifischen</a:t>
            </a:r>
            <a:r>
              <a:rPr dirty="0" sz="1200" spc="70"/>
              <a:t> </a:t>
            </a:r>
            <a:r>
              <a:rPr dirty="0" sz="1200" spc="-10"/>
              <a:t>Aktivitäten</a:t>
            </a:r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1115568" y="2555748"/>
            <a:ext cx="2161031" cy="287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705992"/>
            <a:ext cx="729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1788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Sören</a:t>
            </a:r>
            <a:r>
              <a:rPr dirty="0" sz="2400" spc="-8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Klemm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187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354179"/>
            <a:ext cx="14128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X.</a:t>
            </a:r>
            <a:r>
              <a:rPr dirty="0" sz="1600" spc="-6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Jiang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989" y="1373745"/>
            <a:ext cx="65747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1800" spc="-15"/>
              <a:t>From </a:t>
            </a:r>
            <a:r>
              <a:rPr dirty="0" sz="1800" spc="-5"/>
              <a:t>Handcrafted </a:t>
            </a:r>
            <a:r>
              <a:rPr dirty="0" sz="1800" spc="-20"/>
              <a:t>Features </a:t>
            </a:r>
            <a:r>
              <a:rPr dirty="0" sz="1800" spc="-10"/>
              <a:t>to </a:t>
            </a:r>
            <a:r>
              <a:rPr dirty="0" sz="1800" spc="-5"/>
              <a:t>Handcrafted </a:t>
            </a:r>
            <a:r>
              <a:rPr dirty="0" sz="1800" spc="-10"/>
              <a:t>Neural Networks  Biomedical Pattern Recognition under Data </a:t>
            </a:r>
            <a:r>
              <a:rPr dirty="0" sz="1800" spc="-5"/>
              <a:t>and </a:t>
            </a:r>
            <a:r>
              <a:rPr dirty="0" sz="1800" spc="-15"/>
              <a:t>Power</a:t>
            </a:r>
            <a:r>
              <a:rPr dirty="0" sz="1800" spc="-35"/>
              <a:t> </a:t>
            </a:r>
            <a:r>
              <a:rPr dirty="0" sz="1800" spc="-15"/>
              <a:t>Constraints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1097280" y="2636520"/>
            <a:ext cx="1728215" cy="2304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3154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Marcel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Dominique</a:t>
            </a:r>
            <a:r>
              <a:rPr dirty="0" sz="2400" spc="-6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Koch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646867"/>
            <a:ext cx="179070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Chr.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Engwer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8239" y="1074738"/>
            <a:ext cx="4172585" cy="8801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Generating </a:t>
            </a:r>
            <a:r>
              <a:rPr dirty="0" spc="-20"/>
              <a:t>Block-Structured </a:t>
            </a:r>
            <a:r>
              <a:rPr dirty="0" spc="-10"/>
              <a:t>Kernels  </a:t>
            </a:r>
            <a:r>
              <a:rPr dirty="0" spc="-5"/>
              <a:t>for Low </a:t>
            </a:r>
            <a:r>
              <a:rPr dirty="0" spc="-10"/>
              <a:t>Order </a:t>
            </a:r>
            <a:r>
              <a:rPr dirty="0" spc="-5"/>
              <a:t>Finite Element</a:t>
            </a:r>
            <a:r>
              <a:rPr dirty="0" spc="-90"/>
              <a:t> </a:t>
            </a:r>
            <a:r>
              <a:rPr dirty="0" spc="-5"/>
              <a:t>Methods</a:t>
            </a:r>
          </a:p>
          <a:p>
            <a:pPr algn="ctr" marL="635">
              <a:lnSpc>
                <a:spcPct val="100000"/>
              </a:lnSpc>
            </a:pPr>
            <a:r>
              <a:rPr dirty="0" sz="1600" spc="-5"/>
              <a:t>A </a:t>
            </a:r>
            <a:r>
              <a:rPr dirty="0" sz="1600" spc="-10"/>
              <a:t>High-Performance Oriented</a:t>
            </a:r>
            <a:r>
              <a:rPr dirty="0" sz="1600" spc="20"/>
              <a:t> </a:t>
            </a:r>
            <a:r>
              <a:rPr dirty="0" sz="1600" spc="-10"/>
              <a:t>View</a:t>
            </a:r>
            <a:endParaRPr sz="1600"/>
          </a:p>
        </p:txBody>
      </p:sp>
      <p:sp>
        <p:nvSpPr>
          <p:cNvPr id="7" name="object 7"/>
          <p:cNvSpPr/>
          <p:nvPr/>
        </p:nvSpPr>
        <p:spPr>
          <a:xfrm>
            <a:off x="1115568" y="2602992"/>
            <a:ext cx="1737359" cy="2609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3088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Nora Marie-Ann</a:t>
            </a:r>
            <a:r>
              <a:rPr dirty="0" sz="2400" spc="-2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Kühme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23990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der 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Mathematik und</a:t>
            </a:r>
            <a:r>
              <a:rPr dirty="0" sz="1600" spc="-6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598018"/>
            <a:ext cx="148272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9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Stein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406" y="1224470"/>
            <a:ext cx="6430010" cy="727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/>
              <a:t>Bildungs- und </a:t>
            </a:r>
            <a:r>
              <a:rPr dirty="0" sz="1800" spc="-15"/>
              <a:t>Fachsprache </a:t>
            </a:r>
            <a:r>
              <a:rPr dirty="0" sz="1800"/>
              <a:t>im </a:t>
            </a:r>
            <a:r>
              <a:rPr dirty="0" sz="1800" spc="-5"/>
              <a:t>arithmetischen</a:t>
            </a:r>
            <a:r>
              <a:rPr dirty="0" sz="1800" spc="-10"/>
              <a:t> Anfangsunterricht</a:t>
            </a:r>
            <a:endParaRPr sz="1800"/>
          </a:p>
          <a:p>
            <a:pPr algn="ctr" marL="708660" marR="701675">
              <a:lnSpc>
                <a:spcPct val="100000"/>
              </a:lnSpc>
            </a:pPr>
            <a:r>
              <a:rPr dirty="0" sz="1400" spc="-5"/>
              <a:t>Eine </a:t>
            </a:r>
            <a:r>
              <a:rPr dirty="0" sz="1400" spc="-10"/>
              <a:t>empirische Untersuchung zu sprachlichen </a:t>
            </a:r>
            <a:r>
              <a:rPr dirty="0" sz="1400" spc="-5"/>
              <a:t>Ausdrucksformen  in der Interaktion </a:t>
            </a:r>
            <a:r>
              <a:rPr dirty="0" sz="1400" spc="-10"/>
              <a:t>des </a:t>
            </a:r>
            <a:r>
              <a:rPr dirty="0" sz="1400" spc="-5"/>
              <a:t>arithmetischen</a:t>
            </a:r>
            <a:r>
              <a:rPr dirty="0" sz="1400" spc="-35"/>
              <a:t> </a:t>
            </a:r>
            <a:r>
              <a:rPr dirty="0" sz="1400" spc="-10"/>
              <a:t>Anfangsunterrichts</a:t>
            </a:r>
            <a:endParaRPr sz="1400"/>
          </a:p>
        </p:txBody>
      </p:sp>
      <p:sp>
        <p:nvSpPr>
          <p:cNvPr id="7" name="object 7"/>
          <p:cNvSpPr/>
          <p:nvPr/>
        </p:nvSpPr>
        <p:spPr>
          <a:xfrm>
            <a:off x="1115568" y="2589276"/>
            <a:ext cx="1830323" cy="2641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707208"/>
            <a:ext cx="82105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paed.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2135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Nils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Jonas</a:t>
            </a:r>
            <a:r>
              <a:rPr dirty="0" sz="2400" spc="-12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Leder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646867"/>
            <a:ext cx="15817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L.</a:t>
            </a:r>
            <a:r>
              <a:rPr dirty="0" sz="1600" spc="-4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Kramer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3487" y="1268666"/>
            <a:ext cx="362839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Automorphism </a:t>
            </a:r>
            <a:r>
              <a:rPr dirty="0" spc="-15"/>
              <a:t>groups </a:t>
            </a:r>
            <a:r>
              <a:rPr dirty="0"/>
              <a:t>of </a:t>
            </a:r>
            <a:r>
              <a:rPr dirty="0" spc="-10"/>
              <a:t>graph  products </a:t>
            </a:r>
            <a:r>
              <a:rPr dirty="0"/>
              <a:t>and </a:t>
            </a:r>
            <a:r>
              <a:rPr dirty="0" spc="-10"/>
              <a:t>Serre's </a:t>
            </a:r>
            <a:r>
              <a:rPr dirty="0"/>
              <a:t>property</a:t>
            </a:r>
            <a:r>
              <a:rPr dirty="0" spc="-190"/>
              <a:t> </a:t>
            </a:r>
            <a:r>
              <a:rPr dirty="0" spc="-20"/>
              <a:t>FA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7" y="2590800"/>
            <a:ext cx="1656587" cy="261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1948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0099CC"/>
                </a:solidFill>
                <a:latin typeface="Meta Offc Pro"/>
                <a:cs typeface="Meta Offc Pro"/>
              </a:rPr>
              <a:t>Tobias</a:t>
            </a:r>
            <a:r>
              <a:rPr dirty="0" sz="2400" spc="-10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Leibner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2871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646867"/>
            <a:ext cx="18954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Ohlberger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287" y="972251"/>
            <a:ext cx="6001385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87566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Model reduction for kinetic equations:  </a:t>
            </a:r>
            <a:r>
              <a:rPr dirty="0"/>
              <a:t>moment </a:t>
            </a:r>
            <a:r>
              <a:rPr dirty="0" spc="-10"/>
              <a:t>approximations </a:t>
            </a:r>
            <a:r>
              <a:rPr dirty="0"/>
              <a:t>and </a:t>
            </a:r>
            <a:r>
              <a:rPr dirty="0" spc="-10"/>
              <a:t>hierarchical</a:t>
            </a:r>
            <a:r>
              <a:rPr dirty="0" spc="-204"/>
              <a:t> </a:t>
            </a:r>
            <a:r>
              <a:rPr dirty="0" spc="-15"/>
              <a:t>approximate</a:t>
            </a:r>
          </a:p>
          <a:p>
            <a:pPr marL="1139825">
              <a:lnSpc>
                <a:spcPct val="100000"/>
              </a:lnSpc>
            </a:pPr>
            <a:r>
              <a:rPr dirty="0" spc="-5"/>
              <a:t>proper orthogonal</a:t>
            </a:r>
            <a:r>
              <a:rPr dirty="0" spc="-60"/>
              <a:t> </a:t>
            </a:r>
            <a:r>
              <a:rPr dirty="0" spc="-5"/>
              <a:t>decomposition</a:t>
            </a:r>
          </a:p>
        </p:txBody>
      </p:sp>
      <p:sp>
        <p:nvSpPr>
          <p:cNvPr id="7" name="object 7"/>
          <p:cNvSpPr/>
          <p:nvPr/>
        </p:nvSpPr>
        <p:spPr>
          <a:xfrm>
            <a:off x="1115568" y="2572511"/>
            <a:ext cx="2016251" cy="267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27" y="1120712"/>
            <a:ext cx="58654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99CC"/>
                </a:solidFill>
              </a:rPr>
              <a:t>Promotionen </a:t>
            </a:r>
            <a:r>
              <a:rPr dirty="0" sz="2400">
                <a:solidFill>
                  <a:srgbClr val="0099CC"/>
                </a:solidFill>
              </a:rPr>
              <a:t>vom SoSe 2020 </a:t>
            </a:r>
            <a:r>
              <a:rPr dirty="0" sz="2400" spc="-5">
                <a:solidFill>
                  <a:srgbClr val="0099CC"/>
                </a:solidFill>
              </a:rPr>
              <a:t>bis </a:t>
            </a:r>
            <a:r>
              <a:rPr dirty="0" sz="2400">
                <a:solidFill>
                  <a:srgbClr val="0099CC"/>
                </a:solidFill>
              </a:rPr>
              <a:t>SoSe</a:t>
            </a:r>
            <a:r>
              <a:rPr dirty="0" sz="2400" spc="-150">
                <a:solidFill>
                  <a:srgbClr val="0099CC"/>
                </a:solidFill>
              </a:rPr>
              <a:t> </a:t>
            </a:r>
            <a:r>
              <a:rPr dirty="0" sz="2400">
                <a:solidFill>
                  <a:srgbClr val="0099CC"/>
                </a:solidFill>
              </a:rPr>
              <a:t>2022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877811" y="116271"/>
            <a:ext cx="1251436" cy="120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177469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9606" y="1774282"/>
            <a:ext cx="2277110" cy="4058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29360">
              <a:lnSpc>
                <a:spcPct val="132600"/>
              </a:lnSpc>
              <a:spcBef>
                <a:spcPts val="10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Kensuke Akao  Herr Stefano</a:t>
            </a:r>
            <a:r>
              <a:rPr dirty="0" sz="950" spc="-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Ariotta</a:t>
            </a:r>
            <a:endParaRPr sz="950">
              <a:latin typeface="Meta Offc Pro"/>
              <a:cs typeface="Meta Offc Pro"/>
            </a:endParaRPr>
          </a:p>
          <a:p>
            <a:pPr marL="12700" marR="81216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Alexander Edward Best  Herr Emanuele</a:t>
            </a:r>
            <a:r>
              <a:rPr dirty="0" sz="950" spc="1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10">
                <a:solidFill>
                  <a:srgbClr val="0099CC"/>
                </a:solidFill>
                <a:latin typeface="Meta Offc Pro"/>
                <a:cs typeface="Meta Offc Pro"/>
              </a:rPr>
              <a:t>Bodon</a:t>
            </a:r>
            <a:endParaRPr sz="950">
              <a:latin typeface="Meta Offc Pro"/>
              <a:cs typeface="Meta Offc Pro"/>
            </a:endParaRPr>
          </a:p>
          <a:p>
            <a:pPr marL="12700" marR="68135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Matthias Josef Böckmann  Herr Yannic Bröker</a:t>
            </a:r>
            <a:endParaRPr sz="950">
              <a:latin typeface="Meta Offc Pro"/>
              <a:cs typeface="Meta Offc Pro"/>
            </a:endParaRPr>
          </a:p>
          <a:p>
            <a:pPr marL="12700" marR="103568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Martin Brückerhoff  Frau Julia</a:t>
            </a:r>
            <a:r>
              <a:rPr dirty="0" sz="950" spc="-2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Brunken</a:t>
            </a:r>
            <a:endParaRPr sz="950">
              <a:latin typeface="Meta Offc Pro"/>
              <a:cs typeface="Meta Offc Pro"/>
            </a:endParaRPr>
          </a:p>
          <a:p>
            <a:pPr marL="12700" marR="5080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Federico Baldomero Calderón Idárraga  Herr Tim</a:t>
            </a:r>
            <a:r>
              <a:rPr dirty="0" sz="950" spc="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Clausen</a:t>
            </a:r>
            <a:endParaRPr sz="95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Frau Carina da</a:t>
            </a:r>
            <a:r>
              <a:rPr dirty="0" sz="950" spc="-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Silva</a:t>
            </a:r>
            <a:endParaRPr sz="950">
              <a:latin typeface="Meta Offc Pro"/>
              <a:cs typeface="Meta Offc Pro"/>
            </a:endParaRPr>
          </a:p>
          <a:p>
            <a:pPr marL="12700" marR="30670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Breno Augusto de Melo Menezes  Frau Elena de</a:t>
            </a:r>
            <a:r>
              <a:rPr dirty="0" sz="950" spc="-1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Vries</a:t>
            </a:r>
            <a:endParaRPr sz="95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Nils-Arne</a:t>
            </a:r>
            <a:r>
              <a:rPr dirty="0" sz="950" spc="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Dreier</a:t>
            </a:r>
            <a:endParaRPr sz="950">
              <a:latin typeface="Meta Offc Pro"/>
              <a:cs typeface="Meta Offc Pro"/>
            </a:endParaRPr>
          </a:p>
          <a:p>
            <a:pPr algn="just" marL="12700" marR="85661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Frau Anna Verena Edenfeld  Herr Ernst Christopher Eick  Herr Dirk</a:t>
            </a:r>
            <a:r>
              <a:rPr dirty="0" sz="950" spc="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Eikmeyer</a:t>
            </a:r>
            <a:endParaRPr sz="950">
              <a:latin typeface="Meta Offc Pro"/>
              <a:cs typeface="Meta Offc Pro"/>
            </a:endParaRPr>
          </a:p>
          <a:p>
            <a:pPr marL="12700" marR="478790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Frau Maike Ella Elisabeth Frantzen  Frau Lena</a:t>
            </a:r>
            <a:r>
              <a:rPr dirty="0" sz="950" spc="-2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Frenken</a:t>
            </a:r>
            <a:endParaRPr sz="950">
              <a:latin typeface="Meta Offc Pro"/>
              <a:cs typeface="Meta Offc Pro"/>
            </a:endParaRPr>
          </a:p>
          <a:p>
            <a:pPr marL="12700" marR="132016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Fjedor Gaede  Frau Shirly</a:t>
            </a:r>
            <a:r>
              <a:rPr dirty="0" sz="950" spc="-6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Geffen</a:t>
            </a:r>
            <a:endParaRPr sz="950">
              <a:latin typeface="Meta Offc Pro"/>
              <a:cs typeface="Meta Offc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7483" y="1774764"/>
            <a:ext cx="2014855" cy="4058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8159">
              <a:lnSpc>
                <a:spcPct val="132600"/>
              </a:lnSpc>
              <a:spcBef>
                <a:spcPts val="10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Robin Harry René Loose  Herr Martin</a:t>
            </a:r>
            <a:r>
              <a:rPr dirty="0" sz="950" spc="-1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Maiwald</a:t>
            </a:r>
            <a:endParaRPr sz="950">
              <a:latin typeface="Meta Offc Pro"/>
              <a:cs typeface="Meta Offc Pro"/>
            </a:endParaRPr>
          </a:p>
          <a:p>
            <a:pPr marL="12700" marR="26225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Jose Alejandro Matute Flores  Herr Quynh Quang</a:t>
            </a:r>
            <a:r>
              <a:rPr dirty="0" sz="950" spc="-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Ngo</a:t>
            </a:r>
            <a:endParaRPr sz="95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Andreas Nienkötter</a:t>
            </a:r>
            <a:endParaRPr sz="950">
              <a:latin typeface="Meta Offc Pro"/>
              <a:cs typeface="Meta Offc Pro"/>
            </a:endParaRPr>
          </a:p>
          <a:p>
            <a:pPr marL="12700" marR="4000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Benedikt Heinrich Josef Nordhoff  Herr Romain Zakaria</a:t>
            </a:r>
            <a:r>
              <a:rPr dirty="0" sz="950" spc="-1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Pascalie</a:t>
            </a:r>
            <a:endParaRPr sz="950">
              <a:latin typeface="Meta Offc Pro"/>
              <a:cs typeface="Meta Offc Pro"/>
            </a:endParaRPr>
          </a:p>
          <a:p>
            <a:pPr marL="12700" marR="219710">
              <a:lnSpc>
                <a:spcPct val="132600"/>
              </a:lnSpc>
              <a:spcBef>
                <a:spcPts val="5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Raphael Daniel Otto Reinauer  Frau Ramona</a:t>
            </a:r>
            <a:r>
              <a:rPr dirty="0" sz="950" spc="-2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Sasse</a:t>
            </a:r>
            <a:endParaRPr sz="950">
              <a:latin typeface="Meta Offc Pro"/>
              <a:cs typeface="Meta Offc Pro"/>
            </a:endParaRPr>
          </a:p>
          <a:p>
            <a:pPr marL="12700" marR="60007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Thomas Erich Schmitz  Frau Sophie Schrader</a:t>
            </a:r>
            <a:endParaRPr sz="950">
              <a:latin typeface="Meta Offc Pro"/>
              <a:cs typeface="Meta Offc Pro"/>
            </a:endParaRPr>
          </a:p>
          <a:p>
            <a:pPr marL="12700" marR="435609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Alexander Volker Schroer  Herr Hauke Hendrik Seidel  Frau Divya</a:t>
            </a:r>
            <a:r>
              <a:rPr dirty="0" sz="9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Sharma</a:t>
            </a:r>
            <a:endParaRPr sz="950">
              <a:latin typeface="Meta Offc Pro"/>
              <a:cs typeface="Meta Offc Pro"/>
            </a:endParaRPr>
          </a:p>
          <a:p>
            <a:pPr marL="12700" marR="90233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Ali Sheharyar  Herr Timo Siebenand  Frau Huihui</a:t>
            </a:r>
            <a:r>
              <a:rPr dirty="0" sz="950" spc="-2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Sun</a:t>
            </a:r>
            <a:endParaRPr sz="95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Frau Sara Karina</a:t>
            </a:r>
            <a:r>
              <a:rPr dirty="0" sz="950" spc="-2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Terveer</a:t>
            </a:r>
            <a:endParaRPr sz="950">
              <a:latin typeface="Meta Offc Pro"/>
              <a:cs typeface="Meta Offc Pro"/>
            </a:endParaRPr>
          </a:p>
          <a:p>
            <a:pPr marL="12700" marR="5080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Pierre Philippe Aurélien Touchard  Herr Michael</a:t>
            </a:r>
            <a:r>
              <a:rPr dirty="0" sz="950" spc="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Wenske</a:t>
            </a:r>
            <a:endParaRPr sz="95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Markus</a:t>
            </a:r>
            <a:r>
              <a:rPr dirty="0" sz="950" spc="-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Zeggel</a:t>
            </a:r>
            <a:endParaRPr sz="950">
              <a:latin typeface="Meta Offc Pro"/>
              <a:cs typeface="Meta Offc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7234" y="1774884"/>
            <a:ext cx="1510030" cy="4058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9245">
              <a:lnSpc>
                <a:spcPct val="132600"/>
              </a:lnSpc>
              <a:spcBef>
                <a:spcPts val="10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Philipp Godland  Herr Thomas Godland  Herr Söhnke Gorenflo  Herr Bastian Hagedorn  Herr Alexander Hock  Herr Shanxiao Huang  Herr Jannik Hüls</a:t>
            </a:r>
            <a:endParaRPr sz="95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Frau Ina Humpert</a:t>
            </a:r>
            <a:endParaRPr sz="950">
              <a:latin typeface="Meta Offc Pro"/>
              <a:cs typeface="Meta Offc Pro"/>
            </a:endParaRPr>
          </a:p>
          <a:p>
            <a:pPr marL="12700" marR="27495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Muhammad Jawad  Herr Sebastian Kassing  Herr Philipp Kather  Herr Tim</a:t>
            </a:r>
            <a:r>
              <a:rPr dirty="0" sz="9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Keil</a:t>
            </a:r>
            <a:endParaRPr sz="950">
              <a:latin typeface="Meta Offc Pro"/>
              <a:cs typeface="Meta Offc Pro"/>
            </a:endParaRPr>
          </a:p>
          <a:p>
            <a:pPr marL="12700" marR="344170" indent="-635">
              <a:lnSpc>
                <a:spcPct val="132600"/>
              </a:lnSpc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Matthias Kemper  Herr Sebastian Kenter  Frau Meike Kinzel  Frau Katharina</a:t>
            </a:r>
            <a:r>
              <a:rPr dirty="0" sz="95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Kirsten  Herr Sören</a:t>
            </a:r>
            <a:r>
              <a:rPr dirty="0" sz="9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10">
                <a:solidFill>
                  <a:srgbClr val="0099CC"/>
                </a:solidFill>
                <a:latin typeface="Meta Offc Pro"/>
                <a:cs typeface="Meta Offc Pro"/>
              </a:rPr>
              <a:t>Klemm</a:t>
            </a:r>
            <a:endParaRPr sz="950">
              <a:latin typeface="Meta Offc Pro"/>
              <a:cs typeface="Meta Offc Pro"/>
            </a:endParaRPr>
          </a:p>
          <a:p>
            <a:pPr algn="just" marL="12700" marR="5080">
              <a:lnSpc>
                <a:spcPct val="132600"/>
              </a:lnSpc>
              <a:spcBef>
                <a:spcPts val="5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Marcel Dominique Koch  Frau Nora Marie-Ann Kühme  Herr Nils Jonas</a:t>
            </a:r>
            <a:r>
              <a:rPr dirty="0" sz="950" spc="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Leder</a:t>
            </a:r>
            <a:endParaRPr sz="950">
              <a:latin typeface="Meta Offc Pro"/>
              <a:cs typeface="Meta Offc Pro"/>
            </a:endParaRPr>
          </a:p>
          <a:p>
            <a:pPr algn="just" marL="12700">
              <a:lnSpc>
                <a:spcPct val="100000"/>
              </a:lnSpc>
              <a:spcBef>
                <a:spcPts val="370"/>
              </a:spcBef>
            </a:pP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Herr Tobias</a:t>
            </a:r>
            <a:r>
              <a:rPr dirty="0" sz="9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950" spc="-5">
                <a:solidFill>
                  <a:srgbClr val="0099CC"/>
                </a:solidFill>
                <a:latin typeface="Meta Offc Pro"/>
                <a:cs typeface="Meta Offc Pro"/>
              </a:rPr>
              <a:t>Leibner</a:t>
            </a:r>
            <a:endParaRPr sz="95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8732" y="2500248"/>
            <a:ext cx="3168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Robin </a:t>
            </a:r>
            <a:r>
              <a:rPr dirty="0" sz="2400" spc="5" b="1">
                <a:solidFill>
                  <a:srgbClr val="0099CC"/>
                </a:solidFill>
                <a:latin typeface="Meta Offc Pro"/>
                <a:cs typeface="Meta Offc Pro"/>
              </a:rPr>
              <a:t>Harry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René</a:t>
            </a:r>
            <a:r>
              <a:rPr dirty="0" sz="2400" spc="-7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Loose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732" y="3233292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8732" y="4646867"/>
            <a:ext cx="16071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A.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Bartels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281" y="1308922"/>
            <a:ext cx="66528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98575" marR="5080" indent="-1286510">
              <a:lnSpc>
                <a:spcPct val="100000"/>
              </a:lnSpc>
              <a:spcBef>
                <a:spcPts val="105"/>
              </a:spcBef>
            </a:pPr>
            <a:r>
              <a:rPr dirty="0"/>
              <a:t>On </a:t>
            </a:r>
            <a:r>
              <a:rPr dirty="0" spc="-10"/>
              <a:t>Wall’s </a:t>
            </a:r>
            <a:r>
              <a:rPr dirty="0" spc="-15"/>
              <a:t>Realisation </a:t>
            </a:r>
            <a:r>
              <a:rPr dirty="0" spc="-10"/>
              <a:t>Problem </a:t>
            </a:r>
            <a:r>
              <a:rPr dirty="0"/>
              <a:t>of </a:t>
            </a:r>
            <a:r>
              <a:rPr dirty="0" spc="-10"/>
              <a:t>high-dimensional </a:t>
            </a:r>
            <a:r>
              <a:rPr dirty="0" spc="-15"/>
              <a:t>Poincaré  </a:t>
            </a:r>
            <a:r>
              <a:rPr dirty="0" spc="-5"/>
              <a:t>Duality </a:t>
            </a:r>
            <a:r>
              <a:rPr dirty="0" spc="-15"/>
              <a:t>groups </a:t>
            </a:r>
            <a:r>
              <a:rPr dirty="0" spc="-5"/>
              <a:t>admitting</a:t>
            </a:r>
            <a:r>
              <a:rPr dirty="0" spc="-95"/>
              <a:t> </a:t>
            </a:r>
            <a:r>
              <a:rPr dirty="0" spc="-10"/>
              <a:t>boundaries</a:t>
            </a:r>
          </a:p>
        </p:txBody>
      </p:sp>
      <p:sp>
        <p:nvSpPr>
          <p:cNvPr id="7" name="object 7"/>
          <p:cNvSpPr/>
          <p:nvPr/>
        </p:nvSpPr>
        <p:spPr>
          <a:xfrm>
            <a:off x="1124712" y="2604516"/>
            <a:ext cx="2854451" cy="2139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756" y="2500248"/>
            <a:ext cx="2104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99CC"/>
                </a:solidFill>
                <a:latin typeface="Meta Offc Pro"/>
                <a:cs typeface="Meta Offc Pro"/>
              </a:rPr>
              <a:t>Martin</a:t>
            </a:r>
            <a:r>
              <a:rPr dirty="0" sz="2400" spc="-5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Maiwald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756" y="3233292"/>
            <a:ext cx="3305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756" y="4646867"/>
            <a:ext cx="1713864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>
                <a:solidFill>
                  <a:srgbClr val="0099CC"/>
                </a:solidFill>
                <a:latin typeface="Meta Offc Pro"/>
                <a:cs typeface="Meta Offc Pro"/>
              </a:rPr>
              <a:t>St.</a:t>
            </a:r>
            <a:r>
              <a:rPr dirty="0" sz="1600" spc="-9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Dereich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4844" y="1268666"/>
            <a:ext cx="280987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29083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Quasi-processes </a:t>
            </a:r>
            <a:r>
              <a:rPr dirty="0" spc="-5"/>
              <a:t>for  branching </a:t>
            </a:r>
            <a:r>
              <a:rPr dirty="0" spc="-10"/>
              <a:t>Markov</a:t>
            </a:r>
            <a:r>
              <a:rPr dirty="0" spc="-105"/>
              <a:t> </a:t>
            </a:r>
            <a:r>
              <a:rPr dirty="0" spc="-10"/>
              <a:t>chains</a:t>
            </a:r>
          </a:p>
        </p:txBody>
      </p:sp>
      <p:sp>
        <p:nvSpPr>
          <p:cNvPr id="7" name="object 7"/>
          <p:cNvSpPr/>
          <p:nvPr/>
        </p:nvSpPr>
        <p:spPr>
          <a:xfrm>
            <a:off x="1121663" y="2563367"/>
            <a:ext cx="2874263" cy="2161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0700" y="2500248"/>
            <a:ext cx="380428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Jose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Alejandro Matute</a:t>
            </a:r>
            <a:r>
              <a:rPr dirty="0" sz="2400" spc="-4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Flores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0700" y="4585906"/>
            <a:ext cx="154051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Linsen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770" y="1202559"/>
            <a:ext cx="556196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963420" marR="5080" indent="-195135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Visual Analysis </a:t>
            </a:r>
            <a:r>
              <a:rPr dirty="0"/>
              <a:t>of </a:t>
            </a:r>
            <a:r>
              <a:rPr dirty="0" spc="-10"/>
              <a:t>Heterogeneous Medical Data </a:t>
            </a:r>
            <a:r>
              <a:rPr dirty="0" spc="-5"/>
              <a:t>for  </a:t>
            </a:r>
            <a:r>
              <a:rPr dirty="0" spc="-10"/>
              <a:t>Cohort</a:t>
            </a:r>
            <a:r>
              <a:rPr dirty="0" spc="-95"/>
              <a:t> </a:t>
            </a:r>
            <a:r>
              <a:rPr dirty="0" spc="-10"/>
              <a:t>Studies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8" y="2631948"/>
            <a:ext cx="1511807" cy="268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242760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Quynh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Quang</a:t>
            </a:r>
            <a:r>
              <a:rPr dirty="0" sz="2400" spc="-9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Ngo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85906"/>
            <a:ext cx="154051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Linsen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6097" y="1494141"/>
            <a:ext cx="53898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Visual </a:t>
            </a:r>
            <a:r>
              <a:rPr dirty="0" spc="-5"/>
              <a:t>Similarity </a:t>
            </a:r>
            <a:r>
              <a:rPr dirty="0" spc="-15"/>
              <a:t>Analysis </a:t>
            </a:r>
            <a:r>
              <a:rPr dirty="0" spc="-5"/>
              <a:t>for </a:t>
            </a:r>
            <a:r>
              <a:rPr dirty="0" spc="-10"/>
              <a:t>Dynamical</a:t>
            </a:r>
            <a:r>
              <a:rPr dirty="0" spc="-204"/>
              <a:t> </a:t>
            </a:r>
            <a:r>
              <a:rPr dirty="0" spc="-15"/>
              <a:t>Systems</a:t>
            </a:r>
          </a:p>
        </p:txBody>
      </p:sp>
      <p:sp>
        <p:nvSpPr>
          <p:cNvPr id="6" name="object 6"/>
          <p:cNvSpPr/>
          <p:nvPr/>
        </p:nvSpPr>
        <p:spPr>
          <a:xfrm>
            <a:off x="1106424" y="2636520"/>
            <a:ext cx="2316479" cy="2087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257429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Andreas</a:t>
            </a:r>
            <a:r>
              <a:rPr dirty="0" sz="2400" spc="-6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Nienkötter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85906"/>
            <a:ext cx="141287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X.</a:t>
            </a:r>
            <a:r>
              <a:rPr dirty="0" sz="1600" spc="-6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Jiang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4434" y="1268666"/>
            <a:ext cx="407289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5194" marR="5080" indent="-91313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Generalized Median </a:t>
            </a:r>
            <a:r>
              <a:rPr dirty="0" spc="-15"/>
              <a:t>Computation </a:t>
            </a:r>
            <a:r>
              <a:rPr dirty="0" spc="-5"/>
              <a:t>for  </a:t>
            </a:r>
            <a:r>
              <a:rPr dirty="0" spc="-15"/>
              <a:t>Consensus</a:t>
            </a:r>
            <a:r>
              <a:rPr dirty="0" spc="-35"/>
              <a:t> </a:t>
            </a:r>
            <a:r>
              <a:rPr dirty="0" spc="-5"/>
              <a:t>Learning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7" y="2581655"/>
            <a:ext cx="1944623" cy="259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0700" y="2500248"/>
            <a:ext cx="387350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Benedikt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Heinrich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J.</a:t>
            </a:r>
            <a:r>
              <a:rPr dirty="0" sz="2400" spc="-6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Nordhoff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0700" y="4585906"/>
            <a:ext cx="17341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</a:t>
            </a:r>
            <a:r>
              <a:rPr dirty="0" sz="1600" spc="-5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Müller-Olm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217" y="1074738"/>
            <a:ext cx="6314440" cy="88074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Security Through</a:t>
            </a:r>
            <a:r>
              <a:rPr dirty="0" spc="-165"/>
              <a:t> </a:t>
            </a:r>
            <a:r>
              <a:rPr dirty="0" spc="-5"/>
              <a:t>Safety</a:t>
            </a:r>
          </a:p>
          <a:p>
            <a:pPr algn="ctr" marL="12065" marR="5080" indent="-1270">
              <a:lnSpc>
                <a:spcPct val="100000"/>
              </a:lnSpc>
              <a:spcBef>
                <a:spcPts val="5"/>
              </a:spcBef>
            </a:pPr>
            <a:r>
              <a:rPr dirty="0" sz="1800"/>
              <a:t>An </a:t>
            </a:r>
            <a:r>
              <a:rPr dirty="0" sz="1800" spc="-10"/>
              <a:t>Approach to Information Flow </a:t>
            </a:r>
            <a:r>
              <a:rPr dirty="0" sz="1800" spc="-25"/>
              <a:t>Control </a:t>
            </a:r>
            <a:r>
              <a:rPr dirty="0" sz="1800" spc="-10"/>
              <a:t>Based </a:t>
            </a:r>
            <a:r>
              <a:rPr dirty="0" sz="1800" spc="-5"/>
              <a:t>on </a:t>
            </a:r>
            <a:r>
              <a:rPr dirty="0" sz="1800" spc="-10"/>
              <a:t>Derivation of  Safety Properties </a:t>
            </a:r>
            <a:r>
              <a:rPr dirty="0" sz="1800" spc="-15"/>
              <a:t>from </a:t>
            </a:r>
            <a:r>
              <a:rPr dirty="0" sz="1800"/>
              <a:t>a </a:t>
            </a:r>
            <a:r>
              <a:rPr dirty="0" sz="1800" spc="-10"/>
              <a:t>Characterisation </a:t>
            </a:r>
            <a:r>
              <a:rPr dirty="0" sz="1800" spc="-5"/>
              <a:t>of </a:t>
            </a:r>
            <a:r>
              <a:rPr dirty="0" sz="1800" spc="-15"/>
              <a:t>Insecure</a:t>
            </a:r>
            <a:r>
              <a:rPr dirty="0" sz="1800" spc="-45"/>
              <a:t> </a:t>
            </a:r>
            <a:r>
              <a:rPr dirty="0" sz="1800" spc="-15"/>
              <a:t>Behaviour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09472" y="2630423"/>
            <a:ext cx="2526779" cy="252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6723" y="2500248"/>
            <a:ext cx="324294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Romain </a:t>
            </a:r>
            <a:r>
              <a:rPr dirty="0" sz="2400" spc="-25" b="1">
                <a:solidFill>
                  <a:srgbClr val="0099CC"/>
                </a:solidFill>
                <a:latin typeface="Meta Offc Pro"/>
                <a:cs typeface="Meta Offc Pro"/>
              </a:rPr>
              <a:t>Zakaria</a:t>
            </a:r>
            <a:r>
              <a:rPr dirty="0" sz="2400" spc="-5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0" b="1">
                <a:solidFill>
                  <a:srgbClr val="0099CC"/>
                </a:solidFill>
                <a:latin typeface="Meta Offc Pro"/>
                <a:cs typeface="Meta Offc Pro"/>
              </a:rPr>
              <a:t>Pascalie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6723" y="4585906"/>
            <a:ext cx="201295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R.</a:t>
            </a:r>
            <a:r>
              <a:rPr dirty="0" sz="1600" spc="-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Wulkenhaar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2246" y="1494141"/>
            <a:ext cx="555688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Random </a:t>
            </a:r>
            <a:r>
              <a:rPr dirty="0" spc="-10"/>
              <a:t>tensors </a:t>
            </a:r>
            <a:r>
              <a:rPr dirty="0"/>
              <a:t>and the </a:t>
            </a:r>
            <a:r>
              <a:rPr dirty="0" spc="-20"/>
              <a:t>Sachdev-Ye-Kitaev</a:t>
            </a:r>
            <a:r>
              <a:rPr dirty="0" spc="-95"/>
              <a:t> </a:t>
            </a:r>
            <a:r>
              <a:rPr dirty="0" spc="-5"/>
              <a:t>model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8" y="2564892"/>
            <a:ext cx="2161031" cy="215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5508" y="5707208"/>
            <a:ext cx="1863089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25" b="1">
                <a:solidFill>
                  <a:srgbClr val="009DD1"/>
                </a:solidFill>
                <a:latin typeface="Meta Offc Pro"/>
                <a:cs typeface="Meta Offc Pro"/>
              </a:rPr>
              <a:t>rer.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nat.</a:t>
            </a:r>
            <a:r>
              <a:rPr dirty="0" sz="1600" spc="1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Cotutelle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692" y="2500248"/>
            <a:ext cx="39211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Raphael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Daniel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Otto</a:t>
            </a:r>
            <a:r>
              <a:rPr dirty="0" sz="2400" spc="-114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Reinauer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8692" y="4585906"/>
            <a:ext cx="213931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Apl.-Prof.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5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Joachim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3825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Real </a:t>
            </a:r>
            <a:r>
              <a:rPr dirty="0"/>
              <a:t>and </a:t>
            </a:r>
            <a:r>
              <a:rPr dirty="0" spc="-10"/>
              <a:t>complex connective</a:t>
            </a:r>
            <a:r>
              <a:rPr dirty="0" spc="-105"/>
              <a:t> </a:t>
            </a:r>
            <a:r>
              <a:rPr dirty="0" spc="-10"/>
              <a:t>K-homology</a:t>
            </a:r>
          </a:p>
          <a:p>
            <a:pPr marL="12700">
              <a:lnSpc>
                <a:spcPct val="100000"/>
              </a:lnSpc>
              <a:tabLst>
                <a:tab pos="228790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of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finite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abelian</a:t>
            </a:r>
            <a:r>
              <a:rPr dirty="0" u="heavy" spc="-65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2-groups	</a:t>
            </a:r>
          </a:p>
        </p:txBody>
      </p:sp>
      <p:sp>
        <p:nvSpPr>
          <p:cNvPr id="5" name="object 5"/>
          <p:cNvSpPr/>
          <p:nvPr/>
        </p:nvSpPr>
        <p:spPr>
          <a:xfrm>
            <a:off x="1115568" y="2621279"/>
            <a:ext cx="2087879" cy="208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2078" y="2500248"/>
            <a:ext cx="287147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Ramona</a:t>
            </a:r>
            <a:r>
              <a:rPr dirty="0" sz="2400" spc="-8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Sasse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2078" y="4585906"/>
            <a:ext cx="145859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B.</a:t>
            </a:r>
            <a:r>
              <a:rPr dirty="0" sz="1600" spc="-5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Wirth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1741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5735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Mutual </a:t>
            </a:r>
            <a:r>
              <a:rPr dirty="0" spc="-5"/>
              <a:t>Information </a:t>
            </a:r>
            <a:r>
              <a:rPr dirty="0" spc="-10"/>
              <a:t>based</a:t>
            </a:r>
            <a:r>
              <a:rPr dirty="0" spc="-75"/>
              <a:t> </a:t>
            </a:r>
            <a:r>
              <a:rPr dirty="0" spc="-10"/>
              <a:t>Parameter</a:t>
            </a:r>
          </a:p>
          <a:p>
            <a:pPr marL="12700">
              <a:lnSpc>
                <a:spcPct val="100000"/>
              </a:lnSpc>
              <a:tabLst>
                <a:tab pos="160210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Extraction for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Spreading </a:t>
            </a:r>
            <a:r>
              <a:rPr dirty="0" u="heavy" spc="-25">
                <a:uFill>
                  <a:solidFill>
                    <a:srgbClr val="0099CC"/>
                  </a:solidFill>
                </a:uFill>
              </a:rPr>
              <a:t>Cell</a:t>
            </a:r>
            <a:r>
              <a:rPr dirty="0" u="heavy" spc="-10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Colonies	</a:t>
            </a:r>
          </a:p>
        </p:txBody>
      </p:sp>
      <p:sp>
        <p:nvSpPr>
          <p:cNvPr id="5" name="object 5"/>
          <p:cNvSpPr/>
          <p:nvPr/>
        </p:nvSpPr>
        <p:spPr>
          <a:xfrm>
            <a:off x="1115567" y="2642616"/>
            <a:ext cx="2808731" cy="2109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2936240" cy="1184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Thomas Erich</a:t>
            </a:r>
            <a:r>
              <a:rPr dirty="0" sz="2400" spc="-15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Schmitz</a:t>
            </a:r>
            <a:endParaRPr sz="2400">
              <a:latin typeface="Meta Offc Pro"/>
              <a:cs typeface="Meta Offc Pro"/>
            </a:endParaRPr>
          </a:p>
          <a:p>
            <a:pPr marL="12700" marR="208279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der 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Mathematik und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der</a:t>
            </a:r>
            <a:r>
              <a:rPr dirty="0" sz="1600" spc="-3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37058"/>
            <a:ext cx="148272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9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Stein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122241"/>
            <a:ext cx="854773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01545" marR="2026285" indent="295275">
              <a:lnSpc>
                <a:spcPct val="100000"/>
              </a:lnSpc>
              <a:spcBef>
                <a:spcPts val="100"/>
              </a:spcBef>
            </a:pPr>
            <a:r>
              <a:rPr dirty="0" sz="1800" spc="-10"/>
              <a:t>Mathematische Basisfertigkeiten </a:t>
            </a:r>
            <a:r>
              <a:rPr dirty="0" sz="1800" spc="-20"/>
              <a:t>von  </a:t>
            </a:r>
            <a:r>
              <a:rPr dirty="0" sz="1800" spc="-10"/>
              <a:t>Fachschülerinnen und -schülern für</a:t>
            </a:r>
            <a:r>
              <a:rPr dirty="0" sz="1800" spc="-25"/>
              <a:t> </a:t>
            </a:r>
            <a:r>
              <a:rPr dirty="0" sz="1800" spc="-20"/>
              <a:t>Technik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dirty="0" u="heavy" sz="1800">
                <a:uFill>
                  <a:solidFill>
                    <a:srgbClr val="0099CC"/>
                  </a:solidFill>
                </a:uFill>
              </a:rPr>
              <a:t>  </a:t>
            </a:r>
            <a:r>
              <a:rPr dirty="0" u="heavy" sz="1800" spc="45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z="1800" spc="-10">
                <a:uFill>
                  <a:solidFill>
                    <a:srgbClr val="0099CC"/>
                  </a:solidFill>
                </a:uFill>
              </a:rPr>
              <a:t>Entwicklung und Validierung </a:t>
            </a:r>
            <a:r>
              <a:rPr dirty="0" u="heavy" sz="1800" spc="-5">
                <a:uFill>
                  <a:solidFill>
                    <a:srgbClr val="0099CC"/>
                  </a:solidFill>
                </a:uFill>
              </a:rPr>
              <a:t>eines </a:t>
            </a:r>
            <a:r>
              <a:rPr dirty="0" u="heavy" sz="1800" spc="-20">
                <a:uFill>
                  <a:solidFill>
                    <a:srgbClr val="0099CC"/>
                  </a:solidFill>
                </a:uFill>
              </a:rPr>
              <a:t>online-Testverfahrens </a:t>
            </a:r>
            <a:r>
              <a:rPr dirty="0" u="heavy" sz="1800" spc="-10">
                <a:uFill>
                  <a:solidFill>
                    <a:srgbClr val="0099CC"/>
                  </a:solidFill>
                </a:uFill>
              </a:rPr>
              <a:t>für berufsbildende</a:t>
            </a:r>
            <a:r>
              <a:rPr dirty="0" u="heavy" sz="1800" spc="-7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z="1800" spc="-10">
                <a:uFill>
                  <a:solidFill>
                    <a:srgbClr val="0099CC"/>
                  </a:solidFill>
                </a:uFill>
              </a:rPr>
              <a:t>Schule</a:t>
            </a:r>
            <a:r>
              <a:rPr dirty="0" sz="1800" spc="-10"/>
              <a:t>n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115568" y="2545079"/>
            <a:ext cx="2828543" cy="212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5508" y="5707208"/>
            <a:ext cx="729615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phil.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27" y="1120712"/>
            <a:ext cx="53016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99CC"/>
                </a:solidFill>
              </a:rPr>
              <a:t>Promotionen </a:t>
            </a:r>
            <a:r>
              <a:rPr dirty="0" sz="2400">
                <a:solidFill>
                  <a:srgbClr val="0099CC"/>
                </a:solidFill>
              </a:rPr>
              <a:t>im </a:t>
            </a:r>
            <a:r>
              <a:rPr dirty="0" sz="2400" spc="-5">
                <a:solidFill>
                  <a:srgbClr val="0099CC"/>
                </a:solidFill>
              </a:rPr>
              <a:t>Sommersemester</a:t>
            </a:r>
            <a:r>
              <a:rPr dirty="0" sz="2400" spc="-85">
                <a:solidFill>
                  <a:srgbClr val="0099CC"/>
                </a:solidFill>
              </a:rPr>
              <a:t> </a:t>
            </a:r>
            <a:r>
              <a:rPr dirty="0" sz="2400">
                <a:solidFill>
                  <a:srgbClr val="0099CC"/>
                </a:solidFill>
              </a:rPr>
              <a:t>2020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877811" y="116271"/>
            <a:ext cx="1251436" cy="120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177469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2940" y="2219607"/>
            <a:ext cx="8439342" cy="298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7917" y="3192017"/>
            <a:ext cx="5400675" cy="0"/>
          </a:xfrm>
          <a:custGeom>
            <a:avLst/>
            <a:gdLst/>
            <a:ahLst/>
            <a:cxnLst/>
            <a:rect l="l" t="t" r="r" b="b"/>
            <a:pathLst>
              <a:path w="5400675" h="0">
                <a:moveTo>
                  <a:pt x="0" y="0"/>
                </a:moveTo>
                <a:lnTo>
                  <a:pt x="5400598" y="0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8102" y="2500248"/>
            <a:ext cx="287147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Sophie</a:t>
            </a:r>
            <a:r>
              <a:rPr dirty="0" sz="2400" spc="-7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Schrader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8102" y="4585906"/>
            <a:ext cx="179070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Chr.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Engwer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631" y="1269733"/>
            <a:ext cx="614299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Calibrating finite </a:t>
            </a:r>
            <a:r>
              <a:rPr dirty="0" spc="-5"/>
              <a:t>element </a:t>
            </a:r>
            <a:r>
              <a:rPr dirty="0" spc="-10"/>
              <a:t>head</a:t>
            </a:r>
            <a:r>
              <a:rPr dirty="0" spc="-50"/>
              <a:t> </a:t>
            </a:r>
            <a:r>
              <a:rPr dirty="0" spc="-5"/>
              <a:t>models</a:t>
            </a:r>
          </a:p>
          <a:p>
            <a:pPr algn="ctr">
              <a:lnSpc>
                <a:spcPct val="100000"/>
              </a:lnSpc>
            </a:pPr>
            <a:r>
              <a:rPr dirty="0" spc="-10"/>
              <a:t>using </a:t>
            </a:r>
            <a:r>
              <a:rPr dirty="0" spc="-15"/>
              <a:t>EEG/MEG </a:t>
            </a:r>
            <a:r>
              <a:rPr dirty="0" spc="-10"/>
              <a:t>to account </a:t>
            </a:r>
            <a:r>
              <a:rPr dirty="0" spc="-5"/>
              <a:t>for </a:t>
            </a:r>
            <a:r>
              <a:rPr dirty="0" spc="-10"/>
              <a:t>variability </a:t>
            </a:r>
            <a:r>
              <a:rPr dirty="0" spc="-5"/>
              <a:t>in</a:t>
            </a:r>
            <a:r>
              <a:rPr dirty="0" spc="-130"/>
              <a:t> </a:t>
            </a:r>
            <a:r>
              <a:rPr dirty="0" spc="-10"/>
              <a:t>conductivity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8" y="2609088"/>
            <a:ext cx="3025139" cy="201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5508" y="5707208"/>
            <a:ext cx="2420620" cy="285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25" b="1">
                <a:solidFill>
                  <a:srgbClr val="009DD1"/>
                </a:solidFill>
                <a:latin typeface="Meta Offc Pro"/>
                <a:cs typeface="Meta Offc Pro"/>
              </a:rPr>
              <a:t>rer.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nat.</a:t>
            </a:r>
            <a:r>
              <a:rPr dirty="0" sz="1600" spc="15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interdisziplinär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335915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Alexander </a:t>
            </a:r>
            <a:r>
              <a:rPr dirty="0" sz="2400" spc="-30" b="1">
                <a:solidFill>
                  <a:srgbClr val="0099CC"/>
                </a:solidFill>
                <a:latin typeface="Meta Offc Pro"/>
                <a:cs typeface="Meta Offc Pro"/>
              </a:rPr>
              <a:t>Volker</a:t>
            </a:r>
            <a:r>
              <a:rPr dirty="0" sz="2400" spc="-14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Schroer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4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85906"/>
            <a:ext cx="190627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Betreuerin: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Prof.‘in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A.</a:t>
            </a:r>
            <a:r>
              <a:rPr dirty="0" sz="1600" spc="-7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Stevens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70" y="1297781"/>
            <a:ext cx="689610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Reaction-Cross-Diffusion </a:t>
            </a:r>
            <a:r>
              <a:rPr dirty="0" spc="-5"/>
              <a:t>Equations </a:t>
            </a:r>
            <a:r>
              <a:rPr dirty="0" spc="-10"/>
              <a:t>Derived </a:t>
            </a:r>
            <a:r>
              <a:rPr dirty="0"/>
              <a:t>As </a:t>
            </a:r>
            <a:r>
              <a:rPr dirty="0" spc="-5"/>
              <a:t>Limit </a:t>
            </a:r>
            <a:r>
              <a:rPr dirty="0" spc="-15"/>
              <a:t>Dynamics  </a:t>
            </a:r>
            <a:r>
              <a:rPr dirty="0"/>
              <a:t>of </a:t>
            </a:r>
            <a:r>
              <a:rPr dirty="0" spc="-5"/>
              <a:t>Moderately Interacting </a:t>
            </a:r>
            <a:r>
              <a:rPr dirty="0" spc="-10"/>
              <a:t>Stochastic </a:t>
            </a:r>
            <a:r>
              <a:rPr dirty="0" spc="-5"/>
              <a:t>Many-Particle</a:t>
            </a:r>
            <a:r>
              <a:rPr dirty="0" spc="-260"/>
              <a:t> </a:t>
            </a:r>
            <a:r>
              <a:rPr dirty="0" spc="-15"/>
              <a:t>Systems</a:t>
            </a:r>
          </a:p>
        </p:txBody>
      </p:sp>
      <p:sp>
        <p:nvSpPr>
          <p:cNvPr id="6" name="object 6"/>
          <p:cNvSpPr/>
          <p:nvPr/>
        </p:nvSpPr>
        <p:spPr>
          <a:xfrm>
            <a:off x="1088136" y="2564892"/>
            <a:ext cx="3195827" cy="213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330581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Hauke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Hendrik</a:t>
            </a:r>
            <a:r>
              <a:rPr dirty="0" sz="2400" spc="-114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Seidel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85906"/>
            <a:ext cx="188023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Z.</a:t>
            </a:r>
            <a:r>
              <a:rPr dirty="0" sz="1600" spc="-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Kabluchko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8949" y="1297781"/>
            <a:ext cx="3923029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5194" marR="5080" indent="-91313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Topics </a:t>
            </a:r>
            <a:r>
              <a:rPr dirty="0"/>
              <a:t>on </a:t>
            </a:r>
            <a:r>
              <a:rPr dirty="0" spc="-5"/>
              <a:t>Random </a:t>
            </a:r>
            <a:r>
              <a:rPr dirty="0" spc="-10"/>
              <a:t>Polynomials</a:t>
            </a:r>
            <a:r>
              <a:rPr dirty="0" spc="-114"/>
              <a:t> </a:t>
            </a:r>
            <a:r>
              <a:rPr dirty="0"/>
              <a:t>and  </a:t>
            </a:r>
            <a:r>
              <a:rPr dirty="0" spc="-5"/>
              <a:t>Random</a:t>
            </a:r>
            <a:r>
              <a:rPr dirty="0" spc="-25"/>
              <a:t> </a:t>
            </a:r>
            <a:r>
              <a:rPr dirty="0" spc="-10"/>
              <a:t>Polytopes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7" y="2638044"/>
            <a:ext cx="2090927" cy="258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21558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Divya</a:t>
            </a:r>
            <a:r>
              <a:rPr dirty="0" sz="2400" spc="-7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Sharma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85906"/>
            <a:ext cx="154178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5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Weiss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5485" y="1297781"/>
            <a:ext cx="448564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Tangent </a:t>
            </a:r>
            <a:r>
              <a:rPr dirty="0" spc="-10"/>
              <a:t>spaces to </a:t>
            </a:r>
            <a:r>
              <a:rPr dirty="0"/>
              <a:t>the </a:t>
            </a:r>
            <a:r>
              <a:rPr dirty="0" spc="-15"/>
              <a:t>Teichmüller</a:t>
            </a:r>
            <a:r>
              <a:rPr dirty="0" spc="-145"/>
              <a:t> </a:t>
            </a:r>
            <a:r>
              <a:rPr dirty="0" spc="-15"/>
              <a:t>space  from </a:t>
            </a:r>
            <a:r>
              <a:rPr dirty="0"/>
              <a:t>the </a:t>
            </a:r>
            <a:r>
              <a:rPr dirty="0" spc="-10"/>
              <a:t>energy-conscious</a:t>
            </a:r>
            <a:r>
              <a:rPr dirty="0" spc="-80"/>
              <a:t> </a:t>
            </a:r>
            <a:r>
              <a:rPr dirty="0" spc="-10"/>
              <a:t>perspective</a:t>
            </a:r>
          </a:p>
        </p:txBody>
      </p:sp>
      <p:sp>
        <p:nvSpPr>
          <p:cNvPr id="6" name="object 6"/>
          <p:cNvSpPr/>
          <p:nvPr/>
        </p:nvSpPr>
        <p:spPr>
          <a:xfrm>
            <a:off x="1115568" y="2653283"/>
            <a:ext cx="1728215" cy="2526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18764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Ali</a:t>
            </a:r>
            <a:r>
              <a:rPr dirty="0" sz="2400" spc="-7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Sheharyar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293219"/>
            <a:ext cx="154051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L.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Linsen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0674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9735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Visual Analysis </a:t>
            </a:r>
            <a:r>
              <a:rPr dirty="0"/>
              <a:t>of </a:t>
            </a:r>
            <a:r>
              <a:rPr dirty="0" spc="-10"/>
              <a:t>Regional</a:t>
            </a:r>
            <a:r>
              <a:rPr dirty="0" spc="-40"/>
              <a:t> </a:t>
            </a:r>
            <a:r>
              <a:rPr dirty="0" spc="-15"/>
              <a:t>Myocardial</a:t>
            </a:r>
          </a:p>
          <a:p>
            <a:pPr marL="12700">
              <a:lnSpc>
                <a:spcPct val="100000"/>
              </a:lnSpc>
              <a:tabLst>
                <a:tab pos="315023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Motion</a:t>
            </a:r>
            <a:r>
              <a:rPr dirty="0" u="heavy" spc="-9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Data	</a:t>
            </a:r>
          </a:p>
        </p:txBody>
      </p:sp>
      <p:sp>
        <p:nvSpPr>
          <p:cNvPr id="5" name="object 5"/>
          <p:cNvSpPr/>
          <p:nvPr/>
        </p:nvSpPr>
        <p:spPr>
          <a:xfrm>
            <a:off x="1115568" y="2642616"/>
            <a:ext cx="1511807" cy="226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2118" y="2500248"/>
            <a:ext cx="21558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Timo</a:t>
            </a:r>
            <a:r>
              <a:rPr dirty="0" sz="2400" spc="-14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Siebenand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2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2118" y="4585906"/>
            <a:ext cx="159131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35">
                <a:solidFill>
                  <a:srgbClr val="0099CC"/>
                </a:solidFill>
                <a:latin typeface="Meta Offc Pro"/>
                <a:cs typeface="Meta Offc Pro"/>
              </a:rPr>
              <a:t>T.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de</a:t>
            </a:r>
            <a:r>
              <a:rPr dirty="0" sz="1600" spc="-5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Laat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0674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9900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Exotic </a:t>
            </a:r>
            <a:r>
              <a:rPr dirty="0" spc="-15"/>
              <a:t>Group </a:t>
            </a:r>
            <a:r>
              <a:rPr dirty="0" spc="-10"/>
              <a:t>C*-Algebras</a:t>
            </a:r>
            <a:r>
              <a:rPr dirty="0" spc="-50"/>
              <a:t> </a:t>
            </a:r>
            <a:r>
              <a:rPr dirty="0"/>
              <a:t>and</a:t>
            </a:r>
          </a:p>
          <a:p>
            <a:pPr marL="12700">
              <a:lnSpc>
                <a:spcPct val="100000"/>
              </a:lnSpc>
              <a:tabLst>
                <a:tab pos="287845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crossed</a:t>
            </a:r>
            <a:r>
              <a:rPr dirty="0" u="heavy" spc="-8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Products	</a:t>
            </a:r>
          </a:p>
        </p:txBody>
      </p:sp>
      <p:sp>
        <p:nvSpPr>
          <p:cNvPr id="5" name="object 5"/>
          <p:cNvSpPr/>
          <p:nvPr/>
        </p:nvSpPr>
        <p:spPr>
          <a:xfrm>
            <a:off x="1115567" y="2564892"/>
            <a:ext cx="3203447" cy="213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18764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Huihui</a:t>
            </a:r>
            <a:r>
              <a:rPr dirty="0" sz="2400" spc="-5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5" b="1">
                <a:solidFill>
                  <a:srgbClr val="0099CC"/>
                </a:solidFill>
                <a:latin typeface="Meta Offc Pro"/>
                <a:cs typeface="Meta Offc Pro"/>
              </a:rPr>
              <a:t>Sun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293219"/>
            <a:ext cx="172085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S.</a:t>
            </a:r>
            <a:r>
              <a:rPr dirty="0" sz="1600" spc="-8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Gorlatch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568" y="2564891"/>
            <a:ext cx="2304288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1937" y="1340674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7487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Taming </a:t>
            </a:r>
            <a:r>
              <a:rPr dirty="0" spc="-20"/>
              <a:t>Control </a:t>
            </a:r>
            <a:r>
              <a:rPr dirty="0" spc="-15"/>
              <a:t>Divergence</a:t>
            </a:r>
            <a:r>
              <a:rPr dirty="0" spc="-60"/>
              <a:t> </a:t>
            </a:r>
            <a:r>
              <a:rPr dirty="0" spc="-5"/>
              <a:t>for</a:t>
            </a:r>
          </a:p>
          <a:p>
            <a:pPr marL="12700">
              <a:lnSpc>
                <a:spcPct val="100000"/>
              </a:lnSpc>
              <a:tabLst>
                <a:tab pos="152082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Vectorizing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Programs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on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SIMD</a:t>
            </a:r>
            <a:r>
              <a:rPr dirty="0" u="heavy" spc="-125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Extensions	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086" y="2500248"/>
            <a:ext cx="330581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Sara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Karina</a:t>
            </a:r>
            <a:r>
              <a:rPr dirty="0" sz="2400" spc="-5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Terveer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</a:t>
            </a:r>
            <a:r>
              <a:rPr dirty="0" sz="1600" spc="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Stochastik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086" y="4585906"/>
            <a:ext cx="147764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5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Löwe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0674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2423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Central </a:t>
            </a:r>
            <a:r>
              <a:rPr dirty="0" spc="-5"/>
              <a:t>Limit </a:t>
            </a:r>
            <a:r>
              <a:rPr dirty="0" spc="-10"/>
              <a:t>Theorems </a:t>
            </a:r>
            <a:r>
              <a:rPr dirty="0" spc="-5"/>
              <a:t>for </a:t>
            </a:r>
            <a:r>
              <a:rPr dirty="0" spc="-10"/>
              <a:t>Incomplete </a:t>
            </a:r>
            <a:r>
              <a:rPr dirty="0" spc="-15"/>
              <a:t>U-Statistics</a:t>
            </a:r>
            <a:r>
              <a:rPr dirty="0" spc="-195"/>
              <a:t> </a:t>
            </a:r>
            <a:r>
              <a:rPr dirty="0"/>
              <a:t>and</a:t>
            </a:r>
          </a:p>
          <a:p>
            <a:pPr marL="12700">
              <a:lnSpc>
                <a:spcPct val="100000"/>
              </a:lnSpc>
              <a:tabLst>
                <a:tab pos="1035050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Hitting Times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of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Random </a:t>
            </a:r>
            <a:r>
              <a:rPr dirty="0" u="heavy" spc="-20">
                <a:uFill>
                  <a:solidFill>
                    <a:srgbClr val="0099CC"/>
                  </a:solidFill>
                </a:uFill>
              </a:rPr>
              <a:t>Walks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on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Random</a:t>
            </a:r>
            <a:r>
              <a:rPr dirty="0" u="heavy" spc="-15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Graphs	</a:t>
            </a:r>
          </a:p>
        </p:txBody>
      </p:sp>
      <p:sp>
        <p:nvSpPr>
          <p:cNvPr id="5" name="object 5"/>
          <p:cNvSpPr/>
          <p:nvPr/>
        </p:nvSpPr>
        <p:spPr>
          <a:xfrm>
            <a:off x="1115568" y="2599944"/>
            <a:ext cx="2304287" cy="258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8652" y="2500248"/>
            <a:ext cx="4453890" cy="1184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Pierre </a:t>
            </a:r>
            <a:r>
              <a:rPr dirty="0" sz="2400" spc="-5" b="1">
                <a:solidFill>
                  <a:srgbClr val="0099CC"/>
                </a:solidFill>
                <a:latin typeface="Meta Offc Pro"/>
                <a:cs typeface="Meta Offc Pro"/>
              </a:rPr>
              <a:t>Philippe </a:t>
            </a: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Aurélien</a:t>
            </a:r>
            <a:r>
              <a:rPr dirty="0" sz="2400" spc="-25" b="1">
                <a:solidFill>
                  <a:srgbClr val="0099CC"/>
                </a:solidFill>
                <a:latin typeface="Meta Offc Pro"/>
                <a:cs typeface="Meta Offc Pro"/>
              </a:rPr>
              <a:t> Touchard</a:t>
            </a:r>
            <a:endParaRPr sz="2400">
              <a:latin typeface="Meta Offc Pro"/>
              <a:cs typeface="Meta Offc Pro"/>
            </a:endParaRPr>
          </a:p>
          <a:p>
            <a:pPr marL="12700" marR="1607185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Logik 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und</a:t>
            </a:r>
            <a:r>
              <a:rPr dirty="0" sz="1600" spc="-4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Grundlagenforschung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8652" y="4537058"/>
            <a:ext cx="136652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9CC"/>
                </a:solidFill>
                <a:latin typeface="Meta Offc Pro"/>
                <a:cs typeface="Meta Offc Pro"/>
              </a:rPr>
              <a:t>M.</a:t>
            </a:r>
            <a:r>
              <a:rPr dirty="0" sz="1600" spc="-5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Hils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9414" y="1493074"/>
            <a:ext cx="54133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On </a:t>
            </a:r>
            <a:r>
              <a:rPr dirty="0" spc="-15"/>
              <a:t>Transfer </a:t>
            </a:r>
            <a:r>
              <a:rPr dirty="0" spc="-10"/>
              <a:t>Principles </a:t>
            </a:r>
            <a:r>
              <a:rPr dirty="0" spc="-5"/>
              <a:t>in Henselian </a:t>
            </a:r>
            <a:r>
              <a:rPr dirty="0" spc="-15"/>
              <a:t>Valued</a:t>
            </a:r>
            <a:r>
              <a:rPr dirty="0" spc="-125"/>
              <a:t> </a:t>
            </a:r>
            <a:r>
              <a:rPr dirty="0" spc="-5"/>
              <a:t>Fields</a:t>
            </a:r>
          </a:p>
        </p:txBody>
      </p:sp>
      <p:sp>
        <p:nvSpPr>
          <p:cNvPr id="6" name="object 6"/>
          <p:cNvSpPr/>
          <p:nvPr/>
        </p:nvSpPr>
        <p:spPr>
          <a:xfrm>
            <a:off x="1079010" y="2564892"/>
            <a:ext cx="1871339" cy="202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8652" y="2500248"/>
            <a:ext cx="287147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CC"/>
                </a:solidFill>
                <a:latin typeface="Meta Offc Pro"/>
                <a:cs typeface="Meta Offc Pro"/>
              </a:rPr>
              <a:t>Michael</a:t>
            </a:r>
            <a:r>
              <a:rPr dirty="0" sz="2400" spc="-60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5" b="1">
                <a:solidFill>
                  <a:srgbClr val="0099CC"/>
                </a:solidFill>
                <a:latin typeface="Meta Offc Pro"/>
                <a:cs typeface="Meta Offc Pro"/>
              </a:rPr>
              <a:t>Wenske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Analysis und</a:t>
            </a:r>
            <a:r>
              <a:rPr dirty="0" sz="1600" spc="-6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Numerik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8652" y="4585906"/>
            <a:ext cx="1790700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Chr.</a:t>
            </a: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Engwer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0674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7322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Data-aware </a:t>
            </a:r>
            <a:r>
              <a:rPr dirty="0" spc="-5"/>
              <a:t>methods for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5"/>
              <a:t>simulation</a:t>
            </a:r>
          </a:p>
          <a:p>
            <a:pPr marL="12700">
              <a:lnSpc>
                <a:spcPct val="100000"/>
              </a:lnSpc>
              <a:tabLst>
                <a:tab pos="2326640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of </a:t>
            </a:r>
            <a:r>
              <a:rPr dirty="0" u="heavy" spc="-15">
                <a:uFill>
                  <a:solidFill>
                    <a:srgbClr val="0099CC"/>
                  </a:solidFill>
                </a:uFill>
              </a:rPr>
              <a:t>glioblastoma</a:t>
            </a:r>
            <a:r>
              <a:rPr dirty="0" u="heavy" spc="-75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multiforme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8132" y="576244"/>
            <a:ext cx="814069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/>
              <a:t>Gelöbnis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323088" y="1124711"/>
            <a:ext cx="4177665" cy="4680585"/>
          </a:xfrm>
          <a:custGeom>
            <a:avLst/>
            <a:gdLst/>
            <a:ahLst/>
            <a:cxnLst/>
            <a:rect l="l" t="t" r="r" b="b"/>
            <a:pathLst>
              <a:path w="4177665" h="4680585">
                <a:moveTo>
                  <a:pt x="0" y="696226"/>
                </a:moveTo>
                <a:lnTo>
                  <a:pt x="1606" y="648558"/>
                </a:lnTo>
                <a:lnTo>
                  <a:pt x="6355" y="601752"/>
                </a:lnTo>
                <a:lnTo>
                  <a:pt x="14144" y="555912"/>
                </a:lnTo>
                <a:lnTo>
                  <a:pt x="24869" y="511141"/>
                </a:lnTo>
                <a:lnTo>
                  <a:pt x="38426" y="467543"/>
                </a:lnTo>
                <a:lnTo>
                  <a:pt x="54712" y="425222"/>
                </a:lnTo>
                <a:lnTo>
                  <a:pt x="73623" y="384282"/>
                </a:lnTo>
                <a:lnTo>
                  <a:pt x="95054" y="344826"/>
                </a:lnTo>
                <a:lnTo>
                  <a:pt x="118903" y="306958"/>
                </a:lnTo>
                <a:lnTo>
                  <a:pt x="145066" y="270782"/>
                </a:lnTo>
                <a:lnTo>
                  <a:pt x="173439" y="236401"/>
                </a:lnTo>
                <a:lnTo>
                  <a:pt x="203919" y="203919"/>
                </a:lnTo>
                <a:lnTo>
                  <a:pt x="236401" y="173439"/>
                </a:lnTo>
                <a:lnTo>
                  <a:pt x="270782" y="145066"/>
                </a:lnTo>
                <a:lnTo>
                  <a:pt x="306958" y="118903"/>
                </a:lnTo>
                <a:lnTo>
                  <a:pt x="344826" y="95054"/>
                </a:lnTo>
                <a:lnTo>
                  <a:pt x="384282" y="73623"/>
                </a:lnTo>
                <a:lnTo>
                  <a:pt x="425222" y="54712"/>
                </a:lnTo>
                <a:lnTo>
                  <a:pt x="467543" y="38426"/>
                </a:lnTo>
                <a:lnTo>
                  <a:pt x="511141" y="24869"/>
                </a:lnTo>
                <a:lnTo>
                  <a:pt x="555912" y="14144"/>
                </a:lnTo>
                <a:lnTo>
                  <a:pt x="601752" y="6355"/>
                </a:lnTo>
                <a:lnTo>
                  <a:pt x="648558" y="1606"/>
                </a:lnTo>
                <a:lnTo>
                  <a:pt x="696226" y="0"/>
                </a:lnTo>
                <a:lnTo>
                  <a:pt x="3481057" y="0"/>
                </a:lnTo>
                <a:lnTo>
                  <a:pt x="3528725" y="1606"/>
                </a:lnTo>
                <a:lnTo>
                  <a:pt x="3575531" y="6355"/>
                </a:lnTo>
                <a:lnTo>
                  <a:pt x="3621371" y="14144"/>
                </a:lnTo>
                <a:lnTo>
                  <a:pt x="3666142" y="24869"/>
                </a:lnTo>
                <a:lnTo>
                  <a:pt x="3709740" y="38426"/>
                </a:lnTo>
                <a:lnTo>
                  <a:pt x="3752061" y="54712"/>
                </a:lnTo>
                <a:lnTo>
                  <a:pt x="3793001" y="73623"/>
                </a:lnTo>
                <a:lnTo>
                  <a:pt x="3832457" y="95054"/>
                </a:lnTo>
                <a:lnTo>
                  <a:pt x="3870325" y="118903"/>
                </a:lnTo>
                <a:lnTo>
                  <a:pt x="3906501" y="145066"/>
                </a:lnTo>
                <a:lnTo>
                  <a:pt x="3940882" y="173439"/>
                </a:lnTo>
                <a:lnTo>
                  <a:pt x="3973364" y="203919"/>
                </a:lnTo>
                <a:lnTo>
                  <a:pt x="4003844" y="236401"/>
                </a:lnTo>
                <a:lnTo>
                  <a:pt x="4032217" y="270782"/>
                </a:lnTo>
                <a:lnTo>
                  <a:pt x="4058380" y="306958"/>
                </a:lnTo>
                <a:lnTo>
                  <a:pt x="4082229" y="344826"/>
                </a:lnTo>
                <a:lnTo>
                  <a:pt x="4103660" y="384282"/>
                </a:lnTo>
                <a:lnTo>
                  <a:pt x="4122571" y="425222"/>
                </a:lnTo>
                <a:lnTo>
                  <a:pt x="4138857" y="467543"/>
                </a:lnTo>
                <a:lnTo>
                  <a:pt x="4152414" y="511141"/>
                </a:lnTo>
                <a:lnTo>
                  <a:pt x="4163139" y="555912"/>
                </a:lnTo>
                <a:lnTo>
                  <a:pt x="4170928" y="601752"/>
                </a:lnTo>
                <a:lnTo>
                  <a:pt x="4175677" y="648558"/>
                </a:lnTo>
                <a:lnTo>
                  <a:pt x="4177284" y="696226"/>
                </a:lnTo>
                <a:lnTo>
                  <a:pt x="4177284" y="3983977"/>
                </a:lnTo>
                <a:lnTo>
                  <a:pt x="4175677" y="4031645"/>
                </a:lnTo>
                <a:lnTo>
                  <a:pt x="4170928" y="4078451"/>
                </a:lnTo>
                <a:lnTo>
                  <a:pt x="4163139" y="4124291"/>
                </a:lnTo>
                <a:lnTo>
                  <a:pt x="4152414" y="4169062"/>
                </a:lnTo>
                <a:lnTo>
                  <a:pt x="4138857" y="4212660"/>
                </a:lnTo>
                <a:lnTo>
                  <a:pt x="4122571" y="4254981"/>
                </a:lnTo>
                <a:lnTo>
                  <a:pt x="4103660" y="4295921"/>
                </a:lnTo>
                <a:lnTo>
                  <a:pt x="4082229" y="4335377"/>
                </a:lnTo>
                <a:lnTo>
                  <a:pt x="4058380" y="4373245"/>
                </a:lnTo>
                <a:lnTo>
                  <a:pt x="4032217" y="4409421"/>
                </a:lnTo>
                <a:lnTo>
                  <a:pt x="4003844" y="4443802"/>
                </a:lnTo>
                <a:lnTo>
                  <a:pt x="3973364" y="4476284"/>
                </a:lnTo>
                <a:lnTo>
                  <a:pt x="3940882" y="4506764"/>
                </a:lnTo>
                <a:lnTo>
                  <a:pt x="3906501" y="4535137"/>
                </a:lnTo>
                <a:lnTo>
                  <a:pt x="3870325" y="4561300"/>
                </a:lnTo>
                <a:lnTo>
                  <a:pt x="3832457" y="4585149"/>
                </a:lnTo>
                <a:lnTo>
                  <a:pt x="3793001" y="4606580"/>
                </a:lnTo>
                <a:lnTo>
                  <a:pt x="3752061" y="4625491"/>
                </a:lnTo>
                <a:lnTo>
                  <a:pt x="3709740" y="4641777"/>
                </a:lnTo>
                <a:lnTo>
                  <a:pt x="3666142" y="4655334"/>
                </a:lnTo>
                <a:lnTo>
                  <a:pt x="3621371" y="4666059"/>
                </a:lnTo>
                <a:lnTo>
                  <a:pt x="3575531" y="4673848"/>
                </a:lnTo>
                <a:lnTo>
                  <a:pt x="3528725" y="4678597"/>
                </a:lnTo>
                <a:lnTo>
                  <a:pt x="3481057" y="4680204"/>
                </a:lnTo>
                <a:lnTo>
                  <a:pt x="696226" y="4680204"/>
                </a:lnTo>
                <a:lnTo>
                  <a:pt x="648558" y="4678597"/>
                </a:lnTo>
                <a:lnTo>
                  <a:pt x="601752" y="4673848"/>
                </a:lnTo>
                <a:lnTo>
                  <a:pt x="555912" y="4666059"/>
                </a:lnTo>
                <a:lnTo>
                  <a:pt x="511141" y="4655334"/>
                </a:lnTo>
                <a:lnTo>
                  <a:pt x="467543" y="4641777"/>
                </a:lnTo>
                <a:lnTo>
                  <a:pt x="425222" y="4625491"/>
                </a:lnTo>
                <a:lnTo>
                  <a:pt x="384282" y="4606580"/>
                </a:lnTo>
                <a:lnTo>
                  <a:pt x="344826" y="4585149"/>
                </a:lnTo>
                <a:lnTo>
                  <a:pt x="306958" y="4561300"/>
                </a:lnTo>
                <a:lnTo>
                  <a:pt x="270782" y="4535137"/>
                </a:lnTo>
                <a:lnTo>
                  <a:pt x="236401" y="4506764"/>
                </a:lnTo>
                <a:lnTo>
                  <a:pt x="203919" y="4476284"/>
                </a:lnTo>
                <a:lnTo>
                  <a:pt x="173439" y="4443802"/>
                </a:lnTo>
                <a:lnTo>
                  <a:pt x="145066" y="4409421"/>
                </a:lnTo>
                <a:lnTo>
                  <a:pt x="118903" y="4373245"/>
                </a:lnTo>
                <a:lnTo>
                  <a:pt x="95054" y="4335377"/>
                </a:lnTo>
                <a:lnTo>
                  <a:pt x="73623" y="4295921"/>
                </a:lnTo>
                <a:lnTo>
                  <a:pt x="54712" y="4254981"/>
                </a:lnTo>
                <a:lnTo>
                  <a:pt x="38426" y="4212660"/>
                </a:lnTo>
                <a:lnTo>
                  <a:pt x="24869" y="4169062"/>
                </a:lnTo>
                <a:lnTo>
                  <a:pt x="14144" y="4124291"/>
                </a:lnTo>
                <a:lnTo>
                  <a:pt x="6355" y="4078451"/>
                </a:lnTo>
                <a:lnTo>
                  <a:pt x="1606" y="4031645"/>
                </a:lnTo>
                <a:lnTo>
                  <a:pt x="0" y="3983977"/>
                </a:lnTo>
                <a:lnTo>
                  <a:pt x="0" y="696226"/>
                </a:lnTo>
                <a:close/>
              </a:path>
            </a:pathLst>
          </a:custGeom>
          <a:ln w="12192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Sie </a:t>
            </a:r>
            <a:r>
              <a:rPr dirty="0" spc="-10"/>
              <a:t>haben </a:t>
            </a:r>
            <a:r>
              <a:rPr dirty="0" spc="-5"/>
              <a:t>in </a:t>
            </a:r>
            <a:r>
              <a:rPr dirty="0"/>
              <a:t>einem </a:t>
            </a:r>
            <a:r>
              <a:rPr dirty="0" spc="-5"/>
              <a:t>ordnungsgemäßen </a:t>
            </a:r>
            <a:r>
              <a:rPr dirty="0" spc="-10"/>
              <a:t>Promotions-  verfahren </a:t>
            </a:r>
            <a:r>
              <a:rPr dirty="0" spc="-5"/>
              <a:t>die </a:t>
            </a:r>
            <a:r>
              <a:rPr dirty="0" spc="-15"/>
              <a:t>für </a:t>
            </a:r>
            <a:r>
              <a:rPr dirty="0"/>
              <a:t>die </a:t>
            </a:r>
            <a:r>
              <a:rPr dirty="0" spc="-5"/>
              <a:t>Promotion </a:t>
            </a:r>
            <a:r>
              <a:rPr dirty="0" spc="-15"/>
              <a:t>zum </a:t>
            </a:r>
            <a:r>
              <a:rPr dirty="0" spc="-10"/>
              <a:t>Doktor </a:t>
            </a:r>
            <a:r>
              <a:rPr dirty="0" spc="-5"/>
              <a:t>der  Naturwissenschaften, </a:t>
            </a:r>
            <a:r>
              <a:rPr dirty="0" spc="-10"/>
              <a:t>Doktor </a:t>
            </a:r>
            <a:r>
              <a:rPr dirty="0" spc="-5"/>
              <a:t>der </a:t>
            </a:r>
            <a:r>
              <a:rPr dirty="0" spc="-10"/>
              <a:t>Philosophie </a:t>
            </a:r>
            <a:r>
              <a:rPr dirty="0" spc="-5"/>
              <a:t>und  </a:t>
            </a:r>
            <a:r>
              <a:rPr dirty="0" spc="-15"/>
              <a:t>zum </a:t>
            </a:r>
            <a:r>
              <a:rPr dirty="0" spc="-10"/>
              <a:t>Doktor </a:t>
            </a:r>
            <a:r>
              <a:rPr dirty="0" spc="-5"/>
              <a:t>der </a:t>
            </a:r>
            <a:r>
              <a:rPr dirty="0" spc="-10"/>
              <a:t>Pädagogik </a:t>
            </a:r>
            <a:r>
              <a:rPr dirty="0" spc="-5"/>
              <a:t>geforderten </a:t>
            </a:r>
            <a:r>
              <a:rPr dirty="0" spc="-10"/>
              <a:t>Leistungen  erfüllt </a:t>
            </a:r>
            <a:r>
              <a:rPr dirty="0" spc="-5"/>
              <a:t>und </a:t>
            </a:r>
            <a:r>
              <a:rPr dirty="0" spc="-10"/>
              <a:t>Ihre </a:t>
            </a:r>
            <a:r>
              <a:rPr dirty="0" spc="-5"/>
              <a:t>wissenschaftliche Befähigung  </a:t>
            </a:r>
            <a:r>
              <a:rPr dirty="0" spc="-10"/>
              <a:t>nachgewiesen.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/>
          </a:p>
          <a:p>
            <a:pPr algn="just" marL="12700" marR="6985" indent="-635">
              <a:lnSpc>
                <a:spcPct val="100000"/>
              </a:lnSpc>
            </a:pPr>
            <a:r>
              <a:rPr dirty="0" spc="-10"/>
              <a:t>Ich promoviere </a:t>
            </a:r>
            <a:r>
              <a:rPr dirty="0"/>
              <a:t>Sie </a:t>
            </a:r>
            <a:r>
              <a:rPr dirty="0" spc="-15"/>
              <a:t>zum </a:t>
            </a:r>
            <a:r>
              <a:rPr dirty="0" spc="-10"/>
              <a:t>Doktor </a:t>
            </a:r>
            <a:r>
              <a:rPr dirty="0"/>
              <a:t>der </a:t>
            </a:r>
            <a:r>
              <a:rPr dirty="0" spc="-15"/>
              <a:t>Natur-  </a:t>
            </a:r>
            <a:r>
              <a:rPr dirty="0" spc="-10"/>
              <a:t>wissenschaften und </a:t>
            </a:r>
            <a:r>
              <a:rPr dirty="0" spc="-5"/>
              <a:t>nehme Ihnen </a:t>
            </a:r>
            <a:r>
              <a:rPr dirty="0" spc="-20"/>
              <a:t>das </a:t>
            </a:r>
            <a:r>
              <a:rPr dirty="0" spc="-10"/>
              <a:t>Gelöbnis</a:t>
            </a:r>
            <a:r>
              <a:rPr dirty="0" spc="90"/>
              <a:t> </a:t>
            </a:r>
            <a:r>
              <a:rPr dirty="0" spc="-15"/>
              <a:t>ab,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/>
          </a:p>
          <a:p>
            <a:pPr algn="just" marL="12700" marR="8255">
              <a:lnSpc>
                <a:spcPct val="100000"/>
              </a:lnSpc>
            </a:pPr>
            <a:r>
              <a:rPr dirty="0" spc="-20"/>
              <a:t>dass </a:t>
            </a:r>
            <a:r>
              <a:rPr dirty="0"/>
              <a:t>Sie </a:t>
            </a:r>
            <a:r>
              <a:rPr dirty="0" spc="-5"/>
              <a:t>jederzeit </a:t>
            </a:r>
            <a:r>
              <a:rPr dirty="0" spc="-10"/>
              <a:t>bestrebt </a:t>
            </a:r>
            <a:r>
              <a:rPr dirty="0"/>
              <a:t>sein </a:t>
            </a:r>
            <a:r>
              <a:rPr dirty="0" spc="-10"/>
              <a:t>wollen, </a:t>
            </a:r>
            <a:r>
              <a:rPr dirty="0" spc="-5"/>
              <a:t>den </a:t>
            </a:r>
            <a:r>
              <a:rPr dirty="0"/>
              <a:t>Ihnen  </a:t>
            </a:r>
            <a:r>
              <a:rPr dirty="0" spc="-5"/>
              <a:t>verliehenen </a:t>
            </a:r>
            <a:r>
              <a:rPr dirty="0" spc="-10"/>
              <a:t>Doktorgrad vor jedem </a:t>
            </a:r>
            <a:r>
              <a:rPr dirty="0" spc="-15"/>
              <a:t>Makel zu  </a:t>
            </a:r>
            <a:r>
              <a:rPr dirty="0" spc="-10"/>
              <a:t>bewahren,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/>
          </a:p>
          <a:p>
            <a:pPr algn="just" marL="13335" marR="5715" indent="-635">
              <a:lnSpc>
                <a:spcPct val="100000"/>
              </a:lnSpc>
            </a:pPr>
            <a:r>
              <a:rPr dirty="0" spc="-5"/>
              <a:t>die </a:t>
            </a:r>
            <a:r>
              <a:rPr dirty="0" spc="-10"/>
              <a:t>besondere gesellschaftliche Verantwortung des  Doktorgrades</a:t>
            </a:r>
            <a:r>
              <a:rPr dirty="0" spc="-25"/>
              <a:t> </a:t>
            </a:r>
            <a:r>
              <a:rPr dirty="0" spc="-5"/>
              <a:t>anzuerkennen,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/>
          </a:p>
          <a:p>
            <a:pPr algn="just" marL="12700" marR="8255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sich </a:t>
            </a:r>
            <a:r>
              <a:rPr dirty="0" spc="5"/>
              <a:t>in </a:t>
            </a:r>
            <a:r>
              <a:rPr dirty="0" spc="-10"/>
              <a:t>Ihrer </a:t>
            </a:r>
            <a:r>
              <a:rPr dirty="0" spc="-5"/>
              <a:t>wissenschaftlichen Arbeit dieses </a:t>
            </a:r>
            <a:r>
              <a:rPr dirty="0" spc="-10"/>
              <a:t>Titels  </a:t>
            </a:r>
            <a:r>
              <a:rPr dirty="0" spc="-15"/>
              <a:t>würdig </a:t>
            </a:r>
            <a:r>
              <a:rPr dirty="0" spc="-10"/>
              <a:t>zu</a:t>
            </a:r>
            <a:r>
              <a:rPr dirty="0" spc="10"/>
              <a:t> </a:t>
            </a:r>
            <a:r>
              <a:rPr dirty="0" spc="-5"/>
              <a:t>erweisen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/>
          </a:p>
          <a:p>
            <a:pPr algn="just" marL="13335" marR="8255" indent="-635">
              <a:lnSpc>
                <a:spcPct val="100000"/>
              </a:lnSpc>
            </a:pPr>
            <a:r>
              <a:rPr dirty="0" spc="-10"/>
              <a:t>und </a:t>
            </a:r>
            <a:r>
              <a:rPr dirty="0" spc="-5"/>
              <a:t>jederzeit nach </a:t>
            </a:r>
            <a:r>
              <a:rPr dirty="0" spc="-10"/>
              <a:t>bestem Wissen </a:t>
            </a:r>
            <a:r>
              <a:rPr dirty="0" spc="-5"/>
              <a:t>und </a:t>
            </a:r>
            <a:r>
              <a:rPr dirty="0" spc="-10"/>
              <a:t>Gewissen  </a:t>
            </a:r>
            <a:r>
              <a:rPr dirty="0" spc="-5"/>
              <a:t>die </a:t>
            </a:r>
            <a:r>
              <a:rPr dirty="0" spc="-10"/>
              <a:t>Wahrheit zu suchen und zu</a:t>
            </a:r>
            <a:r>
              <a:rPr dirty="0" spc="20"/>
              <a:t> </a:t>
            </a:r>
            <a:r>
              <a:rPr dirty="0" spc="-5"/>
              <a:t>bekennen.</a:t>
            </a:r>
          </a:p>
        </p:txBody>
      </p:sp>
      <p:sp>
        <p:nvSpPr>
          <p:cNvPr id="5" name="object 5"/>
          <p:cNvSpPr/>
          <p:nvPr/>
        </p:nvSpPr>
        <p:spPr>
          <a:xfrm>
            <a:off x="4643628" y="1124711"/>
            <a:ext cx="4177665" cy="4680585"/>
          </a:xfrm>
          <a:custGeom>
            <a:avLst/>
            <a:gdLst/>
            <a:ahLst/>
            <a:cxnLst/>
            <a:rect l="l" t="t" r="r" b="b"/>
            <a:pathLst>
              <a:path w="4177665" h="4680585">
                <a:moveTo>
                  <a:pt x="0" y="696226"/>
                </a:moveTo>
                <a:lnTo>
                  <a:pt x="1606" y="648558"/>
                </a:lnTo>
                <a:lnTo>
                  <a:pt x="6355" y="601752"/>
                </a:lnTo>
                <a:lnTo>
                  <a:pt x="14144" y="555912"/>
                </a:lnTo>
                <a:lnTo>
                  <a:pt x="24869" y="511141"/>
                </a:lnTo>
                <a:lnTo>
                  <a:pt x="38426" y="467543"/>
                </a:lnTo>
                <a:lnTo>
                  <a:pt x="54712" y="425222"/>
                </a:lnTo>
                <a:lnTo>
                  <a:pt x="73623" y="384282"/>
                </a:lnTo>
                <a:lnTo>
                  <a:pt x="95054" y="344826"/>
                </a:lnTo>
                <a:lnTo>
                  <a:pt x="118903" y="306958"/>
                </a:lnTo>
                <a:lnTo>
                  <a:pt x="145066" y="270782"/>
                </a:lnTo>
                <a:lnTo>
                  <a:pt x="173439" y="236401"/>
                </a:lnTo>
                <a:lnTo>
                  <a:pt x="203919" y="203919"/>
                </a:lnTo>
                <a:lnTo>
                  <a:pt x="236401" y="173439"/>
                </a:lnTo>
                <a:lnTo>
                  <a:pt x="270782" y="145066"/>
                </a:lnTo>
                <a:lnTo>
                  <a:pt x="306958" y="118903"/>
                </a:lnTo>
                <a:lnTo>
                  <a:pt x="344826" y="95054"/>
                </a:lnTo>
                <a:lnTo>
                  <a:pt x="384282" y="73623"/>
                </a:lnTo>
                <a:lnTo>
                  <a:pt x="425222" y="54712"/>
                </a:lnTo>
                <a:lnTo>
                  <a:pt x="467543" y="38426"/>
                </a:lnTo>
                <a:lnTo>
                  <a:pt x="511141" y="24869"/>
                </a:lnTo>
                <a:lnTo>
                  <a:pt x="555912" y="14144"/>
                </a:lnTo>
                <a:lnTo>
                  <a:pt x="601752" y="6355"/>
                </a:lnTo>
                <a:lnTo>
                  <a:pt x="648558" y="1606"/>
                </a:lnTo>
                <a:lnTo>
                  <a:pt x="696226" y="0"/>
                </a:lnTo>
                <a:lnTo>
                  <a:pt x="3481057" y="0"/>
                </a:lnTo>
                <a:lnTo>
                  <a:pt x="3528725" y="1606"/>
                </a:lnTo>
                <a:lnTo>
                  <a:pt x="3575531" y="6355"/>
                </a:lnTo>
                <a:lnTo>
                  <a:pt x="3621371" y="14144"/>
                </a:lnTo>
                <a:lnTo>
                  <a:pt x="3666142" y="24869"/>
                </a:lnTo>
                <a:lnTo>
                  <a:pt x="3709740" y="38426"/>
                </a:lnTo>
                <a:lnTo>
                  <a:pt x="3752061" y="54712"/>
                </a:lnTo>
                <a:lnTo>
                  <a:pt x="3793001" y="73623"/>
                </a:lnTo>
                <a:lnTo>
                  <a:pt x="3832457" y="95054"/>
                </a:lnTo>
                <a:lnTo>
                  <a:pt x="3870325" y="118903"/>
                </a:lnTo>
                <a:lnTo>
                  <a:pt x="3906501" y="145066"/>
                </a:lnTo>
                <a:lnTo>
                  <a:pt x="3940882" y="173439"/>
                </a:lnTo>
                <a:lnTo>
                  <a:pt x="3973364" y="203919"/>
                </a:lnTo>
                <a:lnTo>
                  <a:pt x="4003844" y="236401"/>
                </a:lnTo>
                <a:lnTo>
                  <a:pt x="4032217" y="270782"/>
                </a:lnTo>
                <a:lnTo>
                  <a:pt x="4058380" y="306958"/>
                </a:lnTo>
                <a:lnTo>
                  <a:pt x="4082229" y="344826"/>
                </a:lnTo>
                <a:lnTo>
                  <a:pt x="4103660" y="384282"/>
                </a:lnTo>
                <a:lnTo>
                  <a:pt x="4122571" y="425222"/>
                </a:lnTo>
                <a:lnTo>
                  <a:pt x="4138857" y="467543"/>
                </a:lnTo>
                <a:lnTo>
                  <a:pt x="4152414" y="511141"/>
                </a:lnTo>
                <a:lnTo>
                  <a:pt x="4163139" y="555912"/>
                </a:lnTo>
                <a:lnTo>
                  <a:pt x="4170928" y="601752"/>
                </a:lnTo>
                <a:lnTo>
                  <a:pt x="4175677" y="648558"/>
                </a:lnTo>
                <a:lnTo>
                  <a:pt x="4177284" y="696226"/>
                </a:lnTo>
                <a:lnTo>
                  <a:pt x="4177284" y="3983977"/>
                </a:lnTo>
                <a:lnTo>
                  <a:pt x="4175677" y="4031645"/>
                </a:lnTo>
                <a:lnTo>
                  <a:pt x="4170928" y="4078451"/>
                </a:lnTo>
                <a:lnTo>
                  <a:pt x="4163139" y="4124291"/>
                </a:lnTo>
                <a:lnTo>
                  <a:pt x="4152414" y="4169062"/>
                </a:lnTo>
                <a:lnTo>
                  <a:pt x="4138857" y="4212660"/>
                </a:lnTo>
                <a:lnTo>
                  <a:pt x="4122571" y="4254981"/>
                </a:lnTo>
                <a:lnTo>
                  <a:pt x="4103660" y="4295921"/>
                </a:lnTo>
                <a:lnTo>
                  <a:pt x="4082229" y="4335377"/>
                </a:lnTo>
                <a:lnTo>
                  <a:pt x="4058380" y="4373245"/>
                </a:lnTo>
                <a:lnTo>
                  <a:pt x="4032217" y="4409421"/>
                </a:lnTo>
                <a:lnTo>
                  <a:pt x="4003844" y="4443802"/>
                </a:lnTo>
                <a:lnTo>
                  <a:pt x="3973364" y="4476284"/>
                </a:lnTo>
                <a:lnTo>
                  <a:pt x="3940882" y="4506764"/>
                </a:lnTo>
                <a:lnTo>
                  <a:pt x="3906501" y="4535137"/>
                </a:lnTo>
                <a:lnTo>
                  <a:pt x="3870325" y="4561300"/>
                </a:lnTo>
                <a:lnTo>
                  <a:pt x="3832457" y="4585149"/>
                </a:lnTo>
                <a:lnTo>
                  <a:pt x="3793001" y="4606580"/>
                </a:lnTo>
                <a:lnTo>
                  <a:pt x="3752061" y="4625491"/>
                </a:lnTo>
                <a:lnTo>
                  <a:pt x="3709740" y="4641777"/>
                </a:lnTo>
                <a:lnTo>
                  <a:pt x="3666142" y="4655334"/>
                </a:lnTo>
                <a:lnTo>
                  <a:pt x="3621371" y="4666059"/>
                </a:lnTo>
                <a:lnTo>
                  <a:pt x="3575531" y="4673848"/>
                </a:lnTo>
                <a:lnTo>
                  <a:pt x="3528725" y="4678597"/>
                </a:lnTo>
                <a:lnTo>
                  <a:pt x="3481057" y="4680204"/>
                </a:lnTo>
                <a:lnTo>
                  <a:pt x="696226" y="4680204"/>
                </a:lnTo>
                <a:lnTo>
                  <a:pt x="648558" y="4678597"/>
                </a:lnTo>
                <a:lnTo>
                  <a:pt x="601752" y="4673848"/>
                </a:lnTo>
                <a:lnTo>
                  <a:pt x="555912" y="4666059"/>
                </a:lnTo>
                <a:lnTo>
                  <a:pt x="511141" y="4655334"/>
                </a:lnTo>
                <a:lnTo>
                  <a:pt x="467543" y="4641777"/>
                </a:lnTo>
                <a:lnTo>
                  <a:pt x="425222" y="4625491"/>
                </a:lnTo>
                <a:lnTo>
                  <a:pt x="384282" y="4606580"/>
                </a:lnTo>
                <a:lnTo>
                  <a:pt x="344826" y="4585149"/>
                </a:lnTo>
                <a:lnTo>
                  <a:pt x="306958" y="4561300"/>
                </a:lnTo>
                <a:lnTo>
                  <a:pt x="270782" y="4535137"/>
                </a:lnTo>
                <a:lnTo>
                  <a:pt x="236401" y="4506764"/>
                </a:lnTo>
                <a:lnTo>
                  <a:pt x="203919" y="4476284"/>
                </a:lnTo>
                <a:lnTo>
                  <a:pt x="173439" y="4443802"/>
                </a:lnTo>
                <a:lnTo>
                  <a:pt x="145066" y="4409421"/>
                </a:lnTo>
                <a:lnTo>
                  <a:pt x="118903" y="4373245"/>
                </a:lnTo>
                <a:lnTo>
                  <a:pt x="95054" y="4335377"/>
                </a:lnTo>
                <a:lnTo>
                  <a:pt x="73623" y="4295921"/>
                </a:lnTo>
                <a:lnTo>
                  <a:pt x="54712" y="4254981"/>
                </a:lnTo>
                <a:lnTo>
                  <a:pt x="38426" y="4212660"/>
                </a:lnTo>
                <a:lnTo>
                  <a:pt x="24869" y="4169062"/>
                </a:lnTo>
                <a:lnTo>
                  <a:pt x="14144" y="4124291"/>
                </a:lnTo>
                <a:lnTo>
                  <a:pt x="6355" y="4078451"/>
                </a:lnTo>
                <a:lnTo>
                  <a:pt x="1606" y="4031645"/>
                </a:lnTo>
                <a:lnTo>
                  <a:pt x="0" y="3983977"/>
                </a:lnTo>
                <a:lnTo>
                  <a:pt x="0" y="696226"/>
                </a:lnTo>
                <a:close/>
              </a:path>
            </a:pathLst>
          </a:custGeom>
          <a:ln w="12192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762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 </a:t>
            </a:r>
            <a:r>
              <a:rPr dirty="0" spc="-15"/>
              <a:t>accordance </a:t>
            </a:r>
            <a:r>
              <a:rPr dirty="0" spc="-5"/>
              <a:t>with the </a:t>
            </a:r>
            <a:r>
              <a:rPr dirty="0" spc="-10"/>
              <a:t>regulations for </a:t>
            </a:r>
            <a:r>
              <a:rPr dirty="0" spc="-5"/>
              <a:t>a </a:t>
            </a:r>
            <a:r>
              <a:rPr dirty="0" spc="-15"/>
              <a:t>doctoral  </a:t>
            </a:r>
            <a:r>
              <a:rPr dirty="0" spc="-10"/>
              <a:t>degree </a:t>
            </a:r>
            <a:r>
              <a:rPr dirty="0" spc="-5"/>
              <a:t>in </a:t>
            </a:r>
            <a:r>
              <a:rPr dirty="0" spc="-15"/>
              <a:t>Natural </a:t>
            </a:r>
            <a:r>
              <a:rPr dirty="0" spc="-10"/>
              <a:t>Sciences (Dr. </a:t>
            </a:r>
            <a:r>
              <a:rPr dirty="0" spc="-15"/>
              <a:t>rer. </a:t>
            </a:r>
            <a:r>
              <a:rPr dirty="0" spc="-5"/>
              <a:t>nat.), </a:t>
            </a:r>
            <a:r>
              <a:rPr dirty="0" spc="-10"/>
              <a:t>doctor </a:t>
            </a:r>
            <a:r>
              <a:rPr dirty="0" spc="-5"/>
              <a:t>of  </a:t>
            </a:r>
            <a:r>
              <a:rPr dirty="0" spc="-10"/>
              <a:t>Philosophy </a:t>
            </a:r>
            <a:r>
              <a:rPr dirty="0" spc="-5"/>
              <a:t>and </a:t>
            </a:r>
            <a:r>
              <a:rPr dirty="0" spc="-10"/>
              <a:t>Pedagogy you </a:t>
            </a:r>
            <a:r>
              <a:rPr dirty="0" spc="-15"/>
              <a:t>have </a:t>
            </a:r>
            <a:r>
              <a:rPr dirty="0" spc="-5"/>
              <a:t>met </a:t>
            </a:r>
            <a:r>
              <a:rPr dirty="0" spc="-10"/>
              <a:t>the  stipulated </a:t>
            </a:r>
            <a:r>
              <a:rPr dirty="0" spc="-5"/>
              <a:t>requirements and </a:t>
            </a:r>
            <a:r>
              <a:rPr dirty="0" spc="-10"/>
              <a:t>demonstrated </a:t>
            </a:r>
            <a:r>
              <a:rPr dirty="0" spc="-15"/>
              <a:t>your  </a:t>
            </a:r>
            <a:r>
              <a:rPr dirty="0" spc="-10"/>
              <a:t>scholarly competence.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/>
          </a:p>
          <a:p>
            <a:pPr algn="just" marL="12700" marR="10795">
              <a:lnSpc>
                <a:spcPct val="100000"/>
              </a:lnSpc>
            </a:pPr>
            <a:r>
              <a:rPr dirty="0" spc="-10"/>
              <a:t>Therefore, </a:t>
            </a:r>
            <a:r>
              <a:rPr dirty="0" spc="-5"/>
              <a:t>I </a:t>
            </a:r>
            <a:r>
              <a:rPr dirty="0" spc="-15"/>
              <a:t>award </a:t>
            </a:r>
            <a:r>
              <a:rPr dirty="0" spc="-10"/>
              <a:t>to </a:t>
            </a:r>
            <a:r>
              <a:rPr dirty="0" spc="-15"/>
              <a:t>you </a:t>
            </a:r>
            <a:r>
              <a:rPr dirty="0" spc="-5"/>
              <a:t>a </a:t>
            </a:r>
            <a:r>
              <a:rPr dirty="0" spc="-10"/>
              <a:t>doctoral degree </a:t>
            </a:r>
            <a:r>
              <a:rPr dirty="0" spc="-5"/>
              <a:t>in  </a:t>
            </a:r>
            <a:r>
              <a:rPr dirty="0" spc="-15"/>
              <a:t>Natural </a:t>
            </a:r>
            <a:r>
              <a:rPr dirty="0" spc="-10"/>
              <a:t>Sciences </a:t>
            </a:r>
            <a:r>
              <a:rPr dirty="0" spc="-5"/>
              <a:t>and </a:t>
            </a:r>
            <a:r>
              <a:rPr dirty="0" spc="-15"/>
              <a:t>ask </a:t>
            </a:r>
            <a:r>
              <a:rPr dirty="0" spc="-10"/>
              <a:t>you to solemnly</a:t>
            </a:r>
            <a:r>
              <a:rPr dirty="0" spc="-40"/>
              <a:t> </a:t>
            </a:r>
            <a:r>
              <a:rPr dirty="0" spc="-10"/>
              <a:t>promise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/>
          </a:p>
          <a:p>
            <a:pPr algn="just" marL="12700" marR="11430">
              <a:lnSpc>
                <a:spcPct val="100000"/>
              </a:lnSpc>
            </a:pPr>
            <a:r>
              <a:rPr dirty="0" spc="-5"/>
              <a:t>that </a:t>
            </a:r>
            <a:r>
              <a:rPr dirty="0" spc="-10"/>
              <a:t>you </a:t>
            </a:r>
            <a:r>
              <a:rPr dirty="0" spc="-15"/>
              <a:t>will strive, </a:t>
            </a:r>
            <a:r>
              <a:rPr dirty="0" spc="-5"/>
              <a:t>at </a:t>
            </a:r>
            <a:r>
              <a:rPr dirty="0" spc="-15"/>
              <a:t>all </a:t>
            </a:r>
            <a:r>
              <a:rPr dirty="0"/>
              <a:t>times, </a:t>
            </a:r>
            <a:r>
              <a:rPr dirty="0" spc="-10"/>
              <a:t>to protect the  doctoral </a:t>
            </a:r>
            <a:r>
              <a:rPr dirty="0" spc="-5"/>
              <a:t>title </a:t>
            </a:r>
            <a:r>
              <a:rPr dirty="0" spc="-15"/>
              <a:t>awarded </a:t>
            </a:r>
            <a:r>
              <a:rPr dirty="0" spc="-10"/>
              <a:t>to you </a:t>
            </a:r>
            <a:r>
              <a:rPr dirty="0" spc="-15"/>
              <a:t>from </a:t>
            </a:r>
            <a:r>
              <a:rPr dirty="0" spc="-10"/>
              <a:t>any</a:t>
            </a:r>
            <a:r>
              <a:rPr dirty="0"/>
              <a:t> </a:t>
            </a:r>
            <a:r>
              <a:rPr dirty="0" spc="-10"/>
              <a:t>blemish,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/>
          </a:p>
          <a:p>
            <a:pPr algn="just" marL="12700" marR="10795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that </a:t>
            </a:r>
            <a:r>
              <a:rPr dirty="0" spc="-10"/>
              <a:t>you </a:t>
            </a:r>
            <a:r>
              <a:rPr dirty="0" spc="-5"/>
              <a:t>acknowledge the </a:t>
            </a:r>
            <a:r>
              <a:rPr dirty="0" spc="-10"/>
              <a:t>special </a:t>
            </a:r>
            <a:r>
              <a:rPr dirty="0" spc="-15"/>
              <a:t>social  </a:t>
            </a:r>
            <a:r>
              <a:rPr dirty="0" spc="-10"/>
              <a:t>responsibility </a:t>
            </a:r>
            <a:r>
              <a:rPr dirty="0" spc="-5"/>
              <a:t>of </a:t>
            </a:r>
            <a:r>
              <a:rPr dirty="0" spc="-10"/>
              <a:t>your doctoral</a:t>
            </a:r>
            <a:r>
              <a:rPr dirty="0" spc="-55"/>
              <a:t> </a:t>
            </a:r>
            <a:r>
              <a:rPr dirty="0" spc="-5"/>
              <a:t>title,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/>
          </a:p>
          <a:p>
            <a:pPr algn="just" marL="12700" marR="5080">
              <a:lnSpc>
                <a:spcPct val="100000"/>
              </a:lnSpc>
            </a:pPr>
            <a:r>
              <a:rPr dirty="0" spc="-5"/>
              <a:t>that </a:t>
            </a:r>
            <a:r>
              <a:rPr dirty="0" spc="-10"/>
              <a:t>you will demonstrate </a:t>
            </a:r>
            <a:r>
              <a:rPr dirty="0" spc="-5"/>
              <a:t>in </a:t>
            </a:r>
            <a:r>
              <a:rPr dirty="0" spc="-10"/>
              <a:t>your </a:t>
            </a:r>
            <a:r>
              <a:rPr dirty="0" spc="-5"/>
              <a:t>academic work  </a:t>
            </a:r>
            <a:r>
              <a:rPr dirty="0" spc="-10"/>
              <a:t>that you </a:t>
            </a:r>
            <a:r>
              <a:rPr dirty="0" spc="-15"/>
              <a:t>are </a:t>
            </a:r>
            <a:r>
              <a:rPr dirty="0" spc="-5"/>
              <a:t>worthy of </a:t>
            </a:r>
            <a:r>
              <a:rPr dirty="0" spc="-10"/>
              <a:t>your doctoral</a:t>
            </a:r>
            <a:r>
              <a:rPr dirty="0" spc="-75"/>
              <a:t> </a:t>
            </a:r>
            <a:r>
              <a:rPr dirty="0" spc="-5"/>
              <a:t>title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/>
          </a:p>
          <a:p>
            <a:pPr algn="just" marL="12700" marR="10795">
              <a:lnSpc>
                <a:spcPct val="100000"/>
              </a:lnSpc>
            </a:pPr>
            <a:r>
              <a:rPr dirty="0" spc="-5"/>
              <a:t>and that </a:t>
            </a:r>
            <a:r>
              <a:rPr dirty="0" spc="-10"/>
              <a:t>you will, </a:t>
            </a:r>
            <a:r>
              <a:rPr dirty="0" spc="-15"/>
              <a:t>according </a:t>
            </a:r>
            <a:r>
              <a:rPr dirty="0" spc="-10"/>
              <a:t>to </a:t>
            </a:r>
            <a:r>
              <a:rPr dirty="0"/>
              <a:t>the </a:t>
            </a:r>
            <a:r>
              <a:rPr dirty="0" spc="-10"/>
              <a:t>best </a:t>
            </a:r>
            <a:r>
              <a:rPr dirty="0" spc="-5"/>
              <a:t>of </a:t>
            </a:r>
            <a:r>
              <a:rPr dirty="0" spc="-20"/>
              <a:t>your  </a:t>
            </a:r>
            <a:r>
              <a:rPr dirty="0" spc="-5"/>
              <a:t>knowledge and belief, </a:t>
            </a:r>
            <a:r>
              <a:rPr dirty="0" spc="-10"/>
              <a:t>search for </a:t>
            </a:r>
            <a:r>
              <a:rPr dirty="0" spc="-5"/>
              <a:t>and </a:t>
            </a:r>
            <a:r>
              <a:rPr dirty="0" spc="-10"/>
              <a:t>state </a:t>
            </a:r>
            <a:r>
              <a:rPr dirty="0" spc="-5"/>
              <a:t>the truth  at </a:t>
            </a:r>
            <a:r>
              <a:rPr dirty="0" spc="-15"/>
              <a:t>all</a:t>
            </a:r>
            <a:r>
              <a:rPr dirty="0" spc="-30"/>
              <a:t> </a:t>
            </a:r>
            <a:r>
              <a:rPr dirty="0" spc="-5"/>
              <a:t>times.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779" y="2500248"/>
            <a:ext cx="21558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9CC"/>
                </a:solidFill>
                <a:latin typeface="Meta Offc Pro"/>
                <a:cs typeface="Meta Offc Pro"/>
              </a:rPr>
              <a:t>Markus</a:t>
            </a:r>
            <a:r>
              <a:rPr dirty="0" sz="2400" spc="-55" b="1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2400" spc="-25" b="1">
                <a:solidFill>
                  <a:srgbClr val="0099CC"/>
                </a:solidFill>
                <a:latin typeface="Meta Offc Pro"/>
                <a:cs typeface="Meta Offc Pro"/>
              </a:rPr>
              <a:t>Zeggel</a:t>
            </a:r>
            <a:endParaRPr sz="24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0779" y="4585906"/>
            <a:ext cx="160718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9CC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9CC"/>
                </a:solidFill>
                <a:latin typeface="Meta Offc Pro"/>
                <a:cs typeface="Meta Offc Pro"/>
              </a:rPr>
              <a:t>Dr. </a:t>
            </a:r>
            <a:r>
              <a:rPr dirty="0" sz="1600" spc="5">
                <a:solidFill>
                  <a:srgbClr val="0099CC"/>
                </a:solidFill>
                <a:latin typeface="Meta Offc Pro"/>
                <a:cs typeface="Meta Offc Pro"/>
              </a:rPr>
              <a:t>A.</a:t>
            </a:r>
            <a:r>
              <a:rPr dirty="0" sz="1600" spc="-25">
                <a:solidFill>
                  <a:srgbClr val="0099CC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9CC"/>
                </a:solidFill>
                <a:latin typeface="Meta Offc Pro"/>
                <a:cs typeface="Meta Offc Pro"/>
              </a:rPr>
              <a:t>Bartels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937" y="1340674"/>
            <a:ext cx="83419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90055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Bounded Isomorphism</a:t>
            </a:r>
            <a:r>
              <a:rPr dirty="0" spc="-55"/>
              <a:t> </a:t>
            </a:r>
            <a:r>
              <a:rPr dirty="0" spc="-20"/>
              <a:t>Conjectures</a:t>
            </a:r>
          </a:p>
          <a:p>
            <a:pPr marL="12700">
              <a:lnSpc>
                <a:spcPct val="100000"/>
              </a:lnSpc>
              <a:tabLst>
                <a:tab pos="192468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and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Asymptotically Faithful</a:t>
            </a:r>
            <a:r>
              <a:rPr dirty="0" u="heavy" spc="-15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25">
                <a:uFill>
                  <a:solidFill>
                    <a:srgbClr val="0099CC"/>
                  </a:solidFill>
                </a:uFill>
              </a:rPr>
              <a:t>Covers	</a:t>
            </a:r>
          </a:p>
        </p:txBody>
      </p:sp>
      <p:sp>
        <p:nvSpPr>
          <p:cNvPr id="5" name="object 5"/>
          <p:cNvSpPr/>
          <p:nvPr/>
        </p:nvSpPr>
        <p:spPr>
          <a:xfrm>
            <a:off x="1110996" y="2604516"/>
            <a:ext cx="3073907" cy="204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-15"/>
              <a:t>Dr. </a:t>
            </a:r>
            <a:r>
              <a:rPr dirty="0" spc="-25"/>
              <a:t>rer.</a:t>
            </a:r>
            <a:r>
              <a:rPr dirty="0" spc="-10"/>
              <a:t> </a:t>
            </a:r>
            <a:r>
              <a:rPr dirty="0" spc="-5"/>
              <a:t>nat.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3510"/>
            <a:ext cx="8308340" cy="0"/>
          </a:xfrm>
          <a:custGeom>
            <a:avLst/>
            <a:gdLst/>
            <a:ahLst/>
            <a:cxnLst/>
            <a:rect l="l" t="t" r="r" b="b"/>
            <a:pathLst>
              <a:path w="8308340" h="0">
                <a:moveTo>
                  <a:pt x="0" y="0"/>
                </a:moveTo>
                <a:lnTo>
                  <a:pt x="8308085" y="0"/>
                </a:lnTo>
              </a:path>
            </a:pathLst>
          </a:custGeom>
          <a:ln w="28955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8752" y="1784744"/>
            <a:ext cx="19945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>
                <a:solidFill>
                  <a:srgbClr val="00AFEF"/>
                </a:solidFill>
              </a:rPr>
              <a:t>Gelöbnis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597140" y="116271"/>
            <a:ext cx="1251436" cy="120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10967" y="3029712"/>
            <a:ext cx="4218431" cy="2054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791722"/>
            <a:ext cx="6857999" cy="5229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97140" y="0"/>
            <a:ext cx="1405267" cy="1357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5" y="304796"/>
            <a:ext cx="1440180" cy="414655"/>
          </a:xfrm>
          <a:custGeom>
            <a:avLst/>
            <a:gdLst/>
            <a:ahLst/>
            <a:cxnLst/>
            <a:rect l="l" t="t" r="r" b="b"/>
            <a:pathLst>
              <a:path w="1440180" h="414655">
                <a:moveTo>
                  <a:pt x="1423543" y="354431"/>
                </a:moveTo>
                <a:lnTo>
                  <a:pt x="1400670" y="354431"/>
                </a:lnTo>
                <a:lnTo>
                  <a:pt x="1400670" y="413385"/>
                </a:lnTo>
                <a:lnTo>
                  <a:pt x="1408061" y="413385"/>
                </a:lnTo>
                <a:lnTo>
                  <a:pt x="1408061" y="386664"/>
                </a:lnTo>
                <a:lnTo>
                  <a:pt x="1430477" y="386664"/>
                </a:lnTo>
                <a:lnTo>
                  <a:pt x="1434854" y="382295"/>
                </a:lnTo>
                <a:lnTo>
                  <a:pt x="1408061" y="382295"/>
                </a:lnTo>
                <a:lnTo>
                  <a:pt x="1408061" y="360413"/>
                </a:lnTo>
                <a:lnTo>
                  <a:pt x="1433703" y="360413"/>
                </a:lnTo>
                <a:lnTo>
                  <a:pt x="1430934" y="358114"/>
                </a:lnTo>
                <a:lnTo>
                  <a:pt x="1427937" y="355803"/>
                </a:lnTo>
                <a:lnTo>
                  <a:pt x="1423543" y="354431"/>
                </a:lnTo>
                <a:close/>
              </a:path>
              <a:path w="1440180" h="414655">
                <a:moveTo>
                  <a:pt x="1419618" y="386664"/>
                </a:moveTo>
                <a:lnTo>
                  <a:pt x="1408061" y="386664"/>
                </a:lnTo>
                <a:lnTo>
                  <a:pt x="1411071" y="386892"/>
                </a:lnTo>
                <a:lnTo>
                  <a:pt x="1412455" y="387591"/>
                </a:lnTo>
                <a:lnTo>
                  <a:pt x="1430934" y="413385"/>
                </a:lnTo>
                <a:lnTo>
                  <a:pt x="1440180" y="413385"/>
                </a:lnTo>
                <a:lnTo>
                  <a:pt x="1428394" y="396798"/>
                </a:lnTo>
                <a:lnTo>
                  <a:pt x="1425854" y="393344"/>
                </a:lnTo>
                <a:lnTo>
                  <a:pt x="1424470" y="391731"/>
                </a:lnTo>
                <a:lnTo>
                  <a:pt x="1422387" y="388975"/>
                </a:lnTo>
                <a:lnTo>
                  <a:pt x="1419618" y="386664"/>
                </a:lnTo>
                <a:close/>
              </a:path>
              <a:path w="1440180" h="414655">
                <a:moveTo>
                  <a:pt x="1433703" y="360413"/>
                </a:moveTo>
                <a:lnTo>
                  <a:pt x="1418691" y="360413"/>
                </a:lnTo>
                <a:lnTo>
                  <a:pt x="1421003" y="360870"/>
                </a:lnTo>
                <a:lnTo>
                  <a:pt x="1423085" y="361569"/>
                </a:lnTo>
                <a:lnTo>
                  <a:pt x="1426540" y="362940"/>
                </a:lnTo>
                <a:lnTo>
                  <a:pt x="1429092" y="366636"/>
                </a:lnTo>
                <a:lnTo>
                  <a:pt x="1429092" y="374459"/>
                </a:lnTo>
                <a:lnTo>
                  <a:pt x="1428165" y="377456"/>
                </a:lnTo>
                <a:lnTo>
                  <a:pt x="1426083" y="379298"/>
                </a:lnTo>
                <a:lnTo>
                  <a:pt x="1423543" y="381368"/>
                </a:lnTo>
                <a:lnTo>
                  <a:pt x="1420304" y="382295"/>
                </a:lnTo>
                <a:lnTo>
                  <a:pt x="1434854" y="382295"/>
                </a:lnTo>
                <a:lnTo>
                  <a:pt x="1436941" y="380212"/>
                </a:lnTo>
                <a:lnTo>
                  <a:pt x="1436941" y="364324"/>
                </a:lnTo>
                <a:lnTo>
                  <a:pt x="1433703" y="360413"/>
                </a:lnTo>
                <a:close/>
              </a:path>
              <a:path w="1440180" h="414655">
                <a:moveTo>
                  <a:pt x="1373860" y="354431"/>
                </a:moveTo>
                <a:lnTo>
                  <a:pt x="1339900" y="354431"/>
                </a:lnTo>
                <a:lnTo>
                  <a:pt x="1339900" y="413385"/>
                </a:lnTo>
                <a:lnTo>
                  <a:pt x="1374787" y="413385"/>
                </a:lnTo>
                <a:lnTo>
                  <a:pt x="1374787" y="407390"/>
                </a:lnTo>
                <a:lnTo>
                  <a:pt x="1347292" y="407390"/>
                </a:lnTo>
                <a:lnTo>
                  <a:pt x="1347292" y="385749"/>
                </a:lnTo>
                <a:lnTo>
                  <a:pt x="1368780" y="385749"/>
                </a:lnTo>
                <a:lnTo>
                  <a:pt x="1368780" y="379526"/>
                </a:lnTo>
                <a:lnTo>
                  <a:pt x="1347292" y="379526"/>
                </a:lnTo>
                <a:lnTo>
                  <a:pt x="1347292" y="360184"/>
                </a:lnTo>
                <a:lnTo>
                  <a:pt x="1372946" y="360184"/>
                </a:lnTo>
                <a:lnTo>
                  <a:pt x="1373860" y="354431"/>
                </a:lnTo>
                <a:close/>
              </a:path>
              <a:path w="1440180" h="414655">
                <a:moveTo>
                  <a:pt x="1299235" y="360413"/>
                </a:moveTo>
                <a:lnTo>
                  <a:pt x="1292072" y="360413"/>
                </a:lnTo>
                <a:lnTo>
                  <a:pt x="1292072" y="413385"/>
                </a:lnTo>
                <a:lnTo>
                  <a:pt x="1299235" y="413385"/>
                </a:lnTo>
                <a:lnTo>
                  <a:pt x="1299235" y="360413"/>
                </a:lnTo>
                <a:close/>
              </a:path>
              <a:path w="1440180" h="414655">
                <a:moveTo>
                  <a:pt x="1316558" y="354431"/>
                </a:moveTo>
                <a:lnTo>
                  <a:pt x="1275207" y="354431"/>
                </a:lnTo>
                <a:lnTo>
                  <a:pt x="1275207" y="360413"/>
                </a:lnTo>
                <a:lnTo>
                  <a:pt x="1316101" y="360413"/>
                </a:lnTo>
                <a:lnTo>
                  <a:pt x="1316558" y="354431"/>
                </a:lnTo>
                <a:close/>
              </a:path>
              <a:path w="1440180" h="414655">
                <a:moveTo>
                  <a:pt x="1213510" y="403707"/>
                </a:moveTo>
                <a:lnTo>
                  <a:pt x="1210271" y="409232"/>
                </a:lnTo>
                <a:lnTo>
                  <a:pt x="1216279" y="412915"/>
                </a:lnTo>
                <a:lnTo>
                  <a:pt x="1222756" y="414528"/>
                </a:lnTo>
                <a:lnTo>
                  <a:pt x="1235925" y="414528"/>
                </a:lnTo>
                <a:lnTo>
                  <a:pt x="1240078" y="413385"/>
                </a:lnTo>
                <a:lnTo>
                  <a:pt x="1244244" y="410845"/>
                </a:lnTo>
                <a:lnTo>
                  <a:pt x="1247797" y="408774"/>
                </a:lnTo>
                <a:lnTo>
                  <a:pt x="1223911" y="408774"/>
                </a:lnTo>
                <a:lnTo>
                  <a:pt x="1218590" y="407162"/>
                </a:lnTo>
                <a:lnTo>
                  <a:pt x="1213510" y="403707"/>
                </a:lnTo>
                <a:close/>
              </a:path>
              <a:path w="1440180" h="414655">
                <a:moveTo>
                  <a:pt x="1238923" y="353047"/>
                </a:moveTo>
                <a:lnTo>
                  <a:pt x="1232230" y="353047"/>
                </a:lnTo>
                <a:lnTo>
                  <a:pt x="1224020" y="354285"/>
                </a:lnTo>
                <a:lnTo>
                  <a:pt x="1217672" y="357768"/>
                </a:lnTo>
                <a:lnTo>
                  <a:pt x="1213577" y="363152"/>
                </a:lnTo>
                <a:lnTo>
                  <a:pt x="1212126" y="370090"/>
                </a:lnTo>
                <a:lnTo>
                  <a:pt x="1212126" y="373773"/>
                </a:lnTo>
                <a:lnTo>
                  <a:pt x="1233385" y="386664"/>
                </a:lnTo>
                <a:lnTo>
                  <a:pt x="1241005" y="388975"/>
                </a:lnTo>
                <a:lnTo>
                  <a:pt x="1244473" y="392430"/>
                </a:lnTo>
                <a:lnTo>
                  <a:pt x="1244473" y="401180"/>
                </a:lnTo>
                <a:lnTo>
                  <a:pt x="1243088" y="403936"/>
                </a:lnTo>
                <a:lnTo>
                  <a:pt x="1240078" y="406247"/>
                </a:lnTo>
                <a:lnTo>
                  <a:pt x="1237538" y="408089"/>
                </a:lnTo>
                <a:lnTo>
                  <a:pt x="1234998" y="408774"/>
                </a:lnTo>
                <a:lnTo>
                  <a:pt x="1247797" y="408774"/>
                </a:lnTo>
                <a:lnTo>
                  <a:pt x="1249781" y="407619"/>
                </a:lnTo>
                <a:lnTo>
                  <a:pt x="1252791" y="402323"/>
                </a:lnTo>
                <a:lnTo>
                  <a:pt x="1252791" y="393115"/>
                </a:lnTo>
                <a:lnTo>
                  <a:pt x="1251178" y="388975"/>
                </a:lnTo>
                <a:lnTo>
                  <a:pt x="1248638" y="386435"/>
                </a:lnTo>
                <a:lnTo>
                  <a:pt x="1246085" y="383667"/>
                </a:lnTo>
                <a:lnTo>
                  <a:pt x="1243317" y="382066"/>
                </a:lnTo>
                <a:lnTo>
                  <a:pt x="1237767" y="380453"/>
                </a:lnTo>
                <a:lnTo>
                  <a:pt x="1230604" y="378142"/>
                </a:lnTo>
                <a:lnTo>
                  <a:pt x="1223213" y="376072"/>
                </a:lnTo>
                <a:lnTo>
                  <a:pt x="1220216" y="373303"/>
                </a:lnTo>
                <a:lnTo>
                  <a:pt x="1220216" y="362483"/>
                </a:lnTo>
                <a:lnTo>
                  <a:pt x="1224838" y="358800"/>
                </a:lnTo>
                <a:lnTo>
                  <a:pt x="1251178" y="358800"/>
                </a:lnTo>
                <a:lnTo>
                  <a:pt x="1245171" y="355117"/>
                </a:lnTo>
                <a:lnTo>
                  <a:pt x="1238923" y="353047"/>
                </a:lnTo>
                <a:close/>
              </a:path>
              <a:path w="1440180" h="414655">
                <a:moveTo>
                  <a:pt x="1251178" y="358800"/>
                </a:moveTo>
                <a:lnTo>
                  <a:pt x="1238008" y="358800"/>
                </a:lnTo>
                <a:lnTo>
                  <a:pt x="1241933" y="360184"/>
                </a:lnTo>
                <a:lnTo>
                  <a:pt x="1247711" y="363867"/>
                </a:lnTo>
                <a:lnTo>
                  <a:pt x="1251178" y="358800"/>
                </a:lnTo>
                <a:close/>
              </a:path>
              <a:path w="1440180" h="414655">
                <a:moveTo>
                  <a:pt x="1077645" y="354431"/>
                </a:moveTo>
                <a:lnTo>
                  <a:pt x="1070254" y="354431"/>
                </a:lnTo>
                <a:lnTo>
                  <a:pt x="1070353" y="400939"/>
                </a:lnTo>
                <a:lnTo>
                  <a:pt x="1070483" y="403021"/>
                </a:lnTo>
                <a:lnTo>
                  <a:pt x="1072108" y="406006"/>
                </a:lnTo>
                <a:lnTo>
                  <a:pt x="1075575" y="411772"/>
                </a:lnTo>
                <a:lnTo>
                  <a:pt x="1080884" y="414528"/>
                </a:lnTo>
                <a:lnTo>
                  <a:pt x="1098219" y="414528"/>
                </a:lnTo>
                <a:lnTo>
                  <a:pt x="1103071" y="412915"/>
                </a:lnTo>
                <a:lnTo>
                  <a:pt x="1106995" y="409930"/>
                </a:lnTo>
                <a:lnTo>
                  <a:pt x="1108702" y="408546"/>
                </a:lnTo>
                <a:lnTo>
                  <a:pt x="1083424" y="408546"/>
                </a:lnTo>
                <a:lnTo>
                  <a:pt x="1079957" y="405320"/>
                </a:lnTo>
                <a:lnTo>
                  <a:pt x="1078801" y="402793"/>
                </a:lnTo>
                <a:lnTo>
                  <a:pt x="1077887" y="400939"/>
                </a:lnTo>
                <a:lnTo>
                  <a:pt x="1077645" y="397027"/>
                </a:lnTo>
                <a:lnTo>
                  <a:pt x="1077645" y="354431"/>
                </a:lnTo>
                <a:close/>
              </a:path>
              <a:path w="1440180" h="414655">
                <a:moveTo>
                  <a:pt x="1111618" y="354431"/>
                </a:moveTo>
                <a:lnTo>
                  <a:pt x="1104226" y="354431"/>
                </a:lnTo>
                <a:lnTo>
                  <a:pt x="1104226" y="399567"/>
                </a:lnTo>
                <a:lnTo>
                  <a:pt x="1103985" y="402094"/>
                </a:lnTo>
                <a:lnTo>
                  <a:pt x="1101915" y="404634"/>
                </a:lnTo>
                <a:lnTo>
                  <a:pt x="1100061" y="407162"/>
                </a:lnTo>
                <a:lnTo>
                  <a:pt x="1096137" y="408546"/>
                </a:lnTo>
                <a:lnTo>
                  <a:pt x="1108702" y="408546"/>
                </a:lnTo>
                <a:lnTo>
                  <a:pt x="1110691" y="406933"/>
                </a:lnTo>
                <a:lnTo>
                  <a:pt x="1111618" y="403479"/>
                </a:lnTo>
                <a:lnTo>
                  <a:pt x="1111618" y="354431"/>
                </a:lnTo>
                <a:close/>
              </a:path>
              <a:path w="1440180" h="414655">
                <a:moveTo>
                  <a:pt x="1102829" y="341757"/>
                </a:moveTo>
                <a:lnTo>
                  <a:pt x="1097749" y="341757"/>
                </a:lnTo>
                <a:lnTo>
                  <a:pt x="1095667" y="343827"/>
                </a:lnTo>
                <a:lnTo>
                  <a:pt x="1095667" y="348665"/>
                </a:lnTo>
                <a:lnTo>
                  <a:pt x="1097749" y="350735"/>
                </a:lnTo>
                <a:lnTo>
                  <a:pt x="1103071" y="350735"/>
                </a:lnTo>
                <a:lnTo>
                  <a:pt x="1104912" y="348665"/>
                </a:lnTo>
                <a:lnTo>
                  <a:pt x="1104912" y="343827"/>
                </a:lnTo>
                <a:lnTo>
                  <a:pt x="1102829" y="341757"/>
                </a:lnTo>
                <a:close/>
              </a:path>
              <a:path w="1440180" h="414655">
                <a:moveTo>
                  <a:pt x="1084122" y="341757"/>
                </a:moveTo>
                <a:lnTo>
                  <a:pt x="1079030" y="341757"/>
                </a:lnTo>
                <a:lnTo>
                  <a:pt x="1076960" y="343827"/>
                </a:lnTo>
                <a:lnTo>
                  <a:pt x="1076960" y="348665"/>
                </a:lnTo>
                <a:lnTo>
                  <a:pt x="1079030" y="350735"/>
                </a:lnTo>
                <a:lnTo>
                  <a:pt x="1084351" y="350735"/>
                </a:lnTo>
                <a:lnTo>
                  <a:pt x="1086192" y="348665"/>
                </a:lnTo>
                <a:lnTo>
                  <a:pt x="1086192" y="343827"/>
                </a:lnTo>
                <a:lnTo>
                  <a:pt x="1084122" y="341757"/>
                </a:lnTo>
                <a:close/>
              </a:path>
              <a:path w="1440180" h="414655">
                <a:moveTo>
                  <a:pt x="999553" y="354431"/>
                </a:moveTo>
                <a:lnTo>
                  <a:pt x="988695" y="354431"/>
                </a:lnTo>
                <a:lnTo>
                  <a:pt x="983373" y="413385"/>
                </a:lnTo>
                <a:lnTo>
                  <a:pt x="990536" y="413385"/>
                </a:lnTo>
                <a:lnTo>
                  <a:pt x="994003" y="371462"/>
                </a:lnTo>
                <a:lnTo>
                  <a:pt x="994232" y="368007"/>
                </a:lnTo>
                <a:lnTo>
                  <a:pt x="994465" y="361340"/>
                </a:lnTo>
                <a:lnTo>
                  <a:pt x="994587" y="360641"/>
                </a:lnTo>
                <a:lnTo>
                  <a:pt x="994702" y="360184"/>
                </a:lnTo>
                <a:lnTo>
                  <a:pt x="1001246" y="360184"/>
                </a:lnTo>
                <a:lnTo>
                  <a:pt x="999553" y="354431"/>
                </a:lnTo>
                <a:close/>
              </a:path>
              <a:path w="1440180" h="414655">
                <a:moveTo>
                  <a:pt x="1001246" y="360184"/>
                </a:moveTo>
                <a:lnTo>
                  <a:pt x="994702" y="360184"/>
                </a:lnTo>
                <a:lnTo>
                  <a:pt x="994930" y="361340"/>
                </a:lnTo>
                <a:lnTo>
                  <a:pt x="995857" y="365709"/>
                </a:lnTo>
                <a:lnTo>
                  <a:pt x="997699" y="371462"/>
                </a:lnTo>
                <a:lnTo>
                  <a:pt x="1010183" y="413385"/>
                </a:lnTo>
                <a:lnTo>
                  <a:pt x="1016419" y="413385"/>
                </a:lnTo>
                <a:lnTo>
                  <a:pt x="1019505" y="403250"/>
                </a:lnTo>
                <a:lnTo>
                  <a:pt x="1013421" y="403250"/>
                </a:lnTo>
                <a:lnTo>
                  <a:pt x="1013421" y="402551"/>
                </a:lnTo>
                <a:lnTo>
                  <a:pt x="1012494" y="398411"/>
                </a:lnTo>
                <a:lnTo>
                  <a:pt x="1001246" y="360184"/>
                </a:lnTo>
                <a:close/>
              </a:path>
              <a:path w="1440180" h="414655">
                <a:moveTo>
                  <a:pt x="1038883" y="360184"/>
                </a:moveTo>
                <a:lnTo>
                  <a:pt x="1032129" y="360184"/>
                </a:lnTo>
                <a:lnTo>
                  <a:pt x="1032156" y="361340"/>
                </a:lnTo>
                <a:lnTo>
                  <a:pt x="1032357" y="366395"/>
                </a:lnTo>
                <a:lnTo>
                  <a:pt x="1032598" y="370090"/>
                </a:lnTo>
                <a:lnTo>
                  <a:pt x="1036294" y="413385"/>
                </a:lnTo>
                <a:lnTo>
                  <a:pt x="1043686" y="413385"/>
                </a:lnTo>
                <a:lnTo>
                  <a:pt x="1038883" y="360184"/>
                </a:lnTo>
                <a:close/>
              </a:path>
              <a:path w="1440180" h="414655">
                <a:moveTo>
                  <a:pt x="1038364" y="354431"/>
                </a:moveTo>
                <a:lnTo>
                  <a:pt x="1027506" y="354431"/>
                </a:lnTo>
                <a:lnTo>
                  <a:pt x="1014336" y="398183"/>
                </a:lnTo>
                <a:lnTo>
                  <a:pt x="1013650" y="402793"/>
                </a:lnTo>
                <a:lnTo>
                  <a:pt x="1013421" y="403250"/>
                </a:lnTo>
                <a:lnTo>
                  <a:pt x="1019505" y="403250"/>
                </a:lnTo>
                <a:lnTo>
                  <a:pt x="1029817" y="369392"/>
                </a:lnTo>
                <a:lnTo>
                  <a:pt x="1030973" y="365709"/>
                </a:lnTo>
                <a:lnTo>
                  <a:pt x="1032024" y="361099"/>
                </a:lnTo>
                <a:lnTo>
                  <a:pt x="1032129" y="360184"/>
                </a:lnTo>
                <a:lnTo>
                  <a:pt x="1038883" y="360184"/>
                </a:lnTo>
                <a:lnTo>
                  <a:pt x="1038364" y="354431"/>
                </a:lnTo>
                <a:close/>
              </a:path>
              <a:path w="1440180" h="414655">
                <a:moveTo>
                  <a:pt x="877557" y="382752"/>
                </a:moveTo>
                <a:lnTo>
                  <a:pt x="0" y="382752"/>
                </a:lnTo>
                <a:lnTo>
                  <a:pt x="0" y="413613"/>
                </a:lnTo>
                <a:lnTo>
                  <a:pt x="877557" y="413613"/>
                </a:lnTo>
                <a:lnTo>
                  <a:pt x="877557" y="382752"/>
                </a:lnTo>
                <a:close/>
              </a:path>
              <a:path w="1440180" h="414655">
                <a:moveTo>
                  <a:pt x="877557" y="254012"/>
                </a:moveTo>
                <a:lnTo>
                  <a:pt x="0" y="254012"/>
                </a:lnTo>
                <a:lnTo>
                  <a:pt x="0" y="268516"/>
                </a:lnTo>
                <a:lnTo>
                  <a:pt x="877557" y="268516"/>
                </a:lnTo>
                <a:lnTo>
                  <a:pt x="877557" y="254012"/>
                </a:lnTo>
                <a:close/>
              </a:path>
              <a:path w="1440180" h="414655">
                <a:moveTo>
                  <a:pt x="340804" y="167424"/>
                </a:moveTo>
                <a:lnTo>
                  <a:pt x="0" y="167424"/>
                </a:lnTo>
                <a:lnTo>
                  <a:pt x="0" y="198513"/>
                </a:lnTo>
                <a:lnTo>
                  <a:pt x="340804" y="198513"/>
                </a:lnTo>
                <a:lnTo>
                  <a:pt x="340804" y="167424"/>
                </a:lnTo>
                <a:close/>
              </a:path>
              <a:path w="1440180" h="414655">
                <a:moveTo>
                  <a:pt x="445719" y="0"/>
                </a:moveTo>
                <a:lnTo>
                  <a:pt x="431850" y="0"/>
                </a:lnTo>
                <a:lnTo>
                  <a:pt x="431850" y="31089"/>
                </a:lnTo>
                <a:lnTo>
                  <a:pt x="445719" y="31089"/>
                </a:lnTo>
                <a:lnTo>
                  <a:pt x="445719" y="0"/>
                </a:lnTo>
                <a:close/>
              </a:path>
              <a:path w="1440180" h="414655">
                <a:moveTo>
                  <a:pt x="468122" y="43992"/>
                </a:moveTo>
                <a:lnTo>
                  <a:pt x="409435" y="43992"/>
                </a:lnTo>
                <a:lnTo>
                  <a:pt x="409435" y="58496"/>
                </a:lnTo>
                <a:lnTo>
                  <a:pt x="468122" y="58496"/>
                </a:lnTo>
                <a:lnTo>
                  <a:pt x="468122" y="43992"/>
                </a:lnTo>
                <a:close/>
              </a:path>
              <a:path w="1440180" h="414655">
                <a:moveTo>
                  <a:pt x="488911" y="106629"/>
                </a:moveTo>
                <a:lnTo>
                  <a:pt x="389331" y="106629"/>
                </a:lnTo>
                <a:lnTo>
                  <a:pt x="389331" y="137718"/>
                </a:lnTo>
                <a:lnTo>
                  <a:pt x="488911" y="137718"/>
                </a:lnTo>
                <a:lnTo>
                  <a:pt x="488911" y="106629"/>
                </a:lnTo>
                <a:close/>
              </a:path>
              <a:path w="1440180" h="414655">
                <a:moveTo>
                  <a:pt x="877785" y="167424"/>
                </a:moveTo>
                <a:lnTo>
                  <a:pt x="536740" y="167424"/>
                </a:lnTo>
                <a:lnTo>
                  <a:pt x="536740" y="198513"/>
                </a:lnTo>
                <a:lnTo>
                  <a:pt x="877785" y="198513"/>
                </a:lnTo>
                <a:lnTo>
                  <a:pt x="877785" y="167424"/>
                </a:lnTo>
                <a:close/>
              </a:path>
              <a:path w="1440180" h="414655">
                <a:moveTo>
                  <a:pt x="992847" y="167424"/>
                </a:moveTo>
                <a:lnTo>
                  <a:pt x="962126" y="167424"/>
                </a:lnTo>
                <a:lnTo>
                  <a:pt x="996543" y="312280"/>
                </a:lnTo>
                <a:lnTo>
                  <a:pt x="1029589" y="312280"/>
                </a:lnTo>
                <a:lnTo>
                  <a:pt x="1037943" y="271284"/>
                </a:lnTo>
                <a:lnTo>
                  <a:pt x="1012952" y="271284"/>
                </a:lnTo>
                <a:lnTo>
                  <a:pt x="1011797" y="259024"/>
                </a:lnTo>
                <a:lnTo>
                  <a:pt x="1010618" y="250020"/>
                </a:lnTo>
                <a:lnTo>
                  <a:pt x="1008630" y="239513"/>
                </a:lnTo>
                <a:lnTo>
                  <a:pt x="1005332" y="224078"/>
                </a:lnTo>
                <a:lnTo>
                  <a:pt x="992847" y="167424"/>
                </a:lnTo>
                <a:close/>
              </a:path>
              <a:path w="1440180" h="414655">
                <a:moveTo>
                  <a:pt x="1074408" y="212801"/>
                </a:moveTo>
                <a:lnTo>
                  <a:pt x="1048537" y="212801"/>
                </a:lnTo>
                <a:lnTo>
                  <a:pt x="1049095" y="218913"/>
                </a:lnTo>
                <a:lnTo>
                  <a:pt x="1050413" y="228544"/>
                </a:lnTo>
                <a:lnTo>
                  <a:pt x="1052470" y="240549"/>
                </a:lnTo>
                <a:lnTo>
                  <a:pt x="1055243" y="253784"/>
                </a:lnTo>
                <a:lnTo>
                  <a:pt x="1068171" y="312280"/>
                </a:lnTo>
                <a:lnTo>
                  <a:pt x="1099832" y="312280"/>
                </a:lnTo>
                <a:lnTo>
                  <a:pt x="1110094" y="269671"/>
                </a:lnTo>
                <a:lnTo>
                  <a:pt x="1084580" y="269671"/>
                </a:lnTo>
                <a:lnTo>
                  <a:pt x="1082532" y="255219"/>
                </a:lnTo>
                <a:lnTo>
                  <a:pt x="1081200" y="246443"/>
                </a:lnTo>
                <a:lnTo>
                  <a:pt x="1079944" y="239513"/>
                </a:lnTo>
                <a:lnTo>
                  <a:pt x="1078344" y="231673"/>
                </a:lnTo>
                <a:lnTo>
                  <a:pt x="1074408" y="212801"/>
                </a:lnTo>
                <a:close/>
              </a:path>
              <a:path w="1440180" h="414655">
                <a:moveTo>
                  <a:pt x="1064945" y="167424"/>
                </a:moveTo>
                <a:lnTo>
                  <a:pt x="1033284" y="167424"/>
                </a:lnTo>
                <a:lnTo>
                  <a:pt x="1020584" y="225463"/>
                </a:lnTo>
                <a:lnTo>
                  <a:pt x="1017578" y="240549"/>
                </a:lnTo>
                <a:lnTo>
                  <a:pt x="1015374" y="253784"/>
                </a:lnTo>
                <a:lnTo>
                  <a:pt x="1013821" y="264578"/>
                </a:lnTo>
                <a:lnTo>
                  <a:pt x="1012952" y="271284"/>
                </a:lnTo>
                <a:lnTo>
                  <a:pt x="1037943" y="271284"/>
                </a:lnTo>
                <a:lnTo>
                  <a:pt x="1046370" y="227277"/>
                </a:lnTo>
                <a:lnTo>
                  <a:pt x="1048537" y="212801"/>
                </a:lnTo>
                <a:lnTo>
                  <a:pt x="1074408" y="212801"/>
                </a:lnTo>
                <a:lnTo>
                  <a:pt x="1064945" y="167424"/>
                </a:lnTo>
                <a:close/>
              </a:path>
              <a:path w="1440180" h="414655">
                <a:moveTo>
                  <a:pt x="1134719" y="167424"/>
                </a:moveTo>
                <a:lnTo>
                  <a:pt x="1092441" y="222008"/>
                </a:lnTo>
                <a:lnTo>
                  <a:pt x="1085551" y="262260"/>
                </a:lnTo>
                <a:lnTo>
                  <a:pt x="1084580" y="269671"/>
                </a:lnTo>
                <a:lnTo>
                  <a:pt x="1110094" y="269671"/>
                </a:lnTo>
                <a:lnTo>
                  <a:pt x="1134719" y="167424"/>
                </a:lnTo>
                <a:close/>
              </a:path>
              <a:path w="1440180" h="414655">
                <a:moveTo>
                  <a:pt x="1150658" y="354431"/>
                </a:moveTo>
                <a:lnTo>
                  <a:pt x="1142111" y="354431"/>
                </a:lnTo>
                <a:lnTo>
                  <a:pt x="1142111" y="413385"/>
                </a:lnTo>
                <a:lnTo>
                  <a:pt x="1149743" y="413385"/>
                </a:lnTo>
                <a:lnTo>
                  <a:pt x="1149502" y="379298"/>
                </a:lnTo>
                <a:lnTo>
                  <a:pt x="1149273" y="371462"/>
                </a:lnTo>
                <a:lnTo>
                  <a:pt x="1148588" y="363181"/>
                </a:lnTo>
                <a:lnTo>
                  <a:pt x="1155479" y="363181"/>
                </a:lnTo>
                <a:lnTo>
                  <a:pt x="1150658" y="354431"/>
                </a:lnTo>
                <a:close/>
              </a:path>
              <a:path w="1440180" h="414655">
                <a:moveTo>
                  <a:pt x="1155479" y="363181"/>
                </a:moveTo>
                <a:lnTo>
                  <a:pt x="1148588" y="363181"/>
                </a:lnTo>
                <a:lnTo>
                  <a:pt x="1151813" y="370090"/>
                </a:lnTo>
                <a:lnTo>
                  <a:pt x="1175613" y="413385"/>
                </a:lnTo>
                <a:lnTo>
                  <a:pt x="1183474" y="413385"/>
                </a:lnTo>
                <a:lnTo>
                  <a:pt x="1183474" y="404393"/>
                </a:lnTo>
                <a:lnTo>
                  <a:pt x="1177239" y="404393"/>
                </a:lnTo>
                <a:lnTo>
                  <a:pt x="1177010" y="403936"/>
                </a:lnTo>
                <a:lnTo>
                  <a:pt x="1174457" y="397725"/>
                </a:lnTo>
                <a:lnTo>
                  <a:pt x="1171460" y="392188"/>
                </a:lnTo>
                <a:lnTo>
                  <a:pt x="1155479" y="363181"/>
                </a:lnTo>
                <a:close/>
              </a:path>
              <a:path w="1440180" h="414655">
                <a:moveTo>
                  <a:pt x="1183474" y="354431"/>
                </a:moveTo>
                <a:lnTo>
                  <a:pt x="1176083" y="354431"/>
                </a:lnTo>
                <a:lnTo>
                  <a:pt x="1176438" y="379298"/>
                </a:lnTo>
                <a:lnTo>
                  <a:pt x="1176540" y="394957"/>
                </a:lnTo>
                <a:lnTo>
                  <a:pt x="1177239" y="404393"/>
                </a:lnTo>
                <a:lnTo>
                  <a:pt x="1183474" y="404393"/>
                </a:lnTo>
                <a:lnTo>
                  <a:pt x="1183474" y="354431"/>
                </a:lnTo>
                <a:close/>
              </a:path>
              <a:path w="1440180" h="414655">
                <a:moveTo>
                  <a:pt x="1176769" y="167424"/>
                </a:moveTo>
                <a:lnTo>
                  <a:pt x="1146048" y="167424"/>
                </a:lnTo>
                <a:lnTo>
                  <a:pt x="1180465" y="312280"/>
                </a:lnTo>
                <a:lnTo>
                  <a:pt x="1213510" y="312280"/>
                </a:lnTo>
                <a:lnTo>
                  <a:pt x="1221864" y="271284"/>
                </a:lnTo>
                <a:lnTo>
                  <a:pt x="1196873" y="271284"/>
                </a:lnTo>
                <a:lnTo>
                  <a:pt x="1195718" y="259024"/>
                </a:lnTo>
                <a:lnTo>
                  <a:pt x="1194539" y="250020"/>
                </a:lnTo>
                <a:lnTo>
                  <a:pt x="1192551" y="239513"/>
                </a:lnTo>
                <a:lnTo>
                  <a:pt x="1189253" y="224078"/>
                </a:lnTo>
                <a:lnTo>
                  <a:pt x="1176769" y="167424"/>
                </a:lnTo>
                <a:close/>
              </a:path>
              <a:path w="1440180" h="414655">
                <a:moveTo>
                  <a:pt x="1258164" y="212801"/>
                </a:moveTo>
                <a:lnTo>
                  <a:pt x="1232230" y="212801"/>
                </a:lnTo>
                <a:lnTo>
                  <a:pt x="1232920" y="218913"/>
                </a:lnTo>
                <a:lnTo>
                  <a:pt x="1234306" y="228544"/>
                </a:lnTo>
                <a:lnTo>
                  <a:pt x="1236387" y="240549"/>
                </a:lnTo>
                <a:lnTo>
                  <a:pt x="1239164" y="253784"/>
                </a:lnTo>
                <a:lnTo>
                  <a:pt x="1251864" y="312280"/>
                </a:lnTo>
                <a:lnTo>
                  <a:pt x="1283754" y="312280"/>
                </a:lnTo>
                <a:lnTo>
                  <a:pt x="1293948" y="269671"/>
                </a:lnTo>
                <a:lnTo>
                  <a:pt x="1268272" y="269671"/>
                </a:lnTo>
                <a:lnTo>
                  <a:pt x="1266225" y="255219"/>
                </a:lnTo>
                <a:lnTo>
                  <a:pt x="1264893" y="246443"/>
                </a:lnTo>
                <a:lnTo>
                  <a:pt x="1263636" y="239513"/>
                </a:lnTo>
                <a:lnTo>
                  <a:pt x="1258164" y="212801"/>
                </a:lnTo>
                <a:close/>
              </a:path>
              <a:path w="1440180" h="414655">
                <a:moveTo>
                  <a:pt x="1248867" y="167424"/>
                </a:moveTo>
                <a:lnTo>
                  <a:pt x="1217206" y="167424"/>
                </a:lnTo>
                <a:lnTo>
                  <a:pt x="1204264" y="225463"/>
                </a:lnTo>
                <a:lnTo>
                  <a:pt x="1201269" y="240549"/>
                </a:lnTo>
                <a:lnTo>
                  <a:pt x="1199094" y="253784"/>
                </a:lnTo>
                <a:lnTo>
                  <a:pt x="1197610" y="264578"/>
                </a:lnTo>
                <a:lnTo>
                  <a:pt x="1196873" y="271284"/>
                </a:lnTo>
                <a:lnTo>
                  <a:pt x="1221864" y="271284"/>
                </a:lnTo>
                <a:lnTo>
                  <a:pt x="1230172" y="227277"/>
                </a:lnTo>
                <a:lnTo>
                  <a:pt x="1232230" y="212801"/>
                </a:lnTo>
                <a:lnTo>
                  <a:pt x="1258164" y="212801"/>
                </a:lnTo>
                <a:lnTo>
                  <a:pt x="1248867" y="167424"/>
                </a:lnTo>
                <a:close/>
              </a:path>
              <a:path w="1440180" h="414655">
                <a:moveTo>
                  <a:pt x="1318412" y="167424"/>
                </a:moveTo>
                <a:lnTo>
                  <a:pt x="1276134" y="222008"/>
                </a:lnTo>
                <a:lnTo>
                  <a:pt x="1269270" y="262260"/>
                </a:lnTo>
                <a:lnTo>
                  <a:pt x="1268272" y="269671"/>
                </a:lnTo>
                <a:lnTo>
                  <a:pt x="1293948" y="269671"/>
                </a:lnTo>
                <a:lnTo>
                  <a:pt x="1318412" y="167424"/>
                </a:lnTo>
                <a:close/>
              </a:path>
              <a:path w="1440180" h="414655">
                <a:moveTo>
                  <a:pt x="1366240" y="167424"/>
                </a:moveTo>
                <a:lnTo>
                  <a:pt x="1336662" y="167424"/>
                </a:lnTo>
                <a:lnTo>
                  <a:pt x="1336714" y="268986"/>
                </a:lnTo>
                <a:lnTo>
                  <a:pt x="1360809" y="308770"/>
                </a:lnTo>
                <a:lnTo>
                  <a:pt x="1389113" y="313664"/>
                </a:lnTo>
                <a:lnTo>
                  <a:pt x="1409277" y="311041"/>
                </a:lnTo>
                <a:lnTo>
                  <a:pt x="1423744" y="304423"/>
                </a:lnTo>
                <a:lnTo>
                  <a:pt x="1433142" y="295689"/>
                </a:lnTo>
                <a:lnTo>
                  <a:pt x="1436820" y="289026"/>
                </a:lnTo>
                <a:lnTo>
                  <a:pt x="1378953" y="289026"/>
                </a:lnTo>
                <a:lnTo>
                  <a:pt x="1372019" y="285343"/>
                </a:lnTo>
                <a:lnTo>
                  <a:pt x="1368780" y="278892"/>
                </a:lnTo>
                <a:lnTo>
                  <a:pt x="1367167" y="275894"/>
                </a:lnTo>
                <a:lnTo>
                  <a:pt x="1366240" y="270827"/>
                </a:lnTo>
                <a:lnTo>
                  <a:pt x="1366240" y="167424"/>
                </a:lnTo>
                <a:close/>
              </a:path>
              <a:path w="1440180" h="414655">
                <a:moveTo>
                  <a:pt x="1440180" y="167424"/>
                </a:moveTo>
                <a:lnTo>
                  <a:pt x="1410830" y="167424"/>
                </a:lnTo>
                <a:lnTo>
                  <a:pt x="1410830" y="268986"/>
                </a:lnTo>
                <a:lnTo>
                  <a:pt x="1410373" y="272211"/>
                </a:lnTo>
                <a:lnTo>
                  <a:pt x="1408242" y="279307"/>
                </a:lnTo>
                <a:lnTo>
                  <a:pt x="1403729" y="284591"/>
                </a:lnTo>
                <a:lnTo>
                  <a:pt x="1397051" y="287888"/>
                </a:lnTo>
                <a:lnTo>
                  <a:pt x="1388427" y="289026"/>
                </a:lnTo>
                <a:lnTo>
                  <a:pt x="1436820" y="289026"/>
                </a:lnTo>
                <a:lnTo>
                  <a:pt x="1438097" y="286715"/>
                </a:lnTo>
                <a:lnTo>
                  <a:pt x="1440180" y="280504"/>
                </a:lnTo>
                <a:lnTo>
                  <a:pt x="1440180" y="167424"/>
                </a:lnTo>
                <a:close/>
              </a:path>
            </a:pathLst>
          </a:custGeom>
          <a:solidFill>
            <a:srgbClr val="575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763">
            <a:solidFill>
              <a:srgbClr val="009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97140" y="116271"/>
            <a:ext cx="1251436" cy="120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0514" y="1365449"/>
            <a:ext cx="5247640" cy="1010919"/>
          </a:xfrm>
          <a:prstGeom prst="rect"/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3600" spc="-5" b="0">
                <a:solidFill>
                  <a:srgbClr val="00AFEF"/>
                </a:solidFill>
                <a:latin typeface="MetaNormal-Roman"/>
                <a:cs typeface="MetaNormal-Roman"/>
              </a:rPr>
              <a:t>Alumni-Club FB10</a:t>
            </a:r>
            <a:endParaRPr sz="3600">
              <a:latin typeface="MetaNormal-Roman"/>
              <a:cs typeface="MetaNormal-Roman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dirty="0" sz="1600" spc="-5" b="0">
                <a:solidFill>
                  <a:srgbClr val="00AFEF"/>
                </a:solidFill>
                <a:latin typeface="MetaNormal-Roman"/>
                <a:cs typeface="MetaNormal-Roman"/>
              </a:rPr>
              <a:t>https</a:t>
            </a:r>
            <a:r>
              <a:rPr dirty="0" sz="1600" spc="-5" b="0">
                <a:solidFill>
                  <a:srgbClr val="00AFEF"/>
                </a:solidFill>
                <a:latin typeface="MetaNormal-Roman"/>
                <a:cs typeface="MetaNormal-Roman"/>
                <a:hlinkClick r:id="rId3"/>
              </a:rPr>
              <a:t>://www</a:t>
            </a:r>
            <a:r>
              <a:rPr dirty="0" sz="1600" spc="-5" b="0">
                <a:solidFill>
                  <a:srgbClr val="00AFEF"/>
                </a:solidFill>
                <a:latin typeface="MetaNormal-Roman"/>
                <a:cs typeface="MetaNormal-Roman"/>
              </a:rPr>
              <a:t>.w</a:t>
            </a:r>
            <a:r>
              <a:rPr dirty="0" sz="1600" spc="-5" b="0">
                <a:solidFill>
                  <a:srgbClr val="00AFEF"/>
                </a:solidFill>
                <a:latin typeface="MetaNormal-Roman"/>
                <a:cs typeface="MetaNormal-Roman"/>
                <a:hlinkClick r:id="rId3"/>
              </a:rPr>
              <a:t>wu.de/FB10/Organisation/alumni/index.html</a:t>
            </a:r>
            <a:endParaRPr sz="1600">
              <a:latin typeface="MetaNormal-Roman"/>
              <a:cs typeface="MetaNormal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0514" y="2817775"/>
            <a:ext cx="531304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568450" algn="l"/>
                <a:tab pos="2089785" algn="l"/>
                <a:tab pos="2663190" algn="l"/>
                <a:tab pos="3261995" algn="l"/>
                <a:tab pos="5073650" algn="l"/>
              </a:tabLst>
            </a:pP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B</a:t>
            </a:r>
            <a:r>
              <a:rPr dirty="0" sz="2200" spc="-10">
                <a:solidFill>
                  <a:srgbClr val="523D25"/>
                </a:solidFill>
                <a:latin typeface="MetaNormal-Roman"/>
                <a:cs typeface="MetaNormal-Roman"/>
              </a:rPr>
              <a:t>l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e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ib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e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n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	</a:t>
            </a:r>
            <a:r>
              <a:rPr dirty="0" sz="2200" spc="-10">
                <a:solidFill>
                  <a:srgbClr val="523D25"/>
                </a:solidFill>
                <a:latin typeface="MetaNormal-Roman"/>
                <a:cs typeface="MetaNormal-Roman"/>
              </a:rPr>
              <a:t>S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ie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	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mit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	</a:t>
            </a:r>
            <a:r>
              <a:rPr dirty="0" sz="2200" spc="-10">
                <a:solidFill>
                  <a:srgbClr val="523D25"/>
                </a:solidFill>
                <a:latin typeface="MetaNormal-Roman"/>
                <a:cs typeface="MetaNormal-Roman"/>
              </a:rPr>
              <a:t>u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ns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	</a:t>
            </a:r>
            <a:r>
              <a:rPr dirty="0" sz="2200" spc="-10">
                <a:solidFill>
                  <a:srgbClr val="523D25"/>
                </a:solidFill>
                <a:latin typeface="MetaNormal-Roman"/>
                <a:cs typeface="MetaNormal-Roman"/>
              </a:rPr>
              <a:t>u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nd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	</a:t>
            </a:r>
            <a:r>
              <a:rPr dirty="0" sz="2200" spc="-10">
                <a:solidFill>
                  <a:srgbClr val="523D25"/>
                </a:solidFill>
                <a:latin typeface="MetaNormal-Roman"/>
                <a:cs typeface="MetaNormal-Roman"/>
              </a:rPr>
              <a:t>u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nt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e</a:t>
            </a:r>
            <a:r>
              <a:rPr dirty="0" sz="2200" spc="-15">
                <a:solidFill>
                  <a:srgbClr val="523D25"/>
                </a:solidFill>
                <a:latin typeface="MetaNormal-Roman"/>
                <a:cs typeface="MetaNormal-Roman"/>
              </a:rPr>
              <a:t>r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e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inand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e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r</a:t>
            </a:r>
            <a:r>
              <a:rPr dirty="0" sz="2200">
                <a:solidFill>
                  <a:srgbClr val="523D25"/>
                </a:solidFill>
                <a:latin typeface="MetaNormal-Roman"/>
                <a:cs typeface="MetaNormal-Roman"/>
              </a:rPr>
              <a:t>	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in  </a:t>
            </a:r>
            <a:r>
              <a:rPr dirty="0" sz="2200" spc="-5">
                <a:solidFill>
                  <a:srgbClr val="523D25"/>
                </a:solidFill>
                <a:latin typeface="MetaNormal-Roman"/>
                <a:cs typeface="MetaNormal-Roman"/>
              </a:rPr>
              <a:t>Kontakt</a:t>
            </a:r>
            <a:endParaRPr sz="2200">
              <a:latin typeface="MetaNormal-Roman"/>
              <a:cs typeface="MetaNormal-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868" y="2197607"/>
            <a:ext cx="2016239" cy="2694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1015" y="5028210"/>
            <a:ext cx="53892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523D25"/>
                </a:solidFill>
                <a:latin typeface="MetaNormalLF-Roman"/>
                <a:cs typeface="MetaNormalLF-Roman"/>
              </a:rPr>
              <a:t>Prof. Dr. Helmut </a:t>
            </a:r>
            <a:r>
              <a:rPr dirty="0" sz="2000">
                <a:solidFill>
                  <a:srgbClr val="523D25"/>
                </a:solidFill>
                <a:latin typeface="MetaNormalLF-Roman"/>
                <a:cs typeface="MetaNormalLF-Roman"/>
              </a:rPr>
              <a:t>Hamm, </a:t>
            </a:r>
            <a:r>
              <a:rPr dirty="0" sz="2000" spc="-5">
                <a:solidFill>
                  <a:srgbClr val="523D25"/>
                </a:solidFill>
                <a:latin typeface="MetaNormalLF-Roman"/>
                <a:cs typeface="MetaNormalLF-Roman"/>
              </a:rPr>
              <a:t>Alumni-Beauftragter</a:t>
            </a:r>
            <a:r>
              <a:rPr dirty="0" sz="2000" spc="45">
                <a:solidFill>
                  <a:srgbClr val="523D25"/>
                </a:solidFill>
                <a:latin typeface="MetaNormalLF-Roman"/>
                <a:cs typeface="MetaNormalLF-Roman"/>
              </a:rPr>
              <a:t> </a:t>
            </a:r>
            <a:r>
              <a:rPr dirty="0" sz="2000">
                <a:solidFill>
                  <a:srgbClr val="523D25"/>
                </a:solidFill>
                <a:latin typeface="MetaNormalLF-Roman"/>
                <a:cs typeface="MetaNormalLF-Roman"/>
              </a:rPr>
              <a:t>FB10</a:t>
            </a:r>
            <a:endParaRPr sz="2000">
              <a:latin typeface="MetaNormalLF-Roman"/>
              <a:cs typeface="MetaNormalLF-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7811" y="0"/>
            <a:ext cx="1405267" cy="1357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406" y="1341120"/>
            <a:ext cx="3629675" cy="435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36008" y="3019422"/>
            <a:ext cx="289750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wir laden</a:t>
            </a:r>
            <a:r>
              <a:rPr dirty="0" sz="3600" spc="-13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ein: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600" spc="-5" b="1">
                <a:latin typeface="Arial"/>
                <a:cs typeface="Arial"/>
              </a:rPr>
              <a:t>S</a:t>
            </a:r>
            <a:r>
              <a:rPr dirty="0" sz="3600" b="1">
                <a:latin typeface="Arial"/>
                <a:cs typeface="Arial"/>
              </a:rPr>
              <a:t>ektem</a:t>
            </a:r>
            <a:r>
              <a:rPr dirty="0" sz="3600" spc="-5" b="1">
                <a:latin typeface="Arial"/>
                <a:cs typeface="Arial"/>
              </a:rPr>
              <a:t>p</a:t>
            </a:r>
            <a:r>
              <a:rPr dirty="0" sz="3600" b="1">
                <a:latin typeface="Arial"/>
                <a:cs typeface="Arial"/>
              </a:rPr>
              <a:t>fa</a:t>
            </a:r>
            <a:r>
              <a:rPr dirty="0" sz="3600" spc="-5" b="1">
                <a:latin typeface="Arial"/>
                <a:cs typeface="Arial"/>
              </a:rPr>
              <a:t>n</a:t>
            </a:r>
            <a:r>
              <a:rPr dirty="0" sz="3600" b="1"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im</a:t>
            </a:r>
            <a:r>
              <a:rPr dirty="0" sz="3600" spc="-9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Foyer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0738" y="2487673"/>
            <a:ext cx="1881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Kensuke</a:t>
            </a:r>
            <a:r>
              <a:rPr dirty="0" sz="24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Akao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738" y="3220717"/>
            <a:ext cx="27330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für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Didaktik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 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Mathematik und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der</a:t>
            </a:r>
            <a:r>
              <a:rPr dirty="0" sz="1600" spc="-4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Informatik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738" y="4878129"/>
            <a:ext cx="1712595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M.</a:t>
            </a:r>
            <a:r>
              <a:rPr dirty="0" sz="1600" spc="-8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Thomas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1937" y="1044258"/>
            <a:ext cx="8341995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13485" marR="2289175" indent="-44386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Harmonisierung </a:t>
            </a:r>
            <a:r>
              <a:rPr dirty="0" spc="-5"/>
              <a:t>der </a:t>
            </a:r>
            <a:r>
              <a:rPr dirty="0" spc="-10"/>
              <a:t>Stärken von </a:t>
            </a:r>
            <a:r>
              <a:rPr dirty="0" spc="-5"/>
              <a:t>E-Learning und  </a:t>
            </a:r>
            <a:r>
              <a:rPr dirty="0" spc="-10"/>
              <a:t>Präsenzveranstaltungen </a:t>
            </a:r>
            <a:r>
              <a:rPr dirty="0" spc="-5"/>
              <a:t>im </a:t>
            </a:r>
            <a:r>
              <a:rPr dirty="0" spc="-10"/>
              <a:t>Kontext</a:t>
            </a:r>
            <a:r>
              <a:rPr dirty="0" spc="-70"/>
              <a:t> </a:t>
            </a:r>
            <a:r>
              <a:rPr dirty="0" spc="-10"/>
              <a:t>von</a:t>
            </a:r>
          </a:p>
          <a:p>
            <a:pPr marL="12700">
              <a:lnSpc>
                <a:spcPct val="100000"/>
              </a:lnSpc>
              <a:tabLst>
                <a:tab pos="1489075" algn="l"/>
                <a:tab pos="8328659" algn="l"/>
              </a:tabLst>
            </a:pPr>
            <a:r>
              <a:rPr dirty="0" u="heavy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99CC"/>
                  </a:solidFill>
                </a:uFill>
              </a:rPr>
              <a:t>	</a:t>
            </a:r>
            <a:r>
              <a:rPr dirty="0" u="heavy" spc="-5">
                <a:uFill>
                  <a:solidFill>
                    <a:srgbClr val="0099CC"/>
                  </a:solidFill>
                </a:uFill>
              </a:rPr>
              <a:t>Lehrerfortbildungen </a:t>
            </a:r>
            <a:r>
              <a:rPr dirty="0" u="heavy" spc="-20">
                <a:uFill>
                  <a:solidFill>
                    <a:srgbClr val="0099CC"/>
                  </a:solidFill>
                </a:uFill>
              </a:rPr>
              <a:t>zur</a:t>
            </a:r>
            <a:r>
              <a:rPr dirty="0" u="heavy" spc="-100">
                <a:uFill>
                  <a:solidFill>
                    <a:srgbClr val="0099CC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99CC"/>
                  </a:solidFill>
                </a:uFill>
              </a:rPr>
              <a:t>Informatik	</a:t>
            </a:r>
          </a:p>
        </p:txBody>
      </p:sp>
      <p:sp>
        <p:nvSpPr>
          <p:cNvPr id="6" name="object 6"/>
          <p:cNvSpPr/>
          <p:nvPr/>
        </p:nvSpPr>
        <p:spPr>
          <a:xfrm>
            <a:off x="1098803" y="2613660"/>
            <a:ext cx="2392679" cy="286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5508" y="5636107"/>
            <a:ext cx="8210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</a:t>
            </a:r>
            <a:r>
              <a:rPr dirty="0" sz="16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paed.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0738" y="2487673"/>
            <a:ext cx="2018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9DD1"/>
                </a:solidFill>
                <a:latin typeface="Meta Offc Pro"/>
                <a:cs typeface="Meta Offc Pro"/>
              </a:rPr>
              <a:t>Stefano</a:t>
            </a:r>
            <a:r>
              <a:rPr dirty="0" sz="2400" spc="-7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2400" spc="-20" b="1">
                <a:solidFill>
                  <a:srgbClr val="009DD1"/>
                </a:solidFill>
                <a:latin typeface="Meta Offc Pro"/>
                <a:cs typeface="Meta Offc Pro"/>
              </a:rPr>
              <a:t>Ariotta</a:t>
            </a:r>
            <a:endParaRPr sz="2400">
              <a:latin typeface="Meta Offc Pro"/>
              <a:cs typeface="Meta Offc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738" y="3220717"/>
            <a:ext cx="2155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Mathematisches</a:t>
            </a:r>
            <a:r>
              <a:rPr dirty="0" sz="1600" spc="30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Institut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738" y="4634291"/>
            <a:ext cx="1834514" cy="610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0">
                <a:solidFill>
                  <a:srgbClr val="009DD1"/>
                </a:solidFill>
                <a:latin typeface="Meta Offc Pro"/>
                <a:cs typeface="Meta Offc Pro"/>
              </a:rPr>
              <a:t>Betreuer:</a:t>
            </a:r>
            <a:endParaRPr sz="1600">
              <a:latin typeface="Meta Offc Pro"/>
              <a:cs typeface="Meta Offc Pr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solidFill>
                  <a:srgbClr val="009DD1"/>
                </a:solidFill>
                <a:latin typeface="Meta Offc Pro"/>
                <a:cs typeface="Meta Offc Pro"/>
              </a:rPr>
              <a:t>Prof.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5">
                <a:solidFill>
                  <a:srgbClr val="009DD1"/>
                </a:solidFill>
                <a:latin typeface="Meta Offc Pro"/>
                <a:cs typeface="Meta Offc Pro"/>
              </a:rPr>
              <a:t>Th.</a:t>
            </a:r>
            <a:r>
              <a:rPr dirty="0" sz="1600" spc="-65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20">
                <a:solidFill>
                  <a:srgbClr val="009DD1"/>
                </a:solidFill>
                <a:latin typeface="Meta Offc Pro"/>
                <a:cs typeface="Meta Offc Pro"/>
              </a:rPr>
              <a:t>Nikolaus</a:t>
            </a:r>
            <a:endParaRPr sz="1600">
              <a:latin typeface="Meta Offc Pro"/>
              <a:cs typeface="Meta Offc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2001773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 h="0">
                <a:moveTo>
                  <a:pt x="0" y="0"/>
                </a:moveTo>
                <a:lnTo>
                  <a:pt x="8316468" y="0"/>
                </a:lnTo>
              </a:path>
            </a:pathLst>
          </a:custGeom>
          <a:ln w="28956">
            <a:solidFill>
              <a:srgbClr val="00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4699" y="1196658"/>
            <a:ext cx="317690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Coherent </a:t>
            </a:r>
            <a:r>
              <a:rPr dirty="0" spc="-10"/>
              <a:t>cochain</a:t>
            </a:r>
            <a:r>
              <a:rPr dirty="0" spc="-90"/>
              <a:t> </a:t>
            </a:r>
            <a:r>
              <a:rPr dirty="0" spc="-15"/>
              <a:t>complexes  </a:t>
            </a:r>
            <a:r>
              <a:rPr dirty="0"/>
              <a:t>and </a:t>
            </a:r>
            <a:r>
              <a:rPr dirty="0" spc="-5"/>
              <a:t>Beilinson</a:t>
            </a:r>
            <a:r>
              <a:rPr dirty="0" spc="-55"/>
              <a:t> </a:t>
            </a:r>
            <a:r>
              <a:rPr dirty="0" spc="-15"/>
              <a:t>t-structures</a:t>
            </a:r>
          </a:p>
        </p:txBody>
      </p:sp>
      <p:sp>
        <p:nvSpPr>
          <p:cNvPr id="7" name="object 7"/>
          <p:cNvSpPr/>
          <p:nvPr/>
        </p:nvSpPr>
        <p:spPr>
          <a:xfrm>
            <a:off x="1117091" y="2613660"/>
            <a:ext cx="1583435" cy="2110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508" y="5636107"/>
            <a:ext cx="1022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9DD1"/>
                </a:solidFill>
                <a:latin typeface="Meta Offc Pro"/>
                <a:cs typeface="Meta Offc Pro"/>
              </a:rPr>
              <a:t>Dr. </a:t>
            </a:r>
            <a:r>
              <a:rPr dirty="0" sz="1600" spc="-25" b="1">
                <a:solidFill>
                  <a:srgbClr val="009DD1"/>
                </a:solidFill>
                <a:latin typeface="Meta Offc Pro"/>
                <a:cs typeface="Meta Offc Pro"/>
              </a:rPr>
              <a:t>rer.</a:t>
            </a:r>
            <a:r>
              <a:rPr dirty="0" sz="1600" spc="-10" b="1">
                <a:solidFill>
                  <a:srgbClr val="009DD1"/>
                </a:solidFill>
                <a:latin typeface="Meta Offc Pro"/>
                <a:cs typeface="Meta Offc Pro"/>
              </a:rPr>
              <a:t> </a:t>
            </a:r>
            <a:r>
              <a:rPr dirty="0" sz="1600" spc="-5" b="1">
                <a:solidFill>
                  <a:srgbClr val="009DD1"/>
                </a:solidFill>
                <a:latin typeface="Meta Offc Pro"/>
                <a:cs typeface="Meta Offc Pro"/>
              </a:rPr>
              <a:t>nat.</a:t>
            </a:r>
            <a:endParaRPr sz="1600">
              <a:latin typeface="Meta Offc Pro"/>
              <a:cs typeface="Meta Offc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Theresa Lammerding</dc:creator>
  <dc:title>Hier steht der zweizeilige Titel der Präsentation</dc:title>
  <dcterms:created xsi:type="dcterms:W3CDTF">2022-07-19T09:55:53Z</dcterms:created>
  <dcterms:modified xsi:type="dcterms:W3CDTF">2022-07-19T09:55:53Z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2022-07-19T00:00:00Z</vt:filetime>
  </property>
  <property fmtid="{D5CDD505-2E9C-101B-9397-08002B2CF9AE}" pid="3" name="Creator">
    <vt:lpwstr>Acrobat PDFMaker 17 für PowerPoint</vt:lpwstr>
  </property>
  <property fmtid="{D5CDD505-2E9C-101B-9397-08002B2CF9AE}" pid="4" name="LastSaved">
    <vt:filetime>2022-07-19T00:00:00Z</vt:filetime>
  </property>
</Properties>
</file>