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60" r:id="rId2"/>
    <p:sldId id="576" r:id="rId3"/>
    <p:sldId id="416" r:id="rId4"/>
    <p:sldId id="882" r:id="rId5"/>
    <p:sldId id="986" r:id="rId6"/>
    <p:sldId id="519" r:id="rId7"/>
    <p:sldId id="963" r:id="rId8"/>
    <p:sldId id="1197" r:id="rId9"/>
    <p:sldId id="1229" r:id="rId10"/>
    <p:sldId id="1231" r:id="rId11"/>
    <p:sldId id="1146" r:id="rId12"/>
    <p:sldId id="1185" r:id="rId13"/>
    <p:sldId id="1148" r:id="rId14"/>
    <p:sldId id="1233" r:id="rId15"/>
    <p:sldId id="1150" r:id="rId16"/>
    <p:sldId id="1156" r:id="rId17"/>
    <p:sldId id="1157" r:id="rId18"/>
    <p:sldId id="1241" r:id="rId19"/>
    <p:sldId id="1237" r:id="rId20"/>
    <p:sldId id="1189" r:id="rId21"/>
    <p:sldId id="1223" r:id="rId22"/>
    <p:sldId id="1239" r:id="rId23"/>
    <p:sldId id="1158" r:id="rId24"/>
    <p:sldId id="1155" r:id="rId25"/>
    <p:sldId id="1244" r:id="rId26"/>
    <p:sldId id="1248" r:id="rId27"/>
    <p:sldId id="1249" r:id="rId28"/>
    <p:sldId id="1251" r:id="rId29"/>
    <p:sldId id="1253" r:id="rId30"/>
    <p:sldId id="1165" r:id="rId31"/>
    <p:sldId id="1245" r:id="rId32"/>
    <p:sldId id="517" r:id="rId33"/>
    <p:sldId id="390" r:id="rId34"/>
  </p:sldIdLst>
  <p:sldSz cx="9144000" cy="6858000" type="screen4x3"/>
  <p:notesSz cx="6797675" cy="9928225"/>
  <p:embeddedFontLst>
    <p:embeddedFont>
      <p:font typeface="ＭＳ Ｐゴシック" panose="020B0600070205080204" pitchFamily="34" charset="-128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MetaNormalLF-Roman" panose="020B0502030000020004" pitchFamily="34" charset="0"/>
      <p:regular r:id="rId42"/>
    </p:embeddedFont>
    <p:embeddedFont>
      <p:font typeface="Meta Offc Pro" panose="020B0504030101020102" pitchFamily="34" charset="0"/>
      <p:regular r:id="rId43"/>
      <p:bold r:id="rId44"/>
      <p:italic r:id="rId45"/>
    </p:embeddedFont>
    <p:embeddedFont>
      <p:font typeface="MetaNormal-Roman" panose="020B0502030000020004" pitchFamily="34" charset="0"/>
      <p:regular r:id="rId46"/>
    </p:embeddedFont>
  </p:embeddedFontLst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1" userDrawn="1">
          <p15:clr>
            <a:srgbClr val="A4A3A4"/>
          </p15:clr>
        </p15:guide>
        <p15:guide id="2" orient="horz" pos="3618" userDrawn="1">
          <p15:clr>
            <a:srgbClr val="A4A3A4"/>
          </p15:clr>
        </p15:guide>
        <p15:guide id="3" pos="226" userDrawn="1">
          <p15:clr>
            <a:srgbClr val="A4A3A4"/>
          </p15:clr>
        </p15:guide>
        <p15:guide id="4" pos="5534" userDrawn="1">
          <p15:clr>
            <a:srgbClr val="A4A3A4"/>
          </p15:clr>
        </p15:guide>
        <p15:guide id="5" orient="horz" pos="14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dv666u" initials="v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FFF3F3"/>
    <a:srgbClr val="FFFFFF"/>
    <a:srgbClr val="99D6EB"/>
    <a:srgbClr val="4CBADF"/>
    <a:srgbClr val="31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6586" autoAdjust="0"/>
  </p:normalViewPr>
  <p:slideViewPr>
    <p:cSldViewPr snapToObjects="1">
      <p:cViewPr varScale="1">
        <p:scale>
          <a:sx n="109" d="100"/>
          <a:sy n="109" d="100"/>
        </p:scale>
        <p:origin x="996" y="102"/>
      </p:cViewPr>
      <p:guideLst>
        <p:guide orient="horz" pos="851"/>
        <p:guide orient="horz" pos="3618"/>
        <p:guide pos="226"/>
        <p:guide pos="5534"/>
        <p:guide orient="horz" pos="14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75" d="100"/>
          <a:sy n="75" d="100"/>
        </p:scale>
        <p:origin x="218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presProps" Target="presProps.xml"/><Relationship Id="rId338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9D766C-F270-47E1-9647-AF2686580917}" type="datetimeFigureOut">
              <a:rPr lang="de-DE" smtClean="0"/>
              <a:t>02.02.2023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2B09C-D9FD-4610-91ED-8833E60D1AB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41058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pPr/>
              <a:t>02.02.2023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50975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12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876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13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522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14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970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15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89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16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1006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17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170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18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6745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19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3682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20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8377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21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504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226580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22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2527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23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2438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24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6817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25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3399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26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8396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27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1283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28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9294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29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7014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30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0116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31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045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319267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2046819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728137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447931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7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034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8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058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9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164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10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096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11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611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Türmchen"/>
          <p:cNvGrpSpPr>
            <a:grpSpLocks noChangeAspect="1"/>
          </p:cNvGrpSpPr>
          <p:nvPr userDrawn="1"/>
        </p:nvGrpSpPr>
        <p:grpSpPr bwMode="auto">
          <a:xfrm>
            <a:off x="5634992" y="1035714"/>
            <a:ext cx="3508375" cy="4606925"/>
            <a:chOff x="3550" y="652"/>
            <a:chExt cx="2210" cy="2902"/>
          </a:xfrm>
        </p:grpSpPr>
        <p:sp>
          <p:nvSpPr>
            <p:cNvPr id="27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CBAD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1B0D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 userDrawn="1"/>
        </p:nvSpPr>
        <p:spPr>
          <a:xfrm>
            <a:off x="0" y="5642640"/>
            <a:ext cx="914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wissen.leben"/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600001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de-DE" dirty="0"/>
              <a:t>Hier steht der Titel der Präsentation</a:t>
            </a:r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</p:spPr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31" name="Regieanweisungen"/>
          <p:cNvGrpSpPr/>
          <p:nvPr userDrawn="1"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33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4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6" name="Linie"/>
            <p:cNvCxnSpPr/>
            <p:nvPr userDrawn="1"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5" name="Linie"/>
            <p:cNvCxnSpPr/>
            <p:nvPr userDrawn="1"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nie"/>
            <p:cNvCxnSpPr/>
            <p:nvPr userDrawn="1"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6" userDrawn="1">
          <p15:clr>
            <a:srgbClr val="FBAE40"/>
          </p15:clr>
        </p15:guide>
        <p15:guide id="4" pos="553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 userDrawn="1"/>
        </p:nvSpPr>
        <p:spPr>
          <a:xfrm>
            <a:off x="0" y="0"/>
            <a:ext cx="9144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" name="Türmchen"/>
          <p:cNvGrpSpPr>
            <a:grpSpLocks noChangeAspect="1"/>
          </p:cNvGrpSpPr>
          <p:nvPr userDrawn="1"/>
        </p:nvGrpSpPr>
        <p:grpSpPr bwMode="auto">
          <a:xfrm>
            <a:off x="5634992" y="1035714"/>
            <a:ext cx="3508375" cy="4606925"/>
            <a:chOff x="3550" y="652"/>
            <a:chExt cx="2210" cy="2902"/>
          </a:xfrm>
        </p:grpSpPr>
        <p:sp>
          <p:nvSpPr>
            <p:cNvPr id="16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9D6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2" name="Linie"/>
          <p:cNvSpPr/>
          <p:nvPr userDrawn="1"/>
        </p:nvSpPr>
        <p:spPr>
          <a:xfrm>
            <a:off x="0" y="5642640"/>
            <a:ext cx="914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wissen.leben"/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</p:spPr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31" name="Regieanweisungen"/>
          <p:cNvGrpSpPr/>
          <p:nvPr userDrawn="1"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32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3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4" name="Linie"/>
            <p:cNvCxnSpPr/>
            <p:nvPr userDrawn="1"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Linie"/>
            <p:cNvCxnSpPr/>
            <p:nvPr userDrawn="1"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7" name="Linie"/>
            <p:cNvCxnSpPr/>
            <p:nvPr userDrawn="1"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Linie"/>
            <p:cNvCxnSpPr/>
            <p:nvPr userDrawn="1"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600001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</p:spTree>
    <p:extLst>
      <p:ext uri="{BB962C8B-B14F-4D97-AF65-F5344CB8AC3E}">
        <p14:creationId xmlns:p14="http://schemas.microsoft.com/office/powerpoint/2010/main" val="38315210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tions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>
          <a:xfrm>
            <a:off x="2123728" y="316792"/>
            <a:ext cx="6660271" cy="519920"/>
          </a:xfrm>
        </p:spPr>
        <p:txBody>
          <a:bodyPr anchor="b"/>
          <a:lstStyle>
            <a:lvl1pPr>
              <a:defRPr sz="1600"/>
            </a:lvl1pPr>
          </a:lstStyle>
          <a:p>
            <a:pPr algn="l"/>
            <a:r>
              <a:rPr lang="de-DE" dirty="0" smtClean="0"/>
              <a:t>Hier steht der Titel der Präsentation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13" name="Linie"/>
          <p:cNvSpPr/>
          <p:nvPr userDrawn="1"/>
        </p:nvSpPr>
        <p:spPr>
          <a:xfrm>
            <a:off x="0" y="908720"/>
            <a:ext cx="914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673823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618" userDrawn="1">
          <p15:clr>
            <a:srgbClr val="FBAE40"/>
          </p15:clr>
        </p15:guide>
        <p15:guide id="2" orient="horz" pos="851" userDrawn="1">
          <p15:clr>
            <a:srgbClr val="FBAE40"/>
          </p15:clr>
        </p15:guide>
        <p15:guide id="3" orient="horz" pos="1463" userDrawn="1">
          <p15:clr>
            <a:srgbClr val="FBAE40"/>
          </p15:clr>
        </p15:guide>
        <p15:guide id="4" pos="226" userDrawn="1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rstellung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7596633" y="126091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ie"/>
          <p:cNvSpPr/>
          <p:nvPr userDrawn="1"/>
        </p:nvSpPr>
        <p:spPr>
          <a:xfrm>
            <a:off x="0" y="1980000"/>
            <a:ext cx="914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60001" y="980728"/>
            <a:ext cx="7164328" cy="945563"/>
          </a:xfrm>
        </p:spPr>
        <p:txBody>
          <a:bodyPr anchor="b"/>
          <a:lstStyle>
            <a:lvl1pPr>
              <a:defRPr sz="22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 userDrawn="1">
          <p15:clr>
            <a:srgbClr val="FBAE40"/>
          </p15:clr>
        </p15:guide>
        <p15:guide id="2" orient="horz" pos="3618" userDrawn="1">
          <p15:clr>
            <a:srgbClr val="FBAE40"/>
          </p15:clr>
        </p15:guide>
        <p15:guide id="3" orient="horz" pos="851" userDrawn="1">
          <p15:clr>
            <a:srgbClr val="FBAE40"/>
          </p15:clr>
        </p15:guide>
        <p15:guide id="4" pos="226" userDrawn="1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7596633" y="126091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402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Titel der Präsentation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48F45-0272-4939-B52C-FF4B6BE5A10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Datum: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7596633" y="126091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605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Regieanweisungen"/>
          <p:cNvGrpSpPr/>
          <p:nvPr userDrawn="1"/>
        </p:nvGrpSpPr>
        <p:grpSpPr>
          <a:xfrm>
            <a:off x="-1908000" y="-468000"/>
            <a:ext cx="12636684" cy="7776001"/>
            <a:chOff x="-1908000" y="-468000"/>
            <a:chExt cx="12636684" cy="7776001"/>
          </a:xfrm>
        </p:grpSpPr>
        <p:grpSp>
          <p:nvGrpSpPr>
            <p:cNvPr id="29" name="Listenebenen"/>
            <p:cNvGrpSpPr/>
            <p:nvPr userDrawn="1"/>
          </p:nvGrpSpPr>
          <p:grpSpPr>
            <a:xfrm>
              <a:off x="-1908000" y="2376000"/>
              <a:ext cx="1800000" cy="1476000"/>
              <a:chOff x="-1908000" y="1368000"/>
              <a:chExt cx="1800000" cy="1107000"/>
            </a:xfrm>
          </p:grpSpPr>
          <p:sp>
            <p:nvSpPr>
              <p:cNvPr id="12" name="Text // Listenebene erhöhen"/>
              <p:cNvSpPr txBox="1"/>
              <p:nvPr userDrawn="1"/>
            </p:nvSpPr>
            <p:spPr>
              <a:xfrm>
                <a:off x="-1656000" y="1989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</p:txBody>
          </p:sp>
          <p:sp>
            <p:nvSpPr>
              <p:cNvPr id="13" name="Text // Listenebene verringern"/>
              <p:cNvSpPr txBox="1"/>
              <p:nvPr userDrawn="1"/>
            </p:nvSpPr>
            <p:spPr>
              <a:xfrm>
                <a:off x="-1656000" y="2286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25" name="Listenebenen"/>
              <p:cNvSpPr txBox="1"/>
              <p:nvPr userDrawn="1"/>
            </p:nvSpPr>
            <p:spPr>
              <a:xfrm rot="10800000" flipH="1" flipV="1">
                <a:off x="-1908000" y="1368000"/>
                <a:ext cx="1800000" cy="54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  <a:t>Wechsel der Textebene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  <a:t>im Menü über: </a:t>
                </a:r>
                <a:b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1100" b="1" baseline="0" dirty="0">
                    <a:solidFill>
                      <a:schemeClr val="tx1"/>
                    </a:solidFill>
                    <a:latin typeface="+mn-lt"/>
                  </a:rPr>
                  <a:t>Start &gt; Absatz &gt; Listenebene erhöhen/verringern</a:t>
                </a:r>
              </a:p>
            </p:txBody>
          </p:sp>
          <p:pic>
            <p:nvPicPr>
              <p:cNvPr id="27" name="Bild // Listenebene verringern"/>
              <p:cNvPicPr>
                <a:picLocks noChangeAspect="1"/>
              </p:cNvPicPr>
              <p:nvPr userDrawn="1"/>
            </p:nvPicPr>
            <p:blipFill>
              <a:blip r:embed="rId8"/>
              <a:stretch>
                <a:fillRect/>
              </a:stretch>
            </p:blipFill>
            <p:spPr>
              <a:xfrm>
                <a:off x="-684000" y="2286000"/>
                <a:ext cx="544320" cy="189000"/>
              </a:xfrm>
              <a:prstGeom prst="rect">
                <a:avLst/>
              </a:prstGeom>
            </p:spPr>
          </p:pic>
          <p:pic>
            <p:nvPicPr>
              <p:cNvPr id="28" name="Bild // Listenebene erhöhen"/>
              <p:cNvPicPr>
                <a:picLocks noChangeAspect="1"/>
              </p:cNvPicPr>
              <p:nvPr userDrawn="1"/>
            </p:nvPicPr>
            <p:blipFill>
              <a:blip r:embed="rId9"/>
              <a:stretch>
                <a:fillRect/>
              </a:stretch>
            </p:blipFill>
            <p:spPr>
              <a:xfrm>
                <a:off x="-684000" y="1989000"/>
                <a:ext cx="544320" cy="189000"/>
              </a:xfrm>
              <a:prstGeom prst="rect">
                <a:avLst/>
              </a:prstGeom>
            </p:spPr>
          </p:pic>
        </p:grpSp>
        <p:sp>
          <p:nvSpPr>
            <p:cNvPr id="14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5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sp>
          <p:nvSpPr>
            <p:cNvPr id="16" name="Fußzeile"/>
            <p:cNvSpPr txBox="1"/>
            <p:nvPr userDrawn="1"/>
          </p:nvSpPr>
          <p:spPr>
            <a:xfrm rot="10800000" flipH="1" flipV="1">
              <a:off x="395999" y="6948001"/>
              <a:ext cx="8389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cxnSp>
          <p:nvCxnSpPr>
            <p:cNvPr id="17" name="Linie"/>
            <p:cNvCxnSpPr/>
            <p:nvPr userDrawn="1"/>
          </p:nvCxnSpPr>
          <p:spPr>
            <a:xfrm>
              <a:off x="925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Linie"/>
            <p:cNvCxnSpPr/>
            <p:nvPr userDrawn="1"/>
          </p:nvCxnSpPr>
          <p:spPr>
            <a:xfrm>
              <a:off x="925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37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925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Fußzeile"/>
            <p:cNvSpPr txBox="1"/>
            <p:nvPr userDrawn="1"/>
          </p:nvSpPr>
          <p:spPr>
            <a:xfrm rot="10800000" flipH="1" flipV="1">
              <a:off x="9252000" y="388800"/>
              <a:ext cx="1476684" cy="962162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bg2"/>
                  </a:solidFill>
                  <a:latin typeface="+mn-lt"/>
                </a:rPr>
                <a:t>Datumsfeld dient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bg2"/>
                  </a:solidFill>
                  <a:latin typeface="+mn-lt"/>
                </a:rPr>
                <a:t>als Kopfzeile!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Kopfzeile anpassen: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Einfügen &gt; Text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&gt; Kopf- und Fußzeile</a:t>
              </a:r>
            </a:p>
          </p:txBody>
        </p:sp>
      </p:grp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>
          <a:xfrm>
            <a:off x="360000" y="1350962"/>
            <a:ext cx="8425225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360000" y="2322513"/>
            <a:ext cx="8425225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3600000" y="388800"/>
            <a:ext cx="518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baseline="0">
                <a:solidFill>
                  <a:schemeClr val="bg2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de-DE" dirty="0"/>
              <a:t>Hier steht der Titel der Präsentation</a:t>
            </a:r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360000" y="6172447"/>
            <a:ext cx="518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 baseline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 dirty="0"/>
              <a:t>Name: der Referentin / des Referenten</a:t>
            </a:r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806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mtClean="0"/>
              <a:pPr/>
              <a:t>‹Nr.›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1" name="Logo"/>
          <p:cNvSpPr>
            <a:spLocks noChangeAspect="1" noEditPoints="1"/>
          </p:cNvSpPr>
          <p:nvPr userDrawn="1"/>
        </p:nvSpPr>
        <p:spPr bwMode="auto">
          <a:xfrm>
            <a:off x="360000" y="304200"/>
            <a:ext cx="1440000" cy="41580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34" name="Linie"/>
          <p:cNvSpPr/>
          <p:nvPr userDrawn="1"/>
        </p:nvSpPr>
        <p:spPr>
          <a:xfrm>
            <a:off x="0" y="6030720"/>
            <a:ext cx="914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0" r:id="rId3"/>
    <p:sldLayoutId id="2147483650" r:id="rId4"/>
    <p:sldLayoutId id="2147483666" r:id="rId5"/>
    <p:sldLayoutId id="2147483669" r:id="rId6"/>
  </p:sldLayoutIdLst>
  <p:hf hdr="0"/>
  <p:txStyles>
    <p:title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3200" b="1" i="0" kern="1200" baseline="0">
          <a:solidFill>
            <a:schemeClr val="bg2"/>
          </a:solidFill>
          <a:latin typeface="+mn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Arial" panose="020B0604020202020204" pitchFamily="34" charset="0"/>
        <a:buNone/>
        <a:defRPr lang="de-DE" sz="2000" b="0" i="0" u="none" strike="noStrike" kern="1200" baseline="0" smtClean="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68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alumni@uni-muenster.de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hyperlink" Target="http://www.flaggenbilder.de/kasachstan-nationalflaggen-fahnen-6.html" TargetMode="External"/><Relationship Id="rId26" Type="http://schemas.openxmlformats.org/officeDocument/2006/relationships/hyperlink" Target="http://www.flaggenbilder.de/polen-nationalflaggen-fahnen-6.html" TargetMode="External"/><Relationship Id="rId39" Type="http://schemas.openxmlformats.org/officeDocument/2006/relationships/image" Target="../media/image22.png"/><Relationship Id="rId21" Type="http://schemas.openxmlformats.org/officeDocument/2006/relationships/image" Target="../media/image13.png"/><Relationship Id="rId34" Type="http://schemas.openxmlformats.org/officeDocument/2006/relationships/hyperlink" Target="http://www.flaggenbilder.de/sri_lanka-nationalflaggen-fahnen-6.html" TargetMode="External"/><Relationship Id="rId42" Type="http://schemas.openxmlformats.org/officeDocument/2006/relationships/hyperlink" Target="http://www.flaggenbilder.de/vereinigte_staaten-nationalflaggen-fahnen-6.html" TargetMode="External"/><Relationship Id="rId47" Type="http://schemas.openxmlformats.org/officeDocument/2006/relationships/image" Target="../media/image27.png"/><Relationship Id="rId50" Type="http://schemas.openxmlformats.org/officeDocument/2006/relationships/image" Target="../media/image30.png"/><Relationship Id="rId55" Type="http://schemas.openxmlformats.org/officeDocument/2006/relationships/image" Target="../media/image34.png"/><Relationship Id="rId63" Type="http://schemas.openxmlformats.org/officeDocument/2006/relationships/image" Target="../media/image41.png"/><Relationship Id="rId68" Type="http://schemas.openxmlformats.org/officeDocument/2006/relationships/image" Target="../media/image46.gif"/><Relationship Id="rId7" Type="http://schemas.openxmlformats.org/officeDocument/2006/relationships/image" Target="../media/image6.png"/><Relationship Id="rId71" Type="http://schemas.openxmlformats.org/officeDocument/2006/relationships/image" Target="../media/image49.gif"/><Relationship Id="rId2" Type="http://schemas.openxmlformats.org/officeDocument/2006/relationships/notesSlide" Target="../notesSlides/notesSlide3.xml"/><Relationship Id="rId16" Type="http://schemas.openxmlformats.org/officeDocument/2006/relationships/hyperlink" Target="http://www.flaggenbilder.de/italien-nationalflaggen-fahnen-6.html" TargetMode="External"/><Relationship Id="rId29" Type="http://schemas.openxmlformats.org/officeDocument/2006/relationships/image" Target="../media/image17.png"/><Relationship Id="rId11" Type="http://schemas.openxmlformats.org/officeDocument/2006/relationships/image" Target="../media/image8.png"/><Relationship Id="rId24" Type="http://schemas.openxmlformats.org/officeDocument/2006/relationships/hyperlink" Target="http://www.flaggenbilder.de/oesterreich-nationalflaggen-fahnen-6.html" TargetMode="External"/><Relationship Id="rId32" Type="http://schemas.openxmlformats.org/officeDocument/2006/relationships/hyperlink" Target="http://www.flaggenbilder.de/slowakei-nationalflaggen-fahnen-6.html" TargetMode="External"/><Relationship Id="rId37" Type="http://schemas.openxmlformats.org/officeDocument/2006/relationships/image" Target="../media/image21.png"/><Relationship Id="rId40" Type="http://schemas.openxmlformats.org/officeDocument/2006/relationships/hyperlink" Target="http://www.flaggenbilder.de/portugal-nationalflaggen-fahnen-6.html" TargetMode="External"/><Relationship Id="rId45" Type="http://schemas.openxmlformats.org/officeDocument/2006/relationships/image" Target="../media/image25.png"/><Relationship Id="rId53" Type="http://schemas.openxmlformats.org/officeDocument/2006/relationships/image" Target="../media/image33.png"/><Relationship Id="rId58" Type="http://schemas.openxmlformats.org/officeDocument/2006/relationships/image" Target="../media/image36.png"/><Relationship Id="rId66" Type="http://schemas.openxmlformats.org/officeDocument/2006/relationships/image" Target="../media/image44.gif"/><Relationship Id="rId74" Type="http://schemas.openxmlformats.org/officeDocument/2006/relationships/image" Target="../media/image52.gif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28" Type="http://schemas.openxmlformats.org/officeDocument/2006/relationships/hyperlink" Target="http://www.flaggenbilder.de/rumaenien-nationalflaggen-fahnen-6.html" TargetMode="External"/><Relationship Id="rId36" Type="http://schemas.openxmlformats.org/officeDocument/2006/relationships/hyperlink" Target="http://www.flaggenbilder.de/ghana-nationalflaggen-fahnen-6.html" TargetMode="External"/><Relationship Id="rId49" Type="http://schemas.openxmlformats.org/officeDocument/2006/relationships/image" Target="../media/image29.png"/><Relationship Id="rId57" Type="http://schemas.openxmlformats.org/officeDocument/2006/relationships/image" Target="../media/image35.png"/><Relationship Id="rId61" Type="http://schemas.openxmlformats.org/officeDocument/2006/relationships/image" Target="../media/image39.png"/><Relationship Id="rId10" Type="http://schemas.openxmlformats.org/officeDocument/2006/relationships/hyperlink" Target="http://www.flaggenbilder.de/indien-nationalflaggen-fahnen-6.html" TargetMode="External"/><Relationship Id="rId19" Type="http://schemas.openxmlformats.org/officeDocument/2006/relationships/image" Target="../media/image12.png"/><Relationship Id="rId31" Type="http://schemas.openxmlformats.org/officeDocument/2006/relationships/image" Target="../media/image18.png"/><Relationship Id="rId44" Type="http://schemas.openxmlformats.org/officeDocument/2006/relationships/hyperlink" Target="http://www.flaggenbilder.de/albanien-nationalflaggen-fahnen-6.html" TargetMode="External"/><Relationship Id="rId52" Type="http://schemas.openxmlformats.org/officeDocument/2006/relationships/image" Target="../media/image32.png"/><Relationship Id="rId60" Type="http://schemas.openxmlformats.org/officeDocument/2006/relationships/image" Target="../media/image38.png"/><Relationship Id="rId65" Type="http://schemas.openxmlformats.org/officeDocument/2006/relationships/image" Target="../media/image43.gif"/><Relationship Id="rId73" Type="http://schemas.openxmlformats.org/officeDocument/2006/relationships/image" Target="../media/image51.gif"/><Relationship Id="rId4" Type="http://schemas.openxmlformats.org/officeDocument/2006/relationships/hyperlink" Target="http://www.flaggenbilder.de/aegypten-nationalflaggen-fahnen-6.html" TargetMode="External"/><Relationship Id="rId9" Type="http://schemas.openxmlformats.org/officeDocument/2006/relationships/image" Target="../media/image7.png"/><Relationship Id="rId14" Type="http://schemas.openxmlformats.org/officeDocument/2006/relationships/hyperlink" Target="http://www.flaggenbilder.de/iran-nationalflaggen-fahnen-6.html" TargetMode="External"/><Relationship Id="rId22" Type="http://schemas.openxmlformats.org/officeDocument/2006/relationships/hyperlink" Target="http://www.flaggenbilder.de/niederlande-nationalflaggen-fahnen-6.html" TargetMode="External"/><Relationship Id="rId27" Type="http://schemas.openxmlformats.org/officeDocument/2006/relationships/image" Target="../media/image16.png"/><Relationship Id="rId30" Type="http://schemas.openxmlformats.org/officeDocument/2006/relationships/hyperlink" Target="http://www.flaggenbilder.de/russland-nationalflaggen-fahnen-6.html" TargetMode="External"/><Relationship Id="rId35" Type="http://schemas.openxmlformats.org/officeDocument/2006/relationships/image" Target="../media/image20.png"/><Relationship Id="rId43" Type="http://schemas.openxmlformats.org/officeDocument/2006/relationships/image" Target="../media/image24.png"/><Relationship Id="rId48" Type="http://schemas.openxmlformats.org/officeDocument/2006/relationships/image" Target="../media/image28.png"/><Relationship Id="rId56" Type="http://schemas.openxmlformats.org/officeDocument/2006/relationships/hyperlink" Target="http://www.flaggenbilder.de/frankreich-nationalflaggen-fahnen-6.html" TargetMode="External"/><Relationship Id="rId64" Type="http://schemas.openxmlformats.org/officeDocument/2006/relationships/image" Target="../media/image42.gif"/><Relationship Id="rId69" Type="http://schemas.openxmlformats.org/officeDocument/2006/relationships/image" Target="../media/image47.gif"/><Relationship Id="rId8" Type="http://schemas.openxmlformats.org/officeDocument/2006/relationships/hyperlink" Target="http://www.flaggenbilder.de/china_volksrepublik-nationalflaggen-fahnen-6.html" TargetMode="External"/><Relationship Id="rId51" Type="http://schemas.openxmlformats.org/officeDocument/2006/relationships/image" Target="../media/image31.png"/><Relationship Id="rId72" Type="http://schemas.openxmlformats.org/officeDocument/2006/relationships/image" Target="../media/image50.gif"/><Relationship Id="rId3" Type="http://schemas.openxmlformats.org/officeDocument/2006/relationships/image" Target="../media/image4.png"/><Relationship Id="rId12" Type="http://schemas.openxmlformats.org/officeDocument/2006/relationships/hyperlink" Target="http://www.flaggenbilder.de/indonesien-nationalflaggen-fahnen-6.html" TargetMode="External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33" Type="http://schemas.openxmlformats.org/officeDocument/2006/relationships/image" Target="../media/image19.png"/><Relationship Id="rId38" Type="http://schemas.openxmlformats.org/officeDocument/2006/relationships/hyperlink" Target="http://www.flaggenbilder.de/libanon-nationalflaggen-fahnen-6.html" TargetMode="External"/><Relationship Id="rId46" Type="http://schemas.openxmlformats.org/officeDocument/2006/relationships/image" Target="../media/image26.png"/><Relationship Id="rId59" Type="http://schemas.openxmlformats.org/officeDocument/2006/relationships/image" Target="../media/image37.png"/><Relationship Id="rId67" Type="http://schemas.openxmlformats.org/officeDocument/2006/relationships/image" Target="../media/image45.gif"/><Relationship Id="rId20" Type="http://schemas.openxmlformats.org/officeDocument/2006/relationships/hyperlink" Target="http://www.flaggenbilder.de/kirgisistan-nationalflaggen-fahnen-6.html" TargetMode="External"/><Relationship Id="rId41" Type="http://schemas.openxmlformats.org/officeDocument/2006/relationships/image" Target="../media/image23.png"/><Relationship Id="rId54" Type="http://schemas.openxmlformats.org/officeDocument/2006/relationships/hyperlink" Target="http://www.flaggenbilder.de/deutschland-nationalflaggen-fahnen-6.html" TargetMode="External"/><Relationship Id="rId62" Type="http://schemas.openxmlformats.org/officeDocument/2006/relationships/image" Target="../media/image40.png"/><Relationship Id="rId70" Type="http://schemas.openxmlformats.org/officeDocument/2006/relationships/image" Target="../media/image48.gif"/><Relationship Id="rId75" Type="http://schemas.openxmlformats.org/officeDocument/2006/relationships/image" Target="../media/image53.gif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flaggenbilder.de/brasilien-nationalflaggen-fahnen-6.html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altLang="de-DE" dirty="0" smtClean="0">
                <a:latin typeface="Meta Offc Pro" panose="020B0504030101020102" pitchFamily="34" charset="0"/>
              </a:rPr>
              <a:t>Promotionsfeier</a:t>
            </a:r>
            <a:endParaRPr lang="de-DE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altLang="de-DE" sz="2000" dirty="0">
                <a:solidFill>
                  <a:srgbClr val="FFFFFF"/>
                </a:solidFill>
                <a:latin typeface="Meta Offc Pro" panose="020B0504030101020102" pitchFamily="34" charset="0"/>
              </a:rPr>
              <a:t>Promotionen des Fachbereichs 12</a:t>
            </a:r>
            <a:br>
              <a:rPr lang="de-DE" altLang="de-DE" sz="2000" dirty="0">
                <a:solidFill>
                  <a:srgbClr val="FFFFFF"/>
                </a:solidFill>
                <a:latin typeface="Meta Offc Pro" panose="020B0504030101020102" pitchFamily="34" charset="0"/>
              </a:rPr>
            </a:br>
            <a:r>
              <a:rPr lang="de-DE" altLang="de-DE" sz="2000" dirty="0">
                <a:solidFill>
                  <a:srgbClr val="FFFFFF"/>
                </a:solidFill>
                <a:latin typeface="Meta Offc Pro" panose="020B0504030101020102" pitchFamily="34" charset="0"/>
              </a:rPr>
              <a:t>Chemie und </a:t>
            </a:r>
            <a:r>
              <a:rPr lang="de-DE" altLang="de-DE" sz="2000" dirty="0" smtClean="0">
                <a:solidFill>
                  <a:srgbClr val="FFFFFF"/>
                </a:solidFill>
                <a:latin typeface="Meta Offc Pro" panose="020B0504030101020102" pitchFamily="34" charset="0"/>
              </a:rPr>
              <a:t>Pharmazie</a:t>
            </a:r>
          </a:p>
          <a:p>
            <a:endParaRPr lang="de-DE" sz="2000" dirty="0">
              <a:solidFill>
                <a:srgbClr val="FFFFFF"/>
              </a:solidFill>
              <a:latin typeface="Meta Offc Pro" panose="020B0504030101020102" pitchFamily="34" charset="0"/>
            </a:endParaRPr>
          </a:p>
          <a:p>
            <a:r>
              <a:rPr lang="de-DE" altLang="de-DE" sz="2000" dirty="0" smtClean="0">
                <a:latin typeface="Meta Offc Pro" panose="020B0504030101020102" pitchFamily="34" charset="0"/>
              </a:rPr>
              <a:t>3. Februar 2023</a:t>
            </a:r>
            <a:endParaRPr lang="de-DE" sz="200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81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971269"/>
            <a:ext cx="8110808" cy="945563"/>
          </a:xfrm>
        </p:spPr>
        <p:txBody>
          <a:bodyPr/>
          <a:lstStyle/>
          <a:p>
            <a:pPr algn="ctr"/>
            <a:r>
              <a:rPr lang="de-DE" sz="2000" dirty="0" err="1"/>
              <a:t>Chiral</a:t>
            </a:r>
            <a:r>
              <a:rPr lang="de-DE" sz="2000" dirty="0"/>
              <a:t> </a:t>
            </a:r>
            <a:r>
              <a:rPr lang="de-DE" sz="2000" dirty="0" err="1"/>
              <a:t>Iodo-Triazoles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 smtClean="0"/>
              <a:t>Benzotriazolium</a:t>
            </a:r>
            <a:r>
              <a:rPr lang="de-DE" sz="2000" dirty="0" smtClean="0"/>
              <a:t> </a:t>
            </a:r>
            <a:r>
              <a:rPr lang="de-DE" sz="2000" dirty="0" err="1" smtClean="0"/>
              <a:t>Salts</a:t>
            </a:r>
            <a:r>
              <a:rPr lang="de-DE" sz="2000" dirty="0" smtClean="0"/>
              <a:t> </a:t>
            </a:r>
            <a:r>
              <a:rPr lang="de-DE" sz="2000" dirty="0" err="1" smtClean="0"/>
              <a:t>as</a:t>
            </a:r>
            <a:r>
              <a:rPr lang="de-DE" sz="2000" dirty="0" smtClean="0"/>
              <a:t> </a:t>
            </a:r>
            <a:r>
              <a:rPr lang="de-DE" sz="2000" dirty="0"/>
              <a:t>New 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>Toolkits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smtClean="0"/>
              <a:t>Halogen </a:t>
            </a:r>
            <a:r>
              <a:rPr lang="de-DE" sz="2000" dirty="0" err="1" smtClean="0"/>
              <a:t>Bonding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/>
              <a:t>Lewis </a:t>
            </a:r>
            <a:r>
              <a:rPr lang="de-DE" sz="2000" dirty="0" err="1"/>
              <a:t>Acid</a:t>
            </a:r>
            <a:r>
              <a:rPr lang="de-DE" sz="2000" dirty="0"/>
              <a:t> </a:t>
            </a:r>
            <a:r>
              <a:rPr lang="de-DE" sz="2000" dirty="0" err="1"/>
              <a:t>Catalysts</a:t>
            </a:r>
            <a:r>
              <a:rPr lang="de-DE" sz="2000" dirty="0"/>
              <a:t> </a:t>
            </a:r>
            <a:endParaRPr lang="de-DE" altLang="de-DE" sz="1800" dirty="0">
              <a:solidFill>
                <a:srgbClr val="FF0000"/>
              </a:solidFill>
              <a:latin typeface="Meta Offc Pro (Textkörper)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499992" y="2454275"/>
            <a:ext cx="432048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Tobias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Danelzik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Organisch-Chemisches Institut,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University of Toronto, Department of Chemistry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Betreuer*in: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Prof.' in Dr. O. Garcia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Mancheño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D. W. Stephan</a:t>
            </a:r>
          </a:p>
          <a:p>
            <a:pPr algn="just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564904"/>
            <a:ext cx="2435352" cy="215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6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33870" y="980728"/>
            <a:ext cx="8110808" cy="945563"/>
          </a:xfrm>
        </p:spPr>
        <p:txBody>
          <a:bodyPr/>
          <a:lstStyle/>
          <a:p>
            <a:pPr algn="ctr"/>
            <a:r>
              <a:rPr lang="de-DE" sz="2000" dirty="0" err="1"/>
              <a:t>Phosphane</a:t>
            </a:r>
            <a:r>
              <a:rPr lang="de-DE" sz="2000" dirty="0"/>
              <a:t> und Phosphorkationen mit </a:t>
            </a:r>
            <a:r>
              <a:rPr lang="de-DE" sz="2000" dirty="0" smtClean="0"/>
              <a:t>extremen elektronischen </a:t>
            </a:r>
            <a:r>
              <a:rPr lang="de-DE" sz="2000" dirty="0"/>
              <a:t>Eigenschaften und </a:t>
            </a:r>
            <a:r>
              <a:rPr lang="de-DE" sz="2000" dirty="0" err="1" smtClean="0"/>
              <a:t>sterisch</a:t>
            </a:r>
            <a:r>
              <a:rPr lang="de-DE" sz="2000" dirty="0" smtClean="0"/>
              <a:t> kontrollierter Zugänglichkeit </a:t>
            </a:r>
            <a:endParaRPr lang="de-DE" altLang="de-DE" sz="2000" dirty="0">
              <a:solidFill>
                <a:srgbClr val="FF0000"/>
              </a:solidFill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81997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Tobias Johannes Eder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Anorganische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und Analytische Chemie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F. Dielmann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564904"/>
            <a:ext cx="3168352" cy="211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5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108520" y="908720"/>
            <a:ext cx="8110808" cy="945563"/>
          </a:xfrm>
        </p:spPr>
        <p:txBody>
          <a:bodyPr/>
          <a:lstStyle/>
          <a:p>
            <a:pPr algn="ctr"/>
            <a:r>
              <a:rPr lang="de-DE" dirty="0" err="1"/>
              <a:t>Metabolismusstudien</a:t>
            </a:r>
            <a:r>
              <a:rPr lang="de-DE" dirty="0"/>
              <a:t> an </a:t>
            </a:r>
            <a:r>
              <a:rPr lang="de-DE" dirty="0" err="1"/>
              <a:t>Mykotoxinen</a:t>
            </a:r>
            <a:r>
              <a:rPr lang="de-DE" dirty="0"/>
              <a:t> </a:t>
            </a:r>
            <a:endParaRPr lang="de-DE" altLang="de-DE" sz="2000" dirty="0">
              <a:solidFill>
                <a:srgbClr val="FF0000"/>
              </a:solidFill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788024" y="2454275"/>
            <a:ext cx="4248472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Christine Focke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Lebensmittelchemie</a:t>
            </a:r>
          </a:p>
          <a:p>
            <a:pPr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H.-U.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Humpf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8194" name="Picture 2" descr="74871d0d-6770-4990-a0c0-facb4c109915@excha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64905"/>
            <a:ext cx="3238836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94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252536" y="980728"/>
            <a:ext cx="8604448" cy="945563"/>
          </a:xfrm>
        </p:spPr>
        <p:txBody>
          <a:bodyPr/>
          <a:lstStyle/>
          <a:p>
            <a:pPr algn="ctr"/>
            <a:r>
              <a:rPr lang="en-US" sz="2000" dirty="0"/>
              <a:t>Structural Elucidation of Bacterial Lipids by</a:t>
            </a:r>
            <a:br>
              <a:rPr lang="en-US" sz="2000" dirty="0"/>
            </a:br>
            <a:r>
              <a:rPr lang="en-US" sz="2000" dirty="0"/>
              <a:t>Hyphenated Mass Spectrometric Techniques</a:t>
            </a:r>
            <a:endParaRPr lang="de-DE" altLang="de-DE" sz="1800" dirty="0">
              <a:solidFill>
                <a:srgbClr val="FF0000"/>
              </a:solidFill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81997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Matti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Froning</a:t>
            </a: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 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Anorganische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und Analytische Chemie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H.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Hayen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871" y="2506527"/>
            <a:ext cx="2191175" cy="299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12973" y="1029147"/>
            <a:ext cx="8604448" cy="945563"/>
          </a:xfrm>
        </p:spPr>
        <p:txBody>
          <a:bodyPr/>
          <a:lstStyle/>
          <a:p>
            <a:pPr algn="ctr"/>
            <a:r>
              <a:rPr lang="de-DE" sz="2000" dirty="0"/>
              <a:t>Entwicklung neuer Methoden zur Eisen- und 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>Nickel-katalysierten </a:t>
            </a:r>
            <a:r>
              <a:rPr lang="de-DE" sz="2000" dirty="0"/>
              <a:t>Hydrofunktionalisierung und 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err="1" smtClean="0"/>
              <a:t>radikalischen</a:t>
            </a:r>
            <a:r>
              <a:rPr lang="de-DE" sz="2000" dirty="0" smtClean="0"/>
              <a:t> </a:t>
            </a:r>
            <a:r>
              <a:rPr lang="de-DE" sz="2000" dirty="0" err="1"/>
              <a:t>Difunktionalisierung</a:t>
            </a:r>
            <a:r>
              <a:rPr lang="de-DE" sz="2000" dirty="0"/>
              <a:t> </a:t>
            </a:r>
            <a:r>
              <a:rPr lang="de-DE" sz="2000" dirty="0" smtClean="0"/>
              <a:t>von Alkenen </a:t>
            </a:r>
            <a:endParaRPr lang="de-DE" altLang="de-DE" sz="2000" dirty="0">
              <a:solidFill>
                <a:srgbClr val="FF0000"/>
              </a:solidFill>
              <a:latin typeface="Meta Offc Pro (Textkörper)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81997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Nils Lennart Frye 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Organisch-Chemisches Institut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A. Studer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564904"/>
            <a:ext cx="1775927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9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35496" y="971269"/>
            <a:ext cx="8110808" cy="945563"/>
          </a:xfrm>
        </p:spPr>
        <p:txBody>
          <a:bodyPr/>
          <a:lstStyle/>
          <a:p>
            <a:pPr algn="ctr"/>
            <a:r>
              <a:rPr lang="de-DE" sz="2000" dirty="0"/>
              <a:t>Entwicklung neuer </a:t>
            </a:r>
            <a:r>
              <a:rPr lang="de-DE" sz="2000" dirty="0" err="1"/>
              <a:t>Divinylmonomere</a:t>
            </a:r>
            <a:r>
              <a:rPr lang="de-DE" sz="2000" dirty="0"/>
              <a:t> zur 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>Darstellung alternierender </a:t>
            </a:r>
            <a:r>
              <a:rPr lang="de-DE" sz="2000" dirty="0" err="1"/>
              <a:t>Terpolymere</a:t>
            </a:r>
            <a:r>
              <a:rPr lang="de-DE" sz="2000" dirty="0"/>
              <a:t> </a:t>
            </a:r>
            <a:endParaRPr lang="de-DE" altLang="de-DE" sz="1800" dirty="0">
              <a:solidFill>
                <a:srgbClr val="FF0000"/>
              </a:solidFill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891980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Philipp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Gerdt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Organisch-Chemisches Institut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A. Studer</a:t>
            </a:r>
            <a:endParaRPr lang="de-DE" altLang="de-DE" sz="1600" dirty="0" smtClean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564904"/>
            <a:ext cx="3240024" cy="216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7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101987" y="908720"/>
            <a:ext cx="7914347" cy="945563"/>
          </a:xfrm>
        </p:spPr>
        <p:txBody>
          <a:bodyPr/>
          <a:lstStyle/>
          <a:p>
            <a:pPr algn="ctr"/>
            <a:r>
              <a:rPr lang="de-DE" sz="2000" dirty="0"/>
              <a:t>Untersuchungen zum intestinalen </a:t>
            </a:r>
            <a:r>
              <a:rPr lang="de-DE" sz="2000" dirty="0" smtClean="0"/>
              <a:t>Metabolismus </a:t>
            </a:r>
            <a:r>
              <a:rPr lang="de-DE" sz="2000" dirty="0" err="1" smtClean="0"/>
              <a:t>ausge</a:t>
            </a:r>
            <a:r>
              <a:rPr lang="de-DE" sz="2000" dirty="0" smtClean="0"/>
              <a:t>-</a:t>
            </a:r>
            <a:br>
              <a:rPr lang="de-DE" sz="2000" dirty="0" smtClean="0"/>
            </a:br>
            <a:r>
              <a:rPr lang="de-DE" sz="2000" dirty="0" err="1" smtClean="0"/>
              <a:t>wählter</a:t>
            </a:r>
            <a:r>
              <a:rPr lang="de-DE" sz="2000" dirty="0" smtClean="0"/>
              <a:t> </a:t>
            </a:r>
            <a:r>
              <a:rPr lang="de-DE" sz="2000" dirty="0"/>
              <a:t>Lebensmittelinhaltsstoffe im </a:t>
            </a:r>
            <a:r>
              <a:rPr lang="de-DE" sz="2000" dirty="0" smtClean="0"/>
              <a:t>Schweine-</a:t>
            </a:r>
            <a:r>
              <a:rPr lang="de-DE" sz="2000" dirty="0" err="1" smtClean="0"/>
              <a:t>Caecum</a:t>
            </a:r>
            <a:r>
              <a:rPr lang="de-DE" sz="2000" dirty="0" smtClean="0"/>
              <a:t>-Modell </a:t>
            </a:r>
            <a:endParaRPr lang="de-DE" altLang="de-DE" sz="2000" dirty="0">
              <a:solidFill>
                <a:srgbClr val="FF0000"/>
              </a:solidFill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81997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Matthias Kasimir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Lebensmittelchemie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H.-U.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Humpf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564904"/>
            <a:ext cx="1944216" cy="259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0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108520" y="998164"/>
            <a:ext cx="8110808" cy="945563"/>
          </a:xfrm>
        </p:spPr>
        <p:txBody>
          <a:bodyPr/>
          <a:lstStyle/>
          <a:p>
            <a:pPr algn="ctr"/>
            <a:r>
              <a:rPr lang="de-DE" sz="2000" dirty="0" err="1"/>
              <a:t>Oxyborylene</a:t>
            </a:r>
            <a:r>
              <a:rPr lang="de-DE" sz="2000" dirty="0"/>
              <a:t> als </a:t>
            </a:r>
            <a:r>
              <a:rPr lang="de-DE" sz="2000" dirty="0" err="1"/>
              <a:t>Photoreduktionsmittel</a:t>
            </a:r>
            <a:r>
              <a:rPr lang="de-DE" sz="2000" dirty="0"/>
              <a:t> und 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>potentielle Vorläufer eines </a:t>
            </a:r>
            <a:r>
              <a:rPr lang="de-DE" sz="2000" dirty="0"/>
              <a:t>persistenten </a:t>
            </a:r>
            <a:r>
              <a:rPr lang="de-DE" sz="2000" dirty="0" err="1"/>
              <a:t>Boroxylradikals</a:t>
            </a:r>
            <a:r>
              <a:rPr lang="de-DE" sz="2000" dirty="0"/>
              <a:t> </a:t>
            </a:r>
            <a:endParaRPr lang="de-DE" altLang="de-DE" sz="2000" dirty="0">
              <a:solidFill>
                <a:srgbClr val="FF0000"/>
              </a:solidFill>
              <a:latin typeface="Meta Offc Pro (Textkörper)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81997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Philipp Lenz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Organisch-Chemisches Institut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A. Studer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564904"/>
            <a:ext cx="3059951" cy="204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908720"/>
            <a:ext cx="8110808" cy="945563"/>
          </a:xfrm>
        </p:spPr>
        <p:txBody>
          <a:bodyPr/>
          <a:lstStyle/>
          <a:p>
            <a:pPr algn="ctr"/>
            <a:r>
              <a:rPr lang="en-US" sz="2000" dirty="0"/>
              <a:t>Bond Metathesis with </a:t>
            </a:r>
            <a:r>
              <a:rPr lang="en-US" sz="2000" dirty="0" smtClean="0"/>
              <a:t>Trigonal-Planar Phosphorus </a:t>
            </a:r>
            <a:r>
              <a:rPr lang="en-US" sz="2000" dirty="0"/>
              <a:t>Cations </a:t>
            </a:r>
            <a:endParaRPr lang="de-DE" altLang="de-DE" sz="1800" dirty="0">
              <a:solidFill>
                <a:srgbClr val="FF0000"/>
              </a:solidFill>
              <a:latin typeface="Meta Offc Pro (Textkörper)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81997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Pawel Löwe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sz="1600" dirty="0" smtClean="0">
                <a:solidFill>
                  <a:srgbClr val="0099CC"/>
                </a:solidFill>
                <a:latin typeface="MetaNormal-Roman" panose="020B0502030000020004" pitchFamily="34" charset="0"/>
              </a:rPr>
              <a:t>Institut für Anorganische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Normal-Roman" panose="020B0502030000020004" pitchFamily="34" charset="0"/>
              </a:rPr>
              <a:t>u</a:t>
            </a:r>
            <a:r>
              <a:rPr lang="de-DE" altLang="de-DE" sz="1600" dirty="0" smtClean="0">
                <a:solidFill>
                  <a:srgbClr val="0099CC"/>
                </a:solidFill>
                <a:latin typeface="MetaNormal-Roman" panose="020B0502030000020004" pitchFamily="34" charset="0"/>
              </a:rPr>
              <a:t>nd Analytische Chemie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F. Dielmann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78" y="2592288"/>
            <a:ext cx="2601549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9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468560" y="998164"/>
            <a:ext cx="8110808" cy="945563"/>
          </a:xfrm>
        </p:spPr>
        <p:txBody>
          <a:bodyPr/>
          <a:lstStyle/>
          <a:p>
            <a:pPr algn="ctr"/>
            <a:r>
              <a:rPr lang="en-US" sz="2000" dirty="0"/>
              <a:t>Multimodal </a:t>
            </a:r>
            <a:r>
              <a:rPr lang="en-US" sz="2000" dirty="0" err="1" smtClean="0"/>
              <a:t>Bioimaging</a:t>
            </a:r>
            <a:r>
              <a:rPr lang="en-US" sz="2000" dirty="0" smtClean="0"/>
              <a:t> </a:t>
            </a:r>
            <a:r>
              <a:rPr lang="en-US" sz="2000" dirty="0"/>
              <a:t>to </a:t>
            </a:r>
            <a:r>
              <a:rPr lang="en-US" sz="2000" dirty="0" smtClean="0"/>
              <a:t>track</a:t>
            </a:r>
            <a:br>
              <a:rPr lang="en-US" sz="2000" dirty="0" smtClean="0"/>
            </a:br>
            <a:r>
              <a:rPr lang="en-US" sz="2000" dirty="0" smtClean="0"/>
              <a:t>Nanoparticles </a:t>
            </a:r>
            <a:r>
              <a:rPr lang="en-US" sz="2000" dirty="0"/>
              <a:t>in the Body </a:t>
            </a:r>
            <a:endParaRPr lang="de-DE" altLang="de-DE" sz="1800" dirty="0">
              <a:solidFill>
                <a:srgbClr val="FF0000"/>
              </a:solidFill>
              <a:latin typeface="Meta Offc Pro (Textkörper)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81997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Ilona Denise Nordhorn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Anorganische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und Analytische Chemie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U. Karst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564904"/>
            <a:ext cx="1944216" cy="291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1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60000" y="980728"/>
            <a:ext cx="8100431" cy="945563"/>
          </a:xfrm>
        </p:spPr>
        <p:txBody>
          <a:bodyPr/>
          <a:lstStyle/>
          <a:p>
            <a:r>
              <a:rPr lang="de-DE" altLang="de-DE" sz="2800" b="1" dirty="0" smtClean="0"/>
              <a:t>Anzahl der Promotionen in den Jahren 2013 – 2023</a:t>
            </a:r>
          </a:p>
        </p:txBody>
      </p:sp>
      <p:graphicFrame>
        <p:nvGraphicFramePr>
          <p:cNvPr id="8" name="Group 6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235945"/>
              </p:ext>
            </p:extLst>
          </p:nvPr>
        </p:nvGraphicFramePr>
        <p:xfrm>
          <a:off x="251523" y="2060848"/>
          <a:ext cx="8424932" cy="3931920"/>
        </p:xfrm>
        <a:graphic>
          <a:graphicData uri="http://schemas.openxmlformats.org/drawingml/2006/table">
            <a:tbl>
              <a:tblPr/>
              <a:tblGrid>
                <a:gridCol w="127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6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6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6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6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65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65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65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073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5172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5007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5062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633413">
                <a:tc>
                  <a:txBody>
                    <a:bodyPr/>
                    <a:lstStyle/>
                    <a:p>
                      <a:pPr marL="1809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MetaNormal-Roman" pitchFamily="34" charset="0"/>
                        <a:ea typeface="ＭＳ Ｐゴシック" pitchFamily="34" charset="-128"/>
                      </a:endParaRPr>
                    </a:p>
                  </a:txBody>
                  <a:tcPr marL="91435" marR="91435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2013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2014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2015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de-DE" sz="2400" b="1" kern="1200" dirty="0" smtClean="0">
                        <a:solidFill>
                          <a:srgbClr val="0099CC"/>
                        </a:solidFill>
                        <a:latin typeface="+mn-lt"/>
                        <a:ea typeface="+mn-ea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2016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(mit Dr. </a:t>
                      </a:r>
                      <a:r>
                        <a:rPr lang="de-DE" sz="1000" b="1" kern="1200" dirty="0" err="1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paed.</a:t>
                      </a: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de-DE" sz="2400" b="1" kern="1200" dirty="0" smtClean="0">
                        <a:solidFill>
                          <a:srgbClr val="0099CC"/>
                        </a:solidFill>
                        <a:latin typeface="+mn-lt"/>
                        <a:ea typeface="+mn-ea"/>
                        <a:cs typeface="ＭＳ Ｐゴシック" charset="0"/>
                      </a:endParaRP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de-DE" sz="1400" b="1" kern="1200" dirty="0" smtClean="0">
                        <a:solidFill>
                          <a:srgbClr val="0099CC"/>
                        </a:solidFill>
                        <a:latin typeface="+mn-lt"/>
                        <a:ea typeface="+mn-ea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2017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(mit Dr. </a:t>
                      </a:r>
                      <a:r>
                        <a:rPr lang="de-DE" sz="1000" b="1" kern="1200" dirty="0" err="1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paed.</a:t>
                      </a: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de-DE" sz="1400" b="1" kern="1200" dirty="0" smtClean="0">
                        <a:solidFill>
                          <a:srgbClr val="0099CC"/>
                        </a:solidFill>
                        <a:latin typeface="+mj-lt"/>
                        <a:ea typeface="+mj-ea"/>
                        <a:cs typeface="ＭＳ Ｐゴシック" charset="0"/>
                      </a:endParaRP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2018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(mit Dr. </a:t>
                      </a:r>
                      <a:r>
                        <a:rPr lang="de-DE" sz="1000" b="1" kern="1200" dirty="0" err="1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paed.</a:t>
                      </a: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)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2019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(mit Dr. </a:t>
                      </a:r>
                      <a:r>
                        <a:rPr lang="de-DE" sz="1000" b="1" kern="1200" dirty="0" err="1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paed.</a:t>
                      </a: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)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2020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(mit Dr. </a:t>
                      </a:r>
                      <a:r>
                        <a:rPr lang="de-DE" sz="1000" b="1" kern="1200" dirty="0" err="1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paed.</a:t>
                      </a: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)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2021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(mit Dr. </a:t>
                      </a:r>
                      <a:r>
                        <a:rPr lang="de-DE" sz="1000" b="1" kern="1200" dirty="0" err="1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paed.</a:t>
                      </a: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)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2022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(mit Dr. </a:t>
                      </a:r>
                      <a:r>
                        <a:rPr lang="de-DE" sz="1000" b="1" kern="1200" dirty="0" err="1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paed.</a:t>
                      </a: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)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2023</a:t>
                      </a: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/>
                      </a:r>
                      <a:b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</a:br>
                      <a:r>
                        <a:rPr lang="de-DE" sz="1000" b="1" kern="1200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(mit Dr. </a:t>
                      </a:r>
                      <a:r>
                        <a:rPr lang="de-DE" sz="1000" b="1" kern="1200" dirty="0" err="1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paed.</a:t>
                      </a:r>
                      <a:r>
                        <a:rPr lang="de-DE" sz="1000" b="1" kern="1200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)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Chemie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70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101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88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80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99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70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89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109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89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95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22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Pharmazie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15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30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24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29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29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34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23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26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24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27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92D050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 </a:t>
                      </a:r>
                      <a:r>
                        <a:rPr lang="de-DE" sz="1400" b="0" kern="1200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95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Lebensmittelchemie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14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4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15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5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4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8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4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3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9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 2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Summe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baseline="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 102</a:t>
                      </a:r>
                      <a:endParaRPr lang="de-DE" sz="1400" b="0" kern="1200" dirty="0" smtClean="0">
                        <a:solidFill>
                          <a:srgbClr val="0099CC"/>
                        </a:solidFill>
                        <a:latin typeface="+mj-lt"/>
                        <a:ea typeface="+mj-ea"/>
                        <a:cs typeface="ＭＳ Ｐゴシック" charset="0"/>
                      </a:endParaRP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135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119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114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130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108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120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139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116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131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25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986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277616" y="998164"/>
            <a:ext cx="8110808" cy="945563"/>
          </a:xfrm>
        </p:spPr>
        <p:txBody>
          <a:bodyPr/>
          <a:lstStyle/>
          <a:p>
            <a:pPr algn="ctr"/>
            <a:r>
              <a:rPr lang="de-DE" sz="2000" dirty="0" err="1"/>
              <a:t>Enantioselective</a:t>
            </a:r>
            <a:r>
              <a:rPr lang="de-DE" sz="2000" dirty="0"/>
              <a:t> Synthesis, </a:t>
            </a:r>
            <a:r>
              <a:rPr lang="de-DE" sz="2000" dirty="0" err="1"/>
              <a:t>Pharmacokinetic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br>
              <a:rPr lang="de-DE" sz="2000" dirty="0"/>
            </a:br>
            <a:r>
              <a:rPr lang="de-DE" sz="2000" dirty="0" err="1"/>
              <a:t>Pharmacological</a:t>
            </a:r>
            <a:r>
              <a:rPr lang="de-DE" sz="2000" dirty="0"/>
              <a:t> Evaluation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Fused</a:t>
            </a:r>
            <a:r>
              <a:rPr lang="de-DE" sz="2000" dirty="0"/>
              <a:t> </a:t>
            </a:r>
            <a:r>
              <a:rPr lang="de-DE" sz="2000" dirty="0" err="1"/>
              <a:t>Heterocyclic</a:t>
            </a:r>
            <a:r>
              <a:rPr lang="de-DE" sz="2000" dirty="0"/>
              <a:t> </a:t>
            </a:r>
            <a:r>
              <a:rPr lang="de-DE" sz="2000" dirty="0" err="1" smtClean="0"/>
              <a:t>Eutomers</a:t>
            </a:r>
            <a:r>
              <a:rPr lang="de-DE" sz="2000" dirty="0" smtClean="0"/>
              <a:t> </a:t>
            </a:r>
            <a:br>
              <a:rPr lang="de-DE" sz="2000" dirty="0" smtClean="0"/>
            </a:b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el-GR" sz="2000" dirty="0" smtClean="0"/>
              <a:t>κ-</a:t>
            </a:r>
            <a:r>
              <a:rPr lang="de-DE" sz="2000" dirty="0"/>
              <a:t>Opioid </a:t>
            </a:r>
            <a:r>
              <a:rPr lang="de-DE" sz="2000" dirty="0" err="1"/>
              <a:t>and</a:t>
            </a:r>
            <a:r>
              <a:rPr lang="de-DE" sz="2000" dirty="0"/>
              <a:t> GluN2B </a:t>
            </a:r>
            <a:r>
              <a:rPr lang="de-DE" sz="2000" dirty="0" err="1"/>
              <a:t>subunit-containing</a:t>
            </a:r>
            <a:r>
              <a:rPr lang="de-DE" sz="2000" dirty="0"/>
              <a:t> </a:t>
            </a:r>
            <a:r>
              <a:rPr lang="de-DE" sz="2000" dirty="0" smtClean="0"/>
              <a:t>NMDA </a:t>
            </a:r>
            <a:r>
              <a:rPr lang="de-DE" sz="2000" dirty="0" err="1"/>
              <a:t>Receptors</a:t>
            </a:r>
            <a:r>
              <a:rPr lang="de-DE" sz="2000" dirty="0"/>
              <a:t> </a:t>
            </a:r>
            <a:endParaRPr lang="de-DE" altLang="de-DE" sz="1800" dirty="0">
              <a:solidFill>
                <a:srgbClr val="FF0000"/>
              </a:solidFill>
              <a:latin typeface="Meta Offc Pro (Textkörper)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81997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Henry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Obeng</a:t>
            </a: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-Darko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Pharmazeutische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und Medizinische Chemie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B. Wünsch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564904"/>
            <a:ext cx="1944216" cy="291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6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277616" y="998164"/>
            <a:ext cx="8110808" cy="945563"/>
          </a:xfrm>
        </p:spPr>
        <p:txBody>
          <a:bodyPr/>
          <a:lstStyle/>
          <a:p>
            <a:pPr algn="ctr"/>
            <a:r>
              <a:rPr lang="en-US" dirty="0" err="1">
                <a:latin typeface="Meta Offc Pro (Textkörper)"/>
              </a:rPr>
              <a:t>Stereochemical</a:t>
            </a:r>
            <a:r>
              <a:rPr lang="en-US" dirty="0">
                <a:latin typeface="Meta Offc Pro (Textkörper)"/>
              </a:rPr>
              <a:t> Regulation </a:t>
            </a:r>
            <a:r>
              <a:rPr lang="en-US" dirty="0" smtClean="0">
                <a:latin typeface="Meta Offc Pro (Textkörper)"/>
              </a:rPr>
              <a:t>by Selective </a:t>
            </a:r>
            <a:r>
              <a:rPr lang="en-US" dirty="0" err="1">
                <a:latin typeface="Meta Offc Pro (Textkörper)"/>
              </a:rPr>
              <a:t>Photocatalysis</a:t>
            </a:r>
            <a:r>
              <a:rPr lang="en-US" dirty="0">
                <a:latin typeface="Meta Offc Pro (Textkörper)"/>
              </a:rPr>
              <a:t> </a:t>
            </a:r>
            <a:endParaRPr lang="de-DE" altLang="de-DE" sz="2000" dirty="0">
              <a:solidFill>
                <a:srgbClr val="FF0000"/>
              </a:solidFill>
              <a:latin typeface="Meta Offc Pro (Textkörper)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81997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Carina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Onneken</a:t>
            </a:r>
            <a:endParaRPr lang="de-DE" altLang="de-DE" sz="2400" b="1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sz="1600" dirty="0" smtClean="0">
                <a:solidFill>
                  <a:srgbClr val="0099CC"/>
                </a:solidFill>
                <a:latin typeface="MetaNormal-Roman" panose="020B0502030000020004" pitchFamily="34" charset="0"/>
              </a:rPr>
              <a:t>Organisch-Chemisches Institut</a:t>
            </a:r>
            <a:r>
              <a:rPr lang="de-DE" dirty="0"/>
              <a:t/>
            </a:r>
            <a:br>
              <a:rPr lang="de-DE" dirty="0"/>
            </a:b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R.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Gilmour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564904"/>
            <a:ext cx="1728192" cy="253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9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2265" y="976050"/>
            <a:ext cx="8110808" cy="945563"/>
          </a:xfrm>
        </p:spPr>
        <p:txBody>
          <a:bodyPr/>
          <a:lstStyle/>
          <a:p>
            <a:pPr algn="ctr"/>
            <a:r>
              <a:rPr lang="en-US" sz="2000" dirty="0"/>
              <a:t>Biochemical and Structural Characterization of Native </a:t>
            </a:r>
            <a:r>
              <a:rPr lang="en-US" sz="2000" dirty="0" smtClean="0"/>
              <a:t>Atypically</a:t>
            </a:r>
            <a:br>
              <a:rPr lang="en-US" sz="2000" dirty="0" smtClean="0"/>
            </a:br>
            <a:r>
              <a:rPr lang="en-US" sz="2000" dirty="0" smtClean="0"/>
              <a:t>Split </a:t>
            </a:r>
            <a:r>
              <a:rPr lang="en-US" sz="2000" dirty="0" err="1" smtClean="0"/>
              <a:t>Inteins</a:t>
            </a:r>
            <a:r>
              <a:rPr lang="en-US" sz="2000" dirty="0" smtClean="0"/>
              <a:t> Enabling </a:t>
            </a:r>
            <a:r>
              <a:rPr lang="en-US" sz="2000" dirty="0"/>
              <a:t>New Semi-Synthetic Protein Modifications </a:t>
            </a:r>
            <a:endParaRPr lang="de-DE" altLang="de-DE" sz="2000" dirty="0">
              <a:solidFill>
                <a:srgbClr val="FF0000"/>
              </a:solidFill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81997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Tim Pasch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sz="1600" dirty="0" smtClean="0">
                <a:solidFill>
                  <a:srgbClr val="0099CC"/>
                </a:solidFill>
                <a:latin typeface="MetaNormal-Roman" panose="020B0502030000020004" pitchFamily="34" charset="0"/>
              </a:rPr>
              <a:t>Institut für Biochemie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dirty="0"/>
              <a:t/>
            </a:r>
            <a:br>
              <a:rPr lang="de-DE" dirty="0"/>
            </a:b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H. D.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Mootz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78" y="2564903"/>
            <a:ext cx="3016966" cy="201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5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35496" y="971269"/>
            <a:ext cx="8110808" cy="945563"/>
          </a:xfrm>
        </p:spPr>
        <p:txBody>
          <a:bodyPr/>
          <a:lstStyle/>
          <a:p>
            <a:pPr algn="ctr"/>
            <a:r>
              <a:rPr lang="de-DE" sz="2000" dirty="0"/>
              <a:t>Elektronenreiche </a:t>
            </a:r>
            <a:r>
              <a:rPr lang="de-DE" sz="2000" dirty="0" err="1"/>
              <a:t>Phosphane</a:t>
            </a:r>
            <a:r>
              <a:rPr lang="de-DE" sz="2000" dirty="0"/>
              <a:t> zur </a:t>
            </a:r>
            <a:r>
              <a:rPr lang="de-DE" sz="2000" dirty="0" smtClean="0"/>
              <a:t>reduktiven </a:t>
            </a:r>
            <a:br>
              <a:rPr lang="de-DE" sz="2000" dirty="0" smtClean="0"/>
            </a:br>
            <a:r>
              <a:rPr lang="de-DE" sz="2000" dirty="0" smtClean="0"/>
              <a:t>Aktivierung </a:t>
            </a:r>
            <a:r>
              <a:rPr lang="de-DE" sz="2000" dirty="0"/>
              <a:t>von </a:t>
            </a:r>
            <a:r>
              <a:rPr lang="de-DE" sz="2000" dirty="0" err="1"/>
              <a:t>Heteroallenen</a:t>
            </a:r>
            <a:r>
              <a:rPr lang="de-DE" sz="2000" dirty="0"/>
              <a:t>, SF</a:t>
            </a:r>
            <a:r>
              <a:rPr lang="de-DE" sz="2000" baseline="-25000" dirty="0"/>
              <a:t>6</a:t>
            </a:r>
            <a:r>
              <a:rPr lang="de-DE" sz="2000" dirty="0"/>
              <a:t> und </a:t>
            </a:r>
            <a:r>
              <a:rPr lang="de-DE" sz="2000" dirty="0" smtClean="0"/>
              <a:t>als </a:t>
            </a:r>
            <a:br>
              <a:rPr lang="de-DE" sz="2000" dirty="0" smtClean="0"/>
            </a:br>
            <a:r>
              <a:rPr lang="de-DE" sz="2000" dirty="0" smtClean="0"/>
              <a:t>kooperative Liganden </a:t>
            </a:r>
            <a:r>
              <a:rPr lang="de-DE" sz="2000" dirty="0"/>
              <a:t>in der homogenen Katalyse </a:t>
            </a:r>
            <a:endParaRPr lang="de-DE" altLang="de-DE" sz="1800" dirty="0">
              <a:solidFill>
                <a:srgbClr val="FF0000"/>
              </a:solidFill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81997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Philipp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Rotering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sz="1600" dirty="0" smtClean="0">
                <a:solidFill>
                  <a:srgbClr val="0099CC"/>
                </a:solidFill>
                <a:latin typeface="MetaNormal-Roman" panose="020B0502030000020004" pitchFamily="34" charset="0"/>
              </a:rPr>
              <a:t>Institut für Anorganische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Normal-Roman" panose="020B0502030000020004" pitchFamily="34" charset="0"/>
              </a:rPr>
              <a:t>und Analytische Chemie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F. Dielmann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564904"/>
            <a:ext cx="1977684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108520" y="971269"/>
            <a:ext cx="8110808" cy="945563"/>
          </a:xfrm>
        </p:spPr>
        <p:txBody>
          <a:bodyPr/>
          <a:lstStyle/>
          <a:p>
            <a:pPr algn="ctr"/>
            <a:r>
              <a:rPr lang="en-US" sz="2000" dirty="0"/>
              <a:t>Novel </a:t>
            </a:r>
            <a:r>
              <a:rPr lang="en-US" sz="2000" dirty="0" err="1"/>
              <a:t>Bioimaging</a:t>
            </a:r>
            <a:r>
              <a:rPr lang="en-US" sz="2000" dirty="0"/>
              <a:t> Strategies to </a:t>
            </a:r>
            <a:r>
              <a:rPr lang="en-US" sz="2000" dirty="0" smtClean="0"/>
              <a:t>Investigate </a:t>
            </a:r>
            <a:br>
              <a:rPr lang="en-US" sz="2000" dirty="0" smtClean="0"/>
            </a:br>
            <a:r>
              <a:rPr lang="en-US" sz="2000" dirty="0" smtClean="0"/>
              <a:t>the Fate of Nanomaterials in </a:t>
            </a:r>
            <a:r>
              <a:rPr lang="en-US" sz="2000" dirty="0"/>
              <a:t>Biological Tissues</a:t>
            </a:r>
            <a:endParaRPr lang="de-DE" altLang="de-DE" sz="1800" dirty="0">
              <a:solidFill>
                <a:srgbClr val="FF0000"/>
              </a:solidFill>
              <a:latin typeface="Meta Offc Pro (Textkörper)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81997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Svenja Berit Seiffert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Anorganische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und Analytische Chemie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U. Karst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624790"/>
            <a:ext cx="2664296" cy="236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3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971269"/>
            <a:ext cx="8110808" cy="945563"/>
          </a:xfrm>
        </p:spPr>
        <p:txBody>
          <a:bodyPr/>
          <a:lstStyle/>
          <a:p>
            <a:pPr algn="ctr"/>
            <a:r>
              <a:rPr lang="en-US" sz="2000" dirty="0"/>
              <a:t>Impact of Ion Transport in </a:t>
            </a:r>
            <a:r>
              <a:rPr lang="en-US" sz="2000" dirty="0" smtClean="0"/>
              <a:t>Electrolytes</a:t>
            </a:r>
            <a:br>
              <a:rPr lang="en-US" sz="2000" dirty="0" smtClean="0"/>
            </a:br>
            <a:r>
              <a:rPr lang="en-US" sz="2000" dirty="0" smtClean="0"/>
              <a:t>on </a:t>
            </a:r>
            <a:r>
              <a:rPr lang="en-US" sz="2000" dirty="0"/>
              <a:t>Battery Cell Polarization </a:t>
            </a:r>
            <a:endParaRPr lang="de-DE" altLang="de-DE" sz="1800" dirty="0">
              <a:solidFill>
                <a:srgbClr val="FF0000"/>
              </a:solidFill>
              <a:latin typeface="Meta Offc Pro (Textkörper)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81997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Lukas Stolz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Physikalische Chemie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M. Winter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508212"/>
            <a:ext cx="1800200" cy="269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7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179512" y="971269"/>
            <a:ext cx="8110808" cy="945563"/>
          </a:xfrm>
        </p:spPr>
        <p:txBody>
          <a:bodyPr/>
          <a:lstStyle/>
          <a:p>
            <a:pPr algn="ctr"/>
            <a:r>
              <a:rPr lang="de-DE" sz="2000" dirty="0"/>
              <a:t>Synthese neuartiger CAAC- </a:t>
            </a:r>
            <a:r>
              <a:rPr lang="de-DE" sz="2000" dirty="0" smtClean="0"/>
              <a:t>und </a:t>
            </a:r>
            <a:br>
              <a:rPr lang="de-DE" sz="2000" dirty="0" smtClean="0"/>
            </a:br>
            <a:r>
              <a:rPr lang="de-DE" sz="2000" dirty="0" err="1" smtClean="0"/>
              <a:t>heterobimetallischer</a:t>
            </a:r>
            <a:r>
              <a:rPr lang="de-DE" sz="2000" dirty="0" smtClean="0"/>
              <a:t> </a:t>
            </a:r>
            <a:r>
              <a:rPr lang="de-DE" sz="2000" dirty="0"/>
              <a:t>NHC-Komplexe </a:t>
            </a:r>
            <a:endParaRPr lang="de-DE" altLang="de-DE" sz="1800" dirty="0">
              <a:solidFill>
                <a:srgbClr val="FF0000"/>
              </a:solidFill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81997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Sebastian Termühlen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für Anorganische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und Analytische Chemie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F. E. Hahn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564904"/>
            <a:ext cx="2088232" cy="242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6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179512" y="971269"/>
            <a:ext cx="8110808" cy="945563"/>
          </a:xfrm>
        </p:spPr>
        <p:txBody>
          <a:bodyPr/>
          <a:lstStyle/>
          <a:p>
            <a:pPr algn="ctr"/>
            <a:r>
              <a:rPr lang="en-US" sz="2000" dirty="0"/>
              <a:t>Structure and ion transport in sodium ionic </a:t>
            </a:r>
            <a:r>
              <a:rPr lang="en-US" sz="2000" dirty="0" smtClean="0"/>
              <a:t>conductors</a:t>
            </a:r>
            <a:br>
              <a:rPr lang="en-US" sz="2000" dirty="0" smtClean="0"/>
            </a:br>
            <a:r>
              <a:rPr lang="en-US" sz="2000" dirty="0" smtClean="0"/>
              <a:t>of the Na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PS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-type</a:t>
            </a:r>
            <a:endParaRPr lang="de-DE" altLang="de-DE" sz="1800" dirty="0">
              <a:solidFill>
                <a:srgbClr val="FF0000"/>
              </a:solidFill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81997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Paul Simon Till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für Anorganische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und Analytische Chemie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W.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Zeier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628747"/>
            <a:ext cx="1926562" cy="288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8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180528" y="908720"/>
            <a:ext cx="8110808" cy="945563"/>
          </a:xfrm>
        </p:spPr>
        <p:txBody>
          <a:bodyPr/>
          <a:lstStyle/>
          <a:p>
            <a:pPr algn="ctr"/>
            <a:r>
              <a:rPr lang="en-US" sz="2000" dirty="0"/>
              <a:t>Towards </a:t>
            </a:r>
            <a:r>
              <a:rPr lang="en-US" sz="2000" dirty="0" smtClean="0"/>
              <a:t>quantification </a:t>
            </a:r>
            <a:r>
              <a:rPr lang="en-US" sz="2000" dirty="0"/>
              <a:t>in elemental</a:t>
            </a:r>
            <a:br>
              <a:rPr lang="en-US" sz="2000" dirty="0"/>
            </a:br>
            <a:r>
              <a:rPr lang="en-US" sz="2000" dirty="0" err="1"/>
              <a:t>bioimaging</a:t>
            </a:r>
            <a:r>
              <a:rPr lang="en-US" sz="2000" dirty="0"/>
              <a:t> of plant samples</a:t>
            </a:r>
            <a:endParaRPr lang="de-DE" altLang="de-DE" sz="1800" dirty="0">
              <a:solidFill>
                <a:srgbClr val="FF0000"/>
              </a:solidFill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3995936" y="2454275"/>
            <a:ext cx="4752528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Maximilian Sinan Karl</a:t>
            </a: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Friedrich von Bremen-Kühne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Anorganische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und Analytische Chemie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U. Karst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83" y="2564904"/>
            <a:ext cx="1832233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7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180528" y="908720"/>
            <a:ext cx="8110808" cy="945563"/>
          </a:xfrm>
        </p:spPr>
        <p:txBody>
          <a:bodyPr/>
          <a:lstStyle/>
          <a:p>
            <a:pPr algn="ctr"/>
            <a:r>
              <a:rPr lang="en-US" sz="2000" dirty="0"/>
              <a:t>Interface Engineering in </a:t>
            </a:r>
            <a:r>
              <a:rPr lang="en-US" sz="2000" dirty="0" smtClean="0"/>
              <a:t>Organic</a:t>
            </a:r>
            <a:br>
              <a:rPr lang="en-US" sz="2000" dirty="0" smtClean="0"/>
            </a:br>
            <a:r>
              <a:rPr lang="en-US" sz="2000" dirty="0" smtClean="0"/>
              <a:t>Field-Effect </a:t>
            </a:r>
            <a:r>
              <a:rPr lang="en-US" sz="2000" dirty="0"/>
              <a:t>Transistors</a:t>
            </a:r>
            <a:endParaRPr lang="de-DE" altLang="de-DE" sz="1800" dirty="0">
              <a:solidFill>
                <a:srgbClr val="FF0000"/>
              </a:solidFill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81997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Zhifang</a:t>
            </a: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 Wang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Physikalisches Institut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Betreuerin: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Prof.‘in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 Dr. L. Chi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6" y="2178384"/>
            <a:ext cx="2713348" cy="308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2800" dirty="0" smtClean="0">
                <a:latin typeface="Meta Offc Pro" panose="020B0504030101020102" pitchFamily="34" charset="0"/>
              </a:rPr>
              <a:t>Anzahl der Promovendinnen/Promovenden</a:t>
            </a:r>
          </a:p>
        </p:txBody>
      </p:sp>
      <p:sp>
        <p:nvSpPr>
          <p:cNvPr id="7172" name="Text Box 7"/>
          <p:cNvSpPr>
            <a:spLocks noGrp="1" noChangeArrowheads="1"/>
          </p:cNvSpPr>
          <p:nvPr>
            <p:ph type="body" orient="vert" idx="4294967295"/>
          </p:nvPr>
        </p:nvSpPr>
        <p:spPr>
          <a:xfrm>
            <a:off x="360001" y="2322513"/>
            <a:ext cx="8424863" cy="3421062"/>
          </a:xfrm>
        </p:spPr>
        <p:txBody>
          <a:bodyPr/>
          <a:lstStyle/>
          <a:p>
            <a:pPr>
              <a:buFontTx/>
              <a:buNone/>
            </a:pPr>
            <a:r>
              <a:rPr lang="de-DE" altLang="de-DE" sz="2200" dirty="0" smtClean="0">
                <a:solidFill>
                  <a:srgbClr val="0099CC"/>
                </a:solidFill>
                <a:latin typeface="+mj-lt"/>
              </a:rPr>
              <a:t>Lehreinheit Chemie			</a:t>
            </a:r>
            <a:r>
              <a:rPr lang="de-DE" altLang="de-DE" sz="2200" dirty="0">
                <a:solidFill>
                  <a:srgbClr val="0099CC"/>
                </a:solidFill>
                <a:latin typeface="+mj-lt"/>
              </a:rPr>
              <a:t>	</a:t>
            </a:r>
            <a:r>
              <a:rPr lang="de-DE" altLang="de-DE" sz="2200" dirty="0" smtClean="0">
                <a:solidFill>
                  <a:srgbClr val="0099CC"/>
                </a:solidFill>
                <a:latin typeface="+mj-lt"/>
              </a:rPr>
              <a:t>22</a:t>
            </a:r>
            <a:endParaRPr lang="de-DE" altLang="de-DE" sz="2200" dirty="0">
              <a:solidFill>
                <a:srgbClr val="0099CC"/>
              </a:solidFill>
              <a:latin typeface="+mj-lt"/>
            </a:endParaRPr>
          </a:p>
          <a:p>
            <a:pPr>
              <a:buFontTx/>
              <a:buNone/>
            </a:pPr>
            <a:r>
              <a:rPr lang="de-DE" altLang="de-DE" sz="2200" dirty="0" smtClean="0">
                <a:solidFill>
                  <a:srgbClr val="0099CC"/>
                </a:solidFill>
                <a:latin typeface="+mj-lt"/>
              </a:rPr>
              <a:t>Lehreinheit Pharmazie		  	 </a:t>
            </a:r>
            <a:r>
              <a:rPr lang="de-DE" altLang="de-DE" sz="2200" dirty="0">
                <a:solidFill>
                  <a:srgbClr val="0099CC"/>
                </a:solidFill>
                <a:latin typeface="+mj-lt"/>
              </a:rPr>
              <a:t>	 </a:t>
            </a:r>
            <a:r>
              <a:rPr lang="de-DE" altLang="de-DE" sz="2200" dirty="0" smtClean="0">
                <a:solidFill>
                  <a:srgbClr val="0099CC"/>
                </a:solidFill>
                <a:latin typeface="+mj-lt"/>
              </a:rPr>
              <a:t> 1</a:t>
            </a:r>
            <a:endParaRPr lang="de-DE" altLang="de-DE" sz="2200" dirty="0" smtClean="0">
              <a:solidFill>
                <a:srgbClr val="FC141A"/>
              </a:solidFill>
              <a:latin typeface="+mj-lt"/>
            </a:endParaRPr>
          </a:p>
          <a:p>
            <a:pPr>
              <a:buFontTx/>
              <a:buNone/>
            </a:pPr>
            <a:r>
              <a:rPr lang="de-DE" altLang="de-DE" sz="2200" dirty="0" smtClean="0">
                <a:solidFill>
                  <a:srgbClr val="0099CC"/>
                </a:solidFill>
                <a:latin typeface="+mj-lt"/>
              </a:rPr>
              <a:t>Lehreinheit Lebensmittelchemie	</a:t>
            </a:r>
            <a:r>
              <a:rPr lang="de-DE" altLang="de-DE" sz="2200" dirty="0">
                <a:solidFill>
                  <a:srgbClr val="0099CC"/>
                </a:solidFill>
                <a:latin typeface="+mj-lt"/>
              </a:rPr>
              <a:t>	</a:t>
            </a:r>
            <a:r>
              <a:rPr lang="de-DE" altLang="de-DE" sz="2200" dirty="0" smtClean="0">
                <a:solidFill>
                  <a:srgbClr val="0099CC"/>
                </a:solidFill>
                <a:latin typeface="+mj-lt"/>
              </a:rPr>
              <a:t>  2</a:t>
            </a:r>
          </a:p>
          <a:p>
            <a:endParaRPr lang="de-DE" altLang="de-DE" sz="2200" dirty="0" smtClean="0">
              <a:solidFill>
                <a:srgbClr val="0099CC"/>
              </a:solidFill>
              <a:latin typeface="+mj-lt"/>
            </a:endParaRPr>
          </a:p>
          <a:p>
            <a:pPr>
              <a:buFontTx/>
              <a:buNone/>
            </a:pPr>
            <a:r>
              <a:rPr lang="de-DE" altLang="de-DE" sz="2200" dirty="0" smtClean="0">
                <a:solidFill>
                  <a:srgbClr val="0099CC"/>
                </a:solidFill>
                <a:latin typeface="+mj-lt"/>
              </a:rPr>
              <a:t>Promovendinnen			 	</a:t>
            </a:r>
            <a:r>
              <a:rPr lang="de-DE" altLang="de-DE" sz="2200" dirty="0">
                <a:solidFill>
                  <a:srgbClr val="0099CC"/>
                </a:solidFill>
                <a:latin typeface="+mj-lt"/>
              </a:rPr>
              <a:t> </a:t>
            </a:r>
            <a:r>
              <a:rPr lang="de-DE" altLang="de-DE" sz="2200" dirty="0" smtClean="0">
                <a:solidFill>
                  <a:srgbClr val="0099CC"/>
                </a:solidFill>
                <a:latin typeface="+mj-lt"/>
              </a:rPr>
              <a:t> 7</a:t>
            </a:r>
          </a:p>
          <a:p>
            <a:pPr>
              <a:buFontTx/>
              <a:buNone/>
            </a:pPr>
            <a:r>
              <a:rPr lang="de-DE" altLang="de-DE" sz="2200" dirty="0" smtClean="0">
                <a:solidFill>
                  <a:srgbClr val="0099CC"/>
                </a:solidFill>
                <a:latin typeface="+mj-lt"/>
              </a:rPr>
              <a:t>Promovenden			 		18</a:t>
            </a:r>
          </a:p>
        </p:txBody>
      </p:sp>
    </p:spTree>
    <p:extLst>
      <p:ext uri="{BB962C8B-B14F-4D97-AF65-F5344CB8AC3E}">
        <p14:creationId xmlns:p14="http://schemas.microsoft.com/office/powerpoint/2010/main" val="259340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980728"/>
            <a:ext cx="8110808" cy="945563"/>
          </a:xfrm>
        </p:spPr>
        <p:txBody>
          <a:bodyPr/>
          <a:lstStyle/>
          <a:p>
            <a:pPr algn="ctr"/>
            <a:r>
              <a:rPr lang="en-US" sz="2000" dirty="0"/>
              <a:t>Development of New Radical </a:t>
            </a:r>
            <a:r>
              <a:rPr lang="en-US" sz="2000" dirty="0" smtClean="0"/>
              <a:t>Photoreactions and</a:t>
            </a:r>
            <a:br>
              <a:rPr lang="en-US" sz="2000" dirty="0" smtClean="0"/>
            </a:br>
            <a:r>
              <a:rPr lang="en-US" sz="2000" dirty="0" smtClean="0"/>
              <a:t>Studies Toward </a:t>
            </a:r>
            <a:r>
              <a:rPr lang="en-US" sz="2000" dirty="0"/>
              <a:t>Strain-Release Reactions of Polycyclic Alkenes </a:t>
            </a:r>
            <a:endParaRPr lang="de-DE" altLang="de-DE" sz="2000" dirty="0">
              <a:solidFill>
                <a:srgbClr val="FF0000"/>
              </a:solidFill>
              <a:latin typeface="Meta Offc Pro (Textkörper)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81997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Frauke Weidlich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Organisch-Chemisches Institut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A. Studer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545588"/>
            <a:ext cx="1741888" cy="261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6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108520" y="980728"/>
            <a:ext cx="8496944" cy="945563"/>
          </a:xfrm>
        </p:spPr>
        <p:txBody>
          <a:bodyPr/>
          <a:lstStyle/>
          <a:p>
            <a:pPr algn="ctr"/>
            <a:r>
              <a:rPr lang="en-US" sz="2000" dirty="0"/>
              <a:t>Analysis of Microbial Lipids</a:t>
            </a:r>
            <a:br>
              <a:rPr lang="en-US" sz="2000" dirty="0"/>
            </a:br>
            <a:r>
              <a:rPr lang="en-US" sz="2000" dirty="0"/>
              <a:t>Development and Application of Hyphenated </a:t>
            </a:r>
            <a:r>
              <a:rPr lang="en-US" sz="2000" dirty="0" smtClean="0"/>
              <a:t>Separation Techniques</a:t>
            </a:r>
            <a:endParaRPr lang="de-DE" altLang="de-DE" sz="1600" dirty="0">
              <a:solidFill>
                <a:srgbClr val="FF0000"/>
              </a:solidFill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81997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Carina Maria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Wienken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Anorganische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und Analytische Chemie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H.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Hayen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967" y="2564904"/>
            <a:ext cx="1917905" cy="287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8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670300" y="154155"/>
            <a:ext cx="5078164" cy="720725"/>
          </a:xfrm>
        </p:spPr>
        <p:txBody>
          <a:bodyPr anchor="b"/>
          <a:lstStyle/>
          <a:p>
            <a:pPr algn="ctr">
              <a:defRPr/>
            </a:pPr>
            <a:r>
              <a:rPr lang="en-US" sz="1600" dirty="0" smtClean="0"/>
              <a:t>Alumni-Club der WWU Münster</a:t>
            </a:r>
            <a:endParaRPr lang="de-DE" altLang="de-DE" sz="1600" dirty="0" smtClean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1340768"/>
            <a:ext cx="3054590" cy="4373979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246364" y="3428355"/>
            <a:ext cx="5078164" cy="72072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sz="1600" dirty="0" smtClean="0">
                <a:solidFill>
                  <a:srgbClr val="0099CC"/>
                </a:solidFill>
                <a:hlinkClick r:id="rId4"/>
              </a:rPr>
              <a:t>alumni@uni-muenster.de</a:t>
            </a:r>
            <a:endParaRPr lang="de-DE" sz="1600" dirty="0" smtClean="0">
              <a:solidFill>
                <a:srgbClr val="0099CC"/>
              </a:solidFill>
            </a:endParaRPr>
          </a:p>
          <a:p>
            <a:pPr algn="ctr">
              <a:defRPr/>
            </a:pPr>
            <a:r>
              <a:rPr lang="de-DE" sz="1600" dirty="0">
                <a:solidFill>
                  <a:srgbClr val="0099CC"/>
                </a:solidFill>
              </a:rPr>
              <a:t>https://www.uni-muenster.de/Alumni/</a:t>
            </a:r>
          </a:p>
          <a:p>
            <a:pPr algn="ctr">
              <a:defRPr/>
            </a:pPr>
            <a:endParaRPr lang="de-DE" altLang="de-DE" sz="1600" dirty="0"/>
          </a:p>
        </p:txBody>
      </p:sp>
    </p:spTree>
    <p:extLst>
      <p:ext uri="{BB962C8B-B14F-4D97-AF65-F5344CB8AC3E}">
        <p14:creationId xmlns:p14="http://schemas.microsoft.com/office/powerpoint/2010/main" val="69148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6" name="Rectangle 7"/>
          <p:cNvSpPr>
            <a:spLocks noChangeArrowheads="1"/>
          </p:cNvSpPr>
          <p:nvPr/>
        </p:nvSpPr>
        <p:spPr bwMode="auto">
          <a:xfrm>
            <a:off x="204788" y="1340769"/>
            <a:ext cx="7996237" cy="172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altLang="de-DE" sz="2400" dirty="0">
                <a:solidFill>
                  <a:srgbClr val="0099CC"/>
                </a:solidFill>
                <a:latin typeface="MetaNormal-Roman" panose="020B0502030000020004" pitchFamily="34" charset="0"/>
              </a:rPr>
              <a:t>Herzlichen Glückwunsch</a:t>
            </a:r>
            <a:br>
              <a:rPr lang="de-DE" altLang="de-DE" sz="2400" dirty="0">
                <a:solidFill>
                  <a:srgbClr val="0099CC"/>
                </a:solidFill>
                <a:latin typeface="MetaNormal-Roman" panose="020B0502030000020004" pitchFamily="34" charset="0"/>
              </a:rPr>
            </a:br>
            <a:r>
              <a:rPr lang="de-DE" altLang="de-DE" sz="2400" dirty="0">
                <a:solidFill>
                  <a:srgbClr val="0099CC"/>
                </a:solidFill>
                <a:latin typeface="MetaNormal-Roman" panose="020B0502030000020004" pitchFamily="34" charset="0"/>
              </a:rPr>
              <a:t/>
            </a:r>
            <a:br>
              <a:rPr lang="de-DE" altLang="de-DE" sz="2400" dirty="0">
                <a:solidFill>
                  <a:srgbClr val="0099CC"/>
                </a:solidFill>
                <a:latin typeface="MetaNormal-Roman" panose="020B0502030000020004" pitchFamily="34" charset="0"/>
              </a:rPr>
            </a:br>
            <a:r>
              <a:rPr lang="de-DE" altLang="de-DE" sz="2400" dirty="0">
                <a:solidFill>
                  <a:srgbClr val="0099CC"/>
                </a:solidFill>
                <a:latin typeface="MetaNormal-Roman" panose="020B0502030000020004" pitchFamily="34" charset="0"/>
              </a:rPr>
              <a:t>vom Fachbereich 12</a:t>
            </a:r>
            <a:br>
              <a:rPr lang="de-DE" altLang="de-DE" sz="2400" dirty="0">
                <a:solidFill>
                  <a:srgbClr val="0099CC"/>
                </a:solidFill>
                <a:latin typeface="MetaNormal-Roman" panose="020B0502030000020004" pitchFamily="34" charset="0"/>
              </a:rPr>
            </a:br>
            <a:r>
              <a:rPr lang="de-DE" altLang="de-DE" sz="2400" dirty="0">
                <a:solidFill>
                  <a:srgbClr val="0099CC"/>
                </a:solidFill>
                <a:latin typeface="MetaNormal-Roman" panose="020B0502030000020004" pitchFamily="34" charset="0"/>
              </a:rPr>
              <a:t>Chemie und Pharmazie</a:t>
            </a:r>
          </a:p>
        </p:txBody>
      </p:sp>
      <p:pic>
        <p:nvPicPr>
          <p:cNvPr id="136197" name="Picture 8" descr="BS01080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88" y="3689350"/>
            <a:ext cx="3254375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00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 descr="http://www.mygeo.info/landkarten/welt/a3_rl1w_plain_winkel_0.pn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1" t="16138" r="2298" b="22595"/>
          <a:stretch>
            <a:fillRect/>
          </a:stretch>
        </p:blipFill>
        <p:spPr bwMode="auto">
          <a:xfrm>
            <a:off x="0" y="935354"/>
            <a:ext cx="8459788" cy="433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0"/>
          <p:cNvSpPr txBox="1">
            <a:spLocks noChangeArrowheads="1"/>
          </p:cNvSpPr>
          <p:nvPr/>
        </p:nvSpPr>
        <p:spPr>
          <a:xfrm>
            <a:off x="2482056" y="263525"/>
            <a:ext cx="4929187" cy="5730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altLang="de-DE" sz="2000" dirty="0" smtClean="0"/>
              <a:t>Promovenden*innen aus</a:t>
            </a:r>
            <a:br>
              <a:rPr lang="de-DE" altLang="de-DE" sz="2000" dirty="0" smtClean="0"/>
            </a:br>
            <a:r>
              <a:rPr lang="de-DE" altLang="de-DE" sz="2000" dirty="0" smtClean="0"/>
              <a:t>folgenden Ländern ab 2010</a:t>
            </a:r>
          </a:p>
        </p:txBody>
      </p:sp>
      <p:sp>
        <p:nvSpPr>
          <p:cNvPr id="6" name="Text Box 52"/>
          <p:cNvSpPr txBox="1">
            <a:spLocks noChangeArrowheads="1"/>
          </p:cNvSpPr>
          <p:nvPr/>
        </p:nvSpPr>
        <p:spPr bwMode="auto">
          <a:xfrm>
            <a:off x="573613" y="4032496"/>
            <a:ext cx="1152000" cy="205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Ägypten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Albanien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Bolivien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Brasilien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Bulgarien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China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Costa Rica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Dänemark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Deutschland</a:t>
            </a:r>
            <a:endParaRPr lang="de-DE" altLang="de-DE" sz="1050" b="1" dirty="0">
              <a:solidFill>
                <a:srgbClr val="0099CC"/>
              </a:solidFill>
              <a:latin typeface="MetaNormalLF-Roman" panose="020B0502030000020004" pitchFamily="34" charset="0"/>
            </a:endParaRPr>
          </a:p>
        </p:txBody>
      </p:sp>
      <p:sp>
        <p:nvSpPr>
          <p:cNvPr id="7" name="Text Box 52"/>
          <p:cNvSpPr txBox="1">
            <a:spLocks noChangeArrowheads="1"/>
          </p:cNvSpPr>
          <p:nvPr/>
        </p:nvSpPr>
        <p:spPr bwMode="auto">
          <a:xfrm>
            <a:off x="3371309" y="4238073"/>
            <a:ext cx="1152000" cy="205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Kamerun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Kasachstan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Kenia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Kirgisistan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Kolumbien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Kongo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Libanon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Malaysia</a:t>
            </a:r>
          </a:p>
          <a:p>
            <a:pPr>
              <a:spcBef>
                <a:spcPts val="450"/>
              </a:spcBef>
            </a:pPr>
            <a:endParaRPr lang="de-DE" altLang="de-DE" sz="1050" b="1" dirty="0">
              <a:solidFill>
                <a:srgbClr val="0099CC"/>
              </a:solidFill>
              <a:latin typeface="MetaNormalLF-Roman" panose="020B0502030000020004" pitchFamily="34" charset="0"/>
            </a:endParaRPr>
          </a:p>
        </p:txBody>
      </p:sp>
      <p:sp>
        <p:nvSpPr>
          <p:cNvPr id="8" name="Text Box 52"/>
          <p:cNvSpPr txBox="1">
            <a:spLocks noChangeArrowheads="1"/>
          </p:cNvSpPr>
          <p:nvPr/>
        </p:nvSpPr>
        <p:spPr bwMode="auto">
          <a:xfrm>
            <a:off x="4838076" y="4241048"/>
            <a:ext cx="1152000" cy="205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Mazedonien</a:t>
            </a:r>
            <a:endParaRPr lang="de-DE" altLang="de-DE" sz="1050" b="1" dirty="0">
              <a:solidFill>
                <a:srgbClr val="0099CC"/>
              </a:solidFill>
              <a:latin typeface="MetaNormalLF-Roman" panose="020B0502030000020004" pitchFamily="34" charset="0"/>
            </a:endParaRP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Mexiko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Niederlande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Nigeria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Österreich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Pakistan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Polen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Portugal</a:t>
            </a:r>
          </a:p>
          <a:p>
            <a:pPr>
              <a:spcBef>
                <a:spcPts val="450"/>
              </a:spcBef>
            </a:pPr>
            <a:endParaRPr lang="de-DE" altLang="de-DE" sz="1050" b="1" dirty="0">
              <a:solidFill>
                <a:srgbClr val="0099CC"/>
              </a:solidFill>
              <a:latin typeface="MetaNormalLF-Roman" panose="020B0502030000020004" pitchFamily="34" charset="0"/>
            </a:endParaRPr>
          </a:p>
        </p:txBody>
      </p:sp>
      <p:sp>
        <p:nvSpPr>
          <p:cNvPr id="9" name="Text Box 52"/>
          <p:cNvSpPr txBox="1">
            <a:spLocks noChangeArrowheads="1"/>
          </p:cNvSpPr>
          <p:nvPr/>
        </p:nvSpPr>
        <p:spPr bwMode="auto">
          <a:xfrm>
            <a:off x="6144101" y="4241268"/>
            <a:ext cx="1260000" cy="183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Rep</a:t>
            </a: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. Kongo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Rumänien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Russ. </a:t>
            </a:r>
            <a:r>
              <a:rPr lang="de-DE" altLang="de-DE" sz="1050" b="1" dirty="0" err="1" smtClean="0">
                <a:solidFill>
                  <a:srgbClr val="0099CC"/>
                </a:solidFill>
                <a:latin typeface="MetaNormalLF-Roman" panose="020B0502030000020004" pitchFamily="34" charset="0"/>
              </a:rPr>
              <a:t>Förderation</a:t>
            </a:r>
            <a:endParaRPr lang="de-DE" altLang="de-DE" sz="1050" b="1" dirty="0" smtClean="0">
              <a:solidFill>
                <a:srgbClr val="0099CC"/>
              </a:solidFill>
              <a:latin typeface="MetaNormalLF-Roman" panose="020B0502030000020004" pitchFamily="34" charset="0"/>
            </a:endParaRP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Schweden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Schweiz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Slowakei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Spanien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Sri Lanka</a:t>
            </a:r>
            <a:endParaRPr lang="de-DE" altLang="de-DE" sz="1050" b="1" dirty="0">
              <a:solidFill>
                <a:srgbClr val="0099CC"/>
              </a:solidFill>
              <a:latin typeface="MetaNormalLF-Roman" panose="020B0502030000020004" pitchFamily="34" charset="0"/>
            </a:endParaRPr>
          </a:p>
        </p:txBody>
      </p:sp>
      <p:pic>
        <p:nvPicPr>
          <p:cNvPr id="10" name="Picture 12" descr="Ägypten -Flaggen quadratisch relief">
            <a:hlinkClick r:id="rId4" tooltip="Ägypten -Flaggen quadratisch relief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40" y="4077072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Brasilien -Flaggen quadratisch relief">
            <a:hlinkClick r:id="rId6" tooltip="Brasilien -Flaggen quadratisch relief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8" y="4741552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China, Volksrepublik-Flaggen quadratisch relief">
            <a:hlinkClick r:id="rId8" tooltip="China, Volksrepublik-Flaggen quadratisch relief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8" y="519616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2" descr="Indien-Flaggen quadratisch relief">
            <a:hlinkClick r:id="rId10" tooltip="Indien-Flaggen quadratisch relief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81" y="4948447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4" descr="Indonesien -Flaggen quadratisch relief">
            <a:hlinkClick r:id="rId12" tooltip="Indonesien -Flaggen quadratisch relief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446" y="5171652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6" descr="Iran -Flaggen quadratisch relief">
            <a:hlinkClick r:id="rId14" tooltip="Iran -Flaggen quadratisch relief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8" y="5407152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8" descr="Italien -Flaggen quadratisch relief">
            <a:hlinkClick r:id="rId16" tooltip="Italien -Flaggen quadratisch relief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055" y="5630984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0" descr="Kasachstan -Flaggen quadratisch relief">
            <a:hlinkClick r:id="rId18" tooltip="Kasachstan -Flaggen quadratisch relief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026" y="4501787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2" descr="Kirgisistan -Flaggen quadratisch relief">
            <a:hlinkClick r:id="rId20" tooltip="Kirgisistan -Flaggen quadratisch relief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321" y="4945127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4" descr="Niederlande-Flaggen quadratisch relief">
            <a:hlinkClick r:id="rId22" tooltip="Niederlande-Flaggen quadratisch relief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71901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6" descr="Österreich -Flaggen quadratisch relief">
            <a:hlinkClick r:id="rId24" tooltip="Österreich -Flaggen quadratisch relief"/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466" y="5173002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8" descr="Polen -Flaggen quadratisch relief">
            <a:hlinkClick r:id="rId26" tooltip="Polen -Flaggen quadratisch relief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13" y="5626926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0" descr="Rumänien -Flaggen quadratisch relief">
            <a:hlinkClick r:id="rId28" tooltip="Rumänien -Flaggen quadratisch relief"/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909" y="4509224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2" descr="Russland -Flaggen quadratisch relief">
            <a:hlinkClick r:id="rId30" tooltip="Russland -Flaggen quadratisch relief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143" y="471901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4" descr="Slowakei -Flaggen quadratisch relief">
            <a:hlinkClick r:id="rId32" tooltip="Slowakei -Flaggen quadratisch relief"/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259" y="5401071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6" descr="Sri Lanka -Flaggen quadratisch relief">
            <a:hlinkClick r:id="rId34" tooltip="Sri Lanka -Flaggen quadratisch relief"/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909" y="5840968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9" descr="Ghana -Flaggen quadratisch relief">
            <a:hlinkClick r:id="rId36" tooltip="Ghana -Flaggen quadratisch relief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384" y="472343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1" descr="Libanon -Flaggen quadratisch relief">
            <a:hlinkClick r:id="rId38" tooltip="Libanon -Flaggen quadratisch relief"/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997" y="5628291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3" descr="Portugal -Flaggen quadratisch relief">
            <a:hlinkClick r:id="rId40" tooltip="Portugal -Flaggen quadratisch relief"/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13" y="5840759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5" descr="Vereinigte Staaten-Flaggen quadratisch relief">
            <a:hlinkClick r:id="rId42" tooltip="Vereinigte Staaten-Flaggen quadratisch relief"/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669" y="5846700"/>
            <a:ext cx="171450" cy="17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7" descr="Albanien -Flaggen quadratisch relief">
            <a:hlinkClick r:id="rId44" tooltip="Albanien -Flaggen quadratisch relief"/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59" y="4298232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2" descr="Syrien-Flaggen quadratisch relief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4741552"/>
            <a:ext cx="190500" cy="1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3" descr="Mexiko -Flaggen quadratisch relief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13" y="450647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43"/>
          <p:cNvSpPr txBox="1">
            <a:spLocks noChangeArrowheads="1"/>
          </p:cNvSpPr>
          <p:nvPr/>
        </p:nvSpPr>
        <p:spPr bwMode="auto">
          <a:xfrm>
            <a:off x="6877050" y="6165304"/>
            <a:ext cx="2232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600" dirty="0">
                <a:solidFill>
                  <a:srgbClr val="0099CC"/>
                </a:solidFill>
                <a:latin typeface="MetaNormal-Roman" panose="020B0502030000020004" pitchFamily="34" charset="0"/>
              </a:rPr>
              <a:t>Quelle: www.mygeo.info/weltkarten.html</a:t>
            </a:r>
            <a:r>
              <a:rPr lang="de-DE" altLang="de-DE" sz="600" dirty="0"/>
              <a:t> </a:t>
            </a:r>
            <a:r>
              <a:rPr lang="de-DE" altLang="de-DE" sz="600" dirty="0">
                <a:solidFill>
                  <a:srgbClr val="0099CC"/>
                </a:solidFill>
                <a:latin typeface="MetaNormal-Roman" panose="020B0502030000020004" pitchFamily="34" charset="0"/>
              </a:rPr>
              <a:t>www.mygeo.info/landkarten/welt/a3_rl1w_plain_winkel_0.png</a:t>
            </a:r>
          </a:p>
        </p:txBody>
      </p:sp>
      <p:pic>
        <p:nvPicPr>
          <p:cNvPr id="34" name="Picture 28" descr="http://www.mygeo.info/landkarten/welt/a3_rl1w_plain_winkel_0.png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" t="95412" r="1158" b="2173"/>
          <a:stretch>
            <a:fillRect/>
          </a:stretch>
        </p:blipFill>
        <p:spPr bwMode="auto">
          <a:xfrm>
            <a:off x="344488" y="6237312"/>
            <a:ext cx="60134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Abgerundetes Rechteck 34"/>
          <p:cNvSpPr/>
          <p:nvPr/>
        </p:nvSpPr>
        <p:spPr>
          <a:xfrm>
            <a:off x="4318000" y="1959292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36" name="Abgerundetes Rechteck 138"/>
          <p:cNvSpPr/>
          <p:nvPr/>
        </p:nvSpPr>
        <p:spPr>
          <a:xfrm>
            <a:off x="4733946" y="2620812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37" name="Abgerundetes Rechteck 138"/>
          <p:cNvSpPr/>
          <p:nvPr/>
        </p:nvSpPr>
        <p:spPr>
          <a:xfrm>
            <a:off x="4533900" y="2232342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38" name="Abgerundetes Rechteck 138"/>
          <p:cNvSpPr/>
          <p:nvPr/>
        </p:nvSpPr>
        <p:spPr>
          <a:xfrm>
            <a:off x="2949575" y="3719829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39" name="Abgerundetes Rechteck 138"/>
          <p:cNvSpPr/>
          <p:nvPr/>
        </p:nvSpPr>
        <p:spPr>
          <a:xfrm>
            <a:off x="6511925" y="2319654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40" name="Abgerundetes Rechteck 138"/>
          <p:cNvSpPr/>
          <p:nvPr/>
        </p:nvSpPr>
        <p:spPr>
          <a:xfrm>
            <a:off x="4135438" y="2064067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41" name="Abgerundetes Rechteck 138"/>
          <p:cNvSpPr/>
          <p:nvPr/>
        </p:nvSpPr>
        <p:spPr>
          <a:xfrm>
            <a:off x="4064000" y="3254692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42" name="Abgerundetes Rechteck 138"/>
          <p:cNvSpPr/>
          <p:nvPr/>
        </p:nvSpPr>
        <p:spPr>
          <a:xfrm>
            <a:off x="5973763" y="2751454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43" name="Abgerundetes Rechteck 138"/>
          <p:cNvSpPr/>
          <p:nvPr/>
        </p:nvSpPr>
        <p:spPr>
          <a:xfrm>
            <a:off x="6727825" y="3686492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44" name="Abgerundetes Rechteck 138"/>
          <p:cNvSpPr/>
          <p:nvPr/>
        </p:nvSpPr>
        <p:spPr>
          <a:xfrm>
            <a:off x="5287963" y="2462529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45" name="Abgerundetes Rechteck 138"/>
          <p:cNvSpPr/>
          <p:nvPr/>
        </p:nvSpPr>
        <p:spPr>
          <a:xfrm>
            <a:off x="4389438" y="2206942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46" name="Abgerundetes Rechteck 138"/>
          <p:cNvSpPr/>
          <p:nvPr/>
        </p:nvSpPr>
        <p:spPr>
          <a:xfrm>
            <a:off x="5470525" y="2030729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47" name="Abgerundetes Rechteck 138"/>
          <p:cNvSpPr/>
          <p:nvPr/>
        </p:nvSpPr>
        <p:spPr>
          <a:xfrm>
            <a:off x="5724525" y="2160904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48" name="Abgerundetes Rechteck 138"/>
          <p:cNvSpPr/>
          <p:nvPr/>
        </p:nvSpPr>
        <p:spPr>
          <a:xfrm>
            <a:off x="4927600" y="2462529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49" name="Abgerundetes Rechteck 138"/>
          <p:cNvSpPr/>
          <p:nvPr/>
        </p:nvSpPr>
        <p:spPr>
          <a:xfrm>
            <a:off x="1725613" y="2822892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50" name="Abgerundetes Rechteck 138"/>
          <p:cNvSpPr/>
          <p:nvPr/>
        </p:nvSpPr>
        <p:spPr>
          <a:xfrm>
            <a:off x="4208463" y="1919604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51" name="Abgerundetes Rechteck 138"/>
          <p:cNvSpPr/>
          <p:nvPr/>
        </p:nvSpPr>
        <p:spPr>
          <a:xfrm>
            <a:off x="4389438" y="2060848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52" name="Abgerundetes Rechteck 138"/>
          <p:cNvSpPr/>
          <p:nvPr/>
        </p:nvSpPr>
        <p:spPr>
          <a:xfrm>
            <a:off x="4462463" y="1919604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53" name="Abgerundetes Rechteck 138"/>
          <p:cNvSpPr/>
          <p:nvPr/>
        </p:nvSpPr>
        <p:spPr>
          <a:xfrm>
            <a:off x="3919538" y="2319654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54" name="Abgerundetes Rechteck 138"/>
          <p:cNvSpPr/>
          <p:nvPr/>
        </p:nvSpPr>
        <p:spPr>
          <a:xfrm>
            <a:off x="4678363" y="2103754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 dirty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55" name="Abgerundetes Rechteck 138"/>
          <p:cNvSpPr/>
          <p:nvPr/>
        </p:nvSpPr>
        <p:spPr>
          <a:xfrm>
            <a:off x="4859338" y="1727517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56" name="Abgerundetes Rechteck 138"/>
          <p:cNvSpPr/>
          <p:nvPr/>
        </p:nvSpPr>
        <p:spPr>
          <a:xfrm>
            <a:off x="4495800" y="2030729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 dirty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57" name="Abgerundetes Rechteck 138"/>
          <p:cNvSpPr/>
          <p:nvPr/>
        </p:nvSpPr>
        <p:spPr>
          <a:xfrm>
            <a:off x="6057900" y="3219767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58" name="Abgerundetes Rechteck 138"/>
          <p:cNvSpPr/>
          <p:nvPr/>
        </p:nvSpPr>
        <p:spPr>
          <a:xfrm>
            <a:off x="4965700" y="2391092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59" name="Abgerundetes Rechteck 138"/>
          <p:cNvSpPr/>
          <p:nvPr/>
        </p:nvSpPr>
        <p:spPr>
          <a:xfrm>
            <a:off x="1870075" y="2279967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pic>
        <p:nvPicPr>
          <p:cNvPr id="60" name="Picture 2" descr="Kamerun -Flaggen quadratisch relief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757" y="4292278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Abgerundetes Rechteck 138"/>
          <p:cNvSpPr/>
          <p:nvPr/>
        </p:nvSpPr>
        <p:spPr>
          <a:xfrm flipV="1">
            <a:off x="4381500" y="3338829"/>
            <a:ext cx="46038" cy="4603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62" name="Text Box 52"/>
          <p:cNvSpPr txBox="1">
            <a:spLocks noChangeArrowheads="1"/>
          </p:cNvSpPr>
          <p:nvPr/>
        </p:nvSpPr>
        <p:spPr bwMode="auto">
          <a:xfrm>
            <a:off x="7604387" y="4472972"/>
            <a:ext cx="1504688" cy="160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Sudan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Syrien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Taiwan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Tschechische Republik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Ukraine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Ungarn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USA</a:t>
            </a:r>
            <a:endParaRPr lang="de-DE" altLang="de-DE" sz="1050" b="1" dirty="0">
              <a:solidFill>
                <a:srgbClr val="0099CC"/>
              </a:solidFill>
              <a:latin typeface="MetaNormalLF-Roman" panose="020B0502030000020004" pitchFamily="34" charset="0"/>
            </a:endParaRPr>
          </a:p>
        </p:txBody>
      </p:sp>
      <p:pic>
        <p:nvPicPr>
          <p:cNvPr id="63" name="Picture 4" descr="Bulgarien -Flaggen quadratisch relief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59" y="49678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Abgerundetes Rechteck 138"/>
          <p:cNvSpPr/>
          <p:nvPr/>
        </p:nvSpPr>
        <p:spPr>
          <a:xfrm>
            <a:off x="4678363" y="2192654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65" name="Abgerundetes Rechteck 138"/>
          <p:cNvSpPr/>
          <p:nvPr/>
        </p:nvSpPr>
        <p:spPr>
          <a:xfrm>
            <a:off x="4643438" y="3527742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pic>
        <p:nvPicPr>
          <p:cNvPr id="66" name="Picture 6" descr="Kongo, Demokratische Republik -Flaggen quadratisch relief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988" y="5401071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Abgerundetes Rechteck 138"/>
          <p:cNvSpPr/>
          <p:nvPr/>
        </p:nvSpPr>
        <p:spPr>
          <a:xfrm>
            <a:off x="4643438" y="1687829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pic>
        <p:nvPicPr>
          <p:cNvPr id="68" name="Picture 71" descr="Mazedonien -Flaggen quadratisch relief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404" y="4292278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73" descr="Kongo, Republik -Flaggen quadratisch relief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268" y="4292278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xt Box 52"/>
          <p:cNvSpPr txBox="1">
            <a:spLocks noChangeArrowheads="1"/>
          </p:cNvSpPr>
          <p:nvPr/>
        </p:nvSpPr>
        <p:spPr bwMode="auto">
          <a:xfrm>
            <a:off x="1864245" y="4238441"/>
            <a:ext cx="1152000" cy="205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Großbritannien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Frankreich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Ghana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Indien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Indonesien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Iran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Italien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Japan</a:t>
            </a:r>
            <a:endParaRPr lang="de-DE" altLang="de-DE" sz="1050" b="1" dirty="0">
              <a:solidFill>
                <a:srgbClr val="0099CC"/>
              </a:solidFill>
              <a:latin typeface="MetaNormalLF-Roman" panose="020B0502030000020004" pitchFamily="34" charset="0"/>
            </a:endParaRPr>
          </a:p>
          <a:p>
            <a:pPr>
              <a:spcBef>
                <a:spcPts val="450"/>
              </a:spcBef>
            </a:pPr>
            <a:endParaRPr lang="de-DE" altLang="de-DE" sz="1050" b="1" dirty="0">
              <a:solidFill>
                <a:srgbClr val="0099CC"/>
              </a:solidFill>
              <a:latin typeface="MetaNormalLF-Roman" panose="020B0502030000020004" pitchFamily="34" charset="0"/>
            </a:endParaRPr>
          </a:p>
        </p:txBody>
      </p:sp>
      <p:pic>
        <p:nvPicPr>
          <p:cNvPr id="71" name="Picture 18" descr="Deutschland -Flaggen quadratisch relief">
            <a:hlinkClick r:id="rId54" tooltip="Deutschland -Flaggen quadratisch relief"/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8" y="58467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20" descr="Frankreich-Flaggen quadratisch relief">
            <a:hlinkClick r:id="rId56" tooltip="Frankreich-Flaggen quadratisch relief"/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312" y="450647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75" descr="Bolivien -Flaggen quadratisch relief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8" y="4521235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77" descr="Malaysia -Flaggen quadratisch relief"/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494" y="5843802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Abgerundetes Rechteck 138"/>
          <p:cNvSpPr/>
          <p:nvPr/>
        </p:nvSpPr>
        <p:spPr>
          <a:xfrm>
            <a:off x="2446338" y="3992879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76" name="Abgerundetes Rechteck 138"/>
          <p:cNvSpPr/>
          <p:nvPr/>
        </p:nvSpPr>
        <p:spPr>
          <a:xfrm>
            <a:off x="6804025" y="3384867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77" name="Abgerundetes Rechteck 138"/>
          <p:cNvSpPr/>
          <p:nvPr/>
        </p:nvSpPr>
        <p:spPr>
          <a:xfrm>
            <a:off x="6567488" y="3329304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pic>
        <p:nvPicPr>
          <p:cNvPr id="78" name="Picture 36" descr="Pakistan-Flaggen quadratisch relief"/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554" y="5407152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Abgerundetes Rechteck 138"/>
          <p:cNvSpPr/>
          <p:nvPr/>
        </p:nvSpPr>
        <p:spPr>
          <a:xfrm>
            <a:off x="5613400" y="2592704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pic>
        <p:nvPicPr>
          <p:cNvPr id="80" name="Grafik 84" descr="spanien.de.gif"/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143" y="5628291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Grafik 85" descr="ungarn.de.gif"/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707" y="5626926"/>
            <a:ext cx="171450" cy="176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Grafik 84"/>
          <p:cNvPicPr>
            <a:picLocks noChangeAspect="1"/>
          </p:cNvPicPr>
          <p:nvPr/>
        </p:nvPicPr>
        <p:blipFill rotWithShape="1">
          <a:blip r:embed="rId63"/>
          <a:srcRect l="5776" t="-5075" r="16325" b="2688"/>
          <a:stretch/>
        </p:blipFill>
        <p:spPr>
          <a:xfrm>
            <a:off x="7378010" y="4970707"/>
            <a:ext cx="172141" cy="188243"/>
          </a:xfrm>
          <a:prstGeom prst="rect">
            <a:avLst/>
          </a:prstGeom>
        </p:spPr>
      </p:pic>
      <p:sp>
        <p:nvSpPr>
          <p:cNvPr id="88" name="Abgerundetes Rechteck 138"/>
          <p:cNvSpPr/>
          <p:nvPr/>
        </p:nvSpPr>
        <p:spPr>
          <a:xfrm>
            <a:off x="2051720" y="3173289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89" name="Abgerundetes Rechteck 138"/>
          <p:cNvSpPr/>
          <p:nvPr/>
        </p:nvSpPr>
        <p:spPr>
          <a:xfrm>
            <a:off x="4037218" y="1916832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90" name="Abgerundetes Rechteck 138"/>
          <p:cNvSpPr/>
          <p:nvPr/>
        </p:nvSpPr>
        <p:spPr>
          <a:xfrm>
            <a:off x="7083676" y="2276872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91" name="Abgerundetes Rechteck 138"/>
          <p:cNvSpPr/>
          <p:nvPr/>
        </p:nvSpPr>
        <p:spPr>
          <a:xfrm flipV="1">
            <a:off x="4254472" y="3198228"/>
            <a:ext cx="46038" cy="4603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92" name="Abgerundetes Rechteck 138"/>
          <p:cNvSpPr/>
          <p:nvPr/>
        </p:nvSpPr>
        <p:spPr>
          <a:xfrm>
            <a:off x="4253242" y="2090344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93" name="Abgerundetes Rechteck 138"/>
          <p:cNvSpPr/>
          <p:nvPr/>
        </p:nvSpPr>
        <p:spPr>
          <a:xfrm>
            <a:off x="6876256" y="2676606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pic>
        <p:nvPicPr>
          <p:cNvPr id="87" name="Grafik 86"/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116" y="4944460"/>
            <a:ext cx="172800" cy="172800"/>
          </a:xfrm>
          <a:prstGeom prst="rect">
            <a:avLst/>
          </a:prstGeom>
        </p:spPr>
      </p:pic>
      <p:pic>
        <p:nvPicPr>
          <p:cNvPr id="94" name="Grafik 93"/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40" y="5415259"/>
            <a:ext cx="172800" cy="172800"/>
          </a:xfrm>
          <a:prstGeom prst="rect">
            <a:avLst/>
          </a:prstGeom>
        </p:spPr>
      </p:pic>
      <p:pic>
        <p:nvPicPr>
          <p:cNvPr id="95" name="Grafik 94"/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756" y="4287200"/>
            <a:ext cx="172800" cy="172800"/>
          </a:xfrm>
          <a:prstGeom prst="rect">
            <a:avLst/>
          </a:prstGeom>
        </p:spPr>
      </p:pic>
      <p:pic>
        <p:nvPicPr>
          <p:cNvPr id="96" name="Grafik 95"/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793" y="5843802"/>
            <a:ext cx="172800" cy="172800"/>
          </a:xfrm>
          <a:prstGeom prst="rect">
            <a:avLst/>
          </a:prstGeom>
        </p:spPr>
      </p:pic>
      <p:pic>
        <p:nvPicPr>
          <p:cNvPr id="97" name="Grafik 96"/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09" y="5173411"/>
            <a:ext cx="172800" cy="172800"/>
          </a:xfrm>
          <a:prstGeom prst="rect">
            <a:avLst/>
          </a:prstGeom>
        </p:spPr>
      </p:pic>
      <p:pic>
        <p:nvPicPr>
          <p:cNvPr id="98" name="Grafik 97"/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495" y="4939420"/>
            <a:ext cx="172800" cy="172800"/>
          </a:xfrm>
          <a:prstGeom prst="rect">
            <a:avLst/>
          </a:prstGeom>
        </p:spPr>
      </p:pic>
      <p:pic>
        <p:nvPicPr>
          <p:cNvPr id="99" name="Grafik 98"/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47" y="4719010"/>
            <a:ext cx="172800" cy="172800"/>
          </a:xfrm>
          <a:prstGeom prst="rect">
            <a:avLst/>
          </a:prstGeom>
        </p:spPr>
      </p:pic>
      <p:pic>
        <p:nvPicPr>
          <p:cNvPr id="100" name="Grafik 99"/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7" y="5171652"/>
            <a:ext cx="172800" cy="172800"/>
          </a:xfrm>
          <a:prstGeom prst="rect">
            <a:avLst/>
          </a:prstGeom>
        </p:spPr>
      </p:pic>
      <p:sp>
        <p:nvSpPr>
          <p:cNvPr id="101" name="Abgerundetes Rechteck 100"/>
          <p:cNvSpPr/>
          <p:nvPr/>
        </p:nvSpPr>
        <p:spPr>
          <a:xfrm flipV="1">
            <a:off x="2260572" y="3262945"/>
            <a:ext cx="46038" cy="4603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103" name="Abgerundetes Rechteck 102"/>
          <p:cNvSpPr/>
          <p:nvPr/>
        </p:nvSpPr>
        <p:spPr>
          <a:xfrm flipV="1">
            <a:off x="5010150" y="3477258"/>
            <a:ext cx="46038" cy="4603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106" name="Abgerundetes Rechteck 105"/>
          <p:cNvSpPr/>
          <p:nvPr/>
        </p:nvSpPr>
        <p:spPr>
          <a:xfrm flipV="1">
            <a:off x="4333081" y="1562113"/>
            <a:ext cx="46038" cy="4603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14369" name="Rechteck 14368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 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09" y="5633814"/>
            <a:ext cx="171450" cy="171450"/>
          </a:xfrm>
          <a:prstGeom prst="rect">
            <a:avLst/>
          </a:prstGeom>
        </p:spPr>
      </p:pic>
      <p:sp>
        <p:nvSpPr>
          <p:cNvPr id="102" name="Abgerundetes Rechteck 138"/>
          <p:cNvSpPr/>
          <p:nvPr/>
        </p:nvSpPr>
        <p:spPr>
          <a:xfrm>
            <a:off x="4245868" y="1805136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pic>
        <p:nvPicPr>
          <p:cNvPr id="14368" name="Grafik 14367"/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198766"/>
            <a:ext cx="173981" cy="156144"/>
          </a:xfrm>
          <a:prstGeom prst="rect">
            <a:avLst/>
          </a:prstGeom>
        </p:spPr>
      </p:pic>
      <p:sp>
        <p:nvSpPr>
          <p:cNvPr id="104" name="Abgerundetes Rechteck 138"/>
          <p:cNvSpPr/>
          <p:nvPr/>
        </p:nvSpPr>
        <p:spPr>
          <a:xfrm>
            <a:off x="4418460" y="1988840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357" y="5394725"/>
            <a:ext cx="186247" cy="198000"/>
          </a:xfrm>
          <a:prstGeom prst="rect">
            <a:avLst/>
          </a:prstGeom>
        </p:spPr>
      </p:pic>
      <p:sp>
        <p:nvSpPr>
          <p:cNvPr id="105" name="Abgerundetes Rechteck 138"/>
          <p:cNvSpPr/>
          <p:nvPr/>
        </p:nvSpPr>
        <p:spPr>
          <a:xfrm>
            <a:off x="4749924" y="2060848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 dirty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pic>
        <p:nvPicPr>
          <p:cNvPr id="14370" name="Grafik 14369"/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962" y="4504886"/>
            <a:ext cx="180000" cy="180000"/>
          </a:xfrm>
          <a:prstGeom prst="rect">
            <a:avLst/>
          </a:prstGeom>
        </p:spPr>
      </p:pic>
      <p:sp>
        <p:nvSpPr>
          <p:cNvPr id="107" name="Abgerundetes Rechteck 138"/>
          <p:cNvSpPr/>
          <p:nvPr/>
        </p:nvSpPr>
        <p:spPr>
          <a:xfrm>
            <a:off x="4860032" y="2773212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8504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altLang="de-DE" dirty="0" smtClean="0">
                <a:latin typeface="Meta Offc Pro" panose="020B0504030101020102" pitchFamily="34" charset="0"/>
              </a:rPr>
              <a:t>Promotionsfeier</a:t>
            </a:r>
            <a:endParaRPr lang="de-DE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altLang="de-DE" sz="2000" dirty="0">
                <a:solidFill>
                  <a:srgbClr val="FFFFFF"/>
                </a:solidFill>
                <a:latin typeface="Meta Offc Pro" panose="020B0504030101020102" pitchFamily="34" charset="0"/>
              </a:rPr>
              <a:t>Promotionen des Fachbereichs 12</a:t>
            </a:r>
            <a:br>
              <a:rPr lang="de-DE" altLang="de-DE" sz="2000" dirty="0">
                <a:solidFill>
                  <a:srgbClr val="FFFFFF"/>
                </a:solidFill>
                <a:latin typeface="Meta Offc Pro" panose="020B0504030101020102" pitchFamily="34" charset="0"/>
              </a:rPr>
            </a:br>
            <a:r>
              <a:rPr lang="de-DE" altLang="de-DE" sz="2000" dirty="0">
                <a:solidFill>
                  <a:srgbClr val="FFFFFF"/>
                </a:solidFill>
                <a:latin typeface="Meta Offc Pro" panose="020B0504030101020102" pitchFamily="34" charset="0"/>
              </a:rPr>
              <a:t>Chemie und </a:t>
            </a:r>
            <a:r>
              <a:rPr lang="de-DE" altLang="de-DE" sz="2000" dirty="0" smtClean="0">
                <a:solidFill>
                  <a:srgbClr val="FFFFFF"/>
                </a:solidFill>
                <a:latin typeface="Meta Offc Pro" panose="020B0504030101020102" pitchFamily="34" charset="0"/>
              </a:rPr>
              <a:t>Pharmazie</a:t>
            </a:r>
          </a:p>
          <a:p>
            <a:endParaRPr lang="de-DE" sz="2000" dirty="0">
              <a:solidFill>
                <a:srgbClr val="FFFFFF"/>
              </a:solidFill>
              <a:latin typeface="Meta Offc Pro" panose="020B0504030101020102" pitchFamily="34" charset="0"/>
            </a:endParaRPr>
          </a:p>
          <a:p>
            <a:r>
              <a:rPr lang="de-DE" altLang="de-DE" sz="2000" dirty="0" smtClean="0">
                <a:latin typeface="Meta Offc Pro" panose="020B0504030101020102" pitchFamily="34" charset="0"/>
              </a:rPr>
              <a:t>03. Februar 2023</a:t>
            </a:r>
            <a:endParaRPr lang="de-DE" sz="200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5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960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635896" y="116632"/>
            <a:ext cx="5078164" cy="720725"/>
          </a:xfrm>
        </p:spPr>
        <p:txBody>
          <a:bodyPr anchor="b"/>
          <a:lstStyle/>
          <a:p>
            <a:pPr algn="ctr">
              <a:defRPr/>
            </a:pPr>
            <a:r>
              <a:rPr lang="en-US" sz="1600" dirty="0" err="1" smtClean="0"/>
              <a:t>Gelöbnis</a:t>
            </a:r>
            <a:endParaRPr lang="de-DE" altLang="de-DE" sz="1600" dirty="0" smtClean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2" name="Abgerundetes Rechteck 1"/>
          <p:cNvSpPr/>
          <p:nvPr/>
        </p:nvSpPr>
        <p:spPr>
          <a:xfrm>
            <a:off x="323528" y="1124744"/>
            <a:ext cx="4176464" cy="4680520"/>
          </a:xfrm>
          <a:prstGeom prst="roundRect">
            <a:avLst/>
          </a:prstGeom>
          <a:noFill/>
          <a:ln>
            <a:solidFill>
              <a:srgbClr val="00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539552" y="1700808"/>
            <a:ext cx="3744416" cy="396044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just"/>
            <a:r>
              <a:rPr lang="de-DE" sz="1300" dirty="0"/>
              <a:t>Sie haben in einem ordnungsgemäßen Promotions-verfahren die für die Promotion zum Doktor der Naturwissenschaften </a:t>
            </a:r>
            <a:r>
              <a:rPr lang="de-DE" sz="1300" dirty="0" smtClean="0"/>
              <a:t>oder zum Doktor der Pädagogik geforderten </a:t>
            </a:r>
            <a:r>
              <a:rPr lang="de-DE" sz="1300" dirty="0"/>
              <a:t>Leistungen erfüllt und Ihre wissenschaftliche Befähigung nachgewiesen.</a:t>
            </a:r>
          </a:p>
          <a:p>
            <a:pPr algn="just"/>
            <a:r>
              <a:rPr lang="de-DE" sz="1300" dirty="0"/>
              <a:t> </a:t>
            </a:r>
          </a:p>
          <a:p>
            <a:pPr algn="just"/>
            <a:r>
              <a:rPr lang="de-DE" sz="1300" dirty="0"/>
              <a:t>Ich promoviere Sie zum Doktor der </a:t>
            </a:r>
            <a:r>
              <a:rPr lang="de-DE" sz="1300" dirty="0" smtClean="0"/>
              <a:t>Natur-wissenschaften oder zum Doktor der Pädagogik und </a:t>
            </a:r>
            <a:r>
              <a:rPr lang="de-DE" sz="1300" dirty="0"/>
              <a:t>nehme Ihnen das Gelöbnis ab,</a:t>
            </a:r>
          </a:p>
          <a:p>
            <a:pPr algn="just"/>
            <a:r>
              <a:rPr lang="de-DE" sz="1300" dirty="0"/>
              <a:t> </a:t>
            </a:r>
          </a:p>
          <a:p>
            <a:pPr algn="just"/>
            <a:r>
              <a:rPr lang="de-DE" sz="1300" dirty="0"/>
              <a:t>dass Sie jederzeit bestrebt sein wollen, den Ihnen verliehenen Doktorgrad vor jedem Makel zu bewahren,</a:t>
            </a:r>
          </a:p>
          <a:p>
            <a:pPr algn="just"/>
            <a:r>
              <a:rPr lang="de-DE" sz="1300" dirty="0"/>
              <a:t> </a:t>
            </a:r>
          </a:p>
          <a:p>
            <a:pPr algn="just"/>
            <a:r>
              <a:rPr lang="de-DE" sz="1300" dirty="0"/>
              <a:t>die besondere gesellschaftliche Verantwortung des Doktorgrades anzuerkennen,</a:t>
            </a:r>
          </a:p>
          <a:p>
            <a:pPr algn="just"/>
            <a:r>
              <a:rPr lang="de-DE" sz="1300" dirty="0"/>
              <a:t> </a:t>
            </a:r>
          </a:p>
          <a:p>
            <a:pPr algn="just"/>
            <a:r>
              <a:rPr lang="de-DE" sz="1300" dirty="0"/>
              <a:t>sich in Ihrer wissenschaftlichen Arbeit dieses Titels würdig zu erweisen</a:t>
            </a:r>
          </a:p>
          <a:p>
            <a:pPr algn="just"/>
            <a:r>
              <a:rPr lang="de-DE" sz="1300" dirty="0"/>
              <a:t> </a:t>
            </a:r>
          </a:p>
          <a:p>
            <a:pPr algn="just"/>
            <a:r>
              <a:rPr lang="de-DE" sz="1300" dirty="0"/>
              <a:t>und jederzeit nach bestem Wissen und Gewissen die Wahrheit zu suchen und zu bekennen.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4644008" y="1124744"/>
            <a:ext cx="4176464" cy="4680520"/>
          </a:xfrm>
          <a:prstGeom prst="roundRect">
            <a:avLst/>
          </a:prstGeom>
          <a:noFill/>
          <a:ln>
            <a:solidFill>
              <a:srgbClr val="00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4860032" y="1484784"/>
            <a:ext cx="3744416" cy="417646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just"/>
            <a:r>
              <a:rPr lang="en-US" sz="1300" dirty="0"/>
              <a:t>In accordance with the regulations for a doctoral degree in Natural Sciences (Dr. </a:t>
            </a:r>
            <a:r>
              <a:rPr lang="en-US" sz="1300" dirty="0" err="1"/>
              <a:t>rer</a:t>
            </a:r>
            <a:r>
              <a:rPr lang="en-US" sz="1300" dirty="0"/>
              <a:t>. nat</a:t>
            </a:r>
            <a:r>
              <a:rPr lang="en-US" sz="1300" dirty="0" smtClean="0"/>
              <a:t>.) or in Pedagogy (Dr. </a:t>
            </a:r>
            <a:r>
              <a:rPr lang="en-US" sz="1300" dirty="0" err="1" smtClean="0"/>
              <a:t>paed</a:t>
            </a:r>
            <a:r>
              <a:rPr lang="en-US" sz="1300" dirty="0" smtClean="0"/>
              <a:t>.), </a:t>
            </a:r>
            <a:r>
              <a:rPr lang="en-US" sz="1300" dirty="0"/>
              <a:t>you have met the stipulated requirements and demonstrated your scholarly competence.</a:t>
            </a:r>
            <a:endParaRPr lang="de-DE" sz="1300" dirty="0"/>
          </a:p>
          <a:p>
            <a:pPr algn="just"/>
            <a:r>
              <a:rPr lang="en-GB" sz="1300" dirty="0"/>
              <a:t> </a:t>
            </a:r>
            <a:endParaRPr lang="de-DE" sz="1300" dirty="0"/>
          </a:p>
          <a:p>
            <a:pPr algn="just"/>
            <a:r>
              <a:rPr lang="en-US" sz="1300" dirty="0"/>
              <a:t>Therefore, I award to you a doctoral degree in Natural Sciences </a:t>
            </a:r>
            <a:r>
              <a:rPr lang="en-US" sz="1300" dirty="0" smtClean="0"/>
              <a:t>or in Pedagogy and </a:t>
            </a:r>
            <a:r>
              <a:rPr lang="en-US" sz="1300" dirty="0"/>
              <a:t>ask you to solemnly promise</a:t>
            </a:r>
            <a:endParaRPr lang="de-DE" sz="1300" dirty="0"/>
          </a:p>
          <a:p>
            <a:pPr algn="just"/>
            <a:r>
              <a:rPr lang="en-GB" sz="1300" dirty="0"/>
              <a:t> </a:t>
            </a:r>
            <a:endParaRPr lang="de-DE" sz="1300" dirty="0"/>
          </a:p>
          <a:p>
            <a:pPr algn="just"/>
            <a:r>
              <a:rPr lang="en-US" sz="1300" dirty="0"/>
              <a:t>that you will strive, at all times, to protect the doctoral title awarded to you from any blemish,</a:t>
            </a:r>
            <a:endParaRPr lang="de-DE" sz="1300" dirty="0"/>
          </a:p>
          <a:p>
            <a:pPr algn="just"/>
            <a:r>
              <a:rPr lang="en-US" sz="1300" dirty="0"/>
              <a:t> </a:t>
            </a:r>
            <a:endParaRPr lang="de-DE" sz="1300" dirty="0"/>
          </a:p>
          <a:p>
            <a:pPr algn="just"/>
            <a:r>
              <a:rPr lang="en-US" sz="1300" dirty="0"/>
              <a:t>that you acknowledge the special social responsibility of your doctoral title,</a:t>
            </a:r>
            <a:endParaRPr lang="de-DE" sz="1300" dirty="0"/>
          </a:p>
          <a:p>
            <a:pPr algn="just"/>
            <a:r>
              <a:rPr lang="en-US" sz="1300" dirty="0"/>
              <a:t> </a:t>
            </a:r>
            <a:endParaRPr lang="de-DE" sz="1300" dirty="0"/>
          </a:p>
          <a:p>
            <a:pPr algn="just"/>
            <a:r>
              <a:rPr lang="en-US" sz="1300" dirty="0"/>
              <a:t>that you will demonstrate in your academic work that you are worthy of your doctoral title </a:t>
            </a:r>
            <a:endParaRPr lang="de-DE" sz="1300" dirty="0"/>
          </a:p>
          <a:p>
            <a:pPr algn="just"/>
            <a:r>
              <a:rPr lang="en-US" sz="1300" dirty="0"/>
              <a:t> </a:t>
            </a:r>
            <a:endParaRPr lang="de-DE" sz="1300" dirty="0"/>
          </a:p>
          <a:p>
            <a:pPr algn="just"/>
            <a:r>
              <a:rPr lang="en-US" sz="1300" dirty="0"/>
              <a:t>and that you will, according to the best of your knowledge and belief, search for and state the truth at all times.</a:t>
            </a:r>
            <a:endParaRPr lang="de-DE" sz="1300" dirty="0"/>
          </a:p>
        </p:txBody>
      </p:sp>
    </p:spTree>
    <p:extLst>
      <p:ext uri="{BB962C8B-B14F-4D97-AF65-F5344CB8AC3E}">
        <p14:creationId xmlns:p14="http://schemas.microsoft.com/office/powerpoint/2010/main" val="381957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971269"/>
            <a:ext cx="8110808" cy="945563"/>
          </a:xfrm>
        </p:spPr>
        <p:txBody>
          <a:bodyPr/>
          <a:lstStyle/>
          <a:p>
            <a:pPr algn="ctr"/>
            <a:r>
              <a:rPr lang="de-DE" dirty="0" err="1"/>
              <a:t>Novel</a:t>
            </a:r>
            <a:r>
              <a:rPr lang="de-DE" dirty="0"/>
              <a:t> Synthesis </a:t>
            </a:r>
            <a:r>
              <a:rPr lang="de-DE" dirty="0" err="1"/>
              <a:t>Strategies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/>
              <a:t>Heterobimetallic</a:t>
            </a:r>
            <a:r>
              <a:rPr lang="de-DE" dirty="0"/>
              <a:t> NHC </a:t>
            </a:r>
            <a:r>
              <a:rPr lang="de-DE" dirty="0" err="1"/>
              <a:t>Complexes</a:t>
            </a:r>
            <a:r>
              <a:rPr lang="de-DE" dirty="0"/>
              <a:t> </a:t>
            </a:r>
            <a:endParaRPr lang="de-DE" altLang="de-DE" sz="2000" dirty="0">
              <a:solidFill>
                <a:srgbClr val="FF0000"/>
              </a:solidFill>
              <a:latin typeface="Meta Offc Pro (Textkörper)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81997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Matthias Daniel Böhme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Anorganische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und Analytische Chemie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F. E. Hahn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564904"/>
            <a:ext cx="1944216" cy="291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1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971269"/>
            <a:ext cx="8110808" cy="945563"/>
          </a:xfrm>
        </p:spPr>
        <p:txBody>
          <a:bodyPr/>
          <a:lstStyle/>
          <a:p>
            <a:pPr algn="ctr"/>
            <a:r>
              <a:rPr lang="de-DE" dirty="0" err="1"/>
              <a:t>Dearomatisierende</a:t>
            </a:r>
            <a:r>
              <a:rPr lang="de-DE" dirty="0"/>
              <a:t> </a:t>
            </a:r>
            <a:r>
              <a:rPr lang="de-DE" dirty="0" err="1"/>
              <a:t>Spirozyklisierungen</a:t>
            </a:r>
            <a:r>
              <a:rPr lang="de-DE" dirty="0"/>
              <a:t> von</a:t>
            </a:r>
            <a:br>
              <a:rPr lang="de-DE" dirty="0"/>
            </a:br>
            <a:r>
              <a:rPr lang="de-DE" dirty="0" err="1"/>
              <a:t>Indolen</a:t>
            </a:r>
            <a:r>
              <a:rPr lang="de-DE" dirty="0"/>
              <a:t> mittels oxidativer NHC-Katalyse </a:t>
            </a:r>
            <a:endParaRPr lang="de-DE" altLang="de-DE" sz="2000" dirty="0">
              <a:solidFill>
                <a:srgbClr val="FF0000"/>
              </a:solidFill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283968" y="2454275"/>
            <a:ext cx="4536504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Christian Bernhard Josef Breuers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Organisch-Chemisches Institut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A. Studer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564904"/>
            <a:ext cx="2533479" cy="261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9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971269"/>
            <a:ext cx="8110808" cy="945563"/>
          </a:xfrm>
        </p:spPr>
        <p:txBody>
          <a:bodyPr/>
          <a:lstStyle/>
          <a:p>
            <a:pPr algn="ctr"/>
            <a:r>
              <a:rPr lang="en-US" sz="2000" dirty="0"/>
              <a:t>New Applications of Amplitude-Modulated </a:t>
            </a:r>
            <a:r>
              <a:rPr lang="en-US" sz="2000" dirty="0" smtClean="0"/>
              <a:t>and Frequency-Swept </a:t>
            </a:r>
            <a:br>
              <a:rPr lang="en-US" sz="2000" dirty="0" smtClean="0"/>
            </a:br>
            <a:r>
              <a:rPr lang="en-US" sz="2000" dirty="0" smtClean="0"/>
              <a:t>Radio-Frequency </a:t>
            </a:r>
            <a:r>
              <a:rPr lang="en-US" sz="2000" dirty="0"/>
              <a:t>Pulses in </a:t>
            </a:r>
            <a:r>
              <a:rPr lang="en-US" sz="2000" dirty="0" smtClean="0"/>
              <a:t>Liquid and </a:t>
            </a:r>
            <a:r>
              <a:rPr lang="en-US" sz="2000" dirty="0"/>
              <a:t>Solid-State NMR </a:t>
            </a:r>
            <a:endParaRPr lang="de-DE" altLang="de-DE" sz="2000" dirty="0">
              <a:solidFill>
                <a:srgbClr val="FF0000"/>
              </a:solidFill>
              <a:latin typeface="Meta Offc Pro (Textkörper)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81997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Max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Bußkamp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Physikalische Chemie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M. R. Hansen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2564904"/>
            <a:ext cx="3059313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4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WU Münster PowerPoint Master">
  <a:themeElements>
    <a:clrScheme name="WWU Münster">
      <a:dk1>
        <a:srgbClr val="58585A"/>
      </a:dk1>
      <a:lt1>
        <a:srgbClr val="F4F4F4"/>
      </a:lt1>
      <a:dk2>
        <a:srgbClr val="F4F4F4"/>
      </a:dk2>
      <a:lt2>
        <a:srgbClr val="009DD1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_WWU_Var1_Meta_02.potx" id="{1B5BE821-CFFC-44D5-A8A5-B8782823358B}" vid="{73B35561-39E1-4775-85F9-2335C2433F8B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PPT_WWU_Var1_Meta_02</Template>
  <TotalTime>0</TotalTime>
  <Words>1271</Words>
  <Application>Microsoft Office PowerPoint</Application>
  <PresentationFormat>Bildschirmpräsentation (4:3)</PresentationFormat>
  <Paragraphs>449</Paragraphs>
  <Slides>33</Slides>
  <Notes>31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41" baseType="lpstr">
      <vt:lpstr>Arial</vt:lpstr>
      <vt:lpstr>Meta Offc Pro (Textkörper)</vt:lpstr>
      <vt:lpstr>ＭＳ Ｐゴシック</vt:lpstr>
      <vt:lpstr>Calibri</vt:lpstr>
      <vt:lpstr>MetaNormalLF-Roman</vt:lpstr>
      <vt:lpstr>Meta Offc Pro</vt:lpstr>
      <vt:lpstr>MetaNormal-Roman</vt:lpstr>
      <vt:lpstr>WWU Münster PowerPoint Master</vt:lpstr>
      <vt:lpstr>Promotionsfeier</vt:lpstr>
      <vt:lpstr>Anzahl der Promotionen in den Jahren 2013 – 2023</vt:lpstr>
      <vt:lpstr>Anzahl der Promovendinnen/Promovenden</vt:lpstr>
      <vt:lpstr>PowerPoint-Präsentation</vt:lpstr>
      <vt:lpstr>Promotionsfeier</vt:lpstr>
      <vt:lpstr>Gelöbnis</vt:lpstr>
      <vt:lpstr>Novel Synthesis Strategies for Heterobimetallic NHC Complexes </vt:lpstr>
      <vt:lpstr>Dearomatisierende Spirozyklisierungen von Indolen mittels oxidativer NHC-Katalyse </vt:lpstr>
      <vt:lpstr>New Applications of Amplitude-Modulated and Frequency-Swept  Radio-Frequency Pulses in Liquid and Solid-State NMR </vt:lpstr>
      <vt:lpstr>Chiral Iodo-Triazoles and Benzotriazolium Salts as New  Toolkits for Halogen Bonding and Lewis Acid Catalysts </vt:lpstr>
      <vt:lpstr>Phosphane und Phosphorkationen mit extremen elektronischen Eigenschaften und sterisch kontrollierter Zugänglichkeit </vt:lpstr>
      <vt:lpstr>Metabolismusstudien an Mykotoxinen </vt:lpstr>
      <vt:lpstr>Structural Elucidation of Bacterial Lipids by Hyphenated Mass Spectrometric Techniques</vt:lpstr>
      <vt:lpstr>Entwicklung neuer Methoden zur Eisen- und  Nickel-katalysierten Hydrofunktionalisierung und  radikalischen Difunktionalisierung von Alkenen </vt:lpstr>
      <vt:lpstr>Entwicklung neuer Divinylmonomere zur  Darstellung alternierender Terpolymere </vt:lpstr>
      <vt:lpstr>Untersuchungen zum intestinalen Metabolismus ausge- wählter Lebensmittelinhaltsstoffe im Schweine-Caecum-Modell </vt:lpstr>
      <vt:lpstr>Oxyborylene als Photoreduktionsmittel und  potentielle Vorläufer eines persistenten Boroxylradikals </vt:lpstr>
      <vt:lpstr>Bond Metathesis with Trigonal-Planar Phosphorus Cations </vt:lpstr>
      <vt:lpstr>Multimodal Bioimaging to track Nanoparticles in the Body </vt:lpstr>
      <vt:lpstr>Enantioselective Synthesis, Pharmacokinetic and  Pharmacological Evaluation of Fused Heterocyclic Eutomers  of κ-Opioid and GluN2B subunit-containing NMDA Receptors </vt:lpstr>
      <vt:lpstr>Stereochemical Regulation by Selective Photocatalysis </vt:lpstr>
      <vt:lpstr>Biochemical and Structural Characterization of Native Atypically Split Inteins Enabling New Semi-Synthetic Protein Modifications </vt:lpstr>
      <vt:lpstr>Elektronenreiche Phosphane zur reduktiven  Aktivierung von Heteroallenen, SF6 und als  kooperative Liganden in der homogenen Katalyse </vt:lpstr>
      <vt:lpstr>Novel Bioimaging Strategies to Investigate  the Fate of Nanomaterials in Biological Tissues</vt:lpstr>
      <vt:lpstr>Impact of Ion Transport in Electrolytes on Battery Cell Polarization </vt:lpstr>
      <vt:lpstr>Synthese neuartiger CAAC- und  heterobimetallischer NHC-Komplexe </vt:lpstr>
      <vt:lpstr>Structure and ion transport in sodium ionic conductors of the Na3PS4-type</vt:lpstr>
      <vt:lpstr>Towards quantification in elemental bioimaging of plant samples</vt:lpstr>
      <vt:lpstr>Interface Engineering in Organic Field-Effect Transistors</vt:lpstr>
      <vt:lpstr>Development of New Radical Photoreactions and Studies Toward Strain-Release Reactions of Polycyclic Alkenes </vt:lpstr>
      <vt:lpstr>Analysis of Microbial Lipids Development and Application of Hyphenated Separation Techniques</vt:lpstr>
      <vt:lpstr>Alumni-Club der WWU Münster</vt:lpstr>
      <vt:lpstr>PowerPoint-Präsentation</vt:lpstr>
    </vt:vector>
  </TitlesOfParts>
  <Company>Westfälische Wilhelms-Universität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zweizeilige Titel der Präsentation</dc:title>
  <dc:creator>Theresa Lammerding</dc:creator>
  <cp:lastModifiedBy>Krause, Simone</cp:lastModifiedBy>
  <cp:revision>1569</cp:revision>
  <cp:lastPrinted>2022-10-21T06:26:03Z</cp:lastPrinted>
  <dcterms:created xsi:type="dcterms:W3CDTF">2017-07-18T07:31:40Z</dcterms:created>
  <dcterms:modified xsi:type="dcterms:W3CDTF">2023-02-02T07:38:55Z</dcterms:modified>
</cp:coreProperties>
</file>