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4"/>
  </p:notesMasterIdLst>
  <p:sldIdLst>
    <p:sldId id="329" r:id="rId2"/>
    <p:sldId id="333" r:id="rId3"/>
    <p:sldId id="334" r:id="rId4"/>
    <p:sldId id="335" r:id="rId5"/>
    <p:sldId id="336" r:id="rId6"/>
    <p:sldId id="339" r:id="rId7"/>
    <p:sldId id="350" r:id="rId8"/>
    <p:sldId id="338" r:id="rId9"/>
    <p:sldId id="340" r:id="rId10"/>
    <p:sldId id="341" r:id="rId11"/>
    <p:sldId id="342" r:id="rId12"/>
    <p:sldId id="343" r:id="rId13"/>
    <p:sldId id="344" r:id="rId14"/>
    <p:sldId id="346" r:id="rId15"/>
    <p:sldId id="345" r:id="rId16"/>
    <p:sldId id="347" r:id="rId17"/>
    <p:sldId id="348" r:id="rId18"/>
    <p:sldId id="349" r:id="rId19"/>
    <p:sldId id="356" r:id="rId20"/>
    <p:sldId id="357" r:id="rId21"/>
    <p:sldId id="358" r:id="rId22"/>
    <p:sldId id="359" r:id="rId2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95"/>
    <p:restoredTop sz="94623"/>
  </p:normalViewPr>
  <p:slideViewPr>
    <p:cSldViewPr snapToGrid="0">
      <p:cViewPr varScale="1">
        <p:scale>
          <a:sx n="117" d="100"/>
          <a:sy n="117" d="100"/>
        </p:scale>
        <p:origin x="3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09D22-9D45-784E-8BA9-4B4C57BAA4CC}" type="datetimeFigureOut">
              <a:rPr lang="en-US" smtClean="0"/>
              <a:t>6/22/26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585A94-E745-C045-BC5F-914D097DBE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59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EE336-BF1C-F585-E452-C8A565201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EBFAC2D-7416-1CF9-B89D-800A1609D9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5386A0E-8DD8-8514-F5CE-8115A739C1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C8D8685-037D-871C-CDC0-60C426ABC3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118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90486E-90C6-0B77-7999-A5D680320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5958030-3EA6-232E-B855-273AACD692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68EFE17-50F5-4301-274B-872DBC9879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2751542-83DF-BDE6-27BA-92785FDECC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14490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692FC-3BC5-0022-9D0F-40D22A661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6D27377-F5E8-0C0D-41D0-54F647CC6A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437AD464-0CDF-6F14-5463-971C986A8E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2F84FC8-1793-C172-9B24-399981EB61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5565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5DBB7D-326B-4583-CEB0-3D0C352BF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4E3B8D7-76D1-BD11-40D9-0DD690DA91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6C7ED58-A0F3-F84A-3578-58B377F858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D316173-6C9E-3B17-4959-EAB2F55A6D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79002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EB736-FDAC-5E09-B68D-0AF384F99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C2F4B17-E9F2-A4D0-4258-0797041CEB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40CB27E5-E283-C9AF-78DC-B8810C44C8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06D7307-17C1-C026-847B-2C3D064FCC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84846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58ADE3-1FD3-0E91-AE47-692E18FBDE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0E594E05-D7D6-CD65-DFE0-6B7076CF8A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A169E41-AEC7-1DFD-645C-55AF38C4A2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6344C1B-E4A8-46FD-1621-2669FAAB1E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03687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FD8A5-E276-FFFA-53E2-C39A0F6263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BDFAE15-190D-BB63-4645-032DA92F97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CCE54FE-C2DC-5D58-2EA2-5478A6E50F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BF5967E-988A-03F5-B966-7AC416230E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5335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E3A97-F4AF-165F-988C-8B2278FD1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4AB15C0-C70F-DC73-AE28-2129ED65EB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F3D97C1-EAEE-680D-78A7-BC54A099BC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28E8507-41EE-CAA9-CFB7-1B273EE81A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2367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1393AA-0630-FB48-9A30-68EA0099C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A5B194E-5E0B-EA6B-CBC0-39F9D84597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DC2D26B-069B-64CE-6ABB-2BF4D435FC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4A68848-9693-482E-CBFC-4BA3BC6567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9764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9621F-BD52-EEDF-510C-0D341294A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4D92E2D-2F08-D15F-DD58-042B70D0A3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3B40FEF-5336-EF1F-B204-1CAF21FB02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B31AC48-E584-3A29-B444-BD21CE970F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12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5AE22-2883-A13C-F8A2-1DAFE04EFC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8207588-8D21-8506-7EEF-D8D2387B0C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FCFD882-80CA-79B8-6A9C-15A80DC6F4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2DF82CD-AAF2-B0DC-F32D-DAA68A3C12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90115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D78715-97AF-8F06-69B8-9C96B64565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7EA8975-D2C7-694E-9DAA-7B2F81D7DA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B226098-B992-D3A9-B329-9566BC2E25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2E54255-B2EC-F170-9DF4-17F446D7AA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619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47A9DE-51F0-E318-6E13-27FF197F6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E27B2F9-3C36-26A1-91CD-E9556CD4FA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1C66ACB-3404-9798-DCB5-06288843B3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AD1E615-B609-AA6B-1720-92FE83D7EC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46849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982EF-440F-8023-BD5C-BB3483C1B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CD1430F-F642-8FA1-12D1-09B61D6244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802B20F-9037-8D89-9EF0-3AFD1309AC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2223AF1-E22F-2E94-E18A-EB8C2F2141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08498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4E5BC-D056-C554-8C1E-6E6CB960C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8485419-E6D7-E4DF-5E75-5BCD55B332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77E5BE1-19F9-FA98-5C1E-46EDF2D2C6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0F2B51F-2E71-ED1F-3EB2-3A927101C8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63785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1EE21C-0044-0910-F1C8-483326D8E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60FAFB7-BE08-EE05-5D38-E52F46B5B3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AB1B5C8-4EA4-0B63-24CA-F9A969D02D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AE7B08C-1D9B-9D67-6267-412E78D9FD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292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529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607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575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894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782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197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949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121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282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82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131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521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Relationship Id="rId9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Relationship Id="rId9" Type="http://schemas.microsoft.com/office/2007/relationships/hdphoto" Target="../media/hdphoto2.wdp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Relationship Id="rId9" Type="http://schemas.microsoft.com/office/2007/relationships/hdphoto" Target="../media/hdphoto3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ni-muenster.de/Kowi/studium/online-selbstlernkurs/plattformen.shtml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12" Type="http://schemas.openxmlformats.org/officeDocument/2006/relationships/hyperlink" Target="https://www.uni-muenster.de/imperia/md/content/kowi/studium/rollenspiel_arbeitsblatt.pdf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11" Type="http://schemas.openxmlformats.org/officeDocument/2006/relationships/hyperlink" Target="https://www.uni-muenster.de/imperia/md/content/kowi/studium/angriffe_im_netz_kritisch_einordnen.pdf" TargetMode="External"/><Relationship Id="rId5" Type="http://schemas.openxmlformats.org/officeDocument/2006/relationships/image" Target="../media/image8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ni-muenster.de/Kowi/studium/online-selbstlernkurs/plattformen.shtml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11" Type="http://schemas.openxmlformats.org/officeDocument/2006/relationships/hyperlink" Target="https://www.uni-muenster.de/Kowi/studium/online-selbstlernkurs/copingstrategien.shtml" TargetMode="External"/><Relationship Id="rId5" Type="http://schemas.openxmlformats.org/officeDocument/2006/relationships/image" Target="../media/image8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F96B8B-CCC2-246E-85A6-44C8D8D34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4296A89-C3FB-2AF1-F2D3-1CADF5B9A346}"/>
              </a:ext>
            </a:extLst>
          </p:cNvPr>
          <p:cNvGrpSpPr/>
          <p:nvPr/>
        </p:nvGrpSpPr>
        <p:grpSpPr>
          <a:xfrm>
            <a:off x="700742" y="838745"/>
            <a:ext cx="10671338" cy="5180512"/>
            <a:chOff x="29883" y="1305964"/>
            <a:chExt cx="21342675" cy="10361024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7A6EFCE2-BFA8-603A-C6F9-BBE00A0E16DF}"/>
                </a:ext>
              </a:extLst>
            </p:cNvPr>
            <p:cNvSpPr/>
            <p:nvPr/>
          </p:nvSpPr>
          <p:spPr>
            <a:xfrm rot="-4349691">
              <a:off x="11052696" y="1347125"/>
              <a:ext cx="10361024" cy="10278701"/>
            </a:xfrm>
            <a:custGeom>
              <a:avLst/>
              <a:gdLst/>
              <a:ahLst/>
              <a:cxnLst/>
              <a:rect l="l" t="t" r="r" b="b"/>
              <a:pathLst>
                <a:path w="10361024" h="10278701">
                  <a:moveTo>
                    <a:pt x="0" y="0"/>
                  </a:moveTo>
                  <a:lnTo>
                    <a:pt x="10361024" y="0"/>
                  </a:lnTo>
                  <a:lnTo>
                    <a:pt x="10361024" y="10278700"/>
                  </a:lnTo>
                  <a:lnTo>
                    <a:pt x="0" y="102787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36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551D0177-AD83-7E99-7D7A-FF5B16ECEF75}"/>
                </a:ext>
              </a:extLst>
            </p:cNvPr>
            <p:cNvSpPr txBox="1"/>
            <p:nvPr/>
          </p:nvSpPr>
          <p:spPr>
            <a:xfrm>
              <a:off x="29883" y="3395762"/>
              <a:ext cx="14617645" cy="168866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defTabSz="609630">
                <a:lnSpc>
                  <a:spcPts val="7473"/>
                </a:lnSpc>
                <a:spcBef>
                  <a:spcPct val="0"/>
                </a:spcBef>
                <a:defRPr/>
              </a:pPr>
              <a:r>
                <a:rPr lang="de-DE" sz="3334" dirty="0">
                  <a:solidFill>
                    <a:srgbClr val="B00C79"/>
                  </a:solidFill>
                  <a:latin typeface="Atkinson Hyperlegible" pitchFamily="2" charset="0"/>
                  <a:ea typeface="Canva Sans"/>
                  <a:cs typeface="Canva Sans"/>
                  <a:sym typeface="Canva Sans"/>
                </a:rPr>
                <a:t>Zusammenhalt im Netz</a:t>
              </a:r>
              <a:endParaRPr lang="de-DE" sz="3334" dirty="0">
                <a:solidFill>
                  <a:srgbClr val="D8041D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endParaRPr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AC80556A-0FB0-209B-9399-B491B3FA92E7}"/>
                </a:ext>
              </a:extLst>
            </p:cNvPr>
            <p:cNvSpPr/>
            <p:nvPr/>
          </p:nvSpPr>
          <p:spPr>
            <a:xfrm>
              <a:off x="13446879" y="3104013"/>
              <a:ext cx="5572659" cy="6305696"/>
            </a:xfrm>
            <a:custGeom>
              <a:avLst/>
              <a:gdLst/>
              <a:ahLst/>
              <a:cxnLst/>
              <a:rect l="l" t="t" r="r" b="b"/>
              <a:pathLst>
                <a:path w="5572659" h="6305696">
                  <a:moveTo>
                    <a:pt x="0" y="0"/>
                  </a:moveTo>
                  <a:lnTo>
                    <a:pt x="5572659" y="0"/>
                  </a:lnTo>
                  <a:lnTo>
                    <a:pt x="5572659" y="6305696"/>
                  </a:lnTo>
                  <a:lnTo>
                    <a:pt x="0" y="63056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2FD9C47E-B9C7-D8D7-5B26-9C8D2DFBCA80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B77D998C-7E7E-EBBC-7E9A-F0954C7FD933}"/>
              </a:ext>
            </a:extLst>
          </p:cNvPr>
          <p:cNvSpPr/>
          <p:nvPr/>
        </p:nvSpPr>
        <p:spPr>
          <a:xfrm rot="-1111252">
            <a:off x="6592078" y="1134121"/>
            <a:ext cx="958310" cy="562195"/>
          </a:xfrm>
          <a:custGeom>
            <a:avLst/>
            <a:gdLst/>
            <a:ahLst/>
            <a:cxnLst/>
            <a:rect l="l" t="t" r="r" b="b"/>
            <a:pathLst>
              <a:path w="1437465" h="843293">
                <a:moveTo>
                  <a:pt x="0" y="0"/>
                </a:moveTo>
                <a:lnTo>
                  <a:pt x="1437464" y="0"/>
                </a:lnTo>
                <a:lnTo>
                  <a:pt x="1437464" y="843293"/>
                </a:lnTo>
                <a:lnTo>
                  <a:pt x="0" y="843293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72BFCD8B-7057-FD72-DEE0-5B48D66A6C91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B826D815-E6E7-787D-D1E0-D511BFE80D93}"/>
              </a:ext>
            </a:extLst>
          </p:cNvPr>
          <p:cNvSpPr/>
          <p:nvPr/>
        </p:nvSpPr>
        <p:spPr>
          <a:xfrm>
            <a:off x="2184400" y="2870645"/>
            <a:ext cx="2302682" cy="632191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alphaModFix amt="36000"/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6BF31ABD-B115-AFF8-4692-ABD0B19204F6}"/>
              </a:ext>
            </a:extLst>
          </p:cNvPr>
          <p:cNvSpPr txBox="1"/>
          <p:nvPr/>
        </p:nvSpPr>
        <p:spPr>
          <a:xfrm>
            <a:off x="685800" y="301897"/>
            <a:ext cx="990600" cy="3261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Netzwerke im Coping</a:t>
            </a: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6ABEDE3A-5EEA-DB4E-7FCA-98B8F3B9E36F}"/>
              </a:ext>
            </a:extLst>
          </p:cNvPr>
          <p:cNvSpPr txBox="1"/>
          <p:nvPr/>
        </p:nvSpPr>
        <p:spPr>
          <a:xfrm>
            <a:off x="2611706" y="3065455"/>
            <a:ext cx="1448070" cy="2263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  <a:defRPr/>
            </a:pPr>
            <a:r>
              <a:rPr lang="de-DE" sz="1133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</a:rPr>
              <a:t>Mehr Informationen</a:t>
            </a:r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474883CA-23FA-B201-6DD5-4D06F9EB70A5}"/>
              </a:ext>
            </a:extLst>
          </p:cNvPr>
          <p:cNvSpPr txBox="1"/>
          <p:nvPr/>
        </p:nvSpPr>
        <p:spPr>
          <a:xfrm>
            <a:off x="1508765" y="310293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 err="1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Counterspeech</a:t>
            </a: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2426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38344E-DDB8-D836-6014-F29DA45C9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F39A515A-9BC4-FC4F-018F-316B45FB3C2B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C4D07221-11E2-1FF4-20B6-A1680AA1027A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7448959D-8448-74CF-0314-09A9F3B9BC7A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AA9C1D20-77D5-ACFF-6979-81076615BD4D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4D9934AA-0CB2-4589-BA95-8D24180B6179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F8FBCFA9-829F-2E4F-0DC2-A1D926EA4585}"/>
              </a:ext>
            </a:extLst>
          </p:cNvPr>
          <p:cNvSpPr txBox="1"/>
          <p:nvPr/>
        </p:nvSpPr>
        <p:spPr>
          <a:xfrm>
            <a:off x="685800" y="1676266"/>
            <a:ext cx="10689425" cy="41165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Counterspeech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kann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(Obermaier et al., 2026): </a:t>
            </a:r>
          </a:p>
          <a:p>
            <a:pPr marL="736837" lvl="3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Auf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Werte und Normen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verweisen: </a:t>
            </a:r>
          </a:p>
          <a:p>
            <a:pPr marL="1041652" lvl="4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Nach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Besinnung auf eigene Werte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Rückfragen stellen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Bilewicz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et al., 2021)</a:t>
            </a:r>
          </a:p>
          <a:p>
            <a:pPr marL="1041652" lvl="4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Auf die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Werte anderer Personen hinweisen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die die Beiträge sehen können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(Hangartner et al., 2021) </a:t>
            </a:r>
          </a:p>
          <a:p>
            <a:pPr marL="1041652" lvl="4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Normative Regeln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setzen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Bilewicz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et al., 2021)</a:t>
            </a:r>
          </a:p>
          <a:p>
            <a:pPr marL="736837" lvl="3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Sanktionieren: </a:t>
            </a:r>
          </a:p>
          <a:p>
            <a:pPr marL="1041652" lvl="4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Durch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Humor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/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Sarkasmus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(Hangartner et al., 2021; Ziegele &amp; Jost, 2020)</a:t>
            </a:r>
          </a:p>
          <a:p>
            <a:pPr marL="1041652" lvl="4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Durch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Angriffe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(Jia &amp;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schumann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2025)</a:t>
            </a: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09EB5474-6A78-DFB0-A72F-56705B4C06D8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 err="1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Counterspeech</a:t>
            </a:r>
            <a:endParaRPr lang="de-DE" sz="3334" b="1" dirty="0">
              <a:solidFill>
                <a:srgbClr val="B00C79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0B35B901-A8FD-331C-0C70-BE2EE7B5CFB2}"/>
              </a:ext>
            </a:extLst>
          </p:cNvPr>
          <p:cNvSpPr/>
          <p:nvPr/>
        </p:nvSpPr>
        <p:spPr>
          <a:xfrm>
            <a:off x="6253194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F5AFB8B0-72B6-3051-3AED-5E514D6F53F5}"/>
              </a:ext>
            </a:extLst>
          </p:cNvPr>
          <p:cNvSpPr txBox="1"/>
          <p:nvPr/>
        </p:nvSpPr>
        <p:spPr>
          <a:xfrm>
            <a:off x="685800" y="301897"/>
            <a:ext cx="990600" cy="3261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Netzwerke im Coping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961CE7DC-2121-B921-FEC4-9F83DD250D86}"/>
              </a:ext>
            </a:extLst>
          </p:cNvPr>
          <p:cNvSpPr txBox="1"/>
          <p:nvPr/>
        </p:nvSpPr>
        <p:spPr>
          <a:xfrm>
            <a:off x="1508765" y="310292"/>
            <a:ext cx="990600" cy="1667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 err="1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Counterspeech</a:t>
            </a: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13715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201FA7-D642-7765-27CE-A0B8B3C67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7DB4E9EB-6749-8052-1AD8-556771680A57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5D5C1E9E-B49F-2518-01AD-7EA661F92F49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9DF6C61-53A5-AA44-D6C1-D46DA783B9FB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72702F5F-E236-21E3-8767-A162686B6817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A8BB8D7C-0F90-AB49-A897-8F229ABCCECF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B8E0A357-DC3E-5967-BE05-706223B4A743}"/>
              </a:ext>
            </a:extLst>
          </p:cNvPr>
          <p:cNvSpPr txBox="1"/>
          <p:nvPr/>
        </p:nvSpPr>
        <p:spPr>
          <a:xfrm>
            <a:off x="685800" y="1676266"/>
            <a:ext cx="10689425" cy="27315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Counterspeech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kann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(Obermaier et al., 2026):</a:t>
            </a:r>
          </a:p>
          <a:p>
            <a:pPr marL="736837" lvl="3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Unterstützung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bieten, z. B. durch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Ermutigung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(Leonhard et al., 2018) </a:t>
            </a:r>
          </a:p>
          <a:p>
            <a:pPr marL="127206" lvl="2" defTabSz="609630">
              <a:lnSpc>
                <a:spcPct val="150000"/>
              </a:lnSpc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</a:p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Counterspeech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ist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nicht immer produktiv! </a:t>
            </a:r>
          </a:p>
          <a:p>
            <a:pPr marL="432022" lvl="2" indent="-304815" defTabSz="609630">
              <a:lnSpc>
                <a:spcPct val="150000"/>
              </a:lnSpc>
              <a:buFont typeface="Wingdings" pitchFamily="2" charset="2"/>
              <a:buChar char="à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Angriffe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als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Reaktion auf vorherige Attacken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führen zu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Eskalationen der Kommunikationssituation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Baider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2023; Ziegele &amp; Jost, 2020;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Lasser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et al., 2023)</a:t>
            </a: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160CFCF5-75F7-F298-DDB5-584B92A912C9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 err="1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Counterspeech</a:t>
            </a:r>
            <a:endParaRPr lang="de-DE" sz="3334" b="1" dirty="0">
              <a:solidFill>
                <a:srgbClr val="B00C79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3FCAC094-F63C-B6F7-7D3D-FEDAF1E5396B}"/>
              </a:ext>
            </a:extLst>
          </p:cNvPr>
          <p:cNvSpPr/>
          <p:nvPr/>
        </p:nvSpPr>
        <p:spPr>
          <a:xfrm>
            <a:off x="6959600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D3A03172-CF49-9D09-67B5-DCDA3385FFAD}"/>
              </a:ext>
            </a:extLst>
          </p:cNvPr>
          <p:cNvSpPr txBox="1"/>
          <p:nvPr/>
        </p:nvSpPr>
        <p:spPr>
          <a:xfrm>
            <a:off x="685800" y="301897"/>
            <a:ext cx="990600" cy="3261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Netzwerke im Coping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F6BDEDC4-C66E-0E8E-32AC-08AB275854F3}"/>
              </a:ext>
            </a:extLst>
          </p:cNvPr>
          <p:cNvSpPr txBox="1"/>
          <p:nvPr/>
        </p:nvSpPr>
        <p:spPr>
          <a:xfrm>
            <a:off x="1508765" y="310292"/>
            <a:ext cx="990600" cy="1667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 err="1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Counterspeech</a:t>
            </a: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553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5B515B-C5E0-31CC-F396-41A6D5CD3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291CBBF1-DF8B-D5DD-2529-4ECFF0C78BA5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75248013-BD7C-13B5-B07D-7D10AC17E6AE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9936B6A1-EA6E-D22B-2D0C-E3896BBCA4B2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2A69F40B-BAC2-5ED9-CC0B-7FDC369BB3EC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7B52346E-C648-1EB5-4607-1C43DEC87227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7060C0BB-7F7E-A1FB-A9DB-4672BAD6B65D}"/>
              </a:ext>
            </a:extLst>
          </p:cNvPr>
          <p:cNvSpPr txBox="1"/>
          <p:nvPr/>
        </p:nvSpPr>
        <p:spPr>
          <a:xfrm>
            <a:off x="685800" y="1676266"/>
            <a:ext cx="10689425" cy="41165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Positive Kommunikation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mit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Fokus auf Empathie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Normen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kann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Debattenkulturen positiv beeinflussen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Baider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2023;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Bilewicz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et al., 2021; Obermaier et al., 2026)</a:t>
            </a:r>
          </a:p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Aufzeigen von Unterstützung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reduziert außerdem das Risiko, dass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Debatten eskalieren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und verringert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negative Effekte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auf die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Betroffenen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(Obermaier et al., 2023)</a:t>
            </a:r>
          </a:p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Generell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engagieren sich nur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wenige Personen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aktiv in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Counterspeech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(Schmid et al., 2024) und die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röße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des Publikums verringert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die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Wahrscheinlichkeit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dass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Personen eingreifen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(Obermaier et al., 2016) </a:t>
            </a:r>
          </a:p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E9BB5386-A828-A450-A075-67919F8A6EAE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 err="1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Counterspeech</a:t>
            </a:r>
            <a:endParaRPr lang="de-DE" sz="3334" b="1" dirty="0">
              <a:solidFill>
                <a:srgbClr val="B00C79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569B2438-0365-C963-A48A-2068FDDBD83A}"/>
              </a:ext>
            </a:extLst>
          </p:cNvPr>
          <p:cNvSpPr/>
          <p:nvPr/>
        </p:nvSpPr>
        <p:spPr>
          <a:xfrm>
            <a:off x="7565890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2F5A846B-C02F-797C-EA9B-B5117A7330D1}"/>
              </a:ext>
            </a:extLst>
          </p:cNvPr>
          <p:cNvSpPr txBox="1"/>
          <p:nvPr/>
        </p:nvSpPr>
        <p:spPr>
          <a:xfrm>
            <a:off x="685800" y="301897"/>
            <a:ext cx="990600" cy="3261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Netzwerke im Coping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CA4F8D0D-209C-1461-86BF-F7102F4EEA27}"/>
              </a:ext>
            </a:extLst>
          </p:cNvPr>
          <p:cNvSpPr txBox="1"/>
          <p:nvPr/>
        </p:nvSpPr>
        <p:spPr>
          <a:xfrm>
            <a:off x="1508765" y="310292"/>
            <a:ext cx="990600" cy="1667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 err="1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Counterspeech</a:t>
            </a: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94375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5DEB88-8E2C-429D-7899-120BBC407C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4C8A8A7E-978E-8414-88EB-EC7A7A250885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B3600410-A39B-65A8-6131-9E0BC0E5693C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245DAA7F-36E6-C640-C984-369C3BCCCF92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C04B2BF6-B8A7-CCD8-E515-9CF11EA43E19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46F76483-DD61-5E1B-52F0-B5689A0AE9AA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2F0A1B17-6792-F489-C608-CFD33F092CCC}"/>
              </a:ext>
            </a:extLst>
          </p:cNvPr>
          <p:cNvSpPr txBox="1"/>
          <p:nvPr/>
        </p:nvSpPr>
        <p:spPr>
          <a:xfrm>
            <a:off x="685800" y="1676266"/>
            <a:ext cx="10689425" cy="27315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Counterspeech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kann viele Formen einnehmen, z. B. Texte oder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Memes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(Obermaier et al., 2026) </a:t>
            </a:r>
          </a:p>
          <a:p>
            <a:pPr marL="127206" lvl="2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Wie du außerdem aktiv werden kannst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zeigt dir auch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#i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chbinhier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e.V.</a:t>
            </a:r>
          </a:p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#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ichbinhier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e.V.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ist eine 2016 gegründete Initiative, die sich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aktiv für eine positivere Debattenkultur im Netz einsetzt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auch durch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Counterspeech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ichbinhier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n. D.)</a:t>
            </a: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561344EA-9ECE-E172-209D-B4A2F65444A6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 err="1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Counterspeech</a:t>
            </a:r>
            <a:endParaRPr lang="de-DE" sz="3334" b="1" dirty="0">
              <a:solidFill>
                <a:srgbClr val="B00C79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257169CC-4E35-78C0-4840-C1E2E2525CE3}"/>
              </a:ext>
            </a:extLst>
          </p:cNvPr>
          <p:cNvSpPr/>
          <p:nvPr/>
        </p:nvSpPr>
        <p:spPr>
          <a:xfrm>
            <a:off x="8111603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0E5104E5-48C9-2B96-27B0-CD9578400F69}"/>
              </a:ext>
            </a:extLst>
          </p:cNvPr>
          <p:cNvSpPr txBox="1"/>
          <p:nvPr/>
        </p:nvSpPr>
        <p:spPr>
          <a:xfrm>
            <a:off x="685800" y="301897"/>
            <a:ext cx="990600" cy="3261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Netzwerke im Coping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90C8E99D-3C7B-8194-F879-F4F24A649C74}"/>
              </a:ext>
            </a:extLst>
          </p:cNvPr>
          <p:cNvSpPr txBox="1"/>
          <p:nvPr/>
        </p:nvSpPr>
        <p:spPr>
          <a:xfrm>
            <a:off x="1508765" y="310292"/>
            <a:ext cx="990600" cy="1667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 err="1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Counterspeech</a:t>
            </a: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  <p:pic>
        <p:nvPicPr>
          <p:cNvPr id="11" name="Grafik 10" descr="Ein Bild, das Text, Symbol, Logo, rot enthält.&#10;&#10;KI-generierte Inhalte können fehlerhaft sein.">
            <a:extLst>
              <a:ext uri="{FF2B5EF4-FFF2-40B4-BE49-F238E27FC236}">
                <a16:creationId xmlns:a16="http://schemas.microsoft.com/office/drawing/2014/main" id="{B559AC41-3173-6BCE-E071-AEB887B90EA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6757" b="91216" l="10000" r="90000">
                        <a14:foregroundMark x1="11970" y1="7432" x2="26667" y2="7432"/>
                        <a14:foregroundMark x1="26667" y1="7432" x2="55000" y2="5405"/>
                        <a14:foregroundMark x1="55000" y1="5405" x2="79167" y2="6757"/>
                        <a14:foregroundMark x1="79167" y1="6757" x2="63333" y2="11486"/>
                        <a14:foregroundMark x1="63333" y1="11486" x2="54167" y2="18243"/>
                        <a14:foregroundMark x1="54167" y1="18243" x2="43333" y2="10811"/>
                        <a14:foregroundMark x1="43333" y1="10811" x2="40833" y2="8108"/>
                        <a14:foregroundMark x1="47500" y1="91216" x2="51667" y2="89865"/>
                        <a14:backgroundMark x1="10833" y1="6757" x2="12500" y2="6757"/>
                        <a14:backgroundMark x1="44167" y1="90541" x2="45000" y2="912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7425" y="635535"/>
            <a:ext cx="609600" cy="75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947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0E520A-23F1-59DA-D9A3-95457612C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D0AAECF0-D9F4-8075-AF48-288397FD16F6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6E3326CE-9706-8611-0743-67BA3E8E4A4E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E1366504-D9F5-22BE-6C42-9267619CA12B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7E66A5B1-FDB0-6CB7-B915-272AC7AED6BC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11F42F20-4ED9-930D-67A9-658719DC6A4E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74F109CF-A84C-BF38-D82D-75B38CD0EF5C}"/>
              </a:ext>
            </a:extLst>
          </p:cNvPr>
          <p:cNvSpPr txBox="1"/>
          <p:nvPr/>
        </p:nvSpPr>
        <p:spPr>
          <a:xfrm>
            <a:off x="685800" y="1676266"/>
            <a:ext cx="10689425" cy="55015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Der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Verein empfiehlt: </a:t>
            </a: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736837" lvl="3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Schreibe frühzeitig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einen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Gegenkommentar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benenne klar, was in den Onlineräumen passiert</a:t>
            </a:r>
          </a:p>
          <a:p>
            <a:pPr marL="736837" lvl="3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Denk an Mitlesende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– was du schreibst, kann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andere ermutigen ebenfalls Stellung </a:t>
            </a:r>
            <a:b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zu beziehen</a:t>
            </a:r>
          </a:p>
          <a:p>
            <a:pPr marL="736837" lvl="3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Zeige Solidarität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entweder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öffentlich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oder z. B. via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Direct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Message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um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Betroffenen zu signalisieren, dass sie nicht alleine sind </a:t>
            </a: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736837" lvl="3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Nutz den Algorithmus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indem du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produktive Beiträge likest, teilst,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oder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b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speicherst,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um deren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Reichweite zu erhöhen</a:t>
            </a:r>
          </a:p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3763659C-6EA5-3ED1-4F79-4AB1DB732628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 err="1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Counterspeech</a:t>
            </a:r>
            <a:endParaRPr lang="de-DE" sz="3334" b="1" dirty="0">
              <a:solidFill>
                <a:srgbClr val="B00C79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31022981-7C77-EBCD-2130-0C41BA01F48B}"/>
              </a:ext>
            </a:extLst>
          </p:cNvPr>
          <p:cNvSpPr/>
          <p:nvPr/>
        </p:nvSpPr>
        <p:spPr>
          <a:xfrm>
            <a:off x="8834116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ABA5DCC0-9E73-791D-F77E-A6650308DA05}"/>
              </a:ext>
            </a:extLst>
          </p:cNvPr>
          <p:cNvSpPr txBox="1"/>
          <p:nvPr/>
        </p:nvSpPr>
        <p:spPr>
          <a:xfrm>
            <a:off x="685800" y="301897"/>
            <a:ext cx="990600" cy="3261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Netzwerke im Coping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02A44048-6F76-EDDE-32A6-CCBEA79C545C}"/>
              </a:ext>
            </a:extLst>
          </p:cNvPr>
          <p:cNvSpPr txBox="1"/>
          <p:nvPr/>
        </p:nvSpPr>
        <p:spPr>
          <a:xfrm>
            <a:off x="1508765" y="310292"/>
            <a:ext cx="990600" cy="1667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 err="1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Counterspeech</a:t>
            </a: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  <p:pic>
        <p:nvPicPr>
          <p:cNvPr id="8" name="Grafik 7" descr="Ein Bild, das Text, Symbol, Logo, rot enthält.&#10;&#10;KI-generierte Inhalte können fehlerhaft sein.">
            <a:extLst>
              <a:ext uri="{FF2B5EF4-FFF2-40B4-BE49-F238E27FC236}">
                <a16:creationId xmlns:a16="http://schemas.microsoft.com/office/drawing/2014/main" id="{52A57601-8886-2DBD-53F4-C40DCD966BF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6757" b="91216" l="10000" r="90000">
                        <a14:foregroundMark x1="11970" y1="7432" x2="26667" y2="7432"/>
                        <a14:foregroundMark x1="26667" y1="7432" x2="55000" y2="5405"/>
                        <a14:foregroundMark x1="55000" y1="5405" x2="79167" y2="6757"/>
                        <a14:foregroundMark x1="79167" y1="6757" x2="63333" y2="11486"/>
                        <a14:foregroundMark x1="63333" y1="11486" x2="54167" y2="18243"/>
                        <a14:foregroundMark x1="54167" y1="18243" x2="43333" y2="10811"/>
                        <a14:foregroundMark x1="43333" y1="10811" x2="40833" y2="8108"/>
                        <a14:foregroundMark x1="47500" y1="91216" x2="51667" y2="89865"/>
                        <a14:backgroundMark x1="10833" y1="6757" x2="12500" y2="6757"/>
                        <a14:backgroundMark x1="44167" y1="90541" x2="45000" y2="912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7425" y="635535"/>
            <a:ext cx="609600" cy="75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6062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158362-1697-3980-1EB1-258AFD025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3EA9604F-42E6-3DEC-EDE7-C0FF42654E35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BC9AFDC1-3DA5-1323-A16D-C2184DBA296B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6E5C2F02-7733-D318-83BC-F5C0A1822582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D24579FD-6675-B56E-34ED-19F222172244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4EE887D6-A322-2378-9522-91B18C7E0ADA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4702302C-5FE6-696D-DDEF-0D14FB5C9B0A}"/>
              </a:ext>
            </a:extLst>
          </p:cNvPr>
          <p:cNvSpPr txBox="1"/>
          <p:nvPr/>
        </p:nvSpPr>
        <p:spPr>
          <a:xfrm>
            <a:off x="685800" y="1676267"/>
            <a:ext cx="10689425" cy="27315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Melde Angriffe im Netz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und fordere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Moderation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ein,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z. B. in Kommentarspalten </a:t>
            </a:r>
          </a:p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Vermeide Interaktionen mit Angriffen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und schreibe lieber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einen eigenen Kommentar, als direkt auf Angriffe zu antworten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um diese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weniger sichtbar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zu machen </a:t>
            </a: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8E135BEB-438C-4CDA-C476-3129EB510AA0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 err="1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Counterspeech</a:t>
            </a:r>
            <a:endParaRPr lang="de-DE" sz="3334" b="1" dirty="0">
              <a:solidFill>
                <a:srgbClr val="B00C79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2092BD0D-3BEE-6497-E03B-571418304479}"/>
              </a:ext>
            </a:extLst>
          </p:cNvPr>
          <p:cNvSpPr/>
          <p:nvPr/>
        </p:nvSpPr>
        <p:spPr>
          <a:xfrm>
            <a:off x="9398000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DC36A7E4-C5AD-82D1-F8D2-44A963923E2C}"/>
              </a:ext>
            </a:extLst>
          </p:cNvPr>
          <p:cNvSpPr txBox="1"/>
          <p:nvPr/>
        </p:nvSpPr>
        <p:spPr>
          <a:xfrm>
            <a:off x="685800" y="301897"/>
            <a:ext cx="990600" cy="3261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Netzwerke im Coping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FDB62840-4009-8F0F-9327-1C817274FE35}"/>
              </a:ext>
            </a:extLst>
          </p:cNvPr>
          <p:cNvSpPr txBox="1"/>
          <p:nvPr/>
        </p:nvSpPr>
        <p:spPr>
          <a:xfrm>
            <a:off x="1508765" y="310292"/>
            <a:ext cx="990600" cy="1667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 err="1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Counterspeech</a:t>
            </a: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  <p:pic>
        <p:nvPicPr>
          <p:cNvPr id="8" name="Grafik 7" descr="Ein Bild, das Text, Symbol, Logo, rot enthält.&#10;&#10;KI-generierte Inhalte können fehlerhaft sein.">
            <a:extLst>
              <a:ext uri="{FF2B5EF4-FFF2-40B4-BE49-F238E27FC236}">
                <a16:creationId xmlns:a16="http://schemas.microsoft.com/office/drawing/2014/main" id="{14D8C738-63C8-54F8-24A5-D9D61821F8E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6757" b="91216" l="10000" r="90000">
                        <a14:foregroundMark x1="11970" y1="7432" x2="26667" y2="7432"/>
                        <a14:foregroundMark x1="26667" y1="7432" x2="55000" y2="5405"/>
                        <a14:foregroundMark x1="55000" y1="5405" x2="79167" y2="6757"/>
                        <a14:foregroundMark x1="79167" y1="6757" x2="63333" y2="11486"/>
                        <a14:foregroundMark x1="63333" y1="11486" x2="54167" y2="18243"/>
                        <a14:foregroundMark x1="54167" y1="18243" x2="43333" y2="10811"/>
                        <a14:foregroundMark x1="43333" y1="10811" x2="40833" y2="8108"/>
                        <a14:foregroundMark x1="47500" y1="91216" x2="51667" y2="89865"/>
                        <a14:backgroundMark x1="10833" y1="6757" x2="12500" y2="6757"/>
                        <a14:backgroundMark x1="44167" y1="90541" x2="45000" y2="912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7425" y="635535"/>
            <a:ext cx="609600" cy="75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417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296DBC-6F66-ECED-3344-E299ED671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DE134868-0420-7957-423E-606AB5AA810F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921D111F-A416-51A0-3DF5-9F3960C61017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8535B87-6F1B-F469-7F9C-BE6AB1DF89B9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37FE99AA-3BDF-8C15-A57E-9245F2C0FDDB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AE532677-B564-FEB3-9487-E12691AD31FD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3191313F-F906-347D-4F3E-5DBD916FB291}"/>
              </a:ext>
            </a:extLst>
          </p:cNvPr>
          <p:cNvSpPr txBox="1"/>
          <p:nvPr/>
        </p:nvSpPr>
        <p:spPr>
          <a:xfrm>
            <a:off x="751288" y="2529012"/>
            <a:ext cx="10689425" cy="18050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27206" lvl="2" algn="ctr" defTabSz="609630">
              <a:lnSpc>
                <a:spcPct val="150000"/>
              </a:lnSpc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Generell gilt: Ob online oder offline, wenn du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vermehrt kommunikative Angriffe ausgespielt bekommst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bedeutet das nicht, dass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keine anderen Perspektiven existieren. </a:t>
            </a: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127206" lvl="2" algn="ctr" defTabSz="609630">
              <a:lnSpc>
                <a:spcPct val="150000"/>
              </a:lnSpc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Es ist wichtig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die Sichtbarkeit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von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produktiven, positiven und solidarischen Inhalten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im Netz zu fördern. </a:t>
            </a: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8FB72258-F77E-7018-7149-6D448FC183B0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 err="1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Counterspeech</a:t>
            </a:r>
            <a:endParaRPr lang="de-DE" sz="3334" b="1" dirty="0">
              <a:solidFill>
                <a:srgbClr val="B00C79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8CEF60C7-6D10-270B-D405-180A1C8F34FC}"/>
              </a:ext>
            </a:extLst>
          </p:cNvPr>
          <p:cNvSpPr/>
          <p:nvPr/>
        </p:nvSpPr>
        <p:spPr>
          <a:xfrm>
            <a:off x="10018376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7E811417-6A86-33E9-CAB1-6DE96B1AE834}"/>
              </a:ext>
            </a:extLst>
          </p:cNvPr>
          <p:cNvSpPr txBox="1"/>
          <p:nvPr/>
        </p:nvSpPr>
        <p:spPr>
          <a:xfrm>
            <a:off x="685800" y="301897"/>
            <a:ext cx="990600" cy="3261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Netzwerke im Coping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CDE8FA0F-0CC4-B513-13F1-584EF9DCF069}"/>
              </a:ext>
            </a:extLst>
          </p:cNvPr>
          <p:cNvSpPr txBox="1"/>
          <p:nvPr/>
        </p:nvSpPr>
        <p:spPr>
          <a:xfrm>
            <a:off x="1508765" y="310292"/>
            <a:ext cx="990600" cy="1667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 err="1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Counterspeech</a:t>
            </a: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29095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396E04-C0F2-B28D-04F3-4869D6340B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5508D2AD-2D56-2CD5-946F-EB854F1C47F7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E34DE171-59AE-8431-4B4C-9355669FD56F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9CC7A249-E7E4-0058-3069-B14726B943FD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B84962A3-1E09-E95E-5407-77C4E8D8A650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AC3906D3-A8D9-E428-9FBD-B1C48A3F34E6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C0E3A50F-1317-4547-5993-A5E9F583AC4E}"/>
              </a:ext>
            </a:extLst>
          </p:cNvPr>
          <p:cNvSpPr txBox="1"/>
          <p:nvPr/>
        </p:nvSpPr>
        <p:spPr>
          <a:xfrm>
            <a:off x="685800" y="1676267"/>
            <a:ext cx="10689425" cy="13433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Nimm nun an, du nimmst die Angriffe im Netz wahr, die in den Arbeitsblättern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„Angriffe im Netz kritisch einordnen“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„Perspektivübernahme“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beschriebenen werden.</a:t>
            </a:r>
          </a:p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Reflektiere für dich als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Bystander:in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schriftlich: Wie würdest du dich verhalten? Warum? </a:t>
            </a: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A1944C6E-6FC5-7811-7E33-EEC9F3A01420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 err="1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Counterspeech</a:t>
            </a:r>
            <a:endParaRPr lang="de-DE" sz="3334" b="1" dirty="0">
              <a:solidFill>
                <a:srgbClr val="B00C79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1DAD96C2-7F01-18DB-BD11-652413992066}"/>
              </a:ext>
            </a:extLst>
          </p:cNvPr>
          <p:cNvSpPr/>
          <p:nvPr/>
        </p:nvSpPr>
        <p:spPr>
          <a:xfrm>
            <a:off x="10809087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482F410E-D50A-9D31-50FB-D5406B8E98D5}"/>
              </a:ext>
            </a:extLst>
          </p:cNvPr>
          <p:cNvSpPr txBox="1"/>
          <p:nvPr/>
        </p:nvSpPr>
        <p:spPr>
          <a:xfrm>
            <a:off x="685800" y="301897"/>
            <a:ext cx="990600" cy="3261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Netzwerke im Coping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3394F9A8-5555-DD9A-DD65-AFAD45426173}"/>
              </a:ext>
            </a:extLst>
          </p:cNvPr>
          <p:cNvSpPr txBox="1"/>
          <p:nvPr/>
        </p:nvSpPr>
        <p:spPr>
          <a:xfrm>
            <a:off x="1508765" y="310292"/>
            <a:ext cx="990600" cy="1667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 err="1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Counterspeech</a:t>
            </a: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  <p:sp>
        <p:nvSpPr>
          <p:cNvPr id="11" name="Freeform 9">
            <a:hlinkClick r:id="rId8"/>
            <a:extLst>
              <a:ext uri="{FF2B5EF4-FFF2-40B4-BE49-F238E27FC236}">
                <a16:creationId xmlns:a16="http://schemas.microsoft.com/office/drawing/2014/main" id="{E23AB2FA-2C3B-4A09-7212-CC9DC236A327}"/>
              </a:ext>
            </a:extLst>
          </p:cNvPr>
          <p:cNvSpPr/>
          <p:nvPr/>
        </p:nvSpPr>
        <p:spPr>
          <a:xfrm>
            <a:off x="1676400" y="3331198"/>
            <a:ext cx="3056446" cy="903526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alphaModFix amt="36000"/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TextBox 14">
            <a:extLst>
              <a:ext uri="{FF2B5EF4-FFF2-40B4-BE49-F238E27FC236}">
                <a16:creationId xmlns:a16="http://schemas.microsoft.com/office/drawing/2014/main" id="{B91140BA-82E6-08F4-CDC9-1DEB71906C79}"/>
              </a:ext>
            </a:extLst>
          </p:cNvPr>
          <p:cNvSpPr txBox="1"/>
          <p:nvPr/>
        </p:nvSpPr>
        <p:spPr>
          <a:xfrm>
            <a:off x="1888046" y="3612725"/>
            <a:ext cx="2664815" cy="4879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  <a:defRPr/>
            </a:pP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  <a:hlinkClick r:id="rId11"/>
              </a:rPr>
              <a:t>Angriffe im Netz kritisch einordnen</a:t>
            </a:r>
            <a:endParaRPr lang="de-DE" sz="1600" b="1" dirty="0">
              <a:solidFill>
                <a:srgbClr val="02578A"/>
              </a:solidFill>
              <a:latin typeface="Atkinson Hyperlegible" pitchFamily="2" charset="0"/>
              <a:ea typeface="Work Sans Bold"/>
              <a:cs typeface="Work Sans Bold"/>
              <a:sym typeface="Work Sans Bold"/>
            </a:endParaRPr>
          </a:p>
        </p:txBody>
      </p:sp>
      <p:sp>
        <p:nvSpPr>
          <p:cNvPr id="8" name="Freeform 9">
            <a:hlinkClick r:id="rId8"/>
            <a:extLst>
              <a:ext uri="{FF2B5EF4-FFF2-40B4-BE49-F238E27FC236}">
                <a16:creationId xmlns:a16="http://schemas.microsoft.com/office/drawing/2014/main" id="{2EE4FC21-65F4-7D47-266F-9AFB42A0F4AA}"/>
              </a:ext>
            </a:extLst>
          </p:cNvPr>
          <p:cNvSpPr/>
          <p:nvPr/>
        </p:nvSpPr>
        <p:spPr>
          <a:xfrm>
            <a:off x="7459154" y="3331198"/>
            <a:ext cx="3056446" cy="903526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alphaModFix amt="36000"/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CCACA5A-CB0D-B197-5634-E80CC76AA616}"/>
              </a:ext>
            </a:extLst>
          </p:cNvPr>
          <p:cNvSpPr txBox="1"/>
          <p:nvPr/>
        </p:nvSpPr>
        <p:spPr>
          <a:xfrm>
            <a:off x="7670800" y="3723252"/>
            <a:ext cx="2664815" cy="2442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</a:pP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  <a:hlinkClick r:id="rId12"/>
              </a:rPr>
              <a:t>Perspektivübernahme</a:t>
            </a:r>
            <a:endParaRPr lang="de-DE" sz="1600" b="1" dirty="0">
              <a:solidFill>
                <a:srgbClr val="02578A"/>
              </a:solidFill>
              <a:latin typeface="Atkinson Hyperlegible" pitchFamily="2" charset="0"/>
              <a:ea typeface="Work Sans Bold"/>
              <a:cs typeface="Work Sans Bold"/>
              <a:sym typeface="Work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19076669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5856C2-3205-ECDD-06AE-CA0AD6A91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8A96E0E5-7329-F0F5-2FBD-144E14D2F535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DDB6C7B0-8990-A72C-5D17-BE256230AA0F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D6ADF0B-BACE-5225-F251-260C16410889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0949951C-FF28-D169-1589-79932D0F093E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258480AA-88C4-1789-1BAD-50845BA6251D}"/>
              </a:ext>
            </a:extLst>
          </p:cNvPr>
          <p:cNvSpPr txBox="1"/>
          <p:nvPr/>
        </p:nvSpPr>
        <p:spPr>
          <a:xfrm>
            <a:off x="685800" y="1676266"/>
            <a:ext cx="10820400" cy="8817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41E67B83-326D-DB15-3462-70F9DD1D960E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Literaturverzeichnis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10D65DEA-06FE-4B14-73D3-E26067E8EEBF}"/>
              </a:ext>
            </a:extLst>
          </p:cNvPr>
          <p:cNvSpPr txBox="1"/>
          <p:nvPr/>
        </p:nvSpPr>
        <p:spPr>
          <a:xfrm>
            <a:off x="685800" y="1676266"/>
            <a:ext cx="10820400" cy="39746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Baider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F., (2023).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Accountability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issues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online covert hate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speech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efficacy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counter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speech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Politics and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Governance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11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(2), 249-260.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/10.17645/pag.v11i2.6465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Berjot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S., &amp; Gillet, N. (2011). Stress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coping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with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discrimination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stigmatization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Frontiers in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Psychology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2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33.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/10.3389/fpsyg.2011.00033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Bhimdiwala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Adavi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K. A. K., &amp; Arif, A. (2024). Fighting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their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voice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Understanding Indian Muslim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women’s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responses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networked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harassment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Proceedings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ACM on Human-Computer Interaction, 8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(1),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Article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166.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/10.1145/3641005Bilewicz et al., 2021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Cestone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L. M., Jones, L. V., Harris, M.,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Quezada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N., &amp; Roest-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Gyimah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N. (2024). Black Americans’ social emotional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responses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race-related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discriminatory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content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 social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media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Ethnic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&amp; Cultural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Diversity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Social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Work, 33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(2), 98–109.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/10.1080/15313204.2022.2137716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Chen, G. M., Pain, P., Chen, V. Y.,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Mekelburg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M., Springer, N.,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Troger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F. (2020). ‘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You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really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have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have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thick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skin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’: A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cross-cultural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perspective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how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harassment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influences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female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journalists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Journalism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21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(7), 877–895.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/10.1177/1464884918768500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Chen, Y.-H. (2025). A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comparative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study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state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self-esteem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responses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social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media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feedback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loops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adolescents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adults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Frontiers in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Psychology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16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(2025), 1625771.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/10.3389/fpsyg.2025.1625771</a:t>
            </a:r>
          </a:p>
        </p:txBody>
      </p:sp>
    </p:spTree>
    <p:extLst>
      <p:ext uri="{BB962C8B-B14F-4D97-AF65-F5344CB8AC3E}">
        <p14:creationId xmlns:p14="http://schemas.microsoft.com/office/powerpoint/2010/main" val="31198602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DD2CD6-E348-B98C-0E0B-A4EECE6222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C1205160-FA34-42DD-5148-E71E8E6542C4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08F70D9F-637E-D414-0636-CB3205972065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040BC28D-12C9-3D1A-D146-42DDE979982F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AACF1796-45A3-ED56-CA2A-1F5DF57F320E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CC1C0CD9-66A9-CC1A-3CA7-AC706FB1323E}"/>
              </a:ext>
            </a:extLst>
          </p:cNvPr>
          <p:cNvSpPr txBox="1"/>
          <p:nvPr/>
        </p:nvSpPr>
        <p:spPr>
          <a:xfrm>
            <a:off x="685800" y="1676266"/>
            <a:ext cx="10820400" cy="8817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47C3DE1E-7DD0-1685-57F6-D18EB96F9AFC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Literaturverzeichnis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03638AC7-C100-FD1B-B078-D644F162F3A8}"/>
              </a:ext>
            </a:extLst>
          </p:cNvPr>
          <p:cNvSpPr txBox="1"/>
          <p:nvPr/>
        </p:nvSpPr>
        <p:spPr>
          <a:xfrm>
            <a:off x="685800" y="1676267"/>
            <a:ext cx="10820400" cy="36669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Esperanzate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A. J. F.,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Latosa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A. C. D. (2023). Clutch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gay: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Experiences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gaymers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valorant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Philippines. In F.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Gilardi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&amp; P. Martin (Eds.),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Esports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Asia-Pacific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(S. 185–206). Palgrave Macmillan.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/10.1007/978-981-99-3796-7_9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Gröber, L., Arshad, W.,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Shanza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Goetzen, A.,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Redmiles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E. M., Mustafa, M.,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Krombholz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K. (2024). “I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chose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fight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brave,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deal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with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”: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Threat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experiences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security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practices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Pakistani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content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creators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Proceedings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33rd USENIC Security Symposium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19–36. 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Hangartner, D., Gennaro, G.,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Alasiri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S.,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Bahrich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N.,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Bornhoft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A., Boucher, J., Demirci, B. B., Derksen, L., Hall, A., Jochum, M., Munoz, M. M., Richter, M., Vogel, F., Wittwer, S.,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Wüthrich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F.,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Gilardi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F.,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Donnay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K. (2021).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Empathy-based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counterspeech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can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reduce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racist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hate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speech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a social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media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field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experiment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Proceedings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National Academy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Sciences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118(50), e2116310118.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/10.1073/pnas.2116310118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Ichbinhier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(n. D.).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Für digitalen Zusammenhalt statt Hass im Netz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Ichbinhier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www.ichbinhier.eu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ichbinhier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/verein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Jędryczka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W.,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Sorokowski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P.,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Dobrowolska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M. (2022). The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Role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Victim’s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Resilience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Self-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Esteem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Experiencing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Internet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Hate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International Journal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Environmental Research and Public Health, 19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(20), 13149.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Jia, Y., &amp; Schumann, S. (2025). Tackling hate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speech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online: The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effect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counter-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speech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 subsequent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bystander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behavioral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intentions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Cyberpsychology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Psychosocial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Research on Cyberspace, 19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(1), 4.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/10.5817/CP2025-1-4</a:t>
            </a:r>
          </a:p>
        </p:txBody>
      </p:sp>
    </p:spTree>
    <p:extLst>
      <p:ext uri="{BB962C8B-B14F-4D97-AF65-F5344CB8AC3E}">
        <p14:creationId xmlns:p14="http://schemas.microsoft.com/office/powerpoint/2010/main" val="1041112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F82581-4BAD-FF15-B4FA-975203C34E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F96C27E3-2373-2391-19D3-7A85D09D9662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9D8CE707-45ED-DCEF-39C4-EE4962DF1CE6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1C6C6963-9718-07F9-F682-792FD4CC2870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185EE163-F49B-86D7-39A6-94F213B4825E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5A974FF0-07DE-7816-7ABB-3F65F11F267F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2D5F8125-31E8-0A4A-5D96-437B69231B3A}"/>
              </a:ext>
            </a:extLst>
          </p:cNvPr>
          <p:cNvSpPr txBox="1"/>
          <p:nvPr/>
        </p:nvSpPr>
        <p:spPr>
          <a:xfrm>
            <a:off x="685800" y="1676266"/>
            <a:ext cx="10820400" cy="41133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Betroffene von kommunikativer Gewalt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empfinden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Gefühle von Isolation </a:t>
            </a:r>
            <a:b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(Chen et al., 2020; Sampaio-Dias et al., 2024)</a:t>
            </a: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Soziale Netzwerke bilden deswegen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für viele Betroffene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den Grundstein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zur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Bewältigung psychischer Konsequenzen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kommunikativer Gewalt: </a:t>
            </a:r>
          </a:p>
          <a:p>
            <a:pPr marL="736637" lvl="2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Personen, die auf Grund ihres Berufs sichtbar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angreifbar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sind, tauschen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sich häufig mit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Kolleg:innen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oder Peers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über Erfahrungen aus (z. B. Gröber et al., 2024)</a:t>
            </a:r>
          </a:p>
          <a:p>
            <a:pPr marL="736637" lvl="2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Betroffene Privatpersonen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wenden sich häufig an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Freund:innen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und Familie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um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über die Erfahrungen zu sprechen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Bhimdiwala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et al., 2024) </a:t>
            </a: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520726" lvl="2" defTabSz="609630">
              <a:lnSpc>
                <a:spcPct val="150000"/>
              </a:lnSpc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DDF581F8-0110-DA41-43C1-90615EB867FD}"/>
              </a:ext>
            </a:extLst>
          </p:cNvPr>
          <p:cNvSpPr txBox="1"/>
          <p:nvPr/>
        </p:nvSpPr>
        <p:spPr>
          <a:xfrm>
            <a:off x="983115" y="941783"/>
            <a:ext cx="81608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Rolle von Netzwerken im </a:t>
            </a:r>
            <a:r>
              <a:rPr lang="de-DE" sz="3334" b="1" dirty="0" err="1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Copingprozess</a:t>
            </a:r>
            <a:endParaRPr lang="de-DE" sz="3334" b="1" dirty="0">
              <a:solidFill>
                <a:srgbClr val="B00C79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68938188-A661-CE8A-DB11-7DE08BD1E8BF}"/>
              </a:ext>
            </a:extLst>
          </p:cNvPr>
          <p:cNvSpPr/>
          <p:nvPr/>
        </p:nvSpPr>
        <p:spPr>
          <a:xfrm>
            <a:off x="660400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64A82654-FEDF-48A8-FF8B-6A2660C78265}"/>
              </a:ext>
            </a:extLst>
          </p:cNvPr>
          <p:cNvSpPr txBox="1"/>
          <p:nvPr/>
        </p:nvSpPr>
        <p:spPr>
          <a:xfrm>
            <a:off x="685800" y="301897"/>
            <a:ext cx="990600" cy="3334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Netzwerke im Coping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60B4EB6E-68A3-8682-575F-2259BBB89B99}"/>
              </a:ext>
            </a:extLst>
          </p:cNvPr>
          <p:cNvSpPr txBox="1"/>
          <p:nvPr/>
        </p:nvSpPr>
        <p:spPr>
          <a:xfrm>
            <a:off x="1508765" y="310293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 err="1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Counterspeech</a:t>
            </a: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006602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8E3FD7-74FD-F0B1-A421-3DD511578C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4E4C6EB0-8E83-A36D-F480-80C43D266043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4DFEBC18-981C-5F12-B802-A5976940F07D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FA1DB779-9EE1-34E7-86E1-35A99C3589FD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AB646EC1-0D7B-4819-638A-5BCCE7D31F39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6B8E937C-9D7D-10E1-9A3B-03931926438A}"/>
              </a:ext>
            </a:extLst>
          </p:cNvPr>
          <p:cNvSpPr txBox="1"/>
          <p:nvPr/>
        </p:nvSpPr>
        <p:spPr>
          <a:xfrm>
            <a:off x="685800" y="1676266"/>
            <a:ext cx="10820400" cy="8817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D5026CC6-EFDD-9DDB-430C-C78946CD87C4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Literaturverzeichnis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C4E6ED0F-2658-0C15-72E0-9368972810CA}"/>
              </a:ext>
            </a:extLst>
          </p:cNvPr>
          <p:cNvSpPr txBox="1"/>
          <p:nvPr/>
        </p:nvSpPr>
        <p:spPr>
          <a:xfrm>
            <a:off x="685800" y="1676267"/>
            <a:ext cx="10820400" cy="42823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Jones, A.,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Hoard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L. R., Brown, G., Dean, M., Underwood, D., Jang, H. S., Antoniou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Karademitrou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N.,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Vancol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A., Washington, L., Horton, A. J.,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Rexford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S., &amp; Hunter, E. A. (2025). “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Racism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not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getting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worse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it’s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getting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filmed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”: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Investigating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vicarious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racism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among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Black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students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 Counseling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Psychologist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53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(4), 483–522.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/10.1177/00110000251348273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Khaleghipour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M.,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Koban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K., &amp; Matthes, J. (2025). Listen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! Target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perceptions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digital hate: A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scoping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review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recent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research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Trauma,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Violence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&amp;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Abuse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/10.1177/15248380241303725Lasser et al., 2023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Leonhard, L., Rueß, C., Obermaier, M., &amp; Reinemann, C. (2018).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Perceiving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threat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feeling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responsible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How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severity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hate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speech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number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bystanders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prior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reactions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others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affect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bystanders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’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intention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counterargue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against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hate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speech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 Facebook.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Studies in Communication and Media, 7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(4), 555–579.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/10.5771/2192-4007-2018-4-555 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Masullo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G. M., Riedl, M. J., &amp; Huang, Q. E. (2022). Engagement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moderation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What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should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say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improve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discussions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Journalism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Practice, 16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(4), 738–754.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/10.1080/17512786.2020.1808858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Naab, T. K.,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Kalch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Meitz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T. G. (2018).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Flagging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uncivil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user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comments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Effects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intervention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information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type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victim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response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comments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bystander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behavior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New Media &amp; Society,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20(2), 777–795.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/10.1177/1461444816670923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Obermaier, M., Fawzi, N., &amp; Koch, T. (2016).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Bystanding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standing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? How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number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bystanders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affects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intention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intervene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cyberbullying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New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media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&amp; Society, 18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(8), 1491-1507.</a:t>
            </a:r>
          </a:p>
        </p:txBody>
      </p:sp>
    </p:spTree>
    <p:extLst>
      <p:ext uri="{BB962C8B-B14F-4D97-AF65-F5344CB8AC3E}">
        <p14:creationId xmlns:p14="http://schemas.microsoft.com/office/powerpoint/2010/main" val="39667041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918D28-AA4E-23BC-ED7F-3A391546F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EDC06DC6-9512-2601-E274-3D9085CF3AE9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E89D7DF7-77D6-4A2E-53AB-1E476100F339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6B12720-BD4D-2ACB-30CC-E145CB16AD09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EE85A4DF-E7A1-B45A-6BA3-1ACE9EA2E330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5B5CF9C7-A001-ACB7-29CE-FCE3760CA4DA}"/>
              </a:ext>
            </a:extLst>
          </p:cNvPr>
          <p:cNvSpPr txBox="1"/>
          <p:nvPr/>
        </p:nvSpPr>
        <p:spPr>
          <a:xfrm>
            <a:off x="685800" y="1676266"/>
            <a:ext cx="10820400" cy="8817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CAE50BB1-3D67-683A-E284-6CBC11AF8375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Literaturverzeichnis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3B2B0-DC15-BF10-43BF-B2FAAA1F2619}"/>
              </a:ext>
            </a:extLst>
          </p:cNvPr>
          <p:cNvSpPr txBox="1"/>
          <p:nvPr/>
        </p:nvSpPr>
        <p:spPr>
          <a:xfrm>
            <a:off x="685800" y="1676266"/>
            <a:ext cx="10820400" cy="45900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Obermaier, M., Schmuck, D., &amp; Saleem, M. (2023).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I’ll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there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you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?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Effects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Islamophobic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 hate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speech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counter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speech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 Muslim in-group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bystanders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’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intention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intervene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New Media &amp; Society, 25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(9), 2339–2358.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/10.1177/14614448221125417 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Obermaier, M.,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Buerger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C.,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Frischlich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L., Bund, L.,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Carathanassis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F., Clausen, A.,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Doseva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S.,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Eissfeld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J., Garland, J., Grimme, C., Ghazi-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Zahedi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K., Haim, M.,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Herderich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A., Li, Y., Oetting, H., Puschmann, C.,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Rho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E., Roy, A., Stoll, A.,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Wenniger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A., Ziegele, M. (2026).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Role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AI in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Counterspeech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Assessing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Risks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Potential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Bayrisches Forschungsinstitut für digitale Transformation (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bidt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).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www.bidt.digital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publikation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/die-rolle-von-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ki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-in-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counterspeech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-potenziale-und-risiken/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Ortiz, S. M. (2019). “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You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can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say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got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desensitized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”: How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color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cope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with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everyday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racism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gaming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Sociological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Perspectives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62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(4), 572–588.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/10.1177/0731121419837588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Passmore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C. J.,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Mandryk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R. L. (2020). A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taxonomy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coping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strategies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discriminatory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stressors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digital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gaming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Frontiers in Computer Science, 2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40.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/10.3389/fcomp.2020.00040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Sampaio-Dias, S.,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Silveirinha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M. J.,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Garcez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B., Subtil, F., Miranda, J.,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Cerqueira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C. (2024). “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are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prepared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critical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situations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 … but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are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not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prepared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this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”: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Empirical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structural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dimensions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gendered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harassment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Journalism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Practice, 18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(2), 301–318.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/10.1080/17512786.2023.2250755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Schmid, U. K. (2023).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Humorous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hate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speech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 social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media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A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mixed-methods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investigation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users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’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perceptions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processing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hateful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memes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New Media &amp; Society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14614448231198169.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/10.1177/14614448231198169</a:t>
            </a:r>
          </a:p>
        </p:txBody>
      </p:sp>
    </p:spTree>
    <p:extLst>
      <p:ext uri="{BB962C8B-B14F-4D97-AF65-F5344CB8AC3E}">
        <p14:creationId xmlns:p14="http://schemas.microsoft.com/office/powerpoint/2010/main" val="1994902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690387-BBF5-CEBA-EE9F-40E8BA9F83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3920DC38-3EDA-FC67-83EF-B91E425A47B9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FFE00D97-6085-5BE9-79AC-F5183232B3E8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AC95D8E3-918A-3ADF-5B3B-FEEC5ADA17DC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FF9DC6DF-9F97-24FB-0CA7-72D7CBBA091D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5C0F85CA-7101-BB26-7F4F-DD36B0340910}"/>
              </a:ext>
            </a:extLst>
          </p:cNvPr>
          <p:cNvSpPr txBox="1"/>
          <p:nvPr/>
        </p:nvSpPr>
        <p:spPr>
          <a:xfrm>
            <a:off x="685800" y="1676266"/>
            <a:ext cx="10820400" cy="8817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AEC1D44C-7D57-4AE9-21D0-C5E1958B0BAE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Literaturverzeichnis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308FC3BD-0FE0-0F51-80AC-51383F728700}"/>
              </a:ext>
            </a:extLst>
          </p:cNvPr>
          <p:cNvSpPr txBox="1"/>
          <p:nvPr/>
        </p:nvSpPr>
        <p:spPr>
          <a:xfrm>
            <a:off x="685800" y="1676266"/>
            <a:ext cx="10820400" cy="12052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Sobieraj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S. (2020).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Credible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Threat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Attacks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against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women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 and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future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democracy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Oxford University Press.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Dangerous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Speech Project. (n. d.).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What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Counterspeech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?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Dangerous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Speech Project.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www.dangerousspeech.org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counterspeech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Ziegele, M., &amp; Jost, P. B. (2020). Not Funny? The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Effects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Factual Versus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Sarcastic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Journalistic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Responses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Uncivil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User Comments.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Communication Research, 47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(6), 891–920.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/10.1177/0093650216671854</a:t>
            </a:r>
          </a:p>
        </p:txBody>
      </p:sp>
    </p:spTree>
    <p:extLst>
      <p:ext uri="{BB962C8B-B14F-4D97-AF65-F5344CB8AC3E}">
        <p14:creationId xmlns:p14="http://schemas.microsoft.com/office/powerpoint/2010/main" val="3542888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AC4C3D-FA52-EDE5-0184-0B57365EB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E672DBBF-4E28-DE7E-9466-FE92A4A008C4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07547FD7-E095-EC96-4C12-FF72AA9E6B57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4366FEF-53CD-BE06-7465-AFC311E15791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B6066D13-3833-9AC5-305C-46A6399A6EDC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5C589300-DD3D-5D6F-8505-8F727FBD21ED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15693060-6576-735D-101F-6FC6935739EF}"/>
              </a:ext>
            </a:extLst>
          </p:cNvPr>
          <p:cNvSpPr txBox="1"/>
          <p:nvPr/>
        </p:nvSpPr>
        <p:spPr>
          <a:xfrm>
            <a:off x="685800" y="1676266"/>
            <a:ext cx="10820400" cy="36517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Personen, die auf Grund ihrer Identität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(z. B. rassistische, sexistische oder homophobe) Angriffe erfahren, suchen i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dentitätsbasierte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Communities (Jones et al., 2025;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Esperanzate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&amp;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Latosa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2023) </a:t>
            </a: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Netzwerke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sind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nicht immer unproblematisch: </a:t>
            </a:r>
          </a:p>
          <a:p>
            <a:pPr marL="863643" lvl="2" indent="-342917" defTabSz="609630">
              <a:lnSpc>
                <a:spcPct val="150000"/>
              </a:lnSpc>
              <a:buFontTx/>
              <a:buAutoNum type="arabicParenBoth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Ansprechpersonen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reagieren teilweise mit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Victim-Blaming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oder sprechen die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Tragweite der Angriffe ab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(z. B.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Sobieraj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2020; Gröber et al., 2024;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Bhimdiwala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et al., 2024; Ortiz, 2019)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19BD4A82-D875-6192-D903-0FB153A6425C}"/>
              </a:ext>
            </a:extLst>
          </p:cNvPr>
          <p:cNvSpPr/>
          <p:nvPr/>
        </p:nvSpPr>
        <p:spPr>
          <a:xfrm>
            <a:off x="1727200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B2DA4DB1-27D3-6FEF-B1D9-EB4FB8213285}"/>
              </a:ext>
            </a:extLst>
          </p:cNvPr>
          <p:cNvSpPr txBox="1"/>
          <p:nvPr/>
        </p:nvSpPr>
        <p:spPr>
          <a:xfrm>
            <a:off x="685800" y="301897"/>
            <a:ext cx="990600" cy="3334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Netzwerke im Coping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8284DA34-8D41-E329-43D4-A036394DFA3F}"/>
              </a:ext>
            </a:extLst>
          </p:cNvPr>
          <p:cNvSpPr txBox="1"/>
          <p:nvPr/>
        </p:nvSpPr>
        <p:spPr>
          <a:xfrm>
            <a:off x="1508765" y="310293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 err="1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Counterspeech</a:t>
            </a: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  <p:sp>
        <p:nvSpPr>
          <p:cNvPr id="8" name="TextBox 13">
            <a:extLst>
              <a:ext uri="{FF2B5EF4-FFF2-40B4-BE49-F238E27FC236}">
                <a16:creationId xmlns:a16="http://schemas.microsoft.com/office/drawing/2014/main" id="{E5091C1D-1E60-B01B-F3CC-E8ABF94500B2}"/>
              </a:ext>
            </a:extLst>
          </p:cNvPr>
          <p:cNvSpPr txBox="1"/>
          <p:nvPr/>
        </p:nvSpPr>
        <p:spPr>
          <a:xfrm>
            <a:off x="983115" y="941783"/>
            <a:ext cx="81608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Rolle von Netzwerken im </a:t>
            </a:r>
            <a:r>
              <a:rPr lang="de-DE" sz="3334" b="1" dirty="0" err="1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Copingprozess</a:t>
            </a:r>
            <a:endParaRPr lang="de-DE" sz="3334" b="1" dirty="0">
              <a:solidFill>
                <a:srgbClr val="B00C79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2813834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78709C-5B54-A396-ACEF-426300590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932E6D4E-A13B-5B25-91B9-4C4006E72C26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D0017FDC-F3F0-BD50-68AE-23897AF0EDCB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3DA64E6-B261-0940-27D2-F80262B9BED3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D96E122D-0725-5806-9333-7C385F6A9F07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0B74B913-3CFC-EAC9-9554-09EB8587D7BE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77FD1630-68C7-2711-6A09-653A5D323E69}"/>
              </a:ext>
            </a:extLst>
          </p:cNvPr>
          <p:cNvSpPr txBox="1"/>
          <p:nvPr/>
        </p:nvSpPr>
        <p:spPr>
          <a:xfrm>
            <a:off x="685800" y="1676266"/>
            <a:ext cx="10689425" cy="4113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20726" lvl="2" defTabSz="609630">
              <a:lnSpc>
                <a:spcPct val="150000"/>
              </a:lnSpc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(2) Austausch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wird durch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Angst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erschwert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andere zu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retraumatisieren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Cestone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et al., 2024) </a:t>
            </a:r>
          </a:p>
          <a:p>
            <a:pPr marL="520726" lvl="2" defTabSz="609630">
              <a:lnSpc>
                <a:spcPct val="150000"/>
              </a:lnSpc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(3)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Communities sind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teilweise nur online zu erreichen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Bhimdiwala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et al., 2024 )</a:t>
            </a:r>
          </a:p>
          <a:p>
            <a:pPr marL="520726" lvl="2" defTabSz="609630">
              <a:lnSpc>
                <a:spcPct val="150000"/>
              </a:lnSpc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Wingdings" pitchFamily="2" charset="2"/>
              </a:rPr>
              <a:t>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was zu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erneuten Angriffen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führen kann</a:t>
            </a:r>
          </a:p>
          <a:p>
            <a:pPr marL="520726" lvl="2" defTabSz="609630">
              <a:lnSpc>
                <a:spcPct val="150000"/>
              </a:lnSpc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(4)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Verständnis dafür, wie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verschiedene Diskriminierungserfahrungen zusammenwirken können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fehlt teilweise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Passmore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&amp;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Mandryk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2020)</a:t>
            </a:r>
          </a:p>
          <a:p>
            <a:pPr marL="432022" lvl="2" indent="-304815" defTabSz="609630">
              <a:lnSpc>
                <a:spcPct val="150000"/>
              </a:lnSpc>
              <a:buFont typeface="Wingdings" pitchFamily="2" charset="2"/>
              <a:buChar char="à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Negative Effekte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von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Angriffen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auf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den Selbstwert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die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wahrgenommene Selbstwirksamkeit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von Betroffenen könnten so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verstärkt werden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(Chen, 2025) </a:t>
            </a: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520726" lvl="2" defTabSz="609630">
              <a:lnSpc>
                <a:spcPct val="150000"/>
              </a:lnSpc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1BBE451-ED55-F611-B4DE-A5D4A1ED2C01}"/>
              </a:ext>
            </a:extLst>
          </p:cNvPr>
          <p:cNvSpPr/>
          <p:nvPr/>
        </p:nvSpPr>
        <p:spPr>
          <a:xfrm>
            <a:off x="2545777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73E01399-C56B-7F64-FDA7-1279F6181210}"/>
              </a:ext>
            </a:extLst>
          </p:cNvPr>
          <p:cNvSpPr txBox="1"/>
          <p:nvPr/>
        </p:nvSpPr>
        <p:spPr>
          <a:xfrm>
            <a:off x="685800" y="301897"/>
            <a:ext cx="990600" cy="3334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Netzwerke im Coping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A2D5E201-A2F9-DF65-EDE3-2323287A1A3F}"/>
              </a:ext>
            </a:extLst>
          </p:cNvPr>
          <p:cNvSpPr txBox="1"/>
          <p:nvPr/>
        </p:nvSpPr>
        <p:spPr>
          <a:xfrm>
            <a:off x="1508765" y="310293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 err="1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Counterspeech</a:t>
            </a: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  <p:sp>
        <p:nvSpPr>
          <p:cNvPr id="8" name="TextBox 13">
            <a:extLst>
              <a:ext uri="{FF2B5EF4-FFF2-40B4-BE49-F238E27FC236}">
                <a16:creationId xmlns:a16="http://schemas.microsoft.com/office/drawing/2014/main" id="{A8CF09F7-872D-BA06-7791-01B96CA48ABE}"/>
              </a:ext>
            </a:extLst>
          </p:cNvPr>
          <p:cNvSpPr txBox="1"/>
          <p:nvPr/>
        </p:nvSpPr>
        <p:spPr>
          <a:xfrm>
            <a:off x="983115" y="941783"/>
            <a:ext cx="81608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Rolle von Netzwerken im </a:t>
            </a:r>
            <a:r>
              <a:rPr lang="de-DE" sz="3334" b="1" dirty="0" err="1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Copingprozess</a:t>
            </a:r>
            <a:endParaRPr lang="de-DE" sz="3334" b="1" dirty="0">
              <a:solidFill>
                <a:srgbClr val="B00C79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3146077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5D13EE-F1DC-2A92-E1C1-A432FACBC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C564A384-8DE5-6A69-D6A7-14E5DB64678C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556333CD-63F5-34F6-BF74-3B8B0F861CB1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1FEBCE2D-F72E-C822-7707-C287C64C19BE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8273708E-F060-7F85-1955-15DDE8F2B64D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68794B8F-C545-F618-9227-18FF158A98D0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89930ABD-E02A-61E9-FFF7-32106DCEB14F}"/>
              </a:ext>
            </a:extLst>
          </p:cNvPr>
          <p:cNvSpPr txBox="1"/>
          <p:nvPr/>
        </p:nvSpPr>
        <p:spPr>
          <a:xfrm>
            <a:off x="685800" y="1676266"/>
            <a:ext cx="10689425" cy="36517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Es gilt deswegen, auch das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Umfeld über die kommunikative Gewalt im Netz zu informieren! </a:t>
            </a: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2022" lvl="2" indent="-304815" defTabSz="609630">
              <a:lnSpc>
                <a:spcPct val="150000"/>
              </a:lnSpc>
              <a:buFont typeface="Wingdings" pitchFamily="2" charset="2"/>
              <a:buChar char="à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Wenn Betroffene sich durch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Netzwerke sozial unterstützt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in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ihrer Identität bestärkt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fühlen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(= höherer Selbstwert)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können sie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die Konsequenzen der Angriffe produktiver bearbeiten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Jędryczka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et al., 2022;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Berjot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&amp; Gillet, 2011; Chen, 2025):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</a:p>
          <a:p>
            <a:pPr marL="736837" lvl="3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Während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emotionsbasiertes Coping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oft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zur Unsichtbarkeit von diversen Personen in Online-Räumen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führen kann, können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verhaltensorientierte Ansätze Stressoren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verändern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Khaleghipour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et al., 2025) 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F0297C3C-98B7-E71D-DE3E-D881A13BE6D6}"/>
              </a:ext>
            </a:extLst>
          </p:cNvPr>
          <p:cNvSpPr/>
          <p:nvPr/>
        </p:nvSpPr>
        <p:spPr>
          <a:xfrm>
            <a:off x="3290687" y="5824116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940B2A00-7B20-5E00-2816-92966436CDAF}"/>
              </a:ext>
            </a:extLst>
          </p:cNvPr>
          <p:cNvSpPr txBox="1"/>
          <p:nvPr/>
        </p:nvSpPr>
        <p:spPr>
          <a:xfrm>
            <a:off x="685800" y="301897"/>
            <a:ext cx="990600" cy="3334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Netzwerke im Coping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CCB390DC-0F6B-F6D2-64E1-2AB3D32B15CC}"/>
              </a:ext>
            </a:extLst>
          </p:cNvPr>
          <p:cNvSpPr txBox="1"/>
          <p:nvPr/>
        </p:nvSpPr>
        <p:spPr>
          <a:xfrm>
            <a:off x="1508765" y="310293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 err="1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Counterspeech</a:t>
            </a: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  <p:sp>
        <p:nvSpPr>
          <p:cNvPr id="8" name="TextBox 13">
            <a:extLst>
              <a:ext uri="{FF2B5EF4-FFF2-40B4-BE49-F238E27FC236}">
                <a16:creationId xmlns:a16="http://schemas.microsoft.com/office/drawing/2014/main" id="{C9D516A2-2BCB-79B3-D0ED-78045FFDC1C6}"/>
              </a:ext>
            </a:extLst>
          </p:cNvPr>
          <p:cNvSpPr txBox="1"/>
          <p:nvPr/>
        </p:nvSpPr>
        <p:spPr>
          <a:xfrm>
            <a:off x="983115" y="941783"/>
            <a:ext cx="81608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Rolle von Netzwerken im </a:t>
            </a:r>
            <a:r>
              <a:rPr lang="de-DE" sz="3334" b="1" dirty="0" err="1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Copingprozess</a:t>
            </a:r>
            <a:endParaRPr lang="de-DE" sz="3334" b="1" dirty="0">
              <a:solidFill>
                <a:srgbClr val="B00C79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1972358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F110DD-590C-F0B8-04B3-167C70FA2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4570BBA-3043-C3A2-59EC-C5E1F6278F54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86D55AAE-6024-BEFC-B317-82DE3744D31D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E6C307F1-63A8-6287-42F0-F7F0F7D8B0C7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4829F109-D6B5-D4D5-2B6C-E15D2764CBD4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0594D3CD-E5F2-35C0-56FB-9459139C6273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7">
            <a:extLst>
              <a:ext uri="{FF2B5EF4-FFF2-40B4-BE49-F238E27FC236}">
                <a16:creationId xmlns:a16="http://schemas.microsoft.com/office/drawing/2014/main" id="{E44214BC-3EFB-2AE2-6B86-D8BD6ADE4C35}"/>
              </a:ext>
            </a:extLst>
          </p:cNvPr>
          <p:cNvSpPr txBox="1"/>
          <p:nvPr/>
        </p:nvSpPr>
        <p:spPr>
          <a:xfrm>
            <a:off x="751288" y="2757320"/>
            <a:ext cx="10689425" cy="18050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15911" lvl="1" algn="ctr" defTabSz="609630">
              <a:lnSpc>
                <a:spcPct val="150000"/>
              </a:lnSpc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Generell gilt: Auch wenn es sich beim Erleben der Gewalt so anfühlen kann – 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du bist nicht alleine! </a:t>
            </a:r>
            <a:b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Kommunikative Gewalt ist ein gesamtgesellschaftliches Problem! </a:t>
            </a: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algn="ctr" defTabSz="609630">
              <a:lnSpc>
                <a:spcPct val="150000"/>
              </a:lnSpc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Es gibt Personen, mit denen du über deine Erfahrungen sprechen kannst. </a:t>
            </a:r>
          </a:p>
        </p:txBody>
      </p:sp>
      <p:sp>
        <p:nvSpPr>
          <p:cNvPr id="7" name="TextBox 10">
            <a:extLst>
              <a:ext uri="{FF2B5EF4-FFF2-40B4-BE49-F238E27FC236}">
                <a16:creationId xmlns:a16="http://schemas.microsoft.com/office/drawing/2014/main" id="{869E11B5-C852-F478-761F-E074618D6C4C}"/>
              </a:ext>
            </a:extLst>
          </p:cNvPr>
          <p:cNvSpPr txBox="1"/>
          <p:nvPr/>
        </p:nvSpPr>
        <p:spPr>
          <a:xfrm>
            <a:off x="685800" y="301897"/>
            <a:ext cx="990600" cy="3334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Netzwerke im Coping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1B58A73A-BCBC-86E6-FD2C-0AA97E5C7B81}"/>
              </a:ext>
            </a:extLst>
          </p:cNvPr>
          <p:cNvSpPr txBox="1"/>
          <p:nvPr/>
        </p:nvSpPr>
        <p:spPr>
          <a:xfrm>
            <a:off x="1508765" y="310293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 err="1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Counterspeech</a:t>
            </a: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468A3521-11FA-A81F-DFA7-D98AD1C9CA44}"/>
              </a:ext>
            </a:extLst>
          </p:cNvPr>
          <p:cNvSpPr/>
          <p:nvPr/>
        </p:nvSpPr>
        <p:spPr>
          <a:xfrm>
            <a:off x="3951087" y="5824116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TextBox 13">
            <a:extLst>
              <a:ext uri="{FF2B5EF4-FFF2-40B4-BE49-F238E27FC236}">
                <a16:creationId xmlns:a16="http://schemas.microsoft.com/office/drawing/2014/main" id="{DB25F201-4552-DD47-26BB-47799B851E1D}"/>
              </a:ext>
            </a:extLst>
          </p:cNvPr>
          <p:cNvSpPr txBox="1"/>
          <p:nvPr/>
        </p:nvSpPr>
        <p:spPr>
          <a:xfrm>
            <a:off x="983115" y="941783"/>
            <a:ext cx="81608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Rolle von Netzwerken im </a:t>
            </a:r>
            <a:r>
              <a:rPr lang="de-DE" sz="3334" b="1" dirty="0" err="1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Copingprozess</a:t>
            </a:r>
            <a:endParaRPr lang="de-DE" sz="3334" b="1" dirty="0">
              <a:solidFill>
                <a:srgbClr val="B00C79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4227168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78B4CA-FB6D-462D-02F9-9607F9B9A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F477C98E-5D0D-A1DE-439E-4AF950046D44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A6C92C5F-2B7D-62E1-78D3-D1CB30FB0C76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4FD02C33-ED38-FF5D-CF76-4F605B575878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A3F486F9-B2F2-D686-F67C-EA345158467D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E0E07320-2895-FF99-842B-D7851DD40D3A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7">
            <a:extLst>
              <a:ext uri="{FF2B5EF4-FFF2-40B4-BE49-F238E27FC236}">
                <a16:creationId xmlns:a16="http://schemas.microsoft.com/office/drawing/2014/main" id="{2ECC901A-CD05-F1C8-805A-0A5AEAE2E1E7}"/>
              </a:ext>
            </a:extLst>
          </p:cNvPr>
          <p:cNvSpPr txBox="1"/>
          <p:nvPr/>
        </p:nvSpPr>
        <p:spPr>
          <a:xfrm>
            <a:off x="685800" y="1676267"/>
            <a:ext cx="10689425" cy="27315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Auch wir als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Entwickler:innen-Team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dieses Selbstlernkurses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stehen hinter dir! </a:t>
            </a:r>
            <a:b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Unsere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Nachrichten an dich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findest du hier: </a:t>
            </a: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defTabSz="609630">
              <a:lnSpc>
                <a:spcPct val="150000"/>
              </a:lnSpc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Informationen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über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Organisationen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bei denen dich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Mitarbeitende im Umgang mit </a:t>
            </a:r>
            <a:b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der Gewalt unterstützen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findest du hier: </a:t>
            </a: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7" name="TextBox 10">
            <a:extLst>
              <a:ext uri="{FF2B5EF4-FFF2-40B4-BE49-F238E27FC236}">
                <a16:creationId xmlns:a16="http://schemas.microsoft.com/office/drawing/2014/main" id="{A63C9F46-ADAC-9526-7480-9D3F3F4273E0}"/>
              </a:ext>
            </a:extLst>
          </p:cNvPr>
          <p:cNvSpPr txBox="1"/>
          <p:nvPr/>
        </p:nvSpPr>
        <p:spPr>
          <a:xfrm>
            <a:off x="685800" y="301897"/>
            <a:ext cx="990600" cy="3334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Netzwerke im Coping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03BB3028-B6ED-0B9C-715C-C8B7CEA9046F}"/>
              </a:ext>
            </a:extLst>
          </p:cNvPr>
          <p:cNvSpPr txBox="1"/>
          <p:nvPr/>
        </p:nvSpPr>
        <p:spPr>
          <a:xfrm>
            <a:off x="1508765" y="310293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 err="1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Counterspeech</a:t>
            </a: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88988063-B9CE-04AC-8519-554279E62734}"/>
              </a:ext>
            </a:extLst>
          </p:cNvPr>
          <p:cNvSpPr/>
          <p:nvPr/>
        </p:nvSpPr>
        <p:spPr>
          <a:xfrm>
            <a:off x="4657158" y="5824116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Freeform 9">
            <a:hlinkClick r:id="rId8"/>
            <a:extLst>
              <a:ext uri="{FF2B5EF4-FFF2-40B4-BE49-F238E27FC236}">
                <a16:creationId xmlns:a16="http://schemas.microsoft.com/office/drawing/2014/main" id="{1B3DD8AF-42B3-FD55-A6CF-0420F607372C}"/>
              </a:ext>
            </a:extLst>
          </p:cNvPr>
          <p:cNvSpPr/>
          <p:nvPr/>
        </p:nvSpPr>
        <p:spPr>
          <a:xfrm>
            <a:off x="6802977" y="2244290"/>
            <a:ext cx="3056446" cy="903526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alphaModFix amt="36000"/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BCDD303C-610F-8D00-A196-0207EBA1DBB7}"/>
              </a:ext>
            </a:extLst>
          </p:cNvPr>
          <p:cNvSpPr txBox="1"/>
          <p:nvPr/>
        </p:nvSpPr>
        <p:spPr>
          <a:xfrm>
            <a:off x="7014623" y="2498176"/>
            <a:ext cx="2664815" cy="4879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  <a:defRPr/>
            </a:pP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</a:rPr>
              <a:t>Unsere Nachrichten </a:t>
            </a:r>
            <a:b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</a:rPr>
            </a:b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</a:rPr>
              <a:t>an dich</a:t>
            </a:r>
          </a:p>
        </p:txBody>
      </p:sp>
      <p:sp>
        <p:nvSpPr>
          <p:cNvPr id="19" name="Freeform 9">
            <a:hlinkClick r:id="rId8"/>
            <a:extLst>
              <a:ext uri="{FF2B5EF4-FFF2-40B4-BE49-F238E27FC236}">
                <a16:creationId xmlns:a16="http://schemas.microsoft.com/office/drawing/2014/main" id="{F4AB834B-7D37-9738-2C15-83B0FE141D60}"/>
              </a:ext>
            </a:extLst>
          </p:cNvPr>
          <p:cNvSpPr/>
          <p:nvPr/>
        </p:nvSpPr>
        <p:spPr>
          <a:xfrm>
            <a:off x="6802977" y="4136648"/>
            <a:ext cx="3056446" cy="903526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alphaModFix amt="36000"/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TextBox 14">
            <a:extLst>
              <a:ext uri="{FF2B5EF4-FFF2-40B4-BE49-F238E27FC236}">
                <a16:creationId xmlns:a16="http://schemas.microsoft.com/office/drawing/2014/main" id="{82060709-CFFD-EFC9-ADF7-82B7ECEB24AA}"/>
              </a:ext>
            </a:extLst>
          </p:cNvPr>
          <p:cNvSpPr txBox="1"/>
          <p:nvPr/>
        </p:nvSpPr>
        <p:spPr>
          <a:xfrm>
            <a:off x="7014623" y="4390535"/>
            <a:ext cx="2664815" cy="4879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  <a:defRPr/>
            </a:pP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  <a:hlinkClick r:id="rId11"/>
              </a:rPr>
              <a:t>Copingstrategien für </a:t>
            </a:r>
            <a:b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  <a:hlinkClick r:id="rId11"/>
              </a:rPr>
            </a:b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  <a:hlinkClick r:id="rId11"/>
              </a:rPr>
              <a:t>(in-)direkt Betroffene</a:t>
            </a:r>
            <a:endParaRPr lang="de-DE" sz="1600" b="1" dirty="0">
              <a:solidFill>
                <a:srgbClr val="02578A"/>
              </a:solidFill>
              <a:latin typeface="Atkinson Hyperlegible" pitchFamily="2" charset="0"/>
              <a:ea typeface="Work Sans Bold"/>
              <a:cs typeface="Work Sans Bold"/>
              <a:sym typeface="Work Sans Bold"/>
            </a:endParaRPr>
          </a:p>
        </p:txBody>
      </p:sp>
      <p:sp>
        <p:nvSpPr>
          <p:cNvPr id="8" name="TextBox 13">
            <a:extLst>
              <a:ext uri="{FF2B5EF4-FFF2-40B4-BE49-F238E27FC236}">
                <a16:creationId xmlns:a16="http://schemas.microsoft.com/office/drawing/2014/main" id="{119947D1-000F-E5D3-76CF-21FC465C2B74}"/>
              </a:ext>
            </a:extLst>
          </p:cNvPr>
          <p:cNvSpPr txBox="1"/>
          <p:nvPr/>
        </p:nvSpPr>
        <p:spPr>
          <a:xfrm>
            <a:off x="983115" y="941783"/>
            <a:ext cx="81608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Rolle von Netzwerken im </a:t>
            </a:r>
            <a:r>
              <a:rPr lang="de-DE" sz="3334" b="1" dirty="0" err="1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Copingprozess</a:t>
            </a:r>
            <a:endParaRPr lang="de-DE" sz="3334" b="1" dirty="0">
              <a:solidFill>
                <a:srgbClr val="B00C79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1526559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767C3D-D91C-9F53-AD2B-484C42EE7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44EA1B60-0A37-6307-C707-BD62ABD05D62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22F25B14-D8F5-A8C9-94DE-4C52C2D19E20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23623B33-D85E-3D25-9A79-04FB2B9EA131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677FE2D5-D5C0-99A5-FFED-8C3EF4ADC73D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6F914836-43B7-859C-0FF1-2B6054F79498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349309C1-4C12-7000-A21B-E4E631DCA118}"/>
              </a:ext>
            </a:extLst>
          </p:cNvPr>
          <p:cNvSpPr txBox="1"/>
          <p:nvPr/>
        </p:nvSpPr>
        <p:spPr>
          <a:xfrm>
            <a:off x="685800" y="1676266"/>
            <a:ext cx="10689425" cy="42705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Eine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Möglichkeit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Solidarität mit Betroffenen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im Netz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zu zeigen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ist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Counterspeech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(Obermaier et al., 2023)</a:t>
            </a:r>
          </a:p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Gleichzeitig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ermöglicht Counter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speech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Betroffenen,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indirekt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auf die Angriffe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zu reagieren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(Obermaier et al., 2023)</a:t>
            </a:r>
          </a:p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667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Counterspeech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= Gegenreaktionen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auf Angriffe im Netz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(The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Dangerous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Speech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project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n. D.)</a:t>
            </a:r>
          </a:p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Counterspeech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=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Prozess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in dem (1)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Angriffe wahrgenommen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werden, (2) die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Entscheidung zu Intervenieren fällt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(3)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interveniert wird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und (4)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Folgen bearbeitet werden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(Obermaier et al., 2026)</a:t>
            </a: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38F453F8-9A28-D746-BB9E-0307AE0D6302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 err="1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Counterspeech</a:t>
            </a:r>
            <a:endParaRPr lang="de-DE" sz="3334" b="1" dirty="0">
              <a:solidFill>
                <a:srgbClr val="B00C79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78583503-15A9-3084-D275-3626F3546584}"/>
              </a:ext>
            </a:extLst>
          </p:cNvPr>
          <p:cNvSpPr/>
          <p:nvPr/>
        </p:nvSpPr>
        <p:spPr>
          <a:xfrm>
            <a:off x="5242512" y="5817540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5EF971CA-5850-E6ED-19C2-004636D8413F}"/>
              </a:ext>
            </a:extLst>
          </p:cNvPr>
          <p:cNvSpPr txBox="1"/>
          <p:nvPr/>
        </p:nvSpPr>
        <p:spPr>
          <a:xfrm>
            <a:off x="685800" y="301897"/>
            <a:ext cx="990600" cy="3261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Netzwerke im Coping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6F33BBE6-6EB1-B3DA-7263-87BFB8D2DA8D}"/>
              </a:ext>
            </a:extLst>
          </p:cNvPr>
          <p:cNvSpPr txBox="1"/>
          <p:nvPr/>
        </p:nvSpPr>
        <p:spPr>
          <a:xfrm>
            <a:off x="1508765" y="310292"/>
            <a:ext cx="990600" cy="1667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 err="1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Counterspeech</a:t>
            </a: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54293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C6B192-E885-58FC-084D-7D23B2E06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FD72F17F-404A-BB17-1398-ADF865109F7F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AB2A39B6-DB91-0854-E554-08530690A899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28C8ED7-90DA-D9E5-A8D2-7FBAAE579E22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82A66DAA-19BA-A95B-4564-A003D0C9FFFC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BD545CC6-1524-1E1F-0A77-6E851A7E88EA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7A979EE0-1B6E-4EAB-B841-F111B79594B5}"/>
              </a:ext>
            </a:extLst>
          </p:cNvPr>
          <p:cNvSpPr txBox="1"/>
          <p:nvPr/>
        </p:nvSpPr>
        <p:spPr>
          <a:xfrm>
            <a:off x="685800" y="1676267"/>
            <a:ext cx="10689425" cy="45750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32022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Counterspeech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kann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(Obermaier et al., 2026): </a:t>
            </a:r>
          </a:p>
          <a:p>
            <a:pPr marL="736837" lvl="3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Empathie zeigen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fordern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: </a:t>
            </a:r>
          </a:p>
          <a:p>
            <a:pPr marL="1041652" lvl="4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Empathie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mit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Gefühlen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von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Täter:innen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wird gezeigt, um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zu vermitteln </a:t>
            </a:r>
            <a:b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Masullo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et al., 2022)</a:t>
            </a:r>
          </a:p>
          <a:p>
            <a:pPr marL="1041652" lvl="4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Empathie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für die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Gefühle von Betroffenen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wird gefordert (Hangarter et al., 2021)</a:t>
            </a: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736837" lvl="3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Auf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Fakten basiert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argumentieren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: </a:t>
            </a:r>
          </a:p>
          <a:p>
            <a:pPr marL="1041652" lvl="4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Fehlende Fakten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erfragen (Ziegele &amp; Jost, 2020)</a:t>
            </a:r>
          </a:p>
          <a:p>
            <a:pPr marL="1041652" lvl="4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Gegenteilige Fakten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beleuchten (Naab et al., 2018)</a:t>
            </a:r>
          </a:p>
          <a:p>
            <a:pPr marL="1041652" lvl="4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Auf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Desinformationen hinweisen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(Obermaier et al., 2023)</a:t>
            </a:r>
          </a:p>
          <a:p>
            <a:pPr marL="432022" lvl="3" defTabSz="609630">
              <a:lnSpc>
                <a:spcPct val="150000"/>
              </a:lnSpc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3D5C25C5-B9E9-967E-9B0F-0BEE80947627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 err="1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Counterspeech</a:t>
            </a:r>
            <a:endParaRPr lang="de-DE" sz="3334" b="1" dirty="0">
              <a:solidFill>
                <a:srgbClr val="B00C79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221ACB4D-BE55-FB42-2984-83CE9EFDC451}"/>
              </a:ext>
            </a:extLst>
          </p:cNvPr>
          <p:cNvSpPr/>
          <p:nvPr/>
        </p:nvSpPr>
        <p:spPr>
          <a:xfrm>
            <a:off x="5734744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6FD3A485-3DAD-1EDF-3888-B6057E3F4407}"/>
              </a:ext>
            </a:extLst>
          </p:cNvPr>
          <p:cNvSpPr txBox="1"/>
          <p:nvPr/>
        </p:nvSpPr>
        <p:spPr>
          <a:xfrm>
            <a:off x="685800" y="301897"/>
            <a:ext cx="990600" cy="3261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Netzwerke im Coping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3DA31535-9413-8BD8-C662-0B5494D96432}"/>
              </a:ext>
            </a:extLst>
          </p:cNvPr>
          <p:cNvSpPr txBox="1"/>
          <p:nvPr/>
        </p:nvSpPr>
        <p:spPr>
          <a:xfrm>
            <a:off x="1508765" y="310292"/>
            <a:ext cx="990600" cy="1667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 err="1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Counterspeech</a:t>
            </a: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3910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2804</Words>
  <Application>Microsoft Macintosh PowerPoint</Application>
  <PresentationFormat>Breitbild</PresentationFormat>
  <Paragraphs>173</Paragraphs>
  <Slides>22</Slides>
  <Notes>16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8" baseType="lpstr">
      <vt:lpstr>Aptos</vt:lpstr>
      <vt:lpstr>Arial</vt:lpstr>
      <vt:lpstr>Atkinson Hyperlegible</vt:lpstr>
      <vt:lpstr>Calibri</vt:lpstr>
      <vt:lpstr>Wingdings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Hannah Ötting</dc:creator>
  <cp:lastModifiedBy>Hannah Ötting</cp:lastModifiedBy>
  <cp:revision>5</cp:revision>
  <dcterms:created xsi:type="dcterms:W3CDTF">2026-03-18T12:43:43Z</dcterms:created>
  <dcterms:modified xsi:type="dcterms:W3CDTF">2026-06-22T08:46:24Z</dcterms:modified>
</cp:coreProperties>
</file>