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7"/>
  </p:notesMasterIdLst>
  <p:sldIdLst>
    <p:sldId id="299" r:id="rId2"/>
    <p:sldId id="276" r:id="rId3"/>
    <p:sldId id="312" r:id="rId4"/>
    <p:sldId id="314" r:id="rId5"/>
    <p:sldId id="313" r:id="rId6"/>
    <p:sldId id="315" r:id="rId7"/>
    <p:sldId id="316" r:id="rId8"/>
    <p:sldId id="278" r:id="rId9"/>
    <p:sldId id="293" r:id="rId10"/>
    <p:sldId id="294" r:id="rId11"/>
    <p:sldId id="295" r:id="rId12"/>
    <p:sldId id="296" r:id="rId13"/>
    <p:sldId id="297" r:id="rId14"/>
    <p:sldId id="307" r:id="rId15"/>
    <p:sldId id="309" r:id="rId16"/>
    <p:sldId id="298" r:id="rId17"/>
    <p:sldId id="292" r:id="rId18"/>
    <p:sldId id="311" r:id="rId19"/>
    <p:sldId id="317" r:id="rId20"/>
    <p:sldId id="308" r:id="rId21"/>
    <p:sldId id="351" r:id="rId22"/>
    <p:sldId id="352" r:id="rId23"/>
    <p:sldId id="353" r:id="rId24"/>
    <p:sldId id="354" r:id="rId25"/>
    <p:sldId id="355" r:id="rId2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86"/>
    <p:restoredTop sz="94652"/>
  </p:normalViewPr>
  <p:slideViewPr>
    <p:cSldViewPr snapToGrid="0">
      <p:cViewPr varScale="1">
        <p:scale>
          <a:sx n="100" d="100"/>
          <a:sy n="100" d="100"/>
        </p:scale>
        <p:origin x="5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845F20-B34D-3049-A05C-E83CFC871EC8}" type="datetimeFigureOut">
              <a:rPr lang="en-US" smtClean="0"/>
              <a:t>3/18/26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B6B4C-C101-7C46-AD01-29A3A81B212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481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484A7-392E-DD79-D36F-E9ABD34E8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4F10D87-BA66-E091-8114-6806FCAB8B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E618994-0FCE-B66E-1077-F7F372AB76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9378CA4-0DE7-4D89-53DC-7391B145AF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42863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2FF30-EC31-2CC8-5ED4-55EF58207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13AEC51-DC39-60D5-FC9A-00363C3BF3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15279AA-C270-B921-DF04-B097D76E20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B010C1E-AD0D-61F5-08BD-A4C479B1E1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44830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9E29E-3A30-8B9B-B3D4-B0513BD8B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1E948A2-07C0-B561-5B42-8441129F4C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0291367-09F2-EB72-E02D-1EFB92116E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A2E6952-15F6-B148-2F40-5CFACE0DAA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97921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DCD5D-FBDA-75D8-9750-5F72D2513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F99B66A-4BCA-09D9-5E09-9DBF72A69B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16F8246-36E5-94F4-41B7-35ADFB3943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AF38F62-ACB3-9586-93A9-97E3DD08BE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91931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F08058-1EF9-7A71-694D-1710A5CE16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7EEF49D-24DA-48D7-B953-0E494FA4EE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C2EF543-41F5-D282-473A-C4AB5F63E3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8C4B039-4035-C753-4603-DF32DE7316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21951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62D42-C5D1-ED0E-F71C-62FDA2C7A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1CE9FE6-054D-9431-63E3-49F0019C6D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194E23C-61A1-72A0-C388-618BF86F7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79318A0-1B2C-353C-65C5-D8FC5C4481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86270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5268A-2899-7B3F-5386-EBE154FC7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DC815F7-729B-9C95-E5BC-CC76B79CF4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52611DF-D862-8F53-4879-8AC964B97C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3091BA1-431C-2FF0-4776-2B5BB64DDB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12764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C3484-7211-6705-0191-C632CC1EB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8B96298-07A9-D664-CBA7-21D0479888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AF67C47-9970-C9CF-94C5-58D3C08273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CAA3490-0A06-29CA-AF18-E2AD7731D9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42373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AEFA2-3767-1467-58DD-0B675CC1E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B7214BB-48E1-7076-9E02-4172625DD1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4A287B4-CAF2-D829-1F57-CD09CC5967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A9181C8-785B-2737-416B-C9197956DF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7322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07310-C442-8280-2711-60099D9A0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5F2A3B5-67B7-8D33-749F-99093BF5F4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C563486-CB32-0B75-9BE7-7B73B55AD9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99A124-75B5-00D7-B584-334CB8C31E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466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3B9A5-7BA2-F597-6D06-D215D0F38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CDCEDF6-41E6-FB12-FF09-8B872C8E98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970BA01-90A1-36A9-3F82-28C80D5922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612DC26-00E9-CD92-B5DE-FC277B6F02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3197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49A8B-BD39-7677-C1FA-0509B10E6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C5AAA49-2A8F-34FC-6304-58E0FDC6F2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674B9B7-D844-2BF2-DFDD-38E512BB2F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BB7CE4E-6AD1-AF22-FABA-52ED7D0955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0094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02150-3CCC-C647-F181-BFA1DFC06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EDA7564-0994-9CFA-2564-32480DB7D8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63D5FD9-F082-FD9A-CB7F-2836F8F67E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C8965C3-DD1B-4170-76AE-777C77BFE8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9666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7E252-ADC1-8208-F9EC-1D9D47BAB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D00ABA0-C579-9FBE-71F6-95DB27C259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F9F027F-1A38-6273-7812-550E988BB4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940E6C9-2051-2B09-6EBC-29670E7AF7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0384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7BBF6-0CB4-CA5F-43D4-3AE5F3661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870AA9C-3E93-EDE1-175A-90A0A06E8B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22C736A-8A80-F671-F0C3-B5A32E9EA0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5E53F55-A1CB-D972-BBD3-2E67629466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66888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64240-E183-D621-EB10-AB9C3FA47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B7540C6-4611-ADB0-61D4-DDB4D0A6BF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91933E4-145F-164D-BE88-22B60B4AF1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7154916-7B80-6021-662F-F367395AEE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70134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43468-274C-4E57-353E-C25DA547A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F781C75-59CF-180B-038D-E52B86F5C5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EF8B8FC-369B-4207-96C9-F333C5597F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A0F7DA1-6561-87BA-CDD4-5C837D724C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34344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FD407-4E6A-D838-5E3A-4B074D1F9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D4094A3-986C-241A-DB81-EBCEA8EFBE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4980899-1B38-0D14-1DBC-C38A4EC2B7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5078568-73FC-B98D-3DDB-01DB5299A6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58A412-51F0-D645-9F06-1D5C509CED6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9777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1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320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171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7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133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93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945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061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2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120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43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13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ni-muenster.de/Kowi/studium/online-selbstlernkurs/plattformen.shtml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11" Type="http://schemas.openxmlformats.org/officeDocument/2006/relationships/hyperlink" Target="https://www.uni-muenster.de/imperia/md/content/kowi/studium/rollenspiel_arbeitsblatt.pdf" TargetMode="External"/><Relationship Id="rId5" Type="http://schemas.openxmlformats.org/officeDocument/2006/relationships/image" Target="../media/image8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ni-muenster.de/Kowi/studium/online-selbstlernkurs/plattformen.shtml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12" Type="http://schemas.openxmlformats.org/officeDocument/2006/relationships/hyperlink" Target="https://www.uni-muenster.de/Kowi/studium/online-selbstlernkurs/strafverfolgung.shtm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11" Type="http://schemas.openxmlformats.org/officeDocument/2006/relationships/hyperlink" Target="https://www.uni-muenster.de/Kowi/studium/online-selbstlernkurs/copingstrategien.shtml" TargetMode="External"/><Relationship Id="rId5" Type="http://schemas.openxmlformats.org/officeDocument/2006/relationships/image" Target="../media/image8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doi.org/10.1177/14614448241287831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doi.org/10.17645/mac.v9i1.3360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doi.org/10.1007/s11469-018-9962-0" TargetMode="External"/><Relationship Id="rId4" Type="http://schemas.openxmlformats.org/officeDocument/2006/relationships/hyperlink" Target="https://psycnet.apa.org/doi/10.1002/per.2410010304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doi.org/10.1016/j.teler.2023.100052" TargetMode="External"/><Relationship Id="rId4" Type="http://schemas.openxmlformats.org/officeDocument/2006/relationships/hyperlink" Target="https://doi.org/10.1177/0731121419837588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doi.org/10.1016/j.chb.2018.10.017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ni-muenster.de/Kowi/studium/online-selbstlernkurs/plattformen.shtml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11" Type="http://schemas.openxmlformats.org/officeDocument/2006/relationships/hyperlink" Target="https://www.uni-muenster.de/imperia/md/content/kowi/studium/rollenspiel_arbeitsblatt.pdf" TargetMode="External"/><Relationship Id="rId5" Type="http://schemas.openxmlformats.org/officeDocument/2006/relationships/image" Target="../media/image8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FB2A9C-E8A4-81C9-893D-567D5C368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082AEF7-0BEC-5970-368C-06A34C65404D}"/>
              </a:ext>
            </a:extLst>
          </p:cNvPr>
          <p:cNvGrpSpPr/>
          <p:nvPr/>
        </p:nvGrpSpPr>
        <p:grpSpPr>
          <a:xfrm>
            <a:off x="685801" y="838745"/>
            <a:ext cx="10686279" cy="5180512"/>
            <a:chOff x="0" y="1305964"/>
            <a:chExt cx="21372558" cy="10361024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06B230A-ADEA-508F-7D22-0F7351E041CD}"/>
                </a:ext>
              </a:extLst>
            </p:cNvPr>
            <p:cNvSpPr/>
            <p:nvPr/>
          </p:nvSpPr>
          <p:spPr>
            <a:xfrm rot="-4349691">
              <a:off x="11052696" y="1347125"/>
              <a:ext cx="10361024" cy="10278701"/>
            </a:xfrm>
            <a:custGeom>
              <a:avLst/>
              <a:gdLst/>
              <a:ahLst/>
              <a:cxnLst/>
              <a:rect l="l" t="t" r="r" b="b"/>
              <a:pathLst>
                <a:path w="10361024" h="10278701">
                  <a:moveTo>
                    <a:pt x="0" y="0"/>
                  </a:moveTo>
                  <a:lnTo>
                    <a:pt x="10361024" y="0"/>
                  </a:lnTo>
                  <a:lnTo>
                    <a:pt x="10361024" y="10278700"/>
                  </a:lnTo>
                  <a:lnTo>
                    <a:pt x="0" y="1027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36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AA1D5E9-608A-209E-72B1-AB697E785129}"/>
                </a:ext>
              </a:extLst>
            </p:cNvPr>
            <p:cNvSpPr txBox="1"/>
            <p:nvPr/>
          </p:nvSpPr>
          <p:spPr>
            <a:xfrm>
              <a:off x="0" y="2522698"/>
              <a:ext cx="14617646" cy="36122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defTabSz="609630">
                <a:lnSpc>
                  <a:spcPts val="7473"/>
                </a:lnSpc>
                <a:spcBef>
                  <a:spcPct val="0"/>
                </a:spcBef>
                <a:defRPr/>
              </a:pPr>
              <a:r>
                <a:rPr lang="de-DE" sz="3334" dirty="0">
                  <a:solidFill>
                    <a:srgbClr val="B00C79"/>
                  </a:solidFill>
                  <a:latin typeface="Atkinson Hyperlegible" pitchFamily="2" charset="0"/>
                  <a:ea typeface="Canva Sans"/>
                  <a:cs typeface="Canva Sans"/>
                  <a:sym typeface="Canva Sans"/>
                </a:rPr>
                <a:t>Hintergründe und Konsequenzen </a:t>
              </a:r>
            </a:p>
            <a:p>
              <a:pPr defTabSz="609630">
                <a:lnSpc>
                  <a:spcPts val="7473"/>
                </a:lnSpc>
                <a:spcBef>
                  <a:spcPct val="0"/>
                </a:spcBef>
                <a:defRPr/>
              </a:pPr>
              <a:r>
                <a:rPr lang="de-DE" sz="3334" dirty="0">
                  <a:solidFill>
                    <a:srgbClr val="B00C79"/>
                  </a:solidFill>
                  <a:latin typeface="Atkinson Hyperlegible" pitchFamily="2" charset="0"/>
                  <a:ea typeface="Canva Sans"/>
                  <a:cs typeface="Canva Sans"/>
                  <a:sym typeface="Canva Sans"/>
                </a:rPr>
                <a:t>v</a:t>
              </a:r>
              <a:r>
                <a:rPr lang="de-DE" sz="3334">
                  <a:solidFill>
                    <a:srgbClr val="B00C79"/>
                  </a:solidFill>
                  <a:latin typeface="Atkinson Hyperlegible" pitchFamily="2" charset="0"/>
                  <a:ea typeface="Canva Sans"/>
                  <a:cs typeface="Canva Sans"/>
                  <a:sym typeface="Canva Sans"/>
                </a:rPr>
                <a:t>on</a:t>
              </a:r>
              <a:r>
                <a:rPr lang="de-DE" sz="3334" dirty="0">
                  <a:solidFill>
                    <a:srgbClr val="B00C79"/>
                  </a:solidFill>
                  <a:latin typeface="Atkinson Hyperlegible" pitchFamily="2" charset="0"/>
                  <a:ea typeface="Canva Sans"/>
                  <a:cs typeface="Canva Sans"/>
                  <a:sym typeface="Canva Sans"/>
                </a:rPr>
                <a:t> kommunikativer Gewalt im Netz</a:t>
              </a:r>
              <a:endParaRPr lang="de-DE" sz="3334" dirty="0">
                <a:solidFill>
                  <a:srgbClr val="D8041D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endParaRPr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C309AA1B-EE4F-9E7B-D676-D7CEEEFDDA96}"/>
                </a:ext>
              </a:extLst>
            </p:cNvPr>
            <p:cNvSpPr/>
            <p:nvPr/>
          </p:nvSpPr>
          <p:spPr>
            <a:xfrm>
              <a:off x="13446879" y="3104013"/>
              <a:ext cx="5572659" cy="6305696"/>
            </a:xfrm>
            <a:custGeom>
              <a:avLst/>
              <a:gdLst/>
              <a:ahLst/>
              <a:cxnLst/>
              <a:rect l="l" t="t" r="r" b="b"/>
              <a:pathLst>
                <a:path w="5572659" h="6305696">
                  <a:moveTo>
                    <a:pt x="0" y="0"/>
                  </a:moveTo>
                  <a:lnTo>
                    <a:pt x="5572659" y="0"/>
                  </a:lnTo>
                  <a:lnTo>
                    <a:pt x="5572659" y="6305696"/>
                  </a:lnTo>
                  <a:lnTo>
                    <a:pt x="0" y="630569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930E9706-08C9-66E0-61DF-EDD5ED5DAE0D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CD2A5497-EEAD-2870-E143-9C0B10C8FA06}"/>
              </a:ext>
            </a:extLst>
          </p:cNvPr>
          <p:cNvSpPr/>
          <p:nvPr/>
        </p:nvSpPr>
        <p:spPr>
          <a:xfrm rot="-1111252">
            <a:off x="6592078" y="1134121"/>
            <a:ext cx="958310" cy="562195"/>
          </a:xfrm>
          <a:custGeom>
            <a:avLst/>
            <a:gdLst/>
            <a:ahLst/>
            <a:cxnLst/>
            <a:rect l="l" t="t" r="r" b="b"/>
            <a:pathLst>
              <a:path w="1437465" h="843293">
                <a:moveTo>
                  <a:pt x="0" y="0"/>
                </a:moveTo>
                <a:lnTo>
                  <a:pt x="1437464" y="0"/>
                </a:lnTo>
                <a:lnTo>
                  <a:pt x="1437464" y="843293"/>
                </a:lnTo>
                <a:lnTo>
                  <a:pt x="0" y="843293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E6A79E45-F686-AC69-B833-1FF9176C80D1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6BDE3C90-9410-557F-147F-8B0EF740A584}"/>
              </a:ext>
            </a:extLst>
          </p:cNvPr>
          <p:cNvSpPr/>
          <p:nvPr/>
        </p:nvSpPr>
        <p:spPr>
          <a:xfrm>
            <a:off x="2287373" y="4118031"/>
            <a:ext cx="2302682" cy="632191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alphaModFix amt="36000"/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1462A8B0-19D5-924E-EB6B-20DDB619503C}"/>
              </a:ext>
            </a:extLst>
          </p:cNvPr>
          <p:cNvSpPr txBox="1"/>
          <p:nvPr/>
        </p:nvSpPr>
        <p:spPr>
          <a:xfrm>
            <a:off x="685800" y="301897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9A4F349D-D4DB-B47E-4FCB-CBBE02B622AE}"/>
              </a:ext>
            </a:extLst>
          </p:cNvPr>
          <p:cNvSpPr txBox="1"/>
          <p:nvPr/>
        </p:nvSpPr>
        <p:spPr>
          <a:xfrm>
            <a:off x="2714679" y="4312841"/>
            <a:ext cx="1448070" cy="2263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  <a:defRPr/>
            </a:pPr>
            <a:r>
              <a:rPr lang="de-DE" sz="1133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</a:rPr>
              <a:t>Mehr Informationen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CFF4C7-83F6-16C5-996E-C4602ED17CC7}"/>
              </a:ext>
            </a:extLst>
          </p:cNvPr>
          <p:cNvSpPr txBox="1"/>
          <p:nvPr/>
        </p:nvSpPr>
        <p:spPr>
          <a:xfrm>
            <a:off x="1508765" y="310293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 </a:t>
            </a:r>
          </a:p>
        </p:txBody>
      </p:sp>
    </p:spTree>
    <p:extLst>
      <p:ext uri="{BB962C8B-B14F-4D97-AF65-F5344CB8AC3E}">
        <p14:creationId xmlns:p14="http://schemas.microsoft.com/office/powerpoint/2010/main" val="66673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EB6116-EA21-4C1C-113E-DD1FCA9DF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9407F1F9-7432-A46C-2AC7-7D2FA1B4832C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93EED2C9-FC5B-86D6-2EE0-94DE2893E6F4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D89C0684-FE5F-777A-3156-4875CE8227AC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8A10F385-D451-1A52-2126-6B63E33F2875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1E050441-CC36-48CA-DEB6-3702AB440798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8A5ACCE4-6327-1358-B184-E8599CA8A035}"/>
              </a:ext>
            </a:extLst>
          </p:cNvPr>
          <p:cNvSpPr txBox="1"/>
          <p:nvPr/>
        </p:nvSpPr>
        <p:spPr>
          <a:xfrm>
            <a:off x="685800" y="1676266"/>
            <a:ext cx="10820400" cy="31931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Unsichtbarkeit von Betroffenen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das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Empfinden einer Unumgänglichkeit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des Erlebens der Gewalt durch die Betroffenen normalisieren die Verbreitung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kommunikativer Gewalt in Online-Räumen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(z. B. Ortiz, 2019)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1" indent="-304815" defTabSz="609630">
              <a:lnSpc>
                <a:spcPct val="150000"/>
              </a:lnSpc>
              <a:buFont typeface="Wingdings" pitchFamily="2" charset="2"/>
              <a:buChar char="à"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Online Räume werden vermehrt Weiß, heteronormativ und männlich-gelesen geprägt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Duguay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2022)</a:t>
            </a:r>
          </a:p>
          <a:p>
            <a:pPr marL="520726" lvl="1" indent="-304815" defTabSz="609630">
              <a:lnSpc>
                <a:spcPct val="150000"/>
              </a:lnSpc>
              <a:buFont typeface="Wingdings" pitchFamily="2" charset="2"/>
              <a:buChar char="à"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Gleichzeitig empfinden einige Betroffene die Gewalt auch als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Motivation, sichtbar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 bleiben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eigene Communities zu stärken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McInroy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2024)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D2D0E1BF-F520-829F-C66F-42673E7C091B}"/>
              </a:ext>
            </a:extLst>
          </p:cNvPr>
          <p:cNvSpPr/>
          <p:nvPr/>
        </p:nvSpPr>
        <p:spPr>
          <a:xfrm>
            <a:off x="5384800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A221FC49-7071-99D0-6B2D-7E680080C81A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Konsequenzen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42C540-2D4C-624C-B7F0-D0F9E26B1701}"/>
              </a:ext>
            </a:extLst>
          </p:cNvPr>
          <p:cNvSpPr txBox="1"/>
          <p:nvPr/>
        </p:nvSpPr>
        <p:spPr>
          <a:xfrm>
            <a:off x="685800" y="301897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FD2C1A81-A5E1-ABE6-1678-AEDA032D3F33}"/>
              </a:ext>
            </a:extLst>
          </p:cNvPr>
          <p:cNvSpPr txBox="1"/>
          <p:nvPr/>
        </p:nvSpPr>
        <p:spPr>
          <a:xfrm>
            <a:off x="1508765" y="310292"/>
            <a:ext cx="990600" cy="1609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4021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4BB3B6-F0CC-953C-BFD8-C488E0782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0D4595C-971D-84D6-CE87-9A4D192145DB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454D6B8C-A5EA-CC9D-AACC-81A29A1C5FCA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8629EEF-B7E3-0C56-1AA7-F490F438D71E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1F150666-0B2D-411B-2456-FF2842173E8B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DAA211E6-D730-12AD-1B94-22035C8BDDD3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8D38658F-3F71-F390-C752-3B5DDCE38C53}"/>
              </a:ext>
            </a:extLst>
          </p:cNvPr>
          <p:cNvSpPr txBox="1"/>
          <p:nvPr/>
        </p:nvSpPr>
        <p:spPr>
          <a:xfrm>
            <a:off x="685800" y="1676266"/>
            <a:ext cx="10820400" cy="3651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Soziale Konsequenzen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können unter anderem sein: 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Ansprechpersonen (z. B. Familienmitglieder)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tun die Erfahrungen ab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(Ortiz, 2019) 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oder sprechen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Betroffenen die Verantwortung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für die Angriffe zu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Sobieraj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2020; Gröber et al., 2024)</a:t>
            </a: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Betroffene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fühlen sich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isoliert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(Chen et al., 2020; Sampaio-Dias et al., 2024)</a:t>
            </a:r>
          </a:p>
          <a:p>
            <a:pPr marL="520726" lvl="1" indent="-304815" defTabSz="609630">
              <a:lnSpc>
                <a:spcPct val="150000"/>
              </a:lnSpc>
              <a:buFont typeface="Wingdings" pitchFamily="2" charset="2"/>
              <a:buChar char="à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Besonders, wenn das Sprechen über Diskriminierungserfahrungen bei anderen Personen mit ähnlichen Erfahrungen zu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Retraumatisierung führen könnte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Centone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2024)</a:t>
            </a: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158BF9CE-C6C0-CA5C-4C87-99A87B3442EC}"/>
              </a:ext>
            </a:extLst>
          </p:cNvPr>
          <p:cNvSpPr/>
          <p:nvPr/>
        </p:nvSpPr>
        <p:spPr>
          <a:xfrm>
            <a:off x="5830687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ABF70C03-C52A-EF46-C4BF-D4E1E2DB7684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Konsequenzen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27FB144-E690-547B-AAAF-2891EDA17BF0}"/>
              </a:ext>
            </a:extLst>
          </p:cNvPr>
          <p:cNvSpPr txBox="1"/>
          <p:nvPr/>
        </p:nvSpPr>
        <p:spPr>
          <a:xfrm>
            <a:off x="685800" y="301897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945D38C0-0013-90F1-5413-8B7476057670}"/>
              </a:ext>
            </a:extLst>
          </p:cNvPr>
          <p:cNvSpPr txBox="1"/>
          <p:nvPr/>
        </p:nvSpPr>
        <p:spPr>
          <a:xfrm>
            <a:off x="1508765" y="310292"/>
            <a:ext cx="990600" cy="1609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62190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71BC7A-82F9-FFA0-77D9-4D396759E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20C21550-1655-817E-F9C2-336AEFD4DCE0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DEDB9B2B-C02C-D997-51A0-459122080C0D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E1ECCB14-0741-5F02-3250-95F0F9031A94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FF8500C3-A09B-92D3-E9D0-7747AB1313BC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C3E19953-E9B2-AF65-9406-196BDB13BBE6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E0AC6A0E-2F4A-437C-AF31-AC1C9DD995BD}"/>
              </a:ext>
            </a:extLst>
          </p:cNvPr>
          <p:cNvSpPr txBox="1"/>
          <p:nvPr/>
        </p:nvSpPr>
        <p:spPr>
          <a:xfrm>
            <a:off x="685800" y="1676267"/>
            <a:ext cx="10820400" cy="31931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Ökonomische Konsequenzen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können unter anderem sein: 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Ausgaben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Sicherheitsvorkehrungen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online und offline (Gröber et al., 2024) </a:t>
            </a: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Verringerung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Social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-Media-Einnahmen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bei z. B.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Shadowbans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von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Influencer:innen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Duguay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2020) oder durch allgemein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verringerte öffentliche Sichtbarkeit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aus Angst vor Angriffen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Sobieraj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2020) </a:t>
            </a: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Verringerung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Job-Chancen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 Grund von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Unsichtbarkeit auf Plattformen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wie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z. B. LinkedIn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Sobieraj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2020)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0E3049B4-B4D1-CCC6-EC45-3F829F195EC4}"/>
              </a:ext>
            </a:extLst>
          </p:cNvPr>
          <p:cNvSpPr/>
          <p:nvPr/>
        </p:nvSpPr>
        <p:spPr>
          <a:xfrm>
            <a:off x="6491087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E39F7468-1841-B58E-83B1-1FA6407466F2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Konsequenzen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61271D4-8BBA-DF0E-402F-05528126A946}"/>
              </a:ext>
            </a:extLst>
          </p:cNvPr>
          <p:cNvSpPr txBox="1"/>
          <p:nvPr/>
        </p:nvSpPr>
        <p:spPr>
          <a:xfrm>
            <a:off x="685800" y="301897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8B611E3B-05F0-F471-EFC5-0A81646C2E67}"/>
              </a:ext>
            </a:extLst>
          </p:cNvPr>
          <p:cNvSpPr txBox="1"/>
          <p:nvPr/>
        </p:nvSpPr>
        <p:spPr>
          <a:xfrm>
            <a:off x="1508765" y="310292"/>
            <a:ext cx="990600" cy="1609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84608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4B2A66-1BE3-8185-6B73-610A9D35F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1506F2A-35C2-698B-B463-3ADF1EF3F400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E1DFB783-B7BA-46F5-0352-98F33BB1FFFC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560F2A8-A753-1499-BE62-D565836EE05E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2D6FEEE3-D6D2-2929-A223-A2D312B69655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3DD1CED1-489A-C842-C485-EF4A0EB44CED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9C07C67A-6CEE-5081-BF9E-3CEF2EFDFDD4}"/>
              </a:ext>
            </a:extLst>
          </p:cNvPr>
          <p:cNvSpPr txBox="1"/>
          <p:nvPr/>
        </p:nvSpPr>
        <p:spPr>
          <a:xfrm>
            <a:off x="685800" y="1676266"/>
            <a:ext cx="10820400" cy="45781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Professionelle Konsequenzen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können unter anderem sein: 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Jobverlust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 Grund von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Verbreitung von Falschinformationen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in den Angriffen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Sobieraj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2020) 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(Gedanken über)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eigene Kündigung auf Grund der Angriffe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(Stahel &amp; Schoen, 2020) 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Normalisierung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der Gewalt für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Berufsgruppen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z. B.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Journalist:innen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(Adams, 2018)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Veränderung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veröffentlichten Inhalte, Selbstzensur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(Chen et al., 2020; Eckert,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2018) </a:t>
            </a:r>
          </a:p>
          <a:p>
            <a:pPr marL="520726" lvl="2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„Publizieren wird zur Mutprobe“ (Preuß et al., 2017)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A5992717-6E92-398F-A05B-5BA16FC46157}"/>
              </a:ext>
            </a:extLst>
          </p:cNvPr>
          <p:cNvSpPr/>
          <p:nvPr/>
        </p:nvSpPr>
        <p:spPr>
          <a:xfrm>
            <a:off x="6999087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7245BB3B-E342-BB25-6628-794607E6A23A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Konsequenzen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348C03-21C2-4799-7BCC-FFD50D6BAD42}"/>
              </a:ext>
            </a:extLst>
          </p:cNvPr>
          <p:cNvSpPr txBox="1"/>
          <p:nvPr/>
        </p:nvSpPr>
        <p:spPr>
          <a:xfrm>
            <a:off x="685800" y="301897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45FA4C17-45F8-6B7F-FA57-ADA3355F7F90}"/>
              </a:ext>
            </a:extLst>
          </p:cNvPr>
          <p:cNvSpPr txBox="1"/>
          <p:nvPr/>
        </p:nvSpPr>
        <p:spPr>
          <a:xfrm>
            <a:off x="1508765" y="310292"/>
            <a:ext cx="990600" cy="1609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6499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1B5AFD-FD5E-D11E-C155-8CCA075AD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F2FC085-C0A8-4B74-8DC1-457BCDBE0B88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E23696BA-E001-5C49-D165-F4F049FEDEB5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0A2E35C-FD0C-DE82-F897-ABA7843DFBED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AAA8FC2-E615-D320-FDEF-11D717CC0A18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A553CC46-E320-6759-C155-42AA8EA0D39A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D6F9FCE0-90D4-5F34-FA71-E8FA84978E08}"/>
              </a:ext>
            </a:extLst>
          </p:cNvPr>
          <p:cNvSpPr txBox="1"/>
          <p:nvPr/>
        </p:nvSpPr>
        <p:spPr>
          <a:xfrm>
            <a:off x="685800" y="1676266"/>
            <a:ext cx="10820400" cy="3654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Professionelle Konsequenzen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können unter anderem sein: 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Angriffe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bedrohen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die eigene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Existenz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als „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human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brand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“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Ouvrein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2023), bei gleichzeitiger beruflicher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Abhängigkeit von der Sichtbarkeit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Sobieraj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2020)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Angriffe können sich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negativ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 die eigene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professionelle Glaubwürdigkeit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auswirken (Naab et al., 2020)</a:t>
            </a:r>
          </a:p>
          <a:p>
            <a:pPr marL="825541" lvl="2" indent="-304815" defTabSz="609630">
              <a:lnSpc>
                <a:spcPct val="150000"/>
              </a:lnSpc>
              <a:buFont typeface="Wingdings" pitchFamily="2" charset="2"/>
              <a:buChar char="à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Bereits vor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Berufseintritt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kann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Angst vor möglichen Angriffen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beeinflussen,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wer sich für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öffentliche Professionen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entscheidet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Sobieraj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2020)</a:t>
            </a:r>
          </a:p>
          <a:p>
            <a:pPr marL="520726" lvl="2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27AECE86-EBB8-5CF3-F84D-C91F273F4AF2}"/>
              </a:ext>
            </a:extLst>
          </p:cNvPr>
          <p:cNvSpPr/>
          <p:nvPr/>
        </p:nvSpPr>
        <p:spPr>
          <a:xfrm>
            <a:off x="7563534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6CDC9964-88B4-6C48-4D5F-2FD2E7055C3B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Konsequenzen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05C48F-1B87-DE44-EAD9-93D2A2897D57}"/>
              </a:ext>
            </a:extLst>
          </p:cNvPr>
          <p:cNvSpPr txBox="1"/>
          <p:nvPr/>
        </p:nvSpPr>
        <p:spPr>
          <a:xfrm>
            <a:off x="685800" y="301897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99507CD8-4D9A-80C3-E86F-1FE8E78E5F6D}"/>
              </a:ext>
            </a:extLst>
          </p:cNvPr>
          <p:cNvSpPr txBox="1"/>
          <p:nvPr/>
        </p:nvSpPr>
        <p:spPr>
          <a:xfrm>
            <a:off x="1508765" y="310292"/>
            <a:ext cx="990600" cy="1609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2790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72D3EE-6450-CEE4-6CD7-E348CE854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CEFEC40-530F-F268-012D-74E538B7C1C3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A9221A02-1D31-D9B7-B5D6-2AE9D1BADBC5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F9301588-B009-FE0F-A21E-92FA0CF320BA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79703FB-8F23-8238-85B7-5AB97652732B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916D8F8E-AE99-2918-EED2-7F85E848FD81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5F7F984B-58C8-BC2D-8768-BD7F8AEA715A}"/>
              </a:ext>
            </a:extLst>
          </p:cNvPr>
          <p:cNvSpPr txBox="1"/>
          <p:nvPr/>
        </p:nvSpPr>
        <p:spPr>
          <a:xfrm>
            <a:off x="685800" y="1676266"/>
            <a:ext cx="10820400" cy="3651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Gesamtgesellschaftliche Konsequenzen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sind: </a:t>
            </a: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 Gewalt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kann zu einem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Kreislauf werden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: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Betroffene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können zu 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Täter:innen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werden (Bührer et al., 2025), was zu einer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allgemein gewaltvolleren Debattenkultur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führen kann</a:t>
            </a:r>
          </a:p>
          <a:p>
            <a:pPr marL="736637" lvl="2" indent="-215911" defTabSz="609630">
              <a:lnSpc>
                <a:spcPct val="150000"/>
              </a:lnSpc>
              <a:buFont typeface="Arial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Systemische Diskriminierung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führt dazu, dass besonders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intersektional marginalisierte Personen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im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Umgang mit den Konsequenzen von kommunikativer Gewalt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eingeschränkt sind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Sobieraj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2020)</a:t>
            </a: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CF00B2F9-3E2F-8C9D-8174-E4E03C55DBDB}"/>
              </a:ext>
            </a:extLst>
          </p:cNvPr>
          <p:cNvSpPr/>
          <p:nvPr/>
        </p:nvSpPr>
        <p:spPr>
          <a:xfrm>
            <a:off x="8286047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A868A665-B13F-AA3B-0773-C05ACB418488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Konsequenzen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FA2FD4-D246-C6C3-BF73-C879E73A58DD}"/>
              </a:ext>
            </a:extLst>
          </p:cNvPr>
          <p:cNvSpPr txBox="1"/>
          <p:nvPr/>
        </p:nvSpPr>
        <p:spPr>
          <a:xfrm>
            <a:off x="685800" y="301897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AD79DD9B-DBA8-4228-8EA7-39EF8EE87776}"/>
              </a:ext>
            </a:extLst>
          </p:cNvPr>
          <p:cNvSpPr txBox="1"/>
          <p:nvPr/>
        </p:nvSpPr>
        <p:spPr>
          <a:xfrm>
            <a:off x="1508765" y="310292"/>
            <a:ext cx="990600" cy="1609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7132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E2F2CF-C5E1-A0CC-DD65-483186B14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AED67CCB-C215-F63A-9206-45155A79C4F2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2B8D7446-FE07-5522-5970-B1EDFFE2363D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B4407B7-E9CC-5480-6CCE-57C51CD042D9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30D275C4-0F96-884E-D28C-5A1B64792CCA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B011BFA7-A1DE-8BFB-47EB-A2F3F707010D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F017F4BC-FFCE-3AC9-5DA6-D94DD22C1308}"/>
              </a:ext>
            </a:extLst>
          </p:cNvPr>
          <p:cNvSpPr txBox="1"/>
          <p:nvPr/>
        </p:nvSpPr>
        <p:spPr>
          <a:xfrm>
            <a:off x="685800" y="1676266"/>
            <a:ext cx="10820400" cy="3651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Gesamtgesellschaftliche Konsequenzen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sind: 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Durch Online-Räume, die toxisch, Weiß, heteronormativ und maskulin geprägt sind, wird ein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demokratisch notwendiger Wissensaustausch verhindert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Sobieraj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2020)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Existierende gesellschaftliche Ungleichheiten werden gefestigt, indem verschiedene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Themen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Perspektiven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nicht länger in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privaten und öffentlichen Räumen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diskutiert werden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Demokratische Institutionen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werden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 ihrer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Glaubwürdigkeit angezweifelt 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(Naab et al., 2020; Stahel &amp; Schoen, 2020;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Duguay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2020;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Sobieraj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2020)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D91DB92C-93B2-B3F7-FDAA-C17594F7E045}"/>
              </a:ext>
            </a:extLst>
          </p:cNvPr>
          <p:cNvSpPr/>
          <p:nvPr/>
        </p:nvSpPr>
        <p:spPr>
          <a:xfrm>
            <a:off x="8848174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5FE2859F-7779-367A-EC9F-50701C853D7E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Konsequenzen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FFE261-79C1-197F-6E37-177D21EAA4B9}"/>
              </a:ext>
            </a:extLst>
          </p:cNvPr>
          <p:cNvSpPr txBox="1"/>
          <p:nvPr/>
        </p:nvSpPr>
        <p:spPr>
          <a:xfrm>
            <a:off x="685800" y="301897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C7F7FE3F-2D17-C281-DD3E-FFC127065568}"/>
              </a:ext>
            </a:extLst>
          </p:cNvPr>
          <p:cNvSpPr txBox="1"/>
          <p:nvPr/>
        </p:nvSpPr>
        <p:spPr>
          <a:xfrm>
            <a:off x="1508765" y="310292"/>
            <a:ext cx="990600" cy="1609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3559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EDA83C-D695-5609-ED41-4EF44255E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CFA9C84B-B753-E4CA-0A70-12B9314D2CAD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F4F3CC46-518C-AF21-CB24-EBD19F2A29B1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911D7837-690B-38DD-010C-676AC889F967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CC8E6FF2-E912-FF9F-E61E-5E89ED516324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A0E895FB-E81D-EC92-6377-CE73A834FF24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01752E8B-8DE5-DEC6-9536-B263249FAA8E}"/>
              </a:ext>
            </a:extLst>
          </p:cNvPr>
          <p:cNvSpPr/>
          <p:nvPr/>
        </p:nvSpPr>
        <p:spPr>
          <a:xfrm>
            <a:off x="9464089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80498D5A-66C2-D469-410E-44709235B337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Konsequenzen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B083169-A9E7-5D38-D7C1-D4B3BAE8DFED}"/>
              </a:ext>
            </a:extLst>
          </p:cNvPr>
          <p:cNvSpPr txBox="1"/>
          <p:nvPr/>
        </p:nvSpPr>
        <p:spPr>
          <a:xfrm>
            <a:off x="685800" y="301897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E2410EB5-4916-EF10-E182-E63D738AF998}"/>
              </a:ext>
            </a:extLst>
          </p:cNvPr>
          <p:cNvSpPr txBox="1"/>
          <p:nvPr/>
        </p:nvSpPr>
        <p:spPr>
          <a:xfrm>
            <a:off x="1508765" y="310292"/>
            <a:ext cx="990600" cy="1609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  <p:sp>
        <p:nvSpPr>
          <p:cNvPr id="14" name="TextBox 7">
            <a:extLst>
              <a:ext uri="{FF2B5EF4-FFF2-40B4-BE49-F238E27FC236}">
                <a16:creationId xmlns:a16="http://schemas.microsoft.com/office/drawing/2014/main" id="{4899AF14-4B29-330F-83FC-D27EE8C6E8A9}"/>
              </a:ext>
            </a:extLst>
          </p:cNvPr>
          <p:cNvSpPr txBox="1"/>
          <p:nvPr/>
        </p:nvSpPr>
        <p:spPr>
          <a:xfrm>
            <a:off x="685800" y="1676266"/>
            <a:ext cx="10689425" cy="45781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911" lvl="1" algn="ctr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Generell gilt: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 Gewalt im Netz hat Konsequenzen! 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Sowohl online und offline als auch auf individueller und gesamtgesellschaftlicher Ebene beeinflussen die Angriffe das demokratische Zusammenleben negativ. </a:t>
            </a:r>
          </a:p>
          <a:p>
            <a:pPr marL="215911" lvl="1" algn="ctr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algn="ctr" defTabSz="609630">
              <a:lnSpc>
                <a:spcPct val="150000"/>
              </a:lnSpc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Äußerungen wie: „Geh doch einfach offline“ funktionieren nicht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– besonders, wenn Offline-Machtverhältnisse online gespiegelt werden, und (professionelle) Abhängigkeiten von Sichtbarkeit im Netz existieren. </a:t>
            </a:r>
          </a:p>
          <a:p>
            <a:pPr marL="215911" lvl="1" algn="ctr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algn="ctr" defTabSz="609630">
              <a:lnSpc>
                <a:spcPct val="150000"/>
              </a:lnSpc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Emotionale Reaktionen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 Angriffe sind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valide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können nicht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abgesprochen werden. </a:t>
            </a:r>
          </a:p>
        </p:txBody>
      </p:sp>
    </p:spTree>
    <p:extLst>
      <p:ext uri="{BB962C8B-B14F-4D97-AF65-F5344CB8AC3E}">
        <p14:creationId xmlns:p14="http://schemas.microsoft.com/office/powerpoint/2010/main" val="3413517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C1213E-7DE9-D117-4A38-F5C49FA8D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A51362CE-BCE5-92C5-CEE6-BE81BAD94942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1E2C8BD4-083C-78B9-123E-0CA588FA1B14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460EBB83-F01A-E011-4B23-10C7F60785DC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E0750273-C678-152D-8E31-2120C20BDCB4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BD3D4530-0B61-974E-23EE-DC5CB5700CAD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34F257A8-6BA8-F72B-1022-0CB28EFC8431}"/>
              </a:ext>
            </a:extLst>
          </p:cNvPr>
          <p:cNvSpPr/>
          <p:nvPr/>
        </p:nvSpPr>
        <p:spPr>
          <a:xfrm>
            <a:off x="10058400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BE81638F-2001-ED19-7D6D-7111C2469212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Konsequenzen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AA30E4-2F24-8E4E-EB75-345E86807E90}"/>
              </a:ext>
            </a:extLst>
          </p:cNvPr>
          <p:cNvSpPr txBox="1"/>
          <p:nvPr/>
        </p:nvSpPr>
        <p:spPr>
          <a:xfrm>
            <a:off x="685800" y="301897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A59E3602-9903-C806-0173-E21FAD8ED8D1}"/>
              </a:ext>
            </a:extLst>
          </p:cNvPr>
          <p:cNvSpPr txBox="1"/>
          <p:nvPr/>
        </p:nvSpPr>
        <p:spPr>
          <a:xfrm>
            <a:off x="1508765" y="310292"/>
            <a:ext cx="990600" cy="1609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  <p:sp>
        <p:nvSpPr>
          <p:cNvPr id="14" name="TextBox 7">
            <a:extLst>
              <a:ext uri="{FF2B5EF4-FFF2-40B4-BE49-F238E27FC236}">
                <a16:creationId xmlns:a16="http://schemas.microsoft.com/office/drawing/2014/main" id="{352C37B7-5A60-A610-8DCC-3E687F6DD3A5}"/>
              </a:ext>
            </a:extLst>
          </p:cNvPr>
          <p:cNvSpPr txBox="1"/>
          <p:nvPr/>
        </p:nvSpPr>
        <p:spPr>
          <a:xfrm>
            <a:off x="685800" y="1676266"/>
            <a:ext cx="10689425" cy="4113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Hier kannst du üben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 die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Konsequenzen von kommunikativer Gewalt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aufmerksam zu machen:  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Wie du mit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Täter:innen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und anderen Betroffenen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konstruktiv im Netz kommunizieren kannst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lernst du hier: </a:t>
            </a:r>
          </a:p>
          <a:p>
            <a:pPr marL="215911" lvl="1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7" name="Freeform 9">
            <a:hlinkClick r:id="rId8"/>
            <a:extLst>
              <a:ext uri="{FF2B5EF4-FFF2-40B4-BE49-F238E27FC236}">
                <a16:creationId xmlns:a16="http://schemas.microsoft.com/office/drawing/2014/main" id="{F13ABE49-2A97-8250-E66E-EF985095B31C}"/>
              </a:ext>
            </a:extLst>
          </p:cNvPr>
          <p:cNvSpPr/>
          <p:nvPr/>
        </p:nvSpPr>
        <p:spPr>
          <a:xfrm>
            <a:off x="4567777" y="2391122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alphaModFix amt="36000"/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14">
            <a:extLst>
              <a:ext uri="{FF2B5EF4-FFF2-40B4-BE49-F238E27FC236}">
                <a16:creationId xmlns:a16="http://schemas.microsoft.com/office/drawing/2014/main" id="{F606A5A7-8211-66D2-CBC5-9A3B2F24922C}"/>
              </a:ext>
            </a:extLst>
          </p:cNvPr>
          <p:cNvSpPr txBox="1"/>
          <p:nvPr/>
        </p:nvSpPr>
        <p:spPr>
          <a:xfrm>
            <a:off x="4779423" y="2783176"/>
            <a:ext cx="2664815" cy="2442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1"/>
              </a:rPr>
              <a:t>Perspektivübernahme</a:t>
            </a:r>
            <a:endParaRPr lang="de-DE" sz="1600" b="1" dirty="0">
              <a:solidFill>
                <a:srgbClr val="02578A"/>
              </a:solidFill>
              <a:latin typeface="Atkinson Hyperlegible" pitchFamily="2" charset="0"/>
              <a:ea typeface="Work Sans Bold"/>
              <a:cs typeface="Work Sans Bold"/>
              <a:sym typeface="Work Sans Bold"/>
            </a:endParaRPr>
          </a:p>
        </p:txBody>
      </p:sp>
      <p:sp>
        <p:nvSpPr>
          <p:cNvPr id="16" name="Freeform 9">
            <a:hlinkClick r:id="rId8"/>
            <a:extLst>
              <a:ext uri="{FF2B5EF4-FFF2-40B4-BE49-F238E27FC236}">
                <a16:creationId xmlns:a16="http://schemas.microsoft.com/office/drawing/2014/main" id="{E29CBE44-E891-B546-3CF2-A219791C0F88}"/>
              </a:ext>
            </a:extLst>
          </p:cNvPr>
          <p:cNvSpPr/>
          <p:nvPr/>
        </p:nvSpPr>
        <p:spPr>
          <a:xfrm>
            <a:off x="4633265" y="4642222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alphaModFix amt="36000"/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TextBox 14">
            <a:extLst>
              <a:ext uri="{FF2B5EF4-FFF2-40B4-BE49-F238E27FC236}">
                <a16:creationId xmlns:a16="http://schemas.microsoft.com/office/drawing/2014/main" id="{BDF4AFAF-3F2B-EFAE-A7A7-6B1095D351BE}"/>
              </a:ext>
            </a:extLst>
          </p:cNvPr>
          <p:cNvSpPr txBox="1"/>
          <p:nvPr/>
        </p:nvSpPr>
        <p:spPr>
          <a:xfrm>
            <a:off x="4844911" y="5034276"/>
            <a:ext cx="2664815" cy="2442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</a:rPr>
              <a:t>Onlineräume der Zukunft</a:t>
            </a:r>
          </a:p>
        </p:txBody>
      </p:sp>
    </p:spTree>
    <p:extLst>
      <p:ext uri="{BB962C8B-B14F-4D97-AF65-F5344CB8AC3E}">
        <p14:creationId xmlns:p14="http://schemas.microsoft.com/office/powerpoint/2010/main" val="37331409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C94B7A-8477-077D-889A-955FA1A8A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9716F664-8922-645C-F2BC-209457C641F5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9E9924AB-4C2A-F45B-A390-2AE7B1341E55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E696C16-945C-3D0B-C7F5-9DEFC61C2E39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F908D66E-F1BD-7E34-D611-897B5C2C2CA8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CDD375C4-2D78-20FB-9DA3-0E5793752721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EEFB53FB-1408-AB88-63DE-AD88C298C132}"/>
              </a:ext>
            </a:extLst>
          </p:cNvPr>
          <p:cNvSpPr/>
          <p:nvPr/>
        </p:nvSpPr>
        <p:spPr>
          <a:xfrm>
            <a:off x="10809087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795DD356-E132-93FD-95CF-C4311B0AE68A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Konsequenzen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6DD32F-8686-2561-6E85-FB17BD60ACA7}"/>
              </a:ext>
            </a:extLst>
          </p:cNvPr>
          <p:cNvSpPr txBox="1"/>
          <p:nvPr/>
        </p:nvSpPr>
        <p:spPr>
          <a:xfrm>
            <a:off x="685800" y="301897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D5D26D58-E052-5DC7-C191-CB9531C027A4}"/>
              </a:ext>
            </a:extLst>
          </p:cNvPr>
          <p:cNvSpPr txBox="1"/>
          <p:nvPr/>
        </p:nvSpPr>
        <p:spPr>
          <a:xfrm>
            <a:off x="1508765" y="310292"/>
            <a:ext cx="990600" cy="1609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  <p:sp>
        <p:nvSpPr>
          <p:cNvPr id="14" name="TextBox 7">
            <a:extLst>
              <a:ext uri="{FF2B5EF4-FFF2-40B4-BE49-F238E27FC236}">
                <a16:creationId xmlns:a16="http://schemas.microsoft.com/office/drawing/2014/main" id="{39607E55-2225-049F-933E-4E041B070519}"/>
              </a:ext>
            </a:extLst>
          </p:cNvPr>
          <p:cNvSpPr txBox="1"/>
          <p:nvPr/>
        </p:nvSpPr>
        <p:spPr>
          <a:xfrm>
            <a:off x="685800" y="1676266"/>
            <a:ext cx="10689425" cy="36517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Mehr Informationen,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wie du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psychische Konsequenzen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 kommunikativer Gewalt aufarbeiten kannst, findest du hier: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Angriffe im Netz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können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strafbar sein. Informationen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zur strafrechtlichen Nachverfolgung von kommunikativen Angriffen findest du hier: </a:t>
            </a: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0" name="Freeform 9">
            <a:hlinkClick r:id="rId8"/>
            <a:extLst>
              <a:ext uri="{FF2B5EF4-FFF2-40B4-BE49-F238E27FC236}">
                <a16:creationId xmlns:a16="http://schemas.microsoft.com/office/drawing/2014/main" id="{B1463A50-9FC8-1614-411C-283B47AD23FB}"/>
              </a:ext>
            </a:extLst>
          </p:cNvPr>
          <p:cNvSpPr/>
          <p:nvPr/>
        </p:nvSpPr>
        <p:spPr>
          <a:xfrm>
            <a:off x="4368800" y="2774772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alphaModFix amt="36000"/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40E8FB7-9AE3-0BFC-F6AD-8403830B5170}"/>
              </a:ext>
            </a:extLst>
          </p:cNvPr>
          <p:cNvSpPr txBox="1"/>
          <p:nvPr/>
        </p:nvSpPr>
        <p:spPr>
          <a:xfrm>
            <a:off x="4580446" y="3028658"/>
            <a:ext cx="2664815" cy="4879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  <a:defRPr/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1"/>
              </a:rPr>
              <a:t>Copingstrategien für </a:t>
            </a:r>
            <a:b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1"/>
              </a:rPr>
            </a:b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1"/>
              </a:rPr>
              <a:t>(in-)direkt Betroffene</a:t>
            </a:r>
            <a:endParaRPr lang="de-DE" sz="1600" b="1" dirty="0">
              <a:solidFill>
                <a:srgbClr val="02578A"/>
              </a:solidFill>
              <a:latin typeface="Atkinson Hyperlegible" pitchFamily="2" charset="0"/>
              <a:ea typeface="Work Sans Bold"/>
              <a:cs typeface="Work Sans Bold"/>
              <a:sym typeface="Work Sans Bold"/>
            </a:endParaRPr>
          </a:p>
        </p:txBody>
      </p:sp>
      <p:sp>
        <p:nvSpPr>
          <p:cNvPr id="16" name="Freeform 9">
            <a:hlinkClick r:id="rId8"/>
            <a:extLst>
              <a:ext uri="{FF2B5EF4-FFF2-40B4-BE49-F238E27FC236}">
                <a16:creationId xmlns:a16="http://schemas.microsoft.com/office/drawing/2014/main" id="{456DFCDB-C8A5-207D-473E-D3FA6ED16875}"/>
              </a:ext>
            </a:extLst>
          </p:cNvPr>
          <p:cNvSpPr/>
          <p:nvPr/>
        </p:nvSpPr>
        <p:spPr>
          <a:xfrm>
            <a:off x="4420156" y="5012215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alphaModFix amt="36000"/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TextBox 14">
            <a:extLst>
              <a:ext uri="{FF2B5EF4-FFF2-40B4-BE49-F238E27FC236}">
                <a16:creationId xmlns:a16="http://schemas.microsoft.com/office/drawing/2014/main" id="{DBFBE804-36EE-459A-C494-81B18B6ADB9C}"/>
              </a:ext>
            </a:extLst>
          </p:cNvPr>
          <p:cNvSpPr txBox="1"/>
          <p:nvPr/>
        </p:nvSpPr>
        <p:spPr>
          <a:xfrm>
            <a:off x="4631802" y="5266102"/>
            <a:ext cx="2664815" cy="4879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  <a:defRPr/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2"/>
              </a:rPr>
              <a:t>Strafverfolgung von Hass im Netz</a:t>
            </a:r>
            <a:endParaRPr lang="de-DE" sz="1600" b="1" dirty="0">
              <a:solidFill>
                <a:srgbClr val="02578A"/>
              </a:solidFill>
              <a:latin typeface="Atkinson Hyperlegible" pitchFamily="2" charset="0"/>
              <a:ea typeface="Work Sans Bold"/>
              <a:cs typeface="Work Sans Bold"/>
              <a:sym typeface="Work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3213577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37B176-DC7C-66BA-2C0F-399D08A66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2D62D108-2459-A5BA-28A2-BA138F48E7CB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726B6C25-9F76-9BD0-F1C8-5ADD01488157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269F390-F9AD-9084-0CBA-EBE819B8730F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EC0554A-AB69-3F8A-89CC-F397E9ADA6E7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6FDD0394-0B6C-40FC-618B-417CF2A5F5F1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5602A51B-6369-4AF3-A9F3-53CD8A04D30D}"/>
              </a:ext>
            </a:extLst>
          </p:cNvPr>
          <p:cNvSpPr txBox="1"/>
          <p:nvPr/>
        </p:nvSpPr>
        <p:spPr>
          <a:xfrm>
            <a:off x="685800" y="1676266"/>
            <a:ext cx="10689425" cy="36517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Wenige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Studien erheben Selbstauskünfte von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Täter:innen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über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Motive hinter Angriffen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(Bührer et al., 2024) </a:t>
            </a:r>
          </a:p>
          <a:p>
            <a:pPr marL="215911" lvl="1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Wingdings" pitchFamily="2" charset="2"/>
              </a:rPr>
              <a:t>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Untersuchte Einflussfaktoren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(Bührer et al., 2024): 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Größter Fokus auf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Persönlichkeitsmerkmalen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Täter:innen</a:t>
            </a: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1130357" lvl="3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Täter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verbreiten eher Angriffe gegen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unbekannte Personen oder Gruppen 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(Santos et al., 2023) 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sexten übergriffig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mit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Partner:innen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(Wachs et al., 2021)</a:t>
            </a:r>
          </a:p>
          <a:p>
            <a:pPr marL="1130357" lvl="3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Täterinnen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nutzen Technologien eher zur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Überwachung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Partner:innen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(Reed et al., 2021)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8B84991E-49F9-7F02-EBB0-0F6FD19F67BE}"/>
              </a:ext>
            </a:extLst>
          </p:cNvPr>
          <p:cNvSpPr/>
          <p:nvPr/>
        </p:nvSpPr>
        <p:spPr>
          <a:xfrm>
            <a:off x="660400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1DB60B61-A102-9634-FE3E-611E7DDB78FD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Hintergründe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ADEBB965-9A46-3567-3AE4-971188F10488}"/>
              </a:ext>
            </a:extLst>
          </p:cNvPr>
          <p:cNvSpPr txBox="1"/>
          <p:nvPr/>
        </p:nvSpPr>
        <p:spPr>
          <a:xfrm>
            <a:off x="685800" y="301897"/>
            <a:ext cx="990600" cy="1667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CADDA858-475B-0C5C-80B1-F57C9E6D56EE}"/>
              </a:ext>
            </a:extLst>
          </p:cNvPr>
          <p:cNvSpPr txBox="1"/>
          <p:nvPr/>
        </p:nvSpPr>
        <p:spPr>
          <a:xfrm>
            <a:off x="1508765" y="310293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 </a:t>
            </a:r>
          </a:p>
        </p:txBody>
      </p:sp>
    </p:spTree>
    <p:extLst>
      <p:ext uri="{BB962C8B-B14F-4D97-AF65-F5344CB8AC3E}">
        <p14:creationId xmlns:p14="http://schemas.microsoft.com/office/powerpoint/2010/main" val="18602284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9485BA-CAC1-E713-F212-036E6A95D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ED42FC05-1649-3833-058F-0D185915796D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9A3519C2-CA63-C3BD-3A14-03634BD5CA62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8629D3F-E63D-15A4-BE9B-8CEE1AD29EEB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23C10B81-1A30-A597-66BD-F37C57B3B4EF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556B52BF-24C7-265A-DF98-86419F818C62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32AA0E96-0395-6FAB-23B4-54C02389B621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A8E89AC0-629F-17FA-BB8A-F1BA1DDC2F1F}"/>
              </a:ext>
            </a:extLst>
          </p:cNvPr>
          <p:cNvSpPr txBox="1"/>
          <p:nvPr/>
        </p:nvSpPr>
        <p:spPr>
          <a:xfrm>
            <a:off x="685800" y="1676266"/>
            <a:ext cx="10820400" cy="3974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Adams, C. (2018). “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gender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first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”: The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nature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effect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sexist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abuse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female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technology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Journalism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Practice, 12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(7), 850–869.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/10.1080/17512786.2017.1350115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Alsawalqa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R. O.,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Alrawashdeh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M. N. (2022). The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role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patriarchal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structure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gender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stereotypes in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cyber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dating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abuse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A qualitative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examination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male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perpetrators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experiences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British 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Sociology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73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(3), 587–606.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/10.1111/1468-4446.12946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Bührer, S.,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Koban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K, &amp; Matthes, J. (2024). The WWW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digital hate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perpetration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What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who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why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?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scoping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review.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Computers in Human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Behavior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159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108321.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Cestone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L. M., Jones, L. V., Harris, M.,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Quezada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N., &amp; Roest-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Gyimah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N. (2024). Black Americans’ social emotional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responses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race-related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discriminatory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content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 social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media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Ethnic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&amp; Cultural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Diversity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Social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Work, 33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(2), 98–109.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/10.1080/15313204.2022.2137716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Chen, G. M., Pain, P., Chen, V. Y.,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Mekelburg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M., Springer, N.,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Troger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F. (2020). ‘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You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really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have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have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thick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skin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’: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cross-cultural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perspective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how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harassment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influences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female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Journalism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21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(7), 877–895.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/10.1177/1464884918768500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Deng, Z. (2024). “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don’t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mean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hurt”: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Female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gamers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’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reluctance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recognizing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confronting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sexism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gaming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 online-offline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juxtaposition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New Media &amp; Society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4"/>
              </a:rPr>
              <a:t>https://doi.org/10.1177/14614448241287831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</p:txBody>
      </p:sp>
    </p:spTree>
    <p:extLst>
      <p:ext uri="{BB962C8B-B14F-4D97-AF65-F5344CB8AC3E}">
        <p14:creationId xmlns:p14="http://schemas.microsoft.com/office/powerpoint/2010/main" val="19745676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F7AF68-AA7F-605C-D478-8F9529B7A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A6B0946F-60DF-D161-D9C9-423EFF370155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D4B03D66-C505-1F79-C217-8E6A84BCAA67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22A9EE6-17EF-DB3C-4CE2-26959727DF58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84901568-71D0-4747-48E0-F3C0FADC41F6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A125B906-D39F-7CD0-F802-437399783C60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8801522E-8733-0270-A739-BBE652E57B9E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4613DB39-99CD-D657-995C-A80B08591793}"/>
              </a:ext>
            </a:extLst>
          </p:cNvPr>
          <p:cNvSpPr txBox="1"/>
          <p:nvPr/>
        </p:nvSpPr>
        <p:spPr>
          <a:xfrm>
            <a:off x="685800" y="1676266"/>
            <a:ext cx="10820400" cy="3974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Duguay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S., Burgess, J.,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Suzor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N. (2020). Queer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women’s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experiences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patchwork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platform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governance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 Tinder, Instagram, and Vine.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Convergence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 International 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Research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into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New Media Technologies, 26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(2), 237–252.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/10.1177/1354856518781530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Eberwein, T. (2020). “Trolls”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“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warriors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faith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”?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Differentiating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dysfunctional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forms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media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criticism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comments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Information, Communication and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Ethics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Society, 18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(4), 575–587.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/10.1108/JICES-08-2019-0090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Eckert, S. (2018). Fighting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recognition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abuse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women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bloggers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Germany,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Switzerland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United Kingdom,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United States.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New Media &amp; Society, 20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(4), 1282–1302.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/10.1177/1461444816688457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Frischlich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L.,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Schatto-Eckrodt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T., Boberg, S.,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Wintterlin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F. (2021). Roots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incivility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How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personality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media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and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experiences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shape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uncivil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participation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.)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Media and Communication, 9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(1), 195–208.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4"/>
              </a:rPr>
              <a:t>https://doi.org/10.17645/mac.v9i1.3360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Gröber, L., Arshad, W.,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Shanza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Goetzen, A.,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Redmiles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E. M., Mustafa, M.,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Krombholz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K. (2024). “I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chose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fight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brave,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deal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with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”: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Threat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experiences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security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practices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Pakistani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content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creators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Proceedings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33rd USENIC Security Symposium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19–36.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Hayes, R. A., Carr, C. T., &amp; Wohn, D. Y. (2016).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One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click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many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meanings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Interpreting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paralinguistic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digital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affordances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social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media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Broad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casting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&amp; Electronic Media, 60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(1), 1.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/10.1080/08838151.2015. 1127248</a:t>
            </a:r>
          </a:p>
        </p:txBody>
      </p:sp>
    </p:spTree>
    <p:extLst>
      <p:ext uri="{BB962C8B-B14F-4D97-AF65-F5344CB8AC3E}">
        <p14:creationId xmlns:p14="http://schemas.microsoft.com/office/powerpoint/2010/main" val="40970080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31F84D-A6E0-3F56-DE1F-2FEF2A00A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BF5DEE0-189D-411A-6935-F52239A19A2C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00B3F427-7397-483C-855D-3B0E22256F99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9303C963-C4B0-74AA-6321-D518925C01B2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613AC5D7-D758-026F-1BF8-D1F88D584D71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8DB31656-A417-ABBD-79CA-702ACD5C59DA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CB393A8B-911C-1EF5-77ED-673AC2BC3DEF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460EB393-788D-FE85-9059-F0226349DFD6}"/>
              </a:ext>
            </a:extLst>
          </p:cNvPr>
          <p:cNvSpPr txBox="1"/>
          <p:nvPr/>
        </p:nvSpPr>
        <p:spPr>
          <a:xfrm>
            <a:off x="685800" y="1676266"/>
            <a:ext cx="10820400" cy="42823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Keum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B. T., &amp; Li, X. (2023).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racism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rumination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vigilance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Impact on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distress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loneliness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alcohol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 Counseling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Psychologist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51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(3), 422–448.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/10.1177/00110000221143521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Koch, L., Russo Riva, M. P., &amp; Steinert, J. I. (2025). Technology-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facilitated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gender-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based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violence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against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politically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active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women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systematic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review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psychological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consequences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women‘s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coping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behaviors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Trauma,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Violence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&amp;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Abuse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first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/10.1177/15248380251343185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Lazarus, R. S.,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Folkman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S. (1987).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Transactional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theory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research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emotions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coping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European 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Personality, 1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(3), 141–169.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4"/>
              </a:rPr>
              <a:t>https://psycnet.apa.org/doi/10.1002/per.2410010304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McInroy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L. B., Beer, O. W. J.,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Scheadler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T. R., Craig, S. L., &amp; Eaton, A. D. (2024).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Exploring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psychological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physiological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impacts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digital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microaggressions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hostile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climates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 LGBTQ+ 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youth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Current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Psychology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43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2586–2596.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/10.1007/s12144-023-04435-1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McLean, L., &amp; Griffiths, M. D. (2018).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Female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gamers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’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experience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harassment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social support in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gaming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A qualitative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study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International 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Mental Health and Addiction, 17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970–994.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5"/>
              </a:rPr>
              <a:t>https://doi.org/10.1007/s11469-018-9962-0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Naab, T. K., Heinbach, D., Ziegele, M., &amp; Grasberger, M.-T. (2020). Comments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credibility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How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critical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user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comments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decrease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perceived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news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article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credibility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 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Journalism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Studies, 21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(6), 783–801. 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/10.1080/1461670X.2020.1724181</a:t>
            </a:r>
          </a:p>
        </p:txBody>
      </p:sp>
    </p:spTree>
    <p:extLst>
      <p:ext uri="{BB962C8B-B14F-4D97-AF65-F5344CB8AC3E}">
        <p14:creationId xmlns:p14="http://schemas.microsoft.com/office/powerpoint/2010/main" val="40314942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1A1C59-434A-C533-669C-E26E5634B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F5CEA944-5526-CF94-E0A0-CC08C5B10E56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57DB2A4B-0259-5291-9166-CBEB7B27F974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DE78120F-786A-1ED6-A012-9B7E05370202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67B4E450-D529-A79D-2430-E5CE45C0B5B9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1373580C-6FFD-89C5-F358-4F75AFD7012C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760E5CB5-B666-F2D4-DBD3-20494A409B38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CCA50F53-EA93-9331-E76C-E201E16A60E1}"/>
              </a:ext>
            </a:extLst>
          </p:cNvPr>
          <p:cNvSpPr txBox="1"/>
          <p:nvPr/>
        </p:nvSpPr>
        <p:spPr>
          <a:xfrm>
            <a:off x="685800" y="1676266"/>
            <a:ext cx="10820400" cy="36669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Naezer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M., &amp; van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Oosterhout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L. (2021).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Only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sluts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love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sexting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Youth, sexual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norms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non-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consensual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sharing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digital sexual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images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Gender Studies, 30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(1), 79–90.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/10.1080/09589236.2020.1799767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Obermaier, M., Hofbauer, M., &amp; Reinemann, C. (2018).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targets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hate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How German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perceive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consequences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themselves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how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cope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with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it.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Studies in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Commu-nication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Media, 7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499–524.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Ortiz, S. M. (2019). “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You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can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say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got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desensitized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”: How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color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cope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with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everyday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racism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gaming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Sociological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Perspectives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62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(4), 572–588.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4"/>
              </a:rPr>
              <a:t>https://doi.org/10.1177/0731121419837588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Ouvrein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G., Jorge, A., Cabral, J.,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Vandebosch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H. (2023). Coping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comes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with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job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An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exploratory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study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selection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coping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strategies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aggression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among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social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media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influencers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Telematics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Informatics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Reports, 10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Article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100052.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5"/>
              </a:rPr>
              <a:t>https://doi.org/10.1016/j.teler.2023.100052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Preuß, M., Tetzlaff, F., Zick, A. (2017).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Hass im Alltag Medienschaffender. „Publizieren wird zur Mutprobe“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Mediendienst Integration.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Reed, L. A., Tolman, R. M., &amp; Ward, L. M. (2017). Gender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matters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Experiences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consequences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digital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dating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abuse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victimization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adolescent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dating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relationships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Adolescence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59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79–89.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/10.1016/j. adolescence.2017.05.015</a:t>
            </a:r>
          </a:p>
        </p:txBody>
      </p:sp>
    </p:spTree>
    <p:extLst>
      <p:ext uri="{BB962C8B-B14F-4D97-AF65-F5344CB8AC3E}">
        <p14:creationId xmlns:p14="http://schemas.microsoft.com/office/powerpoint/2010/main" val="22006769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3832FE-1039-ED14-DD2D-8C5E2BA4B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0CA0B05-1310-0C3D-3EB1-2D26B6DCE7D9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5C400ED1-C305-9BD2-9DDC-5F0DF44BA228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4913E06-9822-B40D-DA02-8A3996FEA8A2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4A439986-6955-7175-C7B2-16F20B39EC6E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752C7F2C-11FD-5622-61F3-8D53210E8DD0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BD3AE92F-D10E-D509-C69C-199843DC93BF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450FB440-E972-7088-DE6A-174D51A659C1}"/>
              </a:ext>
            </a:extLst>
          </p:cNvPr>
          <p:cNvSpPr txBox="1"/>
          <p:nvPr/>
        </p:nvSpPr>
        <p:spPr>
          <a:xfrm>
            <a:off x="685800" y="1676267"/>
            <a:ext cx="10820400" cy="45879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Rosenthal-von der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Pütten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A. M.,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Hastall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M. R., Köcher, S., Meske, C., Heinrich, T.,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Labrenz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F., 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Ocklenburg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S. (2019). “Likes”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social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rewards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Their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role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online social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comparison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decisions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like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other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people’s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selﬁes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Computers in Human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Behavior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92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76–86.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  <a:hlinkClick r:id="rId4"/>
              </a:rPr>
              <a:t>https://doi.org/10.1016/j.chb.2018.10.017</a:t>
            </a: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Sampaio-Dias, S.,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Silveirinha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M. J.,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Garcez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B., Subtil, F., Miranda, J.,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Cerqueira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C. (2024). “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are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prepared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critical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situations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 … but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are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not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prepared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this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”: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Empirical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structural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dimensions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gendered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harassment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Journalism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Practice, 18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(2), 301–318.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/10.1080/17512786.2023.2250755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Santos, I. L. S.,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Pimentel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C. E., &amp; Mariano, T. E. (2023).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trolling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The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impact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antisocial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content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social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media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gender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Psychological Reports, 126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(3), 1416–1429.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/10.1177/00332941211055705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Sarikakis, K., Kassa, B. E., Fenz, N., Goldschmitt, S.,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Kasser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J.,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Nowotarski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L. (2023). “My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haters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I”: Personal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political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responses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hate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against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female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Austria.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Feminist Media Studies, 23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(1), 67–82.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/10.1080/14680777.2021.1979068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Sobieraj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S. (2020).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Credible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Threat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Attacks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against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women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and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future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democracy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Oxford University Press.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Stahel, L., &amp; Schoen, C. (2020).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Female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journalists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under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attack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?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Explaining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gender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differences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reactions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audiences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’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attacks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New Media &amp; Society, 22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(10), 1849–1867.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/10.1177/1461444819885333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Turner, J. C., Hogg, M. A.,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Oakes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P. J., Reicher, S. D., 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Wetherell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M. S. (1987).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Rediscovering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social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group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A 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self-categorization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theory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Blackwell.</a:t>
            </a:r>
          </a:p>
        </p:txBody>
      </p:sp>
    </p:spTree>
    <p:extLst>
      <p:ext uri="{BB962C8B-B14F-4D97-AF65-F5344CB8AC3E}">
        <p14:creationId xmlns:p14="http://schemas.microsoft.com/office/powerpoint/2010/main" val="145799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362E25-BDF6-DA9B-CE2E-E93A10F4C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BAC9F0BC-76F4-E3BD-4EBF-D84600C5C5A8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9554C140-55A6-99C1-2DE6-9CFBF9F8E7BA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7896699F-5186-1884-2312-E60474808A11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116D2B9-D143-F3E5-5290-1D2A145C395C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7" name="TextBox 7">
            <a:extLst>
              <a:ext uri="{FF2B5EF4-FFF2-40B4-BE49-F238E27FC236}">
                <a16:creationId xmlns:a16="http://schemas.microsoft.com/office/drawing/2014/main" id="{D3FBA25A-3EC3-9890-EACB-36FC46403499}"/>
              </a:ext>
            </a:extLst>
          </p:cNvPr>
          <p:cNvSpPr txBox="1"/>
          <p:nvPr/>
        </p:nvSpPr>
        <p:spPr>
          <a:xfrm>
            <a:off x="685800" y="1676266"/>
            <a:ext cx="10820400" cy="8817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defTabSz="609630">
              <a:lnSpc>
                <a:spcPct val="150000"/>
              </a:lnSpc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7516471C-2BED-3C11-0FA8-09DE42E8413D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Literaturverzeichnis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454DBAB9-3CF3-5D30-1AF6-6E7791668D6A}"/>
              </a:ext>
            </a:extLst>
          </p:cNvPr>
          <p:cNvSpPr txBox="1"/>
          <p:nvPr/>
        </p:nvSpPr>
        <p:spPr>
          <a:xfrm>
            <a:off x="685800" y="1676266"/>
            <a:ext cx="10820400" cy="45879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Tuah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K. M.,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Tuah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A. S. B. M., &amp; Hasbi, R. (2024). Understanding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female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gamers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’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experiences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online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video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games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communities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Jurnal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Komunikasi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Malaysian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Communication, 41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(1), 485–502.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/10.17576/JKMJC-2025-4101-28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Udupa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S. (2019).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Nationalism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digital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age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Fun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metapractice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extreme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speech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International 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Communication, 13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(0),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Article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0.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ijoc.org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index.php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ijoc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article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view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/9105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Valkenburg, P. M. (2017). Understanding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self-effects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in social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media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Human Communication Research, 43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(2017), 477-490.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/10.1111/hcre.12113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Wachs, S., Wright, M. F.,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G´amez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-Guadix, M., &amp;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D¨oring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N. (2021). How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are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consensual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non-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consensual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pressured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sexting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linked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depression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self-harm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? The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moderating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effects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demographic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variables.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International 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Environmental Research and Public Health, 18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(5), 2597.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/10.3390/ijerph18052597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Walther, J. B. (2025). Making a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case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for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 social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process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approach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to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hate. In J. B. Walther &amp; R. E. Rice (Eds.),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Social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Processes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Online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Hate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(S. 9-36). Taylor &amp; Francis.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Wright, M. F., Huang, Z., Wachs, S.,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Aoyama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I.,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Kamble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S.,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Soudi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, S., et al. (2020).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Associations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between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cyberbullying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perpetration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the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dark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triad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personality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traits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: The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moderating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effect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country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origin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and 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gender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. 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Asia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Paciﬁc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Journal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of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</a:t>
            </a:r>
            <a:r>
              <a:rPr lang="de-DE" sz="1333" i="1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Social</a:t>
            </a:r>
            <a:r>
              <a:rPr lang="de-DE" sz="1333" i="1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 Work and Development, 30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(3), 242–256. https://</a:t>
            </a:r>
            <a:r>
              <a:rPr lang="de-DE" sz="1333" dirty="0" err="1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doi.org</a:t>
            </a:r>
            <a:r>
              <a:rPr lang="de-DE" sz="1333" dirty="0">
                <a:solidFill>
                  <a:srgbClr val="02578A"/>
                </a:solidFill>
                <a:latin typeface="Atkinson Hyperlegible" pitchFamily="2" charset="0"/>
                <a:ea typeface="Canva Sans"/>
                <a:cs typeface="Canva Sans"/>
                <a:sym typeface="Canva Sans"/>
              </a:rPr>
              <a:t>/10.1080/ 02185385.2020.1788979 </a:t>
            </a:r>
          </a:p>
          <a:p>
            <a:pPr marL="215911" lvl="1" indent="-304815" algn="just" defTabSz="609630">
              <a:lnSpc>
                <a:spcPct val="150000"/>
              </a:lnSpc>
              <a:defRPr/>
            </a:pPr>
            <a:endParaRPr lang="de-DE" sz="1333" dirty="0">
              <a:solidFill>
                <a:srgbClr val="02578A"/>
              </a:solidFill>
              <a:latin typeface="Atkinson Hyperlegible" pitchFamily="2" charset="0"/>
              <a:ea typeface="Canva Sans"/>
              <a:cs typeface="Canva Sans"/>
              <a:sym typeface="Canva Sans"/>
            </a:endParaRPr>
          </a:p>
        </p:txBody>
      </p:sp>
    </p:spTree>
    <p:extLst>
      <p:ext uri="{BB962C8B-B14F-4D97-AF65-F5344CB8AC3E}">
        <p14:creationId xmlns:p14="http://schemas.microsoft.com/office/powerpoint/2010/main" val="1868666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B26995-FE5E-7EA9-7612-88BA025BF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DC2247E-A684-DCF2-CEFD-B3C5016F7A26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BF6F73F9-AB66-F501-9CC2-4EA982B965EB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3A109CF-36F8-13AA-7398-4417FE06F093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DD89D885-4330-96B0-9F62-B753E4A569CE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E6C1778D-F1A3-029E-33DD-74B71205EAEF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3B6B1BF7-6945-1804-13C3-AA571A1374C1}"/>
              </a:ext>
            </a:extLst>
          </p:cNvPr>
          <p:cNvSpPr txBox="1"/>
          <p:nvPr/>
        </p:nvSpPr>
        <p:spPr>
          <a:xfrm>
            <a:off x="685800" y="1676266"/>
            <a:ext cx="10820400" cy="5036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Wingdings" pitchFamily="2" charset="2"/>
              <a:buChar char="à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Untersuchte Einflussfaktoren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(Bührer et al., 2024): 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Psychopathie, Machiavellismus, Narzissmus, Sadismus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können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Wahrscheinlichkeit,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Täter:in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 werden, teilweise erhöhen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Frischlich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2021; Wright et al., 2020)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Emotionen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wie Wut, Eifersucht, Rache können zu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Angriffen gegen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Partner:innen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führen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Alsawalqa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&amp;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Alrawashdeh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2022)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 Angriffe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können ein Versuch sein, die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eigene Beliebtheit zu steigern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Naezer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&amp; van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Oosterhout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2021) 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Angriffe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gegen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Institutionen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(z. B. Journalismus) können auf Grund von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enttäuschten Erwartungen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passieren (Eberwein, 2020)</a:t>
            </a:r>
          </a:p>
          <a:p>
            <a:pPr marL="1130357" lvl="3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1130357" lvl="3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A31148CE-53F6-2113-A25E-0F342E6ED724}"/>
              </a:ext>
            </a:extLst>
          </p:cNvPr>
          <p:cNvSpPr/>
          <p:nvPr/>
        </p:nvSpPr>
        <p:spPr>
          <a:xfrm>
            <a:off x="1270000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47F2D309-D376-A05F-5A84-7CD2272E5338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Hintergründe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6605D0AD-F5ED-0BC0-AD05-B1DCABC0F876}"/>
              </a:ext>
            </a:extLst>
          </p:cNvPr>
          <p:cNvSpPr txBox="1"/>
          <p:nvPr/>
        </p:nvSpPr>
        <p:spPr>
          <a:xfrm>
            <a:off x="685800" y="301897"/>
            <a:ext cx="990600" cy="1667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BCC0FCE9-3964-2062-4270-B3EF103FBBDB}"/>
              </a:ext>
            </a:extLst>
          </p:cNvPr>
          <p:cNvSpPr txBox="1"/>
          <p:nvPr/>
        </p:nvSpPr>
        <p:spPr>
          <a:xfrm>
            <a:off x="1508765" y="310293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 </a:t>
            </a:r>
          </a:p>
        </p:txBody>
      </p:sp>
    </p:spTree>
    <p:extLst>
      <p:ext uri="{BB962C8B-B14F-4D97-AF65-F5344CB8AC3E}">
        <p14:creationId xmlns:p14="http://schemas.microsoft.com/office/powerpoint/2010/main" val="3801891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BE1D3A-940D-7CDE-5776-EDF91C709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A206ED97-9080-F0C2-D599-A0A9785EA61B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EA81C8C1-6228-64EC-A6AA-9E00FE955AB5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C682B4A-555C-00D2-DF4C-CAA47ADA9F3B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F159C1DC-B1E3-E38A-2D3A-38C1886E5FFB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67A430E9-F33D-6ADC-AE42-0676373B7B82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A4FE5C6D-D009-60C6-111A-E9C42595D37E}"/>
              </a:ext>
            </a:extLst>
          </p:cNvPr>
          <p:cNvSpPr txBox="1"/>
          <p:nvPr/>
        </p:nvSpPr>
        <p:spPr>
          <a:xfrm>
            <a:off x="685800" y="1676266"/>
            <a:ext cx="10820400" cy="50398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Angriffe gegen Gruppen oder unbekannte Individuen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können außerdem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sozial-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werteabhängig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sein (Walther, 2025): 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Angriffe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gegenüber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Anderen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die auf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Identitätsmarkern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basieren, können Glaubenssätze von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Täter:innen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verstärken, dass die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Ausgrenzung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 als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„Other“-gelesenen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Personen und deren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Herabwürdigung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legitim sind (Valkenburg,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2017; Walther, 2025; Turner et al., 1987) 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Täter:innen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veröffentlichen dabei für ein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Publikum, welches ebenfalls Angriffe verbreitet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positives Feedback sowie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soziale Zugehörigkeit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ermöglicht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(Walther, 2025)</a:t>
            </a:r>
          </a:p>
          <a:p>
            <a:pPr marL="1130357" lvl="3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1130357" lvl="3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086EFE30-9023-0D70-0F3E-477A94516568}"/>
              </a:ext>
            </a:extLst>
          </p:cNvPr>
          <p:cNvSpPr/>
          <p:nvPr/>
        </p:nvSpPr>
        <p:spPr>
          <a:xfrm>
            <a:off x="2004065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8C316AC5-2831-B152-9321-68BB6A9E2358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Hintergründe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EA12B399-5438-875F-4A08-AD12993D0314}"/>
              </a:ext>
            </a:extLst>
          </p:cNvPr>
          <p:cNvSpPr txBox="1"/>
          <p:nvPr/>
        </p:nvSpPr>
        <p:spPr>
          <a:xfrm>
            <a:off x="685800" y="301897"/>
            <a:ext cx="990600" cy="1667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DD28709B-B17B-7C71-C351-F9E0D1DECB28}"/>
              </a:ext>
            </a:extLst>
          </p:cNvPr>
          <p:cNvSpPr txBox="1"/>
          <p:nvPr/>
        </p:nvSpPr>
        <p:spPr>
          <a:xfrm>
            <a:off x="1508765" y="310293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 </a:t>
            </a:r>
          </a:p>
        </p:txBody>
      </p:sp>
    </p:spTree>
    <p:extLst>
      <p:ext uri="{BB962C8B-B14F-4D97-AF65-F5344CB8AC3E}">
        <p14:creationId xmlns:p14="http://schemas.microsoft.com/office/powerpoint/2010/main" val="126311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DC00D1-46E8-6063-6B90-A09D75D6A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9C9861AA-BF5F-C68A-E4A4-321D3E2AD57E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2820B6C1-2E0E-50BB-EB1B-698E1974B20A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6CA1EACD-DAFE-734D-E3E2-F2951AD4115F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9A963D9-2124-1AC7-034F-3E6A09601A9D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45A472E0-BD7E-4866-24EF-4D816A76ECE5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4D19B7BE-653F-8791-A614-31586D202AAC}"/>
              </a:ext>
            </a:extLst>
          </p:cNvPr>
          <p:cNvSpPr txBox="1"/>
          <p:nvPr/>
        </p:nvSpPr>
        <p:spPr>
          <a:xfrm>
            <a:off x="685800" y="1676266"/>
            <a:ext cx="10820400" cy="36548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Wingdings" pitchFamily="2" charset="2"/>
              <a:buChar char="à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Soziale Belohnungsprozesse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könnten so positive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Emotionen von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Täter:innen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bei der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Verbreitung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kommunikativen Angriffen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verstärken (Walther, 2025):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Täter:innen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empfinden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Spaß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Udupa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2019) 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Der eigene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soziale Status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als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Gruppenmitglied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wird durch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positive Feedbackprozesse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gefestigt,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Täter:innen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werden sozial akzeptiert (Hayes et al.,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2016; Rosenthal-von der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Pütten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al., 2019) 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unterstützen sich gegenseitig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Feedback-Prozesse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für das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Verbreiten von Angriffen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könnten das Selbstbild und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das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Selbstwertgefühl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Täter:innen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positiv beeinflussen (Walther, 2022; 2025)</a:t>
            </a: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BCEA4919-6393-8D19-79F7-863B7DF082DF}"/>
              </a:ext>
            </a:extLst>
          </p:cNvPr>
          <p:cNvSpPr/>
          <p:nvPr/>
        </p:nvSpPr>
        <p:spPr>
          <a:xfrm>
            <a:off x="2434034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1FC78585-719D-9642-4B55-BC78CAF1ECEB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Hintergründe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0C1EB668-F7D5-47F2-335B-5915EDCE84B2}"/>
              </a:ext>
            </a:extLst>
          </p:cNvPr>
          <p:cNvSpPr txBox="1"/>
          <p:nvPr/>
        </p:nvSpPr>
        <p:spPr>
          <a:xfrm>
            <a:off x="685800" y="301897"/>
            <a:ext cx="990600" cy="1667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0FCD36E9-DD60-E8A0-D402-5441B2B02249}"/>
              </a:ext>
            </a:extLst>
          </p:cNvPr>
          <p:cNvSpPr txBox="1"/>
          <p:nvPr/>
        </p:nvSpPr>
        <p:spPr>
          <a:xfrm>
            <a:off x="1508765" y="310293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 </a:t>
            </a:r>
          </a:p>
        </p:txBody>
      </p:sp>
    </p:spTree>
    <p:extLst>
      <p:ext uri="{BB962C8B-B14F-4D97-AF65-F5344CB8AC3E}">
        <p14:creationId xmlns:p14="http://schemas.microsoft.com/office/powerpoint/2010/main" val="2386823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DC39CF-4406-388F-FEEA-6CF49D83C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ED007607-BA3E-BA08-E52B-0267EBAEFB5F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633DD748-C55B-2CE8-FAF2-C79A82324E50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D9EBBF99-C6AE-2A04-3810-94B387A91A6B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E0B983A-9629-4EF1-517A-D80CE49A1C53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474290D3-6E60-849E-42C0-4D0EA52301ED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CD0F37B7-CA3E-21D7-3602-E38CAEB5F42E}"/>
              </a:ext>
            </a:extLst>
          </p:cNvPr>
          <p:cNvSpPr txBox="1"/>
          <p:nvPr/>
        </p:nvSpPr>
        <p:spPr>
          <a:xfrm>
            <a:off x="685800" y="1676266"/>
            <a:ext cx="10820400" cy="18050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1A0AB831-9350-7C2A-8CAA-E607C372BDF0}"/>
              </a:ext>
            </a:extLst>
          </p:cNvPr>
          <p:cNvSpPr/>
          <p:nvPr/>
        </p:nvSpPr>
        <p:spPr>
          <a:xfrm>
            <a:off x="2844800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65CD16AA-91BA-1147-E00E-CA0847C36C85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Hintergründe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96437BF6-9197-FE34-45F3-BEAAACBF9E1B}"/>
              </a:ext>
            </a:extLst>
          </p:cNvPr>
          <p:cNvSpPr txBox="1"/>
          <p:nvPr/>
        </p:nvSpPr>
        <p:spPr>
          <a:xfrm>
            <a:off x="685800" y="301897"/>
            <a:ext cx="990600" cy="1667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8BD4FE2B-8092-780D-1842-14B4FF61986F}"/>
              </a:ext>
            </a:extLst>
          </p:cNvPr>
          <p:cNvSpPr txBox="1"/>
          <p:nvPr/>
        </p:nvSpPr>
        <p:spPr>
          <a:xfrm>
            <a:off x="1508765" y="310293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 </a:t>
            </a: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A71B68B0-2C4F-D203-0E5A-059C91A05622}"/>
              </a:ext>
            </a:extLst>
          </p:cNvPr>
          <p:cNvSpPr txBox="1"/>
          <p:nvPr/>
        </p:nvSpPr>
        <p:spPr>
          <a:xfrm>
            <a:off x="685800" y="1676266"/>
            <a:ext cx="10820400" cy="4113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Hintergründe und Motivationen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für die Verbreitung von kommunikativen Angriffen im Netz sind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verschieden: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Beziehung zwischen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Täter:innen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Betroffenen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sowie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individuelle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Emotionen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Persönlichkeitsmerkmale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können eine Rolle spielen, wer wen wie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kommunikativ angreift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(Bührer et al., 2024) 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Glaubenssätze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über Ingroup/Outgroup-Differenzen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Hierarchien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sowie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soziale Prozesse zwischen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Täter:innen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führen zur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vermehrten Verbreitung von Angriffen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Das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Veröffentlichen von Angriffen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verfestigt außerdem ebenjene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Glaubenssätze </a:t>
            </a:r>
            <a:b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(Walther, 2022; 2025)</a:t>
            </a:r>
          </a:p>
        </p:txBody>
      </p:sp>
    </p:spTree>
    <p:extLst>
      <p:ext uri="{BB962C8B-B14F-4D97-AF65-F5344CB8AC3E}">
        <p14:creationId xmlns:p14="http://schemas.microsoft.com/office/powerpoint/2010/main" val="143341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0D61E7-86EE-5298-C516-074DD758C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E88E667-7902-34FD-8111-693680D987C6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0CBB6BE1-3C2F-A0B3-3447-72BD4651C9A6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EF27B75-87D9-AC13-DF5F-5C4D6B6C4797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BE8501C-FADD-8467-66CB-1A56F5342C6A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C4360F46-12E8-059E-397D-DFDBA5FE9D68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2090CD12-9BEE-F15B-BD13-25AB164F78AD}"/>
              </a:ext>
            </a:extLst>
          </p:cNvPr>
          <p:cNvSpPr/>
          <p:nvPr/>
        </p:nvSpPr>
        <p:spPr>
          <a:xfrm>
            <a:off x="3606800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F7A05448-05E0-8FBC-E4E8-F3F1A056BCE4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Hintergründe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DFF277-49DB-12BB-147B-FFEA19F51B0B}"/>
              </a:ext>
            </a:extLst>
          </p:cNvPr>
          <p:cNvSpPr txBox="1"/>
          <p:nvPr/>
        </p:nvSpPr>
        <p:spPr>
          <a:xfrm>
            <a:off x="685800" y="301897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5A1288C6-73D5-31AF-FCC9-DD647596BE82}"/>
              </a:ext>
            </a:extLst>
          </p:cNvPr>
          <p:cNvSpPr txBox="1"/>
          <p:nvPr/>
        </p:nvSpPr>
        <p:spPr>
          <a:xfrm>
            <a:off x="1508765" y="310292"/>
            <a:ext cx="990600" cy="1609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  <p:sp>
        <p:nvSpPr>
          <p:cNvPr id="14" name="TextBox 7">
            <a:extLst>
              <a:ext uri="{FF2B5EF4-FFF2-40B4-BE49-F238E27FC236}">
                <a16:creationId xmlns:a16="http://schemas.microsoft.com/office/drawing/2014/main" id="{9EE44FFC-0F8D-BFD1-AA63-49D23D99DA5C}"/>
              </a:ext>
            </a:extLst>
          </p:cNvPr>
          <p:cNvSpPr txBox="1"/>
          <p:nvPr/>
        </p:nvSpPr>
        <p:spPr>
          <a:xfrm>
            <a:off x="685800" y="1676266"/>
            <a:ext cx="10689425" cy="4113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15911" lvl="1" algn="ctr" defTabSz="609630">
              <a:lnSpc>
                <a:spcPct val="150000"/>
              </a:lnSpc>
              <a:defRPr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Generell gilt: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Verantwortlich für kommunikative Angriffe sind immer </a:t>
            </a:r>
            <a:r>
              <a:rPr lang="de-DE" sz="2000" b="1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Täter:innen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! Betroffene tragen keine Mitschuld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egal von wem, wie, oder über welche Kanäle sie angegriffen werden! </a:t>
            </a:r>
          </a:p>
          <a:p>
            <a:pPr marL="215911" lvl="1" algn="ctr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Hier kannst du üben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verschiedene Motivationen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für die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Verbreitung von kommunikativer Gewalt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zu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reflektieren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: 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215911" lvl="1" algn="ctr" defTabSz="609630">
              <a:lnSpc>
                <a:spcPct val="150000"/>
              </a:lnSpc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7" name="Freeform 9">
            <a:hlinkClick r:id="rId8"/>
            <a:extLst>
              <a:ext uri="{FF2B5EF4-FFF2-40B4-BE49-F238E27FC236}">
                <a16:creationId xmlns:a16="http://schemas.microsoft.com/office/drawing/2014/main" id="{2756CA3A-155F-A083-E154-9719F4ACF5EC}"/>
              </a:ext>
            </a:extLst>
          </p:cNvPr>
          <p:cNvSpPr/>
          <p:nvPr/>
        </p:nvSpPr>
        <p:spPr>
          <a:xfrm>
            <a:off x="4795575" y="4444990"/>
            <a:ext cx="3056446" cy="903526"/>
          </a:xfrm>
          <a:custGeom>
            <a:avLst/>
            <a:gdLst/>
            <a:ahLst/>
            <a:cxnLst/>
            <a:rect l="l" t="t" r="r" b="b"/>
            <a:pathLst>
              <a:path w="3454023" h="948286">
                <a:moveTo>
                  <a:pt x="0" y="0"/>
                </a:moveTo>
                <a:lnTo>
                  <a:pt x="3454022" y="0"/>
                </a:lnTo>
                <a:lnTo>
                  <a:pt x="3454022" y="948286"/>
                </a:lnTo>
                <a:lnTo>
                  <a:pt x="0" y="94828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alphaModFix amt="36000"/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14">
            <a:extLst>
              <a:ext uri="{FF2B5EF4-FFF2-40B4-BE49-F238E27FC236}">
                <a16:creationId xmlns:a16="http://schemas.microsoft.com/office/drawing/2014/main" id="{57799F4B-7C4A-D962-A04B-9444D3DC91F6}"/>
              </a:ext>
            </a:extLst>
          </p:cNvPr>
          <p:cNvSpPr txBox="1"/>
          <p:nvPr/>
        </p:nvSpPr>
        <p:spPr>
          <a:xfrm>
            <a:off x="4991390" y="4776206"/>
            <a:ext cx="2664815" cy="2442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defTabSz="609630">
              <a:lnSpc>
                <a:spcPts val="1866"/>
              </a:lnSpc>
              <a:spcBef>
                <a:spcPct val="0"/>
              </a:spcBef>
            </a:pPr>
            <a:r>
              <a:rPr lang="de-DE" sz="1600" b="1" dirty="0">
                <a:solidFill>
                  <a:srgbClr val="02578A"/>
                </a:solidFill>
                <a:latin typeface="Atkinson Hyperlegible" pitchFamily="2" charset="0"/>
                <a:ea typeface="Work Sans Bold"/>
                <a:cs typeface="Work Sans Bold"/>
                <a:sym typeface="Work Sans Bold"/>
                <a:hlinkClick r:id="rId11"/>
              </a:rPr>
              <a:t>Perspektivübernahme</a:t>
            </a:r>
            <a:endParaRPr lang="de-DE" sz="1600" b="1" dirty="0">
              <a:solidFill>
                <a:srgbClr val="02578A"/>
              </a:solidFill>
              <a:latin typeface="Atkinson Hyperlegible" pitchFamily="2" charset="0"/>
              <a:ea typeface="Work Sans Bold"/>
              <a:cs typeface="Work Sans Bold"/>
              <a:sym typeface="Work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4092853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A798F8-EFE4-77C7-C12D-EAAB32F06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85EC3E2-FE94-5577-717E-698DDB3D32CA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588E3F08-852D-96CD-3D68-13D9CC84F694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958D690-5EEB-3E6B-5DC7-5F85E3C63814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A5D659D-233E-3B0C-ADB6-0A9B040FBDDC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0AC2CF77-1D54-E259-D2CA-D6A0917EED25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97250769-65CE-8AA9-A249-1A52BCB3DCA5}"/>
              </a:ext>
            </a:extLst>
          </p:cNvPr>
          <p:cNvSpPr txBox="1"/>
          <p:nvPr/>
        </p:nvSpPr>
        <p:spPr>
          <a:xfrm>
            <a:off x="685800" y="1676266"/>
            <a:ext cx="10820400" cy="4113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Das Erfahren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 kommunikativer Gewalt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kann für (in-)direkt Betroffene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psychologische,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soziale, ökonomische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professionelle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Folgen haben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Sobieraj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2020)  </a:t>
            </a: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Psychologische Konsequenzen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können unter anderem sein: 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Negative Emotionen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wie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Stress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Depressionen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(Koch et al., 2025)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Auf Diskriminierung basierende Angst 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Sobieraj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2020)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Scham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und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Selbstzweifel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(Adams, 2018; Sarikakis et al., 2023)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82A652D3-33F6-C3D9-0CC2-6C5112DBF5C0}"/>
              </a:ext>
            </a:extLst>
          </p:cNvPr>
          <p:cNvSpPr/>
          <p:nvPr/>
        </p:nvSpPr>
        <p:spPr>
          <a:xfrm>
            <a:off x="4129150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D52F3C7F-CB06-3505-E56F-5719BAD99F48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Konsequenzen</a:t>
            </a: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B115B095-34EB-9E7B-0AEC-AEDD96FE643E}"/>
              </a:ext>
            </a:extLst>
          </p:cNvPr>
          <p:cNvSpPr txBox="1"/>
          <p:nvPr/>
        </p:nvSpPr>
        <p:spPr>
          <a:xfrm>
            <a:off x="685800" y="301897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47C84E25-5D33-714D-1269-B51BE084A2B4}"/>
              </a:ext>
            </a:extLst>
          </p:cNvPr>
          <p:cNvSpPr txBox="1"/>
          <p:nvPr/>
        </p:nvSpPr>
        <p:spPr>
          <a:xfrm>
            <a:off x="1508765" y="310292"/>
            <a:ext cx="990600" cy="1609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6888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5F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85A93F-DE7B-9B2D-1BA0-005B0F90D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B928613-EF73-D4CC-2894-3C6F09861AFC}"/>
              </a:ext>
            </a:extLst>
          </p:cNvPr>
          <p:cNvSpPr/>
          <p:nvPr/>
        </p:nvSpPr>
        <p:spPr>
          <a:xfrm>
            <a:off x="11207025" y="298737"/>
            <a:ext cx="168200" cy="185763"/>
          </a:xfrm>
          <a:custGeom>
            <a:avLst/>
            <a:gdLst/>
            <a:ahLst/>
            <a:cxnLst/>
            <a:rect l="l" t="t" r="r" b="b"/>
            <a:pathLst>
              <a:path w="252300" h="278645">
                <a:moveTo>
                  <a:pt x="0" y="0"/>
                </a:moveTo>
                <a:lnTo>
                  <a:pt x="252300" y="0"/>
                </a:lnTo>
                <a:lnTo>
                  <a:pt x="252300" y="278645"/>
                </a:lnTo>
                <a:lnTo>
                  <a:pt x="0" y="27864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" name="Group 3">
            <a:extLst>
              <a:ext uri="{FF2B5EF4-FFF2-40B4-BE49-F238E27FC236}">
                <a16:creationId xmlns:a16="http://schemas.microsoft.com/office/drawing/2014/main" id="{31358EDB-A08A-32B2-8FA5-22688D13F4D3}"/>
              </a:ext>
            </a:extLst>
          </p:cNvPr>
          <p:cNvGrpSpPr/>
          <p:nvPr/>
        </p:nvGrpSpPr>
        <p:grpSpPr>
          <a:xfrm>
            <a:off x="685800" y="685800"/>
            <a:ext cx="10820400" cy="5486400"/>
            <a:chOff x="0" y="0"/>
            <a:chExt cx="4274726" cy="2167467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79870880-4DFB-1305-66EE-6E36391A049C}"/>
                </a:ext>
              </a:extLst>
            </p:cNvPr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ln w="28575" cap="sq">
              <a:solidFill>
                <a:srgbClr val="AF0178"/>
              </a:solidFill>
              <a:prstDash val="solid"/>
              <a:miter/>
            </a:ln>
          </p:spPr>
          <p:txBody>
            <a:bodyPr/>
            <a:lstStyle/>
            <a:p>
              <a:pPr defTabSz="609630"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EAC46C4-182C-E580-95CB-9D8188E7A902}"/>
                </a:ext>
              </a:extLst>
            </p:cNvPr>
            <p:cNvSpPr txBox="1"/>
            <p:nvPr/>
          </p:nvSpPr>
          <p:spPr>
            <a:xfrm>
              <a:off x="0" y="-28575"/>
              <a:ext cx="4274726" cy="219604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307"/>
                </a:lnSpc>
                <a:defRPr/>
              </a:pPr>
              <a:endParaRPr lang="de-DE" sz="1200" dirty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6" name="Freeform 6">
            <a:extLst>
              <a:ext uri="{FF2B5EF4-FFF2-40B4-BE49-F238E27FC236}">
                <a16:creationId xmlns:a16="http://schemas.microsoft.com/office/drawing/2014/main" id="{D7785251-D77F-EBCC-DCC9-B7C96EEC6EF2}"/>
              </a:ext>
            </a:extLst>
          </p:cNvPr>
          <p:cNvSpPr/>
          <p:nvPr/>
        </p:nvSpPr>
        <p:spPr>
          <a:xfrm rot="5400000" flipH="1">
            <a:off x="9114456" y="4337196"/>
            <a:ext cx="3476147" cy="3670009"/>
          </a:xfrm>
          <a:custGeom>
            <a:avLst/>
            <a:gdLst/>
            <a:ahLst/>
            <a:cxnLst/>
            <a:rect l="l" t="t" r="r" b="b"/>
            <a:pathLst>
              <a:path w="5214220" h="5505013">
                <a:moveTo>
                  <a:pt x="5214220" y="0"/>
                </a:moveTo>
                <a:lnTo>
                  <a:pt x="0" y="0"/>
                </a:lnTo>
                <a:lnTo>
                  <a:pt x="0" y="5505014"/>
                </a:lnTo>
                <a:lnTo>
                  <a:pt x="5214220" y="5505014"/>
                </a:lnTo>
                <a:lnTo>
                  <a:pt x="52142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4DDCAD30-961F-2417-78AE-366466E499B8}"/>
              </a:ext>
            </a:extLst>
          </p:cNvPr>
          <p:cNvSpPr txBox="1"/>
          <p:nvPr/>
        </p:nvSpPr>
        <p:spPr>
          <a:xfrm>
            <a:off x="685800" y="1676267"/>
            <a:ext cx="10820400" cy="5036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0726" lvl="1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Psychologische Konsequenzen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können unter anderem sein: 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Angstgefühle bezüglich der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eigenen Sicherheit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und der Sicherheit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von Familienmitgliedern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(Koch et al., 2025)</a:t>
            </a:r>
          </a:p>
          <a:p>
            <a:pPr marL="825541" lvl="2" indent="-304815" defTabSz="609630">
              <a:lnSpc>
                <a:spcPct val="150000"/>
              </a:lnSpc>
              <a:buFont typeface="Wingdings" pitchFamily="2" charset="2"/>
              <a:buChar char="à"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Direkte, psychologische Konsequenzen führen zur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Unsichtbarkeit von diversen Personen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in Online-Räumen, wenn diese ihre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Identität verstecken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oder die 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Räume verlassen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(Deng, 2024; McLean &amp; Griffiths, 2018; 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Tuah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et al. 2025)</a:t>
            </a:r>
          </a:p>
          <a:p>
            <a:pPr marL="825541" lvl="2" indent="-304815" defTabSz="609630">
              <a:lnSpc>
                <a:spcPct val="150000"/>
              </a:lnSpc>
              <a:buFont typeface="Wingdings" pitchFamily="2" charset="2"/>
              <a:buChar char="à"/>
            </a:pP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Negative Emotionen können des Weiteren zu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ungesunden Coping-Strategien 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führen, wie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Alkoholmissbrauch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Keum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 &amp; Li, 2023) oder </a:t>
            </a: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selbstverletzendem </a:t>
            </a:r>
            <a:b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</a:br>
            <a:r>
              <a:rPr lang="de-DE" sz="2000" b="1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Verhalten 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(</a:t>
            </a:r>
            <a:r>
              <a:rPr lang="de-DE" sz="2000" dirty="0" err="1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McInroy</a:t>
            </a:r>
            <a:r>
              <a:rPr lang="de-DE" sz="2000" dirty="0">
                <a:solidFill>
                  <a:srgbClr val="02578A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, 2024) </a:t>
            </a:r>
          </a:p>
          <a:p>
            <a:pPr marL="825541" lvl="2" indent="-304815" defTabSz="60963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de-DE" sz="2000" b="1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  <a:p>
            <a:pPr marL="431822" lvl="1" indent="-215911" defTabSz="609630">
              <a:lnSpc>
                <a:spcPct val="150000"/>
              </a:lnSpc>
              <a:buFont typeface="Arial"/>
              <a:buChar char="•"/>
              <a:defRPr/>
            </a:pPr>
            <a:endParaRPr lang="de-DE" sz="2000" dirty="0">
              <a:solidFill>
                <a:srgbClr val="02578A"/>
              </a:solidFill>
              <a:latin typeface="Atkinson Hyperlegible" pitchFamily="2" charset="0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45F6B73E-852C-32BA-965C-F79FE452A519}"/>
              </a:ext>
            </a:extLst>
          </p:cNvPr>
          <p:cNvSpPr/>
          <p:nvPr/>
        </p:nvSpPr>
        <p:spPr>
          <a:xfrm>
            <a:off x="4826000" y="5810943"/>
            <a:ext cx="722513" cy="722513"/>
          </a:xfrm>
          <a:custGeom>
            <a:avLst/>
            <a:gdLst/>
            <a:ahLst/>
            <a:cxnLst/>
            <a:rect l="l" t="t" r="r" b="b"/>
            <a:pathLst>
              <a:path w="1083770" h="1083770">
                <a:moveTo>
                  <a:pt x="0" y="0"/>
                </a:moveTo>
                <a:lnTo>
                  <a:pt x="1083770" y="0"/>
                </a:lnTo>
                <a:lnTo>
                  <a:pt x="1083770" y="1083770"/>
                </a:lnTo>
                <a:lnTo>
                  <a:pt x="0" y="108377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926" t="-35893" r="-19024" b="-36545"/>
            </a:stretch>
          </a:blipFill>
        </p:spPr>
        <p:txBody>
          <a:bodyPr/>
          <a:lstStyle/>
          <a:p>
            <a:pPr defTabSz="609630">
              <a:defRPr/>
            </a:pPr>
            <a:endParaRPr lang="de-DE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BC1585B2-54BA-3F94-3626-0958823906D3}"/>
              </a:ext>
            </a:extLst>
          </p:cNvPr>
          <p:cNvSpPr txBox="1"/>
          <p:nvPr/>
        </p:nvSpPr>
        <p:spPr>
          <a:xfrm>
            <a:off x="983115" y="941783"/>
            <a:ext cx="7348085" cy="5803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4667"/>
              </a:lnSpc>
              <a:defRPr/>
            </a:pPr>
            <a:r>
              <a:rPr lang="de-DE" sz="3334" b="1" dirty="0">
                <a:solidFill>
                  <a:srgbClr val="B00C79"/>
                </a:solidFill>
                <a:latin typeface="Atkinson Hyperlegible" pitchFamily="2" charset="0"/>
                <a:ea typeface="Canva Sans Bold"/>
                <a:cs typeface="Canva Sans Bold"/>
                <a:sym typeface="Canva Sans Bold"/>
              </a:rPr>
              <a:t>Konsequenzen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B1B5DD-1BC4-4C74-A72F-D087F2476FE2}"/>
              </a:ext>
            </a:extLst>
          </p:cNvPr>
          <p:cNvSpPr txBox="1"/>
          <p:nvPr/>
        </p:nvSpPr>
        <p:spPr>
          <a:xfrm>
            <a:off x="685800" y="301897"/>
            <a:ext cx="990600" cy="1594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Hintergründe</a:t>
            </a: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79AAAFEF-E413-DB59-E230-8335B7828802}"/>
              </a:ext>
            </a:extLst>
          </p:cNvPr>
          <p:cNvSpPr txBox="1"/>
          <p:nvPr/>
        </p:nvSpPr>
        <p:spPr>
          <a:xfrm>
            <a:off x="1508765" y="310292"/>
            <a:ext cx="990600" cy="1609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30">
              <a:lnSpc>
                <a:spcPts val="1307"/>
              </a:lnSpc>
              <a:spcBef>
                <a:spcPct val="0"/>
              </a:spcBef>
              <a:defRPr/>
            </a:pPr>
            <a:r>
              <a:rPr lang="de-DE" sz="933" b="1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Konsequenzen</a:t>
            </a:r>
            <a:r>
              <a:rPr lang="de-DE" sz="933" dirty="0">
                <a:solidFill>
                  <a:srgbClr val="000000"/>
                </a:solidFill>
                <a:latin typeface="Atkinson Hyperlegible" pitchFamily="2" charset="0"/>
                <a:ea typeface="Work Sans"/>
                <a:cs typeface="Work Sans"/>
                <a:sym typeface="Work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84806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3437</Words>
  <Application>Microsoft Macintosh PowerPoint</Application>
  <PresentationFormat>Breitbild</PresentationFormat>
  <Paragraphs>207</Paragraphs>
  <Slides>25</Slides>
  <Notes>18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31" baseType="lpstr">
      <vt:lpstr>Aptos</vt:lpstr>
      <vt:lpstr>Arial</vt:lpstr>
      <vt:lpstr>Atkinson Hyperlegible</vt:lpstr>
      <vt:lpstr>Calibri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Hannah Ötting</dc:creator>
  <cp:lastModifiedBy>Hannah Ötting</cp:lastModifiedBy>
  <cp:revision>1</cp:revision>
  <dcterms:created xsi:type="dcterms:W3CDTF">2026-03-18T12:43:02Z</dcterms:created>
  <dcterms:modified xsi:type="dcterms:W3CDTF">2026-03-18T12:43:36Z</dcterms:modified>
</cp:coreProperties>
</file>