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sldIdLst>
    <p:sldId id="259" r:id="rId2"/>
    <p:sldId id="260" r:id="rId3"/>
    <p:sldId id="268" r:id="rId4"/>
    <p:sldId id="269" r:id="rId5"/>
    <p:sldId id="271" r:id="rId6"/>
    <p:sldId id="272" r:id="rId7"/>
    <p:sldId id="273" r:id="rId8"/>
    <p:sldId id="288" r:id="rId9"/>
    <p:sldId id="282" r:id="rId10"/>
    <p:sldId id="283" r:id="rId11"/>
    <p:sldId id="284" r:id="rId12"/>
    <p:sldId id="281" r:id="rId13"/>
    <p:sldId id="287" r:id="rId14"/>
    <p:sldId id="289" r:id="rId15"/>
    <p:sldId id="275" r:id="rId16"/>
    <p:sldId id="290" r:id="rId17"/>
    <p:sldId id="291" r:id="rId18"/>
    <p:sldId id="274" r:id="rId19"/>
    <p:sldId id="324" r:id="rId20"/>
    <p:sldId id="325" r:id="rId21"/>
    <p:sldId id="270" r:id="rId22"/>
    <p:sldId id="326" r:id="rId23"/>
    <p:sldId id="327" r:id="rId24"/>
    <p:sldId id="328" r:id="rId2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05"/>
    <p:restoredTop sz="94652"/>
  </p:normalViewPr>
  <p:slideViewPr>
    <p:cSldViewPr snapToGrid="0">
      <p:cViewPr varScale="1">
        <p:scale>
          <a:sx n="78" d="100"/>
          <a:sy n="78" d="100"/>
        </p:scale>
        <p:origin x="20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158A8-86A4-D74B-B05F-59D0497E7437}" type="datetimeFigureOut">
              <a:rPr lang="en-US" smtClean="0"/>
              <a:t>3/18/26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88FF6-EB2F-1C44-A6A2-42AD6C1702A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92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02391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54099-19EE-BFC2-A28D-B795EAA55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D7465FE-F31F-BCB0-FD04-EE4AAB71AA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8E1AF32-14D7-2AE5-0CA1-EA1BB9C20D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66B6954-11F9-9EBF-E673-F53CFE674C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37899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8BD0E-ECE0-054D-4189-5A19617B9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F7B6B66-3489-97FD-C1AC-99F40A188D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F6A0B08-1B49-68C4-E2B8-C48588875E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CF08919-8950-15A2-9A68-5C015487A3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9338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91E95-B193-F32B-F318-62B50CCF2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4F32D24-AE9D-A9D2-701F-B5039E2B90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45C9F56-7558-0D2E-4993-3DD142F05E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83F057C-9DAD-2AC6-045B-6C2EAC3F73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14390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C32B7-D570-4BB0-9B77-7D064FFB8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C3BDDE6-8A76-5B2B-A6DA-E7D8DD4ADA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6DB11B0-121F-E028-D767-955200D68F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6603DF5-3126-844E-4160-F02AC82336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5097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351F6-B9E6-88ED-473F-ECD44AF05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B8EC632-2190-2A7C-28E1-9300CF4776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7FF63EC-0059-5B4C-FC6B-0C06E0C509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AFC51BB-2DF1-A6CE-600A-888E7D1902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4517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41BF8-419A-0C37-D005-E54BDC1F8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69BB001-B277-EFEE-D3D6-E0B5EAB674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95C63F0-3784-364E-9E1F-A6F7E4FA86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726E7E9-84F8-2337-48D1-1BE6FB26C9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252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1757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5871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37669-5AFE-E3EF-F33A-46F45AB9E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5C5843A-A62E-C73D-B7E2-24E79567DA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5CBA904-24A4-7056-ED91-6D4F703105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8E62294-C17A-152E-7234-9BF9595263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2407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CBA06-B114-C31B-6769-CA641090A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AF348D6-5C6A-7403-F17F-17DFBA30A3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DCC951F-60AC-7F65-6879-5CBF6C91FD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046739B-0B3D-2BB2-09F5-F085ACA94A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49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D94CB-8501-E478-44C4-FCAA49BD6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413C128-F0C3-044C-74EF-5B0C1F40DD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2319BCF-B183-36A5-6A9B-C8E9EB2B5F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AF0B58-789B-6CD6-0676-FE5EC628AB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1021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DD78B-C419-B111-97FB-3D32971DA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89EEB32-E4B3-D7C3-B33B-4F164869CB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6C9AD9D-8C47-0248-31E6-64CFB1F0ED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C43C6B8-330E-F04A-D376-3B4B085CB6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5179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8057A-FF57-0718-7823-C968A54D5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CCE66E2-E430-1036-4AD6-E65ABB98FD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7D4BC48-F9A6-7385-787F-A272FE1DF9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87DB80A-0905-645F-22FD-513EFEFECA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08976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06025-C755-B80C-3A3D-E25766EFB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BCA1D16-6036-D6EE-03C5-379BCFCD1C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B611A18-23C8-1476-5098-CCC64863E4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CBE2A5E-0E45-6179-95EC-F58741358E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7392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93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5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90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89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21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9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6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2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88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99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hyperlink" Target="https://www.uni-muenster.de/Kowi/studium/online-selbstlernkurs/plattformen.s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0" Type="http://schemas.openxmlformats.org/officeDocument/2006/relationships/hyperlink" Target="https://www.uni-muenster.de/imperia/md/content/kowi/studium/angriffe_im_netz_kritisch_einordnen.pdf" TargetMode="External"/><Relationship Id="rId4" Type="http://schemas.openxmlformats.org/officeDocument/2006/relationships/image" Target="../media/image5.svg"/><Relationship Id="rId9" Type="http://schemas.openxmlformats.org/officeDocument/2006/relationships/image" Target="../media/image11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i.org/10.1177/1468796817709846" TargetMode="External"/><Relationship Id="rId5" Type="http://schemas.openxmlformats.org/officeDocument/2006/relationships/hyperlink" Target="https://doi.org/10.1177/2056305116678896" TargetMode="External"/><Relationship Id="rId4" Type="http://schemas.openxmlformats.org/officeDocument/2006/relationships/hyperlink" Target="https://doi.org/10.1093/ijpor/edw022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177/1461444816688457" TargetMode="External"/><Relationship Id="rId3" Type="http://schemas.openxmlformats.org/officeDocument/2006/relationships/image" Target="../media/image5.svg"/><Relationship Id="rId7" Type="http://schemas.openxmlformats.org/officeDocument/2006/relationships/hyperlink" Target="https://doi.org/10.1177/135485651878153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i.org/10.1177/1043659618823915" TargetMode="External"/><Relationship Id="rId5" Type="http://schemas.openxmlformats.org/officeDocument/2006/relationships/hyperlink" Target="https://chicagounbound.uchicago.edu/uclf/vol1989/iss1/8" TargetMode="External"/><Relationship Id="rId4" Type="http://schemas.openxmlformats.org/officeDocument/2006/relationships/hyperlink" Target="https://doi.org/10.1177/1464884918768500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i.org/10.1177/15248380241303725" TargetMode="External"/><Relationship Id="rId5" Type="http://schemas.openxmlformats.org/officeDocument/2006/relationships/hyperlink" Target="https://doi.org/10.1177/15248380221108070" TargetMode="External"/><Relationship Id="rId4" Type="http://schemas.openxmlformats.org/officeDocument/2006/relationships/hyperlink" Target="https://doi.org/10.1080/10350330.2022.2157171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hyperlink" Target="https://doi.org/10.1016/j.teler.2023.100052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i.org/10.1177/0731121419837588" TargetMode="External"/><Relationship Id="rId5" Type="http://schemas.openxmlformats.org/officeDocument/2006/relationships/hyperlink" Target="https://doi.org/10.1080/1461670X.2023.2216808" TargetMode="External"/><Relationship Id="rId4" Type="http://schemas.openxmlformats.org/officeDocument/2006/relationships/hyperlink" Target="https://www.datasociety.net/pubs/oh/Online_Harassment_2016.pdf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hyperlink" Target="https://doi.org/10.1177/1461444819885333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i.org/10.1007/s11616-020-00637-w" TargetMode="External"/><Relationship Id="rId5" Type="http://schemas.openxmlformats.org/officeDocument/2006/relationships/hyperlink" Target="https://doi.org/10.3389/fcomp.2020.00040" TargetMode="External"/><Relationship Id="rId4" Type="http://schemas.openxmlformats.org/officeDocument/2006/relationships/hyperlink" Target="https://doi.org/10.1177/1461444804041444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oi.org/10.1089/1094931041291295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5.svg"/><Relationship Id="rId7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uni-muenster.de/Kowi/studium/online-selbstlernkurs/plattformen.shtml" TargetMode="External"/><Relationship Id="rId5" Type="http://schemas.openxmlformats.org/officeDocument/2006/relationships/image" Target="../media/image9.svg"/><Relationship Id="rId4" Type="http://schemas.openxmlformats.org/officeDocument/2006/relationships/image" Target="../media/image8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85801" y="838745"/>
            <a:ext cx="10686279" cy="5180512"/>
            <a:chOff x="0" y="1305964"/>
            <a:chExt cx="21372558" cy="10361024"/>
          </a:xfrm>
        </p:grpSpPr>
        <p:sp>
          <p:nvSpPr>
            <p:cNvPr id="3" name="Freeform 3"/>
            <p:cNvSpPr/>
            <p:nvPr/>
          </p:nvSpPr>
          <p:spPr>
            <a:xfrm rot="-4349691">
              <a:off x="11052696" y="1347125"/>
              <a:ext cx="10361024" cy="10278701"/>
            </a:xfrm>
            <a:custGeom>
              <a:avLst/>
              <a:gdLst/>
              <a:ahLst/>
              <a:cxnLst/>
              <a:rect l="l" t="t" r="r" b="b"/>
              <a:pathLst>
                <a:path w="10361024" h="10278701">
                  <a:moveTo>
                    <a:pt x="0" y="0"/>
                  </a:moveTo>
                  <a:lnTo>
                    <a:pt x="10361024" y="0"/>
                  </a:lnTo>
                  <a:lnTo>
                    <a:pt x="10361024" y="10278700"/>
                  </a:lnTo>
                  <a:lnTo>
                    <a:pt x="0" y="1027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36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2522698"/>
              <a:ext cx="14617646" cy="36122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7473"/>
                </a:lnSpc>
                <a:spcBef>
                  <a:spcPct val="0"/>
                </a:spcBef>
                <a:defRPr/>
              </a:pPr>
              <a:r>
                <a:rPr lang="de-DE" sz="3334" dirty="0">
                  <a:solidFill>
                    <a:srgbClr val="B00C79"/>
                  </a:solidFill>
                  <a:latin typeface="Atkinson Hyperlegible" pitchFamily="2" charset="0"/>
                  <a:ea typeface="Canva Sans"/>
                  <a:cs typeface="Canva Sans"/>
                  <a:sym typeface="Canva Sans"/>
                </a:rPr>
                <a:t>Formen von</a:t>
              </a:r>
              <a:br>
                <a:rPr lang="de-DE" sz="3334" dirty="0">
                  <a:solidFill>
                    <a:srgbClr val="B00C79"/>
                  </a:solidFill>
                  <a:latin typeface="Atkinson Hyperlegible" pitchFamily="2" charset="0"/>
                  <a:ea typeface="Canva Sans"/>
                  <a:cs typeface="Canva Sans"/>
                  <a:sym typeface="Canva Sans"/>
                </a:rPr>
              </a:br>
              <a:r>
                <a:rPr lang="de-DE" sz="3334" dirty="0">
                  <a:solidFill>
                    <a:srgbClr val="B00C79"/>
                  </a:solidFill>
                  <a:latin typeface="Atkinson Hyperlegible" pitchFamily="2" charset="0"/>
                  <a:ea typeface="Canva Sans"/>
                  <a:cs typeface="Canva Sans"/>
                  <a:sym typeface="Canva Sans"/>
                </a:rPr>
                <a:t>kommunikativer Gewalt im Netz</a:t>
              </a:r>
              <a:endParaRPr lang="de-DE" sz="3334" dirty="0">
                <a:solidFill>
                  <a:srgbClr val="D8041D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endParaRPr>
            </a:p>
          </p:txBody>
        </p:sp>
        <p:sp>
          <p:nvSpPr>
            <p:cNvPr id="5" name="Freeform 5"/>
            <p:cNvSpPr/>
            <p:nvPr/>
          </p:nvSpPr>
          <p:spPr>
            <a:xfrm>
              <a:off x="13446879" y="3104013"/>
              <a:ext cx="5572659" cy="6305696"/>
            </a:xfrm>
            <a:custGeom>
              <a:avLst/>
              <a:gdLst/>
              <a:ahLst/>
              <a:cxnLst/>
              <a:rect l="l" t="t" r="r" b="b"/>
              <a:pathLst>
                <a:path w="5572659" h="6305696">
                  <a:moveTo>
                    <a:pt x="0" y="0"/>
                  </a:moveTo>
                  <a:lnTo>
                    <a:pt x="5572659" y="0"/>
                  </a:lnTo>
                  <a:lnTo>
                    <a:pt x="5572659" y="6305696"/>
                  </a:lnTo>
                  <a:lnTo>
                    <a:pt x="0" y="63056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/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/>
          <p:cNvSpPr/>
          <p:nvPr/>
        </p:nvSpPr>
        <p:spPr>
          <a:xfrm rot="-1111252">
            <a:off x="6592078" y="1134121"/>
            <a:ext cx="958310" cy="562195"/>
          </a:xfrm>
          <a:custGeom>
            <a:avLst/>
            <a:gdLst/>
            <a:ahLst/>
            <a:cxnLst/>
            <a:rect l="l" t="t" r="r" b="b"/>
            <a:pathLst>
              <a:path w="1437465" h="843293">
                <a:moveTo>
                  <a:pt x="0" y="0"/>
                </a:moveTo>
                <a:lnTo>
                  <a:pt x="1437464" y="0"/>
                </a:lnTo>
                <a:lnTo>
                  <a:pt x="1437464" y="843293"/>
                </a:lnTo>
                <a:lnTo>
                  <a:pt x="0" y="84329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2287373" y="4118031"/>
            <a:ext cx="2302682" cy="632191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alphaModFix amt="36000"/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Arbeitsdefinition &amp; Mechanismen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2714679" y="4312841"/>
            <a:ext cx="1448070" cy="2263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133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Mehr Informationen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1EDCC5-E1D4-2852-BE8E-57757B065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D037073-A417-54E5-872B-0095DC9FC1D4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94D86355-B867-76BC-367A-E8DC9FDB8708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552A281-FF80-54C0-DF9C-54FD0FF48341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DDCEB6AA-9060-F2A1-0606-5BF0D50AA2D2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6C660067-8F55-C397-3892-7B9731FB34EC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9C5BFC7C-CEBC-5C9F-D7B3-1607E558E7C2}"/>
              </a:ext>
            </a:extLst>
          </p:cNvPr>
          <p:cNvSpPr txBox="1"/>
          <p:nvPr/>
        </p:nvSpPr>
        <p:spPr>
          <a:xfrm>
            <a:off x="685800" y="1676266"/>
            <a:ext cx="10689425" cy="55015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Hate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Speech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ist intolerant bestimmten Gruppen gegenüber, basierend auf deren Identität (z. B. Religion, Geschlecht, Hautfarbe, Sexualität, …) (Obermaier et al., 2018)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Hate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Speech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hebt Individuen oder Gruppen als Anders („Other“) zur vermeintlichen Mehrheitsgesellschaft hervor und grenzt somit aus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DeWilde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 2019)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Trolling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ist destruktives und störendes Kommunikationsverhalten, das provoziert und Diskussionen dadurch zerstören soll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Trolling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ist oft ironisch (Springer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Troger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2021; Buckels et al., 2014)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FAC658CD-6649-AEEB-29E5-8BD597ABBC97}"/>
              </a:ext>
            </a:extLst>
          </p:cNvPr>
          <p:cNvSpPr/>
          <p:nvPr/>
        </p:nvSpPr>
        <p:spPr>
          <a:xfrm>
            <a:off x="54242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6E66FC7E-5A63-2D0E-EB16-46B37F2E8F2C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4028321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F4219E-8C44-BCE1-923F-E38A729AC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EA7B993-A6A7-0CE7-83FE-1F2ED071CCDC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DF7DE848-A377-A480-B2C5-1E591E522C3E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74686ED-CEA0-94BE-7E88-1F4BE6C0AACD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1452808-139C-77F6-F1EB-C3EF59EAC0FD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457487BF-55DC-3D44-3066-4A8463A2E1F8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61EAC05D-F6EC-0C5A-0963-EDFC8BF69E66}"/>
              </a:ext>
            </a:extLst>
          </p:cNvPr>
          <p:cNvSpPr txBox="1"/>
          <p:nvPr/>
        </p:nvSpPr>
        <p:spPr>
          <a:xfrm>
            <a:off x="685800" y="1676266"/>
            <a:ext cx="10820400" cy="41165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Harassment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(belästigende Kommunikation) schafft einschüchternde, beängstigende oder feindselige Kommunikationsumgebungen durch ungewollten Kontakt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(Lenhart et al., 2016) </a:t>
            </a:r>
          </a:p>
          <a:p>
            <a:pPr marL="825541" lvl="3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Geschlechtsspezifische Belästigung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inkludiert auch „wohlwollend“ gemeinten Sexismus (Chen et al., 2020; Springer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Troger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2021)</a:t>
            </a:r>
          </a:p>
          <a:p>
            <a:pPr marL="520726" lvl="2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(Verbales)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Cyberbullying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Cybermobbing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ist wiederholte Nutzung aggressiver Kommunikation in einer Gruppe zur Ausgrenzung von Personen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Kansok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-Dusche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et al., 2023)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AE959FF0-114F-36D3-36E1-15363E8D7F16}"/>
              </a:ext>
            </a:extLst>
          </p:cNvPr>
          <p:cNvSpPr/>
          <p:nvPr/>
        </p:nvSpPr>
        <p:spPr>
          <a:xfrm>
            <a:off x="59322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FBB1FD01-B125-42CC-C6AD-DC1626EB1BBF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917996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A7FCF2-D1FB-BCBB-7B6E-9DA23FED8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7C1CD49-F1D0-B44D-56DB-63AECB20BB83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090EDA22-F272-C024-2372-10E6077317DE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B5B3EA6-02D0-A597-1C96-4B3638CB4E1E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967B7A2-11E7-2922-8733-1F729F43A439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CD3551C8-18B3-906A-F08A-D31BE1B46AE1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B592EE5-3904-AE0E-9A7B-98A5CA3BB1D5}"/>
              </a:ext>
            </a:extLst>
          </p:cNvPr>
          <p:cNvSpPr txBox="1"/>
          <p:nvPr/>
        </p:nvSpPr>
        <p:spPr>
          <a:xfrm>
            <a:off x="685800" y="1676266"/>
            <a:ext cx="10689425" cy="45781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Weitere Konzepte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werden an dieser Stelle nicht ausgeführt, was allerdings nicht bedeutet, dass die Definition abgeschlossen ist. Was deutlich werden soll: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 kann viele verschiedene Formen einnehmen, die allesamt nicht zu trivialisieren sind!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Durch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kommunikative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Onlineräume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Diskriminieren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intergruppale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Polarisierung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verstärken (z.B. Obermaier et al., 2023)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Personen müssen nicht direkt angegriffen werden, um von der Gewalt betroffen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sein: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Das Wahrnehmen von Diskriminierung basierend auf überschneidenden Identitätsmerkmalen (z.B. Geschlecht) kann zu sekundärer Betroffenheit führen            (Khaleghipour et al., 2025)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E0191E0A-7A63-E4E4-4D1C-32909D229C20}"/>
              </a:ext>
            </a:extLst>
          </p:cNvPr>
          <p:cNvSpPr/>
          <p:nvPr/>
        </p:nvSpPr>
        <p:spPr>
          <a:xfrm>
            <a:off x="64402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EC8E9274-3F3F-7674-3B31-0EB63BB490C5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2836193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54958F-C0AB-B35B-24AF-E75ED928F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6B2CC3C-5404-4D89-5B21-0FF5C9EEEACF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C5A0B44C-8A88-F489-FC5E-BF3DED6B9F86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C636DE4-C242-D423-529B-579CE4A7A5D1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B1A4928-7600-7485-32B7-CAC58250B62A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BD7F0310-01B5-7CD4-2BF6-2537AA5BBD29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E30D077-3B57-4395-1AE1-A90BF923BCE7}"/>
              </a:ext>
            </a:extLst>
          </p:cNvPr>
          <p:cNvSpPr txBox="1"/>
          <p:nvPr/>
        </p:nvSpPr>
        <p:spPr>
          <a:xfrm>
            <a:off x="685800" y="1676266"/>
            <a:ext cx="10820400" cy="27315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Definitionen aus der Forschung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sind nicht zwangsläufig auf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Alltagsverständnisse von kommunikativer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übertragbar (z. B. Bernhard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Ickstadt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2024) 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nicht immer trennscharf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	Dennoch sind sie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relevant, um Facetten aufzuzeigen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Normalisierungen der 	Gewalt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entgegenzuwirken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Passmore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Mandryk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 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25AB519A-69F1-6361-AC37-104459870A68}"/>
              </a:ext>
            </a:extLst>
          </p:cNvPr>
          <p:cNvSpPr/>
          <p:nvPr/>
        </p:nvSpPr>
        <p:spPr>
          <a:xfrm>
            <a:off x="68466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06D04598-13A2-6D27-374B-DD64EE416EF7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827691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B59003-E786-DFA9-6A2C-1486E25C1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4AAF526-9DFF-8DCD-4AEC-0554859A5FF8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8F4504EA-0524-82A9-5700-006D89B0691B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A005521-CD14-A8BC-3BEF-6AC5A4500F05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2152804-767D-89B7-288F-28586AC1CE77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75666BC6-244E-A8BD-7112-C678516B033B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940B7954-9C9E-B88C-5A0A-4AE009520F42}"/>
              </a:ext>
            </a:extLst>
          </p:cNvPr>
          <p:cNvSpPr txBox="1"/>
          <p:nvPr/>
        </p:nvSpPr>
        <p:spPr>
          <a:xfrm>
            <a:off x="685800" y="1676266"/>
            <a:ext cx="10820400" cy="41165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kann auf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allen Plattformen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stattfinden, wird aber unterschiedlich häufig wahrgenommen (Bernhard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Ickstadt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2024)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 kann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(Tom Tong, 2025)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: </a:t>
            </a: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Nicht-öffentlich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(z. B. in Direktnachrichten) oder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öffentlich stattfinden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(z. B. in Kommentarspalten) 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einer Plattform verbreitet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oder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über mehrere Plattformen verbreitet werden </a:t>
            </a: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einer Person verbreitet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mehreren Personen verbreitet werden 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Personen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Bots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verbreitet werden 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Desorganisiert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organisiert verbreitet werden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AC1E736E-36FD-4F92-186C-4547AC5E7E00}"/>
              </a:ext>
            </a:extLst>
          </p:cNvPr>
          <p:cNvSpPr/>
          <p:nvPr/>
        </p:nvSpPr>
        <p:spPr>
          <a:xfrm>
            <a:off x="73660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EDB1EA73-457B-8346-3798-B547AC16263D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4221787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305F23-B24B-7383-EFED-CFF774A09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18427D0-FD45-67AD-C410-60373E82D3B1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7D4B9A2F-BDB3-7940-A8CE-69D5D42E3AD0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0116A00-AB83-2CEB-4C3F-9B3F61F979AE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71F0428-E057-0C22-AD92-77C58936A390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58AE8BA6-F682-7613-0D9F-069058F687AA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F4D6042-AA7F-935A-F4C5-2DC870EDC0B3}"/>
              </a:ext>
            </a:extLst>
          </p:cNvPr>
          <p:cNvSpPr txBox="1"/>
          <p:nvPr/>
        </p:nvSpPr>
        <p:spPr>
          <a:xfrm>
            <a:off x="685800" y="1676266"/>
            <a:ext cx="10689425" cy="36548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Egal wie, Fakt bleibt: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 ist aggressiv,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damit eine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Machtausübung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(Springer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Troger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2021)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Diese wird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reaktiv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(Wahrnehmung einer Bedrohung des eigenen Status oder Einflusses) oder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proaktiv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(zum Erhalten von Status und Einfluss) eingesetzt (Bettencourt et al., 2006)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Inhaltlich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können hierfür z. B.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Herrschaftstechniken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angewandt werden 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Herrschaftstechniken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können bei Betroffenen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den Selbstwert,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Gefühle von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Selbsteffektivität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das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Selbstvertrauen schwächen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(Ås, 2001) 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18A3DD54-5074-37C9-C5FB-C1C1B423DEDA}"/>
              </a:ext>
            </a:extLst>
          </p:cNvPr>
          <p:cNvSpPr/>
          <p:nvPr/>
        </p:nvSpPr>
        <p:spPr>
          <a:xfrm>
            <a:off x="79756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EE3303B8-E584-062F-7022-793CB6764D81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3584410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A37F4E-B124-4F3E-92D6-2B5DD5FF9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0687A75-8DCC-3E8A-47C3-0E819458A0C8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044CDE2B-8C09-2166-5E57-2478923F688B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EF3D984-A079-15D3-FC6A-F01AFB35FB75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15F7EC0-DFD2-91A7-FC3F-4BA642436528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650DFB25-66C2-85D3-9CE5-584D3F884491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AC19BBFD-FD59-B9CE-BD09-4257974EE1D2}"/>
              </a:ext>
            </a:extLst>
          </p:cNvPr>
          <p:cNvSpPr txBox="1"/>
          <p:nvPr/>
        </p:nvSpPr>
        <p:spPr>
          <a:xfrm>
            <a:off x="685800" y="1676266"/>
            <a:ext cx="10820400" cy="4575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Herrschaftstechniken können sich äußern (Ås, 2001):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… indem Personen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unsichtbar gemacht werden,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z. B.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Shadowbans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queerer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Content-Creator:innen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auf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Social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Media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Duguay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2020)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… indem Personen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stereotypisiert werden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z. B. in rassistischen Hasskommentaren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Kempton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&amp; Connolly-Ahern, 2022)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… indem Personen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 online Räumen ausgegrenzt werden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z. B. Ausgrenzen von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als nicht weiß gelesenen Personen im Gaming (Ortiz, 2019)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… indem Personen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herabgewürdigt und beleidigt werden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z. B. wenn Kompetenz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wegen Identitäten aberkannt werden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Esperanzate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Latosa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2023)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3ED3F67B-C34A-5110-E71E-CED31EEF6EF1}"/>
              </a:ext>
            </a:extLst>
          </p:cNvPr>
          <p:cNvSpPr/>
          <p:nvPr/>
        </p:nvSpPr>
        <p:spPr>
          <a:xfrm>
            <a:off x="88786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E33BBE65-D2B8-D01C-1FEE-292E396728CD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1317257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494BA2-87AF-88A4-C83B-703A45FED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743254A-F158-58B9-E0B2-B6C1413993F0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530D26EF-FD44-C9CD-A726-81284174BEC4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901B6A0-FB3C-9BC4-53C3-004D0382C1BC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2BE08EAF-89FA-BE5A-BACC-A122D331F4E0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4F2C5C10-1306-3E6B-D0B5-2E9DE854FEB6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B261684-8A3A-006A-C203-37BEC16C08C3}"/>
              </a:ext>
            </a:extLst>
          </p:cNvPr>
          <p:cNvSpPr txBox="1"/>
          <p:nvPr/>
        </p:nvSpPr>
        <p:spPr>
          <a:xfrm>
            <a:off x="685800" y="1676267"/>
            <a:ext cx="10820400" cy="3574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Herrschaftstechniken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können sich äußern (Ås, 2001): </a:t>
            </a:r>
          </a:p>
          <a:p>
            <a:pPr marL="215911" lvl="1" defTabSz="609630">
              <a:lnSpc>
                <a:spcPct val="150000"/>
              </a:lnSpc>
              <a:defRPr/>
            </a:pPr>
            <a:endParaRPr lang="de-DE" sz="1667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… indem Personen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doppelt bestraft werden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z. B. Journalistinnen, die einerseits bei feministischen Themen angegriffen werden, aber auch bei männlich konnotierten Themen (Eckert, 2018)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… indem Personen gleichzeitig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verspottet und doppelt bestraft werden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z. B. wenn Personen Diskriminierungserfahrungen hervorheben und dafür bestraft werden, dass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sie angeblich keinen Humor verstehen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Passmore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Mandryk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</a:t>
            </a: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97815A1B-E63A-C2E6-565C-4323E56F09CE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FAE71C04-966D-0FCF-4BE9-FA5A42842FAF}"/>
              </a:ext>
            </a:extLst>
          </p:cNvPr>
          <p:cNvSpPr/>
          <p:nvPr/>
        </p:nvSpPr>
        <p:spPr>
          <a:xfrm>
            <a:off x="9945487" y="5867400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5665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1893E2-6CC2-3EEA-7A78-3033E3CB9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11019C6-40DE-4875-48A7-333F56872995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453DCDB3-2DC8-D932-532C-203400BBD50C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CB1FE43-8380-B820-606D-A46B9E89ED73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2CBD3A39-0D72-6C61-8082-3393A45E5E1B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5E6C4FC5-DF9D-30C5-4C6C-DA5D9F2668FF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DA774EE-7DB0-4368-30F1-F2835EB640A5}"/>
              </a:ext>
            </a:extLst>
          </p:cNvPr>
          <p:cNvSpPr txBox="1"/>
          <p:nvPr/>
        </p:nvSpPr>
        <p:spPr>
          <a:xfrm>
            <a:off x="685800" y="1676266"/>
            <a:ext cx="10689425" cy="59604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Generell gilt: Niemand kann dir deine Erfahrung absprechen!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 im Netz sind vielfältig und individuell.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Das Erlebte muss in keine festgeschriebene Definition passen,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um als gewaltvoll benannt zu werden. </a:t>
            </a: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Hier kannst du üben,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identifizieren, einzuordnen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hinterfragen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: </a:t>
            </a:r>
          </a:p>
          <a:p>
            <a:pPr marL="215911" lvl="1" defTabSz="609630">
              <a:lnSpc>
                <a:spcPct val="150000"/>
              </a:lnSpc>
              <a:defRPr/>
            </a:pPr>
            <a:endParaRPr lang="de-DE" sz="667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endParaRPr lang="de-DE" sz="667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endParaRPr lang="de-DE" sz="667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F4563CF5-53BB-4307-8E53-B9CDDC23A79D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  <p:sp>
        <p:nvSpPr>
          <p:cNvPr id="9" name="Freeform 9">
            <a:hlinkClick r:id="rId7"/>
            <a:extLst>
              <a:ext uri="{FF2B5EF4-FFF2-40B4-BE49-F238E27FC236}">
                <a16:creationId xmlns:a16="http://schemas.microsoft.com/office/drawing/2014/main" id="{819E6684-C818-5ACE-8F40-C2AB86562E63}"/>
              </a:ext>
            </a:extLst>
          </p:cNvPr>
          <p:cNvSpPr/>
          <p:nvPr/>
        </p:nvSpPr>
        <p:spPr>
          <a:xfrm>
            <a:off x="4216400" y="4729971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36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F7BAFD96-5D0A-1524-A907-3DD1CE2C2F36}"/>
              </a:ext>
            </a:extLst>
          </p:cNvPr>
          <p:cNvSpPr txBox="1"/>
          <p:nvPr/>
        </p:nvSpPr>
        <p:spPr>
          <a:xfrm>
            <a:off x="4428046" y="5011498"/>
            <a:ext cx="2664815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0"/>
              </a:rPr>
              <a:t>Angriffe im Netz kritisch einordnen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  <p:sp>
        <p:nvSpPr>
          <p:cNvPr id="37" name="Freeform 8">
            <a:extLst>
              <a:ext uri="{FF2B5EF4-FFF2-40B4-BE49-F238E27FC236}">
                <a16:creationId xmlns:a16="http://schemas.microsoft.com/office/drawing/2014/main" id="{8EBE3F7F-A363-E2D2-60F0-5099DE3C1C5F}"/>
              </a:ext>
            </a:extLst>
          </p:cNvPr>
          <p:cNvSpPr/>
          <p:nvPr/>
        </p:nvSpPr>
        <p:spPr>
          <a:xfrm>
            <a:off x="10809087" y="5816600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4840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7244B5-592A-2537-F070-D87C22236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A3A86B8-89FA-506F-493A-0BFADE30FE61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4F4CDCF7-A272-6861-1381-8D24BA85E253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D92ED7A1-B0C9-7082-C423-103A54BF8FAD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EF855F0-372F-7563-225C-E5013EF6FF43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7E42C594-A0AA-92E8-DF2A-509C3C09AF4D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4C9A8D39-231A-0EB4-85C1-8715D1C3093D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2E869DE6-62B1-0E26-FAC6-B855A82A604C}"/>
              </a:ext>
            </a:extLst>
          </p:cNvPr>
          <p:cNvSpPr txBox="1"/>
          <p:nvPr/>
        </p:nvSpPr>
        <p:spPr>
          <a:xfrm>
            <a:off x="685800" y="1676266"/>
            <a:ext cx="10820400" cy="42802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Anderson, A.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Yeo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 K.,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Brossard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D., Scheufele, D. A., &amp; Xenos, M. A. (2018).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Toxic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talk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How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incivility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undermine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perceptions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International 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Public Opinion Research, 30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(1), 156–168.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4"/>
              </a:rPr>
              <a:t>https://doi.org/10.1093/ijpor/edw022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Ås, B. (2021).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Domination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techniques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what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they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how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combat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Centre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Gender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Equality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Norway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organizingforpower.wordpress.com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wp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-content/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uploads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/2009/03/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forms-of-domination.pdf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Barlow, C.,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Awan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I. (2016). “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You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sorted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out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knife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The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attempted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silencing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people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Muslim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faith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within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academia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Media + Society, 2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(4).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5"/>
              </a:rPr>
              <a:t>https://doi.org/10.1177/2056305116678896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ernhard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L.,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Ickstadt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L. (2024).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Lauter Hass – leiser Rückzug. Wie Hass im Netz den demokratischen Diskurs bedroht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Kompetenznetzwerk gegen Hass im Netz.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Bettencourt, B.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Talley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A., Benjamin, A. J., &amp; Valentine, J. (2006). Personality and aggressive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behavior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under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provoking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neutral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conditions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a meta-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analytic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review.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Psychological Bulletin, 132,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751–777.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Brown, A. (2017).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What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so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special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about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(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compared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offline)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?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Ethnicities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18(3), 297–326.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6"/>
              </a:rPr>
              <a:t>https://doi.org/10.1177/1468796817709846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Buckels, E. E.,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Trapnell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P. D.,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Paulhus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D. L. (2014). Trolls just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want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fun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Personality and Individual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Differences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67,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97–102.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/10.1016/j.paid.2014.01.016</a:t>
            </a:r>
          </a:p>
        </p:txBody>
      </p:sp>
    </p:spTree>
    <p:extLst>
      <p:ext uri="{BB962C8B-B14F-4D97-AF65-F5344CB8AC3E}">
        <p14:creationId xmlns:p14="http://schemas.microsoft.com/office/powerpoint/2010/main" val="396122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/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85800" y="1676266"/>
            <a:ext cx="10820400" cy="41165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Soziale Medien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bieten vermehrt Potenzial für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unsoziales Verhalten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durch: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Anonymität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Asynchronität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fehlende non-verbale Informationen (Mimik, Gestik)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Übertragen der eigenen Stimme auf das Gesagte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Das Gefühl, dass die Online-Welt separat von der Offline-Welt existiert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Verringerte Wahrnehmung von Autorität </a:t>
            </a:r>
          </a:p>
          <a:p>
            <a:pPr marL="520726" lvl="2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Wingdings" pitchFamily="2" charset="2"/>
              </a:rPr>
              <a:t>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Online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Disinhibition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Effect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Suler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2004)</a:t>
            </a:r>
          </a:p>
        </p:txBody>
      </p:sp>
      <p:sp>
        <p:nvSpPr>
          <p:cNvPr id="8" name="Freeform 8"/>
          <p:cNvSpPr/>
          <p:nvPr/>
        </p:nvSpPr>
        <p:spPr>
          <a:xfrm>
            <a:off x="6604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BEA81D-DC46-3C11-4FED-B39C4AE2D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F2051FA-D08A-F4D2-EFA6-0CF217A5AEF6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975878B7-1885-8838-A6CE-ACAE80844A47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5115048-FC92-D27D-8C4E-7A6EF750D83E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77EE3D7-A98E-8B73-49E4-4A2A2AB45E12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E34BC2DB-0E7B-98A9-124E-ACCB48284005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C28450FC-61BB-68F7-DE46-94F6D571612C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FC78D22E-2ABD-5C37-44BB-C2A747DC7E77}"/>
              </a:ext>
            </a:extLst>
          </p:cNvPr>
          <p:cNvSpPr txBox="1"/>
          <p:nvPr/>
        </p:nvSpPr>
        <p:spPr>
          <a:xfrm>
            <a:off x="685800" y="1676266"/>
            <a:ext cx="10820400" cy="4587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Chen, G. M., Pain, P., Chen, V. Y.,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Mekelburg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M., Springer, N.,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Troger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F. (2020). ‘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You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really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thick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skin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’: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cross-cultural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perspective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how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harassment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influences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female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Journalism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21(7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), 877–895.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4"/>
              </a:rPr>
              <a:t>https://doi.org/10.1177/1464884918768500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Chen, G.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Muddiman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Wilner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T.,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Praiser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E.,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Stroud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N. J. (2019).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should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rid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incivility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Media + Society, 5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(3), 1-5.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Crenshaw, K. (1989).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Demarginalizing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intersection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race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sex: A Black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feminist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critique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antidiscrimination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doctrine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feminist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theory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antiracist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politics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University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Chicago Legal Forum, 1989,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Article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8.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5"/>
              </a:rPr>
              <a:t>https://chicagounbound.uchicago.edu/uclf/vol1989/iss1/8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DeWilde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C., Carrington, J.,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Abbate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A., Burton, C. W.,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Bearman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G.,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Salyer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J. (2019).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Structural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stress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otherness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How do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influence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psychological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stress?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Transcultural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Nursing, 30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(5), 478–491.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6"/>
              </a:rPr>
              <a:t>https://doi.org/10.1177/1043659618823915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Duguay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S., Burgess, J.,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Suzor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N. (2020). Queer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women’s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patchwork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platform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governance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Tinder, Instagram, and Vine.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Convergence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 International 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Research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into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New Media Technologies, 26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(2), 237–252.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7"/>
              </a:rPr>
              <a:t>https://doi.org/10.1177/1354856518781530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Eckert, S. (2018). Fighting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recognition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bloggers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Germany,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Switzerland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United Kingdom,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United States.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New Media &amp; Society, 20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(4), 1282–1302.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8"/>
              </a:rPr>
              <a:t>https://doi.org/10.1177/1461444816688457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Esperanzate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 J. F.,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Latosa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 C. D. (2023). Clutch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gay: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gaymers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valorant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Philippines. In F.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Gilardi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&amp; P. Martin (Eds.),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Esports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Asia-Pacific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(pp. 185–206). Palgrave Macmillan.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/10.1007/978-981-99-3796-7_9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</p:txBody>
      </p:sp>
    </p:spTree>
    <p:extLst>
      <p:ext uri="{BB962C8B-B14F-4D97-AF65-F5344CB8AC3E}">
        <p14:creationId xmlns:p14="http://schemas.microsoft.com/office/powerpoint/2010/main" val="460548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3FEB92-9997-C61F-95DF-2E20EFB9C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E840624-91D4-D3B3-082C-DBEE93AC87D2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16038F39-7C1C-C93D-D4E2-563E12C2A249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835158C5-1F24-8169-0064-95C2F5AD070C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4ABA859-F27B-C06B-BC82-62B0A4C07D38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FC797560-BEA2-2F35-DC35-89BA60B5FD40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2F8D3596-A869-6EA9-3797-1098D789BBE7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276CD6E8-7B90-9F77-9959-1E08856CF688}"/>
              </a:ext>
            </a:extLst>
          </p:cNvPr>
          <p:cNvSpPr txBox="1"/>
          <p:nvPr/>
        </p:nvSpPr>
        <p:spPr>
          <a:xfrm>
            <a:off x="685800" y="1676266"/>
            <a:ext cx="10820400" cy="48956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Gramigna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R. (2022). Inside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Facebook‘s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semiosphere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How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influence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hate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fuel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cyber-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polarization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Semiotics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32.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606-633.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4"/>
              </a:rPr>
              <a:t>https://doi.org/10.1080/10350330.2022.2157171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Gröber, L., Arshad, W.,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Shanza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Goetzen,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Redmiles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E. M., Mustafa, M.,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Krombholz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K. (2024). “I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chose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fight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brave,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deal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Threat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security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practices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Pakistani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content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creators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Proceedings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33rd USENIC Security Symposium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19–36.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Kansok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-Dusche, J.,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Ballaschk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C., Krause, N., Zeißig, A., Seemann-Herz, L., Wachs, S., Bilz, L. (2023).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systematic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review on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among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children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adolescents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Definitions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prevalance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overlap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related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phenomena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Trauma,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Violence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&amp;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Abuse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24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(4), 2598-2615.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5"/>
              </a:rPr>
              <a:t>https://doi.org/10.1177/15248380221108070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Kempton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 D., &amp; Connolly-Ahern, C. (2022). “Who’s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going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creep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today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?” Understanding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broadcast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Media + Society, 8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(2).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/10.1177/20563051221108410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Khaleghipour,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Koban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K., &amp; Matthes, J. (2025). Listen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! Target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perceptions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digital hate: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review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recent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research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Trauma,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Violence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&amp;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Abuse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26(5), 1082-1096.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6"/>
              </a:rPr>
              <a:t>https://doi.org/10.1177/15248380241303725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Koch, L., Russo Riva, M. P., &amp; Steinert, J. I. (2025). Technology-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facilitated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gender-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based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violence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against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politically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active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systematic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review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psychological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consequences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women‘s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behaviors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Trauma,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Violence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&amp;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Abuse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first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/10.1177/15248380251343185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</p:txBody>
      </p:sp>
    </p:spTree>
    <p:extLst>
      <p:ext uri="{BB962C8B-B14F-4D97-AF65-F5344CB8AC3E}">
        <p14:creationId xmlns:p14="http://schemas.microsoft.com/office/powerpoint/2010/main" val="27807437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A05377-535B-3B59-1A3F-6A8B75C23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FB4BF1C-4BF2-09E4-9F76-343C585DB785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ED4CF336-9B3E-163A-DF27-D1800246F873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CE4218D-8B72-6C95-3693-424016C1F65F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7B75673-D449-9D6A-2F4E-E0E357206622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2C473FC8-F23D-EB76-EC3A-C19757ADF93B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8CF9F913-ADDF-CD6D-29D2-62F3DFDD4F68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FD07F439-52BF-F7A5-36B4-022EBC66F02B}"/>
              </a:ext>
            </a:extLst>
          </p:cNvPr>
          <p:cNvSpPr txBox="1"/>
          <p:nvPr/>
        </p:nvSpPr>
        <p:spPr>
          <a:xfrm>
            <a:off x="685800" y="1676266"/>
            <a:ext cx="10820400" cy="48956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Lenhart,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Ybarra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Zickuhr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K., &amp; Price-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Feeney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 (2016).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harassment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digital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cyberstalking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America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4"/>
              </a:rPr>
              <a:t>https://www.datasociety.net/pubs/oh/Online_Harassment_2016.pdf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Matthes, J.,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Koban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K., Bührer, S., Kirchmair, T.,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Weiss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P., Khaleghipour,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Saumer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Meerson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R. (2025). The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state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evidence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digital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research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An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umbrella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review.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Communication Research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/10.1177/00936502251365724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Messmer, H. (2003).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Der soziale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Konﬂikt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Kommunikative Emergenz und systemische Reproduktion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Lucius &amp; Lucius.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Obermaier, M., Hofbauer, M., &amp; Reinemann, C. (2018).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targets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How German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perceive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consequences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themselves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how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it.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Studies in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Commu-nication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Media, 7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499–524.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Obermaier,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Wiedicke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A., Steindl, N., &amp; Hanitzsch, T. (2023). Reporting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trauma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Conflict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exposure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potentially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traumatizing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events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short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-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long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-term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consequences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behavior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Journalism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Studies, 24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(11), 1398–1417.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5"/>
              </a:rPr>
              <a:t>https://doi.org/10.1080/1461670X.2023.2216808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Ortiz, S. M. (2019). “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You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got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desensitized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How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color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everyday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racism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gaming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Sociological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Perspectives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62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(4), 572–588.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6"/>
              </a:rPr>
              <a:t>https://doi.org/10.1177/0731121419837588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Ouvrein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G., Jorge, A., Cabral, J.,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Vandebosch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H. (2023). Coping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job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An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exploratory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study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selection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strategies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aggression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among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influencers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Telematics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Informatics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Reports, 10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Article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100052.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7"/>
              </a:rPr>
              <a:t>https://doi.org/10.1016/j.teler.2023.100052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</p:txBody>
      </p:sp>
    </p:spTree>
    <p:extLst>
      <p:ext uri="{BB962C8B-B14F-4D97-AF65-F5344CB8AC3E}">
        <p14:creationId xmlns:p14="http://schemas.microsoft.com/office/powerpoint/2010/main" val="1198542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5DD740-457A-B246-BDD2-057187F60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E2B6649-0955-CCE7-D350-2DE55879C4BF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66E629A5-8B2E-3B18-52BA-18420AEA4859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C15AA8D-5737-C57E-550E-8EF76A807379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ECCC26A-374A-B405-2027-D5A1CC62547E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1FC18472-FC7C-705C-3806-945EF3C59065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9B3DC218-B6CA-B9A7-C254-4A5843B64EA0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AD544DA7-9735-1EC5-06A4-554AC26340EB}"/>
              </a:ext>
            </a:extLst>
          </p:cNvPr>
          <p:cNvSpPr txBox="1"/>
          <p:nvPr/>
        </p:nvSpPr>
        <p:spPr>
          <a:xfrm>
            <a:off x="685800" y="1676266"/>
            <a:ext cx="10820400" cy="48956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Papacharissi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Z. (2004). Democracy online: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Civility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politeness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democratic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potential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political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discussion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groups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New Media &amp; Society,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6(2), 259–283.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4"/>
              </a:rPr>
              <a:t>https://doi.org/10.1177/1461444804041444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Passmore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C. J.,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Mandryk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R. L. (2020).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taxonomy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strategies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discriminatory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stressors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digital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gaming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Frontiers in Computer Science, 2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Article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40.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5"/>
              </a:rPr>
              <a:t>https://doi.org/10.3389/fcomp.2020.00040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Rossini, P. (2019).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Disentangling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uncivil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intolerant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discourse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political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talk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In R. G.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Boatright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T. J. Shaffer, S.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Sobieraj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&amp; D. G. Young (Eds.),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crisis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civility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Political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discourse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its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discontents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(S. 142–158). Routledge.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Springer, N.,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Troger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F. (2021). „Du stehst unter genauer Beobachtung, unangenehmer Beobachtung“: Wie Journalistinnen kommunikative Gewalt aus dem Publikum wahrnehmen und verarbeiten.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Publizistik, 66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43–65.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6"/>
              </a:rPr>
              <a:t>https://doi.org/10.1007/s11616-020-00637-w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Stahel, L., &amp; Schoen, C. (2020).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Female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under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attack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?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Explaining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gender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differences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reactions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audiences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attacks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New Media &amp; Society, 22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(10), 1849–1867.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7"/>
              </a:rPr>
              <a:t>https://doi.org/10.1177/1461444819885333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Strippel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C., Ziegele, M., Schindler, M., Laugwitz, L.,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Domahidi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E., Bormann, M., Reiners, L., Langmann, K.,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Frischlich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L., Naab, T. K., Rieger, D., Puschmann, C., Schemer, C., &amp; Ross, B. (2023, May 25–29).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Hate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incivility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related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concepts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disrespectful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language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internet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A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scoping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review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[Conference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presentation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abstract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].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Seventy-third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annual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conference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International Communication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Association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Toronto, Canada.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</p:txBody>
      </p:sp>
    </p:spTree>
    <p:extLst>
      <p:ext uri="{BB962C8B-B14F-4D97-AF65-F5344CB8AC3E}">
        <p14:creationId xmlns:p14="http://schemas.microsoft.com/office/powerpoint/2010/main" val="12110331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F9CBA9-B739-3704-37AA-D8F968D5E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C189E8A-0F5C-E666-5EAC-B5127E0D5F32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A7F94538-4DC4-B7B4-0C2E-0D9440BDF317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D4F4CE9-B8C9-13EA-0287-68988F6D88CC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4AB9AD4-2A90-F912-15AC-E4CBD44F1DDA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633D7134-378D-C76B-3B5C-D6F5B93C941E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26A9BF73-9E11-6115-CCC8-2528CD8AF449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3FF4F6E9-E7C6-1527-3376-074853002332}"/>
              </a:ext>
            </a:extLst>
          </p:cNvPr>
          <p:cNvSpPr txBox="1"/>
          <p:nvPr/>
        </p:nvSpPr>
        <p:spPr>
          <a:xfrm>
            <a:off x="685800" y="1676266"/>
            <a:ext cx="10820400" cy="18206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Suler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J. (2003). The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disinhibition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effect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Cyberpsychology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behavior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social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networking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7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(3), 321-326.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4"/>
              </a:rPr>
              <a:t>https://doi.org/10.1089/1094931041291295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Tom Tong, S. (2025). Foundations,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definitions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directions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online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research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In J. B. Walther &amp; R. E. Rice (Eds.),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Processes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Hate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(S. 37-72). Taylor &amp; Francis.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Uwalaka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T.,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Amadi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F. (2023).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Beyond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“online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notice-me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Analysing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harassment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Nigeria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Journalism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Studies, 24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(15), 1937–1956.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/10.1080/1461670X.2023.2260499</a:t>
            </a:r>
          </a:p>
        </p:txBody>
      </p:sp>
    </p:spTree>
    <p:extLst>
      <p:ext uri="{BB962C8B-B14F-4D97-AF65-F5344CB8AC3E}">
        <p14:creationId xmlns:p14="http://schemas.microsoft.com/office/powerpoint/2010/main" val="292734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2FB342-4F50-EE83-354F-EF7A57624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DA2EC33-83C6-AA10-EE00-AD31FB413ABA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DDEDC634-1CEB-D127-000D-DE4D9AFD978D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731B025-B5C8-96D1-5CC5-A20A15F6F6BE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6E2C0E6-1505-B294-1A4D-5612A1A4A59C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A3BDD960-76B8-43B6-9806-6CF7FBC6EC5F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C6801767-8169-06DE-86A5-6B974D17E967}"/>
              </a:ext>
            </a:extLst>
          </p:cNvPr>
          <p:cNvSpPr txBox="1"/>
          <p:nvPr/>
        </p:nvSpPr>
        <p:spPr>
          <a:xfrm>
            <a:off x="685800" y="1676267"/>
            <a:ext cx="10820400" cy="27315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Gleichzeitig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haben Veröffentlichungen ein großes, teilweise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offline nicht erreichbares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Publikum (Brown, 2017), über z. B.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Kommentarspalten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Direktnachrichten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Plattformlogiken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werden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Online-Spielregeln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sie beeinflussen welches Verhalten auf Plattformen möglich ist und vom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Algorithmus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vermehrt ausgespielt wird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Mehr Informationen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zu diesen Spielregeln findest du unter: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F65BBDB6-117F-D588-8B02-FFCAB21D2FC9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  <p:sp>
        <p:nvSpPr>
          <p:cNvPr id="9" name="Freeform 9">
            <a:hlinkClick r:id="rId6"/>
            <a:extLst>
              <a:ext uri="{FF2B5EF4-FFF2-40B4-BE49-F238E27FC236}">
                <a16:creationId xmlns:a16="http://schemas.microsoft.com/office/drawing/2014/main" id="{05A22F03-B040-17A5-3C47-1E113ACA0900}"/>
              </a:ext>
            </a:extLst>
          </p:cNvPr>
          <p:cNvSpPr/>
          <p:nvPr/>
        </p:nvSpPr>
        <p:spPr>
          <a:xfrm>
            <a:off x="4110501" y="4642897"/>
            <a:ext cx="3262883" cy="1077674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alphaModFix amt="36000"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8D23DFF1-D1B6-7E4A-8DEF-67A780A4E58E}"/>
              </a:ext>
            </a:extLst>
          </p:cNvPr>
          <p:cNvSpPr txBox="1"/>
          <p:nvPr/>
        </p:nvSpPr>
        <p:spPr>
          <a:xfrm>
            <a:off x="4319542" y="5003800"/>
            <a:ext cx="2844800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 err="1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Social</a:t>
            </a: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-Media-Plattformen und </a:t>
            </a: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6"/>
              </a:rPr>
              <a:t>ihre</a:t>
            </a: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 Logiken</a:t>
            </a:r>
          </a:p>
        </p:txBody>
      </p:sp>
      <p:sp>
        <p:nvSpPr>
          <p:cNvPr id="18" name="Freeform 8">
            <a:extLst>
              <a:ext uri="{FF2B5EF4-FFF2-40B4-BE49-F238E27FC236}">
                <a16:creationId xmlns:a16="http://schemas.microsoft.com/office/drawing/2014/main" id="{75AA878C-BDF8-EEAD-6965-1F77477E1112}"/>
              </a:ext>
            </a:extLst>
          </p:cNvPr>
          <p:cNvSpPr/>
          <p:nvPr/>
        </p:nvSpPr>
        <p:spPr>
          <a:xfrm>
            <a:off x="1309487" y="5807595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2896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934CA9-F48D-4F14-F449-13F197235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B6E02AD-7222-4A7C-0CDE-7ABF65C479FD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0CD15D65-DA47-A256-E2DB-1DF2B8DFEBBE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B35F2B1-D00E-D340-13EE-A93D1F4ECE67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88E0BBD-D994-665E-00A3-A5AFAA9374D6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2796AD30-164C-2008-CB32-F7FB475C983F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AF650FC3-657C-4A9D-7EF9-0902F577E61F}"/>
              </a:ext>
            </a:extLst>
          </p:cNvPr>
          <p:cNvSpPr txBox="1"/>
          <p:nvPr/>
        </p:nvSpPr>
        <p:spPr>
          <a:xfrm>
            <a:off x="685800" y="1676266"/>
            <a:ext cx="10820400" cy="3654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 gewaltsame Inhalte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werden durch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Algorithmen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auf Grund von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Interaktionen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Emotionalisierung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häufig ausgespielt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Gramigna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2023)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 o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nline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=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Sammelbegriff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für verschiedene Formen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aggressiver Kommunikation online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(Springer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Troger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2021; Messmer, 2003)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Begriff bietet Möglichkeit, auf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Gemeinsamkeiten verschiedener Formen von verbaler Aggression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fokussieren (Springer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Troger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2021), um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unterschiedliche Forschungsstränge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verschiedenen Konzepten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zusammenzubringen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6AD02DFC-CB62-7723-E197-28660E4625B5}"/>
              </a:ext>
            </a:extLst>
          </p:cNvPr>
          <p:cNvSpPr/>
          <p:nvPr/>
        </p:nvSpPr>
        <p:spPr>
          <a:xfrm>
            <a:off x="1919087" y="5809549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3B6BEBEF-1CFB-B2BB-8BEE-8714E6570EC0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2626313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A191AC-E668-2744-1B4E-02A2D1D08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CA3B166-F446-3244-F164-3E5B93874863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30BE8EDC-3B46-6AC0-0850-05AE52D07935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E84D434-1572-3C00-213D-F903A424A59F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C744AA6-B6FE-C5B9-1F59-028B35D75B44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0CD7B161-D6BD-64C3-02C1-BB1B31AC3344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DD9C836C-6CBE-9029-A68E-891C2B5A5495}"/>
              </a:ext>
            </a:extLst>
          </p:cNvPr>
          <p:cNvSpPr txBox="1"/>
          <p:nvPr/>
        </p:nvSpPr>
        <p:spPr>
          <a:xfrm>
            <a:off x="685800" y="1676266"/>
            <a:ext cx="10689425" cy="3648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repliziert Machtdynamiken online, v. a. wenn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intersektional marginalisierte Personen/Gruppen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angegriffen werden (Ortiz, 2019; Chen et al., 2020) </a:t>
            </a: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Intersektionalität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(Crenshaw, 1989) =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verschiedene Diskriminierungserfahrungen wirken zusammen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Beispiel: E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schwarze Frau kann Diskriminierung auf Grund ihres Geschlechts erfahren und gleichzeitig von Rassismus betroffen sein</a:t>
            </a:r>
          </a:p>
          <a:p>
            <a:pPr marL="215911" lvl="1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Ihre Erfahrung ist eine andere, als Erfahrungen weißer Frauen oder schwarzer Männer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4ACF50E6-8C3B-6B84-BC49-0A09EC66B2A8}"/>
              </a:ext>
            </a:extLst>
          </p:cNvPr>
          <p:cNvSpPr/>
          <p:nvPr/>
        </p:nvSpPr>
        <p:spPr>
          <a:xfrm>
            <a:off x="2477887" y="5809549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D249DB20-9886-DEB8-BEC9-BF67E8D07494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935012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ADC2D3-50B8-4B56-585C-464A13ADE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90B6200-F956-62FD-8F4A-028BA0DECA71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82278D86-B10E-0A93-5563-452D315D6A4A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1BDF6CB-DC16-1CA6-7C61-AECDA7F0EFE8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2079D113-2EB1-00AB-873D-C5CEB6C45449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44520AB4-39E8-6494-304D-C51811A564A1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CA03E0BB-36A3-5830-2753-1C331A7DD4B2}"/>
              </a:ext>
            </a:extLst>
          </p:cNvPr>
          <p:cNvSpPr txBox="1"/>
          <p:nvPr/>
        </p:nvSpPr>
        <p:spPr>
          <a:xfrm>
            <a:off x="685800" y="1676266"/>
            <a:ext cx="10820400" cy="41165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entzündet sich häufig an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Triggerthemen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oder an 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Sichtbarkeit von Personen, die als bestimmten Gruppen zugehörig gelesen werden 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Beispielthemen: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Feminismus, Abtreibung (Eckert, 2018)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Personenbezogenen Merkmale: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Weiblich oder als geschlechtlich nicht-konform gelesene Personen (Gröber et al., 2024), Personen mit gelesener Einwanderungsgeschichte (Obermaier et al., 2018)</a:t>
            </a:r>
          </a:p>
          <a:p>
            <a:pPr marL="215911" lvl="1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 	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Wer kommunikative Gewalt definiert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hat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Deutungsmacht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(Chen et al., 2019)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 	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Erfahrungen von Betroffenen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sollten in den Definitionen berücksichtigt (Lenhart,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	2016) 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der Angriffe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nicht trivialisiert werden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A9945552-676B-065F-956A-389BACA61759}"/>
              </a:ext>
            </a:extLst>
          </p:cNvPr>
          <p:cNvSpPr/>
          <p:nvPr/>
        </p:nvSpPr>
        <p:spPr>
          <a:xfrm>
            <a:off x="3036687" y="5809560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2CD9FA49-0047-5426-DB47-027BF8F6193E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2881627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C6DC44-CFBA-B3DA-8294-498EDB1C4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A81FCF6-DAC4-097E-84A4-4D36F8DB2161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10EE1182-0101-B40A-0E0B-B3C644A27662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829F121-FBE5-5095-663B-0ADEAD47A662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FE0C84B-918D-1B08-5D2E-8E02278ECFB9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10D0CCEA-BCB5-5219-8B27-16D7E1492BFD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02BFE40-882A-E7AC-9113-68A68668B679}"/>
              </a:ext>
            </a:extLst>
          </p:cNvPr>
          <p:cNvSpPr txBox="1"/>
          <p:nvPr/>
        </p:nvSpPr>
        <p:spPr>
          <a:xfrm>
            <a:off x="685800" y="1676266"/>
            <a:ext cx="10820400" cy="4113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epräsentant:innen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von Institutionen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bzw.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Berufsgruppen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werden angegriffen: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Professionelle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Kommunikator:innen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wie z. B.</a:t>
            </a:r>
          </a:p>
          <a:p>
            <a:pPr marL="825541" lvl="3" defTabSz="609630">
              <a:lnSpc>
                <a:spcPct val="150000"/>
              </a:lnSpc>
              <a:defRPr/>
            </a:pP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Journalist:innen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Uwalaka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Amadi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2023)</a:t>
            </a:r>
          </a:p>
          <a:p>
            <a:pPr marL="825541" lvl="3" defTabSz="609630">
              <a:lnSpc>
                <a:spcPct val="150000"/>
              </a:lnSpc>
              <a:defRPr/>
            </a:pP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Politiker:innen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oder politisch aktive Personen (Koch et al., 2025)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Wissenschaftler:innen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(Barlow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Awan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2016)</a:t>
            </a:r>
          </a:p>
          <a:p>
            <a:pPr marL="825541" lvl="3" defTabSz="609630">
              <a:lnSpc>
                <a:spcPct val="150000"/>
              </a:lnSpc>
              <a:defRPr/>
            </a:pP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Influencer:innen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Ouvrein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2023) </a:t>
            </a:r>
          </a:p>
          <a:p>
            <a:pPr marL="215911" lvl="1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	Angriffe können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identitätsbasiert und/oder berufsbasiert sein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 	Können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Unsichtbarkeiten von diversen Personen &amp; Perspektiven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	Online-Räumen führen (z. B. Stahel &amp; Schoen, 2020)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8FF7D789-1B9E-E435-C979-8C4267448346}"/>
              </a:ext>
            </a:extLst>
          </p:cNvPr>
          <p:cNvSpPr/>
          <p:nvPr/>
        </p:nvSpPr>
        <p:spPr>
          <a:xfrm>
            <a:off x="35954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CF6C60D1-D746-478C-6F3C-3D43BA1F171F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2400483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21FF3F-7B7E-0EB4-7B46-315B8EBBD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A794666-C859-8852-5D8F-966FD1728A80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1EB122B1-536C-B9C0-EF91-23FD331CD4A3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DC4AD772-37E0-E6EF-67AB-731E777B3050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21A0918A-7BC8-F186-3FBB-D9DD51D4B490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A6CB8216-8062-FD03-DA57-C8B965F3C2F9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92B051C-7AD6-EAD9-B729-13F32A9BBDA8}"/>
              </a:ext>
            </a:extLst>
          </p:cNvPr>
          <p:cNvSpPr txBox="1"/>
          <p:nvPr/>
        </p:nvSpPr>
        <p:spPr>
          <a:xfrm>
            <a:off x="685800" y="1676266"/>
            <a:ext cx="10820400" cy="2269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Forschung zu kommunikativer Gewalt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nimmt zu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Strippel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2023) und mit ihr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konzeptionelles Rauschen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(Matthes et al., 2025) </a:t>
            </a: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Dennoch sollten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Einzelphänomene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betrachtet werden, um verschiedene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Ausprägungen kommunikativer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anzuerkennen und verschiedene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hervorzuheben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A887734B-A091-AF8E-17A5-EA9BE9F946BE}"/>
              </a:ext>
            </a:extLst>
          </p:cNvPr>
          <p:cNvSpPr/>
          <p:nvPr/>
        </p:nvSpPr>
        <p:spPr>
          <a:xfrm>
            <a:off x="42558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DAFCD9A3-AE43-4F98-6517-21FB0E45894B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4085323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55CF7D-6855-FDE3-EA82-465EF128C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BAA7D5A-5F23-ADC5-C7DB-8FE8E5A7A95B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1EF2A797-673F-A397-02DD-3DB3885CD5F7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1166A12-3C33-EC91-9596-226755C7E3A3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C93D4FA-4A3A-6531-C46D-D73D8FB7508C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3F5D569C-3CA3-096B-ED39-0A4796212999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FB77B7E-0D8A-9AA5-D674-D560DECCFA9D}"/>
              </a:ext>
            </a:extLst>
          </p:cNvPr>
          <p:cNvSpPr txBox="1"/>
          <p:nvPr/>
        </p:nvSpPr>
        <p:spPr>
          <a:xfrm>
            <a:off x="685800" y="1676266"/>
            <a:ext cx="10820400" cy="3654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(Online-)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umfasst unter anderem: </a:t>
            </a: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Inzivile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Kommunikation = toxische, feindselige, aggressive Kommunikation wie Spott, Beleidigungen (Anderson et al., 2018; Chen et al., 2019)</a:t>
            </a:r>
          </a:p>
          <a:p>
            <a:pPr marL="825541" lvl="3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Inzivilität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kann auch den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Kommunikationsmodus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beschreiben</a:t>
            </a:r>
          </a:p>
          <a:p>
            <a:pPr marL="825541" lvl="3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unterschieden wird zwischen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unhöflicher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inziviler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Kommunikation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Inzivilität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kann Demokratien schädigen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Papacharissi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2004)</a:t>
            </a:r>
          </a:p>
          <a:p>
            <a:pPr marL="825541" lvl="3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Inzivilität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wird teilweise von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Intoleranz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abgegrenzt (Rossini, 2019)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E842A84F-6B56-E79D-A237-145EA866128D}"/>
              </a:ext>
            </a:extLst>
          </p:cNvPr>
          <p:cNvSpPr/>
          <p:nvPr/>
        </p:nvSpPr>
        <p:spPr>
          <a:xfrm>
            <a:off x="46114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2EDAFB9C-62CD-7085-B00F-B8BD01B0E950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Arbeitsdefinition &amp; Mechanismen </a:t>
            </a:r>
          </a:p>
        </p:txBody>
      </p:sp>
    </p:spTree>
    <p:extLst>
      <p:ext uri="{BB962C8B-B14F-4D97-AF65-F5344CB8AC3E}">
        <p14:creationId xmlns:p14="http://schemas.microsoft.com/office/powerpoint/2010/main" val="2589471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3219</Words>
  <Application>Microsoft Macintosh PowerPoint</Application>
  <PresentationFormat>Breitbild</PresentationFormat>
  <Paragraphs>166</Paragraphs>
  <Slides>24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9" baseType="lpstr">
      <vt:lpstr>Aptos</vt:lpstr>
      <vt:lpstr>Arial</vt:lpstr>
      <vt:lpstr>Atkinson Hyperlegible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Hannah Ötting</dc:creator>
  <cp:lastModifiedBy>Hannah Ötting</cp:lastModifiedBy>
  <cp:revision>1</cp:revision>
  <dcterms:created xsi:type="dcterms:W3CDTF">2026-03-18T11:40:21Z</dcterms:created>
  <dcterms:modified xsi:type="dcterms:W3CDTF">2026-03-18T11:40:41Z</dcterms:modified>
</cp:coreProperties>
</file>