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10"/>
  </p:notesMasterIdLst>
  <p:sldIdLst>
    <p:sldId id="300" r:id="rId2"/>
    <p:sldId id="286" r:id="rId3"/>
    <p:sldId id="320" r:id="rId4"/>
    <p:sldId id="330" r:id="rId5"/>
    <p:sldId id="331" r:id="rId6"/>
    <p:sldId id="337" r:id="rId7"/>
    <p:sldId id="323" r:id="rId8"/>
    <p:sldId id="332" r:id="rId9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3805"/>
    <p:restoredTop sz="94725"/>
  </p:normalViewPr>
  <p:slideViewPr>
    <p:cSldViewPr snapToGrid="0">
      <p:cViewPr varScale="1">
        <p:scale>
          <a:sx n="78" d="100"/>
          <a:sy n="78" d="100"/>
        </p:scale>
        <p:origin x="200" y="8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E2D1254-9F15-DE4A-99CE-8940CBF6562A}" type="datetimeFigureOut">
              <a:rPr lang="en-US" smtClean="0"/>
              <a:t>3/18/26</a:t>
            </a:fld>
            <a:endParaRPr lang="en-US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0B049DF-BB51-9A4A-8D7D-FFE12A2BBB88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48913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865D2C0-C484-F4A0-41F0-155CDDD37B3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>
            <a:extLst>
              <a:ext uri="{FF2B5EF4-FFF2-40B4-BE49-F238E27FC236}">
                <a16:creationId xmlns:a16="http://schemas.microsoft.com/office/drawing/2014/main" id="{832778AA-219F-E0B3-1754-3C706DC7393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>
            <a:extLst>
              <a:ext uri="{FF2B5EF4-FFF2-40B4-BE49-F238E27FC236}">
                <a16:creationId xmlns:a16="http://schemas.microsoft.com/office/drawing/2014/main" id="{D1DE4700-E8E2-98B6-BCF2-2C0ED0F67A2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E05314F3-92DE-F30D-D24C-6F6B792CE17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958A412-51F0-D645-9F06-1D5C509CED6E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4728954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958A412-51F0-D645-9F06-1D5C509CED6E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803498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1420283"/>
            <a:ext cx="5181600" cy="98001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2590800"/>
            <a:ext cx="4267200" cy="11684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048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096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91444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2192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5240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8288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1337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43852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3/18/26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31683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3/18/26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89106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419600" y="183092"/>
            <a:ext cx="1371600" cy="39010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183092"/>
            <a:ext cx="4013200" cy="39010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3/18/26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33992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3/18/26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03627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1542" y="2937934"/>
            <a:ext cx="5181600" cy="908050"/>
          </a:xfrm>
        </p:spPr>
        <p:txBody>
          <a:bodyPr anchor="t"/>
          <a:lstStyle>
            <a:lvl1pPr algn="l">
              <a:defRPr sz="2667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81542" y="1937809"/>
            <a:ext cx="5181600" cy="1000125"/>
          </a:xfrm>
        </p:spPr>
        <p:txBody>
          <a:bodyPr anchor="b"/>
          <a:lstStyle>
            <a:lvl1pPr marL="0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1pPr>
            <a:lvl2pPr marL="304815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2pPr>
            <a:lvl3pPr marL="609630" indent="0">
              <a:buNone/>
              <a:defRPr sz="1067">
                <a:solidFill>
                  <a:schemeClr val="tx1">
                    <a:tint val="75000"/>
                  </a:schemeClr>
                </a:solidFill>
              </a:defRPr>
            </a:lvl3pPr>
            <a:lvl4pPr marL="914446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4pPr>
            <a:lvl5pPr marL="1219261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5pPr>
            <a:lvl6pPr marL="1524076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6pPr>
            <a:lvl7pPr marL="1828891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7pPr>
            <a:lvl8pPr marL="2133707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8pPr>
            <a:lvl9pPr marL="2438522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3/18/26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69169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4800" y="1066800"/>
            <a:ext cx="2692400" cy="3017309"/>
          </a:xfrm>
        </p:spPr>
        <p:txBody>
          <a:bodyPr/>
          <a:lstStyle>
            <a:lvl1pPr>
              <a:defRPr sz="1867"/>
            </a:lvl1pPr>
            <a:lvl2pPr>
              <a:defRPr sz="1600"/>
            </a:lvl2pPr>
            <a:lvl3pPr>
              <a:defRPr sz="1333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098800" y="1066800"/>
            <a:ext cx="2692400" cy="3017309"/>
          </a:xfrm>
        </p:spPr>
        <p:txBody>
          <a:bodyPr/>
          <a:lstStyle>
            <a:lvl1pPr>
              <a:defRPr sz="1867"/>
            </a:lvl1pPr>
            <a:lvl2pPr>
              <a:defRPr sz="1600"/>
            </a:lvl2pPr>
            <a:lvl3pPr>
              <a:defRPr sz="1333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3/18/26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35521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4800" y="1023409"/>
            <a:ext cx="2693459" cy="426508"/>
          </a:xfrm>
        </p:spPr>
        <p:txBody>
          <a:bodyPr anchor="b"/>
          <a:lstStyle>
            <a:lvl1pPr marL="0" indent="0">
              <a:buNone/>
              <a:defRPr sz="1600" b="1"/>
            </a:lvl1pPr>
            <a:lvl2pPr marL="304815" indent="0">
              <a:buNone/>
              <a:defRPr sz="1333" b="1"/>
            </a:lvl2pPr>
            <a:lvl3pPr marL="609630" indent="0">
              <a:buNone/>
              <a:defRPr sz="1200" b="1"/>
            </a:lvl3pPr>
            <a:lvl4pPr marL="914446" indent="0">
              <a:buNone/>
              <a:defRPr sz="1067" b="1"/>
            </a:lvl4pPr>
            <a:lvl5pPr marL="1219261" indent="0">
              <a:buNone/>
              <a:defRPr sz="1067" b="1"/>
            </a:lvl5pPr>
            <a:lvl6pPr marL="1524076" indent="0">
              <a:buNone/>
              <a:defRPr sz="1067" b="1"/>
            </a:lvl6pPr>
            <a:lvl7pPr marL="1828891" indent="0">
              <a:buNone/>
              <a:defRPr sz="1067" b="1"/>
            </a:lvl7pPr>
            <a:lvl8pPr marL="2133707" indent="0">
              <a:buNone/>
              <a:defRPr sz="1067" b="1"/>
            </a:lvl8pPr>
            <a:lvl9pPr marL="2438522" indent="0">
              <a:buNone/>
              <a:defRPr sz="1067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04800" y="1449917"/>
            <a:ext cx="2693459" cy="2634192"/>
          </a:xfrm>
        </p:spPr>
        <p:txBody>
          <a:bodyPr/>
          <a:lstStyle>
            <a:lvl1pPr>
              <a:defRPr sz="1600"/>
            </a:lvl1pPr>
            <a:lvl2pPr>
              <a:defRPr sz="1333"/>
            </a:lvl2pPr>
            <a:lvl3pPr>
              <a:defRPr sz="1200"/>
            </a:lvl3pPr>
            <a:lvl4pPr>
              <a:defRPr sz="1067"/>
            </a:lvl4pPr>
            <a:lvl5pPr>
              <a:defRPr sz="1067"/>
            </a:lvl5pPr>
            <a:lvl6pPr>
              <a:defRPr sz="1067"/>
            </a:lvl6pPr>
            <a:lvl7pPr>
              <a:defRPr sz="1067"/>
            </a:lvl7pPr>
            <a:lvl8pPr>
              <a:defRPr sz="1067"/>
            </a:lvl8pPr>
            <a:lvl9pPr>
              <a:defRPr sz="106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096684" y="1023409"/>
            <a:ext cx="2694517" cy="426508"/>
          </a:xfrm>
        </p:spPr>
        <p:txBody>
          <a:bodyPr anchor="b"/>
          <a:lstStyle>
            <a:lvl1pPr marL="0" indent="0">
              <a:buNone/>
              <a:defRPr sz="1600" b="1"/>
            </a:lvl1pPr>
            <a:lvl2pPr marL="304815" indent="0">
              <a:buNone/>
              <a:defRPr sz="1333" b="1"/>
            </a:lvl2pPr>
            <a:lvl3pPr marL="609630" indent="0">
              <a:buNone/>
              <a:defRPr sz="1200" b="1"/>
            </a:lvl3pPr>
            <a:lvl4pPr marL="914446" indent="0">
              <a:buNone/>
              <a:defRPr sz="1067" b="1"/>
            </a:lvl4pPr>
            <a:lvl5pPr marL="1219261" indent="0">
              <a:buNone/>
              <a:defRPr sz="1067" b="1"/>
            </a:lvl5pPr>
            <a:lvl6pPr marL="1524076" indent="0">
              <a:buNone/>
              <a:defRPr sz="1067" b="1"/>
            </a:lvl6pPr>
            <a:lvl7pPr marL="1828891" indent="0">
              <a:buNone/>
              <a:defRPr sz="1067" b="1"/>
            </a:lvl7pPr>
            <a:lvl8pPr marL="2133707" indent="0">
              <a:buNone/>
              <a:defRPr sz="1067" b="1"/>
            </a:lvl8pPr>
            <a:lvl9pPr marL="2438522" indent="0">
              <a:buNone/>
              <a:defRPr sz="1067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096684" y="1449917"/>
            <a:ext cx="2694517" cy="2634192"/>
          </a:xfrm>
        </p:spPr>
        <p:txBody>
          <a:bodyPr/>
          <a:lstStyle>
            <a:lvl1pPr>
              <a:defRPr sz="1600"/>
            </a:lvl1pPr>
            <a:lvl2pPr>
              <a:defRPr sz="1333"/>
            </a:lvl2pPr>
            <a:lvl3pPr>
              <a:defRPr sz="1200"/>
            </a:lvl3pPr>
            <a:lvl4pPr>
              <a:defRPr sz="1067"/>
            </a:lvl4pPr>
            <a:lvl5pPr>
              <a:defRPr sz="1067"/>
            </a:lvl5pPr>
            <a:lvl6pPr>
              <a:defRPr sz="1067"/>
            </a:lvl6pPr>
            <a:lvl7pPr>
              <a:defRPr sz="1067"/>
            </a:lvl7pPr>
            <a:lvl8pPr>
              <a:defRPr sz="1067"/>
            </a:lvl8pPr>
            <a:lvl9pPr>
              <a:defRPr sz="106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3/18/26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94808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3/18/26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50387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3/18/26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00204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82033"/>
            <a:ext cx="2005542" cy="774700"/>
          </a:xfrm>
        </p:spPr>
        <p:txBody>
          <a:bodyPr anchor="b"/>
          <a:lstStyle>
            <a:lvl1pPr algn="l">
              <a:defRPr sz="1333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83367" y="182034"/>
            <a:ext cx="3407833" cy="3902075"/>
          </a:xfrm>
        </p:spPr>
        <p:txBody>
          <a:bodyPr/>
          <a:lstStyle>
            <a:lvl1pPr>
              <a:defRPr sz="2133"/>
            </a:lvl1pPr>
            <a:lvl2pPr>
              <a:defRPr sz="1867"/>
            </a:lvl2pPr>
            <a:lvl3pPr>
              <a:defRPr sz="1600"/>
            </a:lvl3pPr>
            <a:lvl4pPr>
              <a:defRPr sz="1333"/>
            </a:lvl4pPr>
            <a:lvl5pPr>
              <a:defRPr sz="1333"/>
            </a:lvl5pPr>
            <a:lvl6pPr>
              <a:defRPr sz="1333"/>
            </a:lvl6pPr>
            <a:lvl7pPr>
              <a:defRPr sz="1333"/>
            </a:lvl7pPr>
            <a:lvl8pPr>
              <a:defRPr sz="1333"/>
            </a:lvl8pPr>
            <a:lvl9pPr>
              <a:defRPr sz="133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800" y="956734"/>
            <a:ext cx="2005542" cy="3127375"/>
          </a:xfrm>
        </p:spPr>
        <p:txBody>
          <a:bodyPr/>
          <a:lstStyle>
            <a:lvl1pPr marL="0" indent="0">
              <a:buNone/>
              <a:defRPr sz="933"/>
            </a:lvl1pPr>
            <a:lvl2pPr marL="304815" indent="0">
              <a:buNone/>
              <a:defRPr sz="800"/>
            </a:lvl2pPr>
            <a:lvl3pPr marL="609630" indent="0">
              <a:buNone/>
              <a:defRPr sz="667"/>
            </a:lvl3pPr>
            <a:lvl4pPr marL="914446" indent="0">
              <a:buNone/>
              <a:defRPr sz="600"/>
            </a:lvl4pPr>
            <a:lvl5pPr marL="1219261" indent="0">
              <a:buNone/>
              <a:defRPr sz="600"/>
            </a:lvl5pPr>
            <a:lvl6pPr marL="1524076" indent="0">
              <a:buNone/>
              <a:defRPr sz="600"/>
            </a:lvl6pPr>
            <a:lvl7pPr marL="1828891" indent="0">
              <a:buNone/>
              <a:defRPr sz="600"/>
            </a:lvl7pPr>
            <a:lvl8pPr marL="2133707" indent="0">
              <a:buNone/>
              <a:defRPr sz="600"/>
            </a:lvl8pPr>
            <a:lvl9pPr marL="2438522" indent="0">
              <a:buNone/>
              <a:defRPr sz="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3/18/26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30233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94859" y="3200400"/>
            <a:ext cx="3657600" cy="377825"/>
          </a:xfrm>
        </p:spPr>
        <p:txBody>
          <a:bodyPr anchor="b"/>
          <a:lstStyle>
            <a:lvl1pPr algn="l">
              <a:defRPr sz="1333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194859" y="408517"/>
            <a:ext cx="3657600" cy="2743200"/>
          </a:xfrm>
        </p:spPr>
        <p:txBody>
          <a:bodyPr/>
          <a:lstStyle>
            <a:lvl1pPr marL="0" indent="0">
              <a:buNone/>
              <a:defRPr sz="2133"/>
            </a:lvl1pPr>
            <a:lvl2pPr marL="304815" indent="0">
              <a:buNone/>
              <a:defRPr sz="1867"/>
            </a:lvl2pPr>
            <a:lvl3pPr marL="609630" indent="0">
              <a:buNone/>
              <a:defRPr sz="1600"/>
            </a:lvl3pPr>
            <a:lvl4pPr marL="914446" indent="0">
              <a:buNone/>
              <a:defRPr sz="1333"/>
            </a:lvl4pPr>
            <a:lvl5pPr marL="1219261" indent="0">
              <a:buNone/>
              <a:defRPr sz="1333"/>
            </a:lvl5pPr>
            <a:lvl6pPr marL="1524076" indent="0">
              <a:buNone/>
              <a:defRPr sz="1333"/>
            </a:lvl6pPr>
            <a:lvl7pPr marL="1828891" indent="0">
              <a:buNone/>
              <a:defRPr sz="1333"/>
            </a:lvl7pPr>
            <a:lvl8pPr marL="2133707" indent="0">
              <a:buNone/>
              <a:defRPr sz="1333"/>
            </a:lvl8pPr>
            <a:lvl9pPr marL="2438522" indent="0">
              <a:buNone/>
              <a:defRPr sz="1333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94859" y="3578225"/>
            <a:ext cx="3657600" cy="536575"/>
          </a:xfrm>
        </p:spPr>
        <p:txBody>
          <a:bodyPr/>
          <a:lstStyle>
            <a:lvl1pPr marL="0" indent="0">
              <a:buNone/>
              <a:defRPr sz="933"/>
            </a:lvl1pPr>
            <a:lvl2pPr marL="304815" indent="0">
              <a:buNone/>
              <a:defRPr sz="800"/>
            </a:lvl2pPr>
            <a:lvl3pPr marL="609630" indent="0">
              <a:buNone/>
              <a:defRPr sz="667"/>
            </a:lvl3pPr>
            <a:lvl4pPr marL="914446" indent="0">
              <a:buNone/>
              <a:defRPr sz="600"/>
            </a:lvl4pPr>
            <a:lvl5pPr marL="1219261" indent="0">
              <a:buNone/>
              <a:defRPr sz="600"/>
            </a:lvl5pPr>
            <a:lvl6pPr marL="1524076" indent="0">
              <a:buNone/>
              <a:defRPr sz="600"/>
            </a:lvl6pPr>
            <a:lvl7pPr marL="1828891" indent="0">
              <a:buNone/>
              <a:defRPr sz="600"/>
            </a:lvl7pPr>
            <a:lvl8pPr marL="2133707" indent="0">
              <a:buNone/>
              <a:defRPr sz="600"/>
            </a:lvl8pPr>
            <a:lvl9pPr marL="2438522" indent="0">
              <a:buNone/>
              <a:defRPr sz="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3/18/26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71751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04800" y="183092"/>
            <a:ext cx="5486400" cy="762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4800" y="1066800"/>
            <a:ext cx="5486400" cy="301730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04800" y="4237567"/>
            <a:ext cx="1422400" cy="2434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3/18/26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082800" y="4237567"/>
            <a:ext cx="1930400" cy="2434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68800" y="4237567"/>
            <a:ext cx="1422400" cy="2434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6270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609630" rtl="0" eaLnBrk="1" latinLnBrk="0" hangingPunct="1">
        <a:spcBef>
          <a:spcPct val="0"/>
        </a:spcBef>
        <a:buNone/>
        <a:defRPr sz="2933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11" indent="-228611" algn="l" defTabSz="609630" rtl="0" eaLnBrk="1" latinLnBrk="0" hangingPunct="1">
        <a:spcBef>
          <a:spcPct val="20000"/>
        </a:spcBef>
        <a:buFont typeface="Arial" pitchFamily="34" charset="0"/>
        <a:buChar char="•"/>
        <a:defRPr sz="2133" kern="1200">
          <a:solidFill>
            <a:schemeClr val="tx1"/>
          </a:solidFill>
          <a:latin typeface="+mn-lt"/>
          <a:ea typeface="+mn-ea"/>
          <a:cs typeface="+mn-cs"/>
        </a:defRPr>
      </a:lvl1pPr>
      <a:lvl2pPr marL="495325" indent="-190510" algn="l" defTabSz="609630" rtl="0" eaLnBrk="1" latinLnBrk="0" hangingPunct="1">
        <a:spcBef>
          <a:spcPct val="20000"/>
        </a:spcBef>
        <a:buFont typeface="Arial" pitchFamily="34" charset="0"/>
        <a:buChar char="–"/>
        <a:defRPr sz="1867" kern="1200">
          <a:solidFill>
            <a:schemeClr val="tx1"/>
          </a:solidFill>
          <a:latin typeface="+mn-lt"/>
          <a:ea typeface="+mn-ea"/>
          <a:cs typeface="+mn-cs"/>
        </a:defRPr>
      </a:lvl2pPr>
      <a:lvl3pPr marL="762038" indent="-152408" algn="l" defTabSz="60963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66853" indent="-152408" algn="l" defTabSz="609630" rtl="0" eaLnBrk="1" latinLnBrk="0" hangingPunct="1">
        <a:spcBef>
          <a:spcPct val="20000"/>
        </a:spcBef>
        <a:buFont typeface="Arial" pitchFamily="34" charset="0"/>
        <a:buChar char="–"/>
        <a:defRPr sz="1333" kern="1200">
          <a:solidFill>
            <a:schemeClr val="tx1"/>
          </a:solidFill>
          <a:latin typeface="+mn-lt"/>
          <a:ea typeface="+mn-ea"/>
          <a:cs typeface="+mn-cs"/>
        </a:defRPr>
      </a:lvl4pPr>
      <a:lvl5pPr marL="1371669" indent="-152408" algn="l" defTabSz="609630" rtl="0" eaLnBrk="1" latinLnBrk="0" hangingPunct="1">
        <a:spcBef>
          <a:spcPct val="20000"/>
        </a:spcBef>
        <a:buFont typeface="Arial" pitchFamily="34" charset="0"/>
        <a:buChar char="»"/>
        <a:defRPr sz="1333" kern="1200">
          <a:solidFill>
            <a:schemeClr val="tx1"/>
          </a:solidFill>
          <a:latin typeface="+mn-lt"/>
          <a:ea typeface="+mn-ea"/>
          <a:cs typeface="+mn-cs"/>
        </a:defRPr>
      </a:lvl5pPr>
      <a:lvl6pPr marL="1676484" indent="-152408" algn="l" defTabSz="609630" rtl="0" eaLnBrk="1" latinLnBrk="0" hangingPunct="1">
        <a:spcBef>
          <a:spcPct val="20000"/>
        </a:spcBef>
        <a:buFont typeface="Arial" pitchFamily="34" charset="0"/>
        <a:buChar char="•"/>
        <a:defRPr sz="1333" kern="1200">
          <a:solidFill>
            <a:schemeClr val="tx1"/>
          </a:solidFill>
          <a:latin typeface="+mn-lt"/>
          <a:ea typeface="+mn-ea"/>
          <a:cs typeface="+mn-cs"/>
        </a:defRPr>
      </a:lvl6pPr>
      <a:lvl7pPr marL="1981299" indent="-152408" algn="l" defTabSz="609630" rtl="0" eaLnBrk="1" latinLnBrk="0" hangingPunct="1">
        <a:spcBef>
          <a:spcPct val="20000"/>
        </a:spcBef>
        <a:buFont typeface="Arial" pitchFamily="34" charset="0"/>
        <a:buChar char="•"/>
        <a:defRPr sz="1333" kern="1200">
          <a:solidFill>
            <a:schemeClr val="tx1"/>
          </a:solidFill>
          <a:latin typeface="+mn-lt"/>
          <a:ea typeface="+mn-ea"/>
          <a:cs typeface="+mn-cs"/>
        </a:defRPr>
      </a:lvl7pPr>
      <a:lvl8pPr marL="2286114" indent="-152408" algn="l" defTabSz="609630" rtl="0" eaLnBrk="1" latinLnBrk="0" hangingPunct="1">
        <a:spcBef>
          <a:spcPct val="20000"/>
        </a:spcBef>
        <a:buFont typeface="Arial" pitchFamily="34" charset="0"/>
        <a:buChar char="•"/>
        <a:defRPr sz="1333" kern="1200">
          <a:solidFill>
            <a:schemeClr val="tx1"/>
          </a:solidFill>
          <a:latin typeface="+mn-lt"/>
          <a:ea typeface="+mn-ea"/>
          <a:cs typeface="+mn-cs"/>
        </a:defRPr>
      </a:lvl8pPr>
      <a:lvl9pPr marL="2590930" indent="-152408" algn="l" defTabSz="609630" rtl="0" eaLnBrk="1" latinLnBrk="0" hangingPunct="1">
        <a:spcBef>
          <a:spcPct val="20000"/>
        </a:spcBef>
        <a:buFont typeface="Arial" pitchFamily="34" charset="0"/>
        <a:buChar char="•"/>
        <a:defRPr sz="133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1pPr>
      <a:lvl2pPr marL="304815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2pPr>
      <a:lvl3pPr marL="609630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46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1219261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1524076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91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2133707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2438522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svg"/><Relationship Id="rId3" Type="http://schemas.openxmlformats.org/officeDocument/2006/relationships/image" Target="../media/image2.svg"/><Relationship Id="rId7" Type="http://schemas.openxmlformats.org/officeDocument/2006/relationships/image" Target="../media/image6.png"/><Relationship Id="rId12" Type="http://schemas.openxmlformats.org/officeDocument/2006/relationships/image" Target="../media/image11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sv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sv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2.png"/><Relationship Id="rId5" Type="http://schemas.openxmlformats.org/officeDocument/2006/relationships/image" Target="../media/image9.svg"/><Relationship Id="rId4" Type="http://schemas.openxmlformats.org/officeDocument/2006/relationships/image" Target="../media/image8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2.png"/><Relationship Id="rId5" Type="http://schemas.openxmlformats.org/officeDocument/2006/relationships/image" Target="../media/image9.svg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5.svg"/><Relationship Id="rId7" Type="http://schemas.openxmlformats.org/officeDocument/2006/relationships/hyperlink" Target="https://www.uni-muenster.de/Kowi/studium/online-selbstlernkurs/plattformen.shtml" TargetMode="Externa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2.png"/><Relationship Id="rId11" Type="http://schemas.openxmlformats.org/officeDocument/2006/relationships/hyperlink" Target="https://www.uni-muenster.de/imperia/md/content/kowi/studium/rollenspiel_arbeitsblatt.pdf" TargetMode="External"/><Relationship Id="rId5" Type="http://schemas.openxmlformats.org/officeDocument/2006/relationships/image" Target="../media/image9.svg"/><Relationship Id="rId10" Type="http://schemas.openxmlformats.org/officeDocument/2006/relationships/hyperlink" Target="https://www.uni-muenster.de/imperia/md/content/kowi/studium/angriffe_im_netz_kritisch_einordnen.pdf" TargetMode="External"/><Relationship Id="rId4" Type="http://schemas.openxmlformats.org/officeDocument/2006/relationships/image" Target="../media/image8.png"/><Relationship Id="rId9" Type="http://schemas.openxmlformats.org/officeDocument/2006/relationships/image" Target="../media/image11.sv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5.svg"/><Relationship Id="rId7" Type="http://schemas.openxmlformats.org/officeDocument/2006/relationships/hyperlink" Target="https://www.uni-muenster.de/Kowi/studium/online-selbstlernkurs/plattformen.shtml" TargetMode="Externa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2.png"/><Relationship Id="rId5" Type="http://schemas.openxmlformats.org/officeDocument/2006/relationships/image" Target="../media/image9.svg"/><Relationship Id="rId10" Type="http://schemas.openxmlformats.org/officeDocument/2006/relationships/hyperlink" Target="https://www.uni-muenster.de/imperia/md/content/kowi/studium/zukunftswerkstatt_arbeitsblatt.pdf" TargetMode="External"/><Relationship Id="rId4" Type="http://schemas.openxmlformats.org/officeDocument/2006/relationships/image" Target="../media/image8.png"/><Relationship Id="rId9" Type="http://schemas.openxmlformats.org/officeDocument/2006/relationships/image" Target="../media/image11.sv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1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svg"/><Relationship Id="rId5" Type="http://schemas.openxmlformats.org/officeDocument/2006/relationships/image" Target="../media/image8.png"/><Relationship Id="rId4" Type="http://schemas.openxmlformats.org/officeDocument/2006/relationships/image" Target="../media/image5.sv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uni-muenster.de/Kowi/studium/online-selbstlernkurs/plattformen.shtml" TargetMode="External"/><Relationship Id="rId3" Type="http://schemas.openxmlformats.org/officeDocument/2006/relationships/image" Target="../media/image4.png"/><Relationship Id="rId7" Type="http://schemas.openxmlformats.org/officeDocument/2006/relationships/image" Target="../media/image12.png"/><Relationship Id="rId12" Type="http://schemas.openxmlformats.org/officeDocument/2006/relationships/hyperlink" Target="https://www.uni-muenster.de/Kowi/studium/online-selbstlernkurs/strafverfolgung.shtml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svg"/><Relationship Id="rId11" Type="http://schemas.openxmlformats.org/officeDocument/2006/relationships/hyperlink" Target="https://www.uni-muenster.de/Kowi/studium/online-selbstlernkurs/copingstrategien.shtml" TargetMode="External"/><Relationship Id="rId5" Type="http://schemas.openxmlformats.org/officeDocument/2006/relationships/image" Target="../media/image8.png"/><Relationship Id="rId10" Type="http://schemas.openxmlformats.org/officeDocument/2006/relationships/image" Target="../media/image11.svg"/><Relationship Id="rId4" Type="http://schemas.openxmlformats.org/officeDocument/2006/relationships/image" Target="../media/image5.svg"/><Relationship Id="rId9" Type="http://schemas.openxmlformats.org/officeDocument/2006/relationships/image" Target="../media/image10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5FC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B57FE4D-42DD-DF71-052B-04025A48A34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>
            <a:extLst>
              <a:ext uri="{FF2B5EF4-FFF2-40B4-BE49-F238E27FC236}">
                <a16:creationId xmlns:a16="http://schemas.microsoft.com/office/drawing/2014/main" id="{D2C98B75-425C-3B5C-EF59-E1EA535D8904}"/>
              </a:ext>
            </a:extLst>
          </p:cNvPr>
          <p:cNvGrpSpPr/>
          <p:nvPr/>
        </p:nvGrpSpPr>
        <p:grpSpPr>
          <a:xfrm>
            <a:off x="685801" y="838745"/>
            <a:ext cx="10686279" cy="5180512"/>
            <a:chOff x="0" y="1305964"/>
            <a:chExt cx="21372558" cy="10361024"/>
          </a:xfrm>
        </p:grpSpPr>
        <p:sp>
          <p:nvSpPr>
            <p:cNvPr id="3" name="Freeform 3">
              <a:extLst>
                <a:ext uri="{FF2B5EF4-FFF2-40B4-BE49-F238E27FC236}">
                  <a16:creationId xmlns:a16="http://schemas.microsoft.com/office/drawing/2014/main" id="{6B6DF42C-1BCE-412F-C8BD-121C3B3E3E60}"/>
                </a:ext>
              </a:extLst>
            </p:cNvPr>
            <p:cNvSpPr/>
            <p:nvPr/>
          </p:nvSpPr>
          <p:spPr>
            <a:xfrm rot="-4349691">
              <a:off x="11052696" y="1347125"/>
              <a:ext cx="10361024" cy="10278701"/>
            </a:xfrm>
            <a:custGeom>
              <a:avLst/>
              <a:gdLst/>
              <a:ahLst/>
              <a:cxnLst/>
              <a:rect l="l" t="t" r="r" b="b"/>
              <a:pathLst>
                <a:path w="10361024" h="10278701">
                  <a:moveTo>
                    <a:pt x="0" y="0"/>
                  </a:moveTo>
                  <a:lnTo>
                    <a:pt x="10361024" y="0"/>
                  </a:lnTo>
                  <a:lnTo>
                    <a:pt x="10361024" y="10278700"/>
                  </a:lnTo>
                  <a:lnTo>
                    <a:pt x="0" y="10278700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36000"/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pPr defTabSz="609630">
                <a:defRPr/>
              </a:pPr>
              <a:endParaRPr lang="de-DE" sz="1200" dirty="0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4" name="TextBox 4">
              <a:extLst>
                <a:ext uri="{FF2B5EF4-FFF2-40B4-BE49-F238E27FC236}">
                  <a16:creationId xmlns:a16="http://schemas.microsoft.com/office/drawing/2014/main" id="{A043E4DE-A8F4-C12B-0D77-C5747CC51963}"/>
                </a:ext>
              </a:extLst>
            </p:cNvPr>
            <p:cNvSpPr txBox="1"/>
            <p:nvPr/>
          </p:nvSpPr>
          <p:spPr>
            <a:xfrm>
              <a:off x="0" y="2522698"/>
              <a:ext cx="14617646" cy="3612270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defTabSz="609630">
                <a:lnSpc>
                  <a:spcPts val="7473"/>
                </a:lnSpc>
                <a:spcBef>
                  <a:spcPct val="0"/>
                </a:spcBef>
                <a:defRPr/>
              </a:pPr>
              <a:r>
                <a:rPr lang="de-DE" sz="3334" dirty="0">
                  <a:solidFill>
                    <a:srgbClr val="B00C79"/>
                  </a:solidFill>
                  <a:latin typeface="Atkinson Hyperlegible" pitchFamily="2" charset="0"/>
                  <a:ea typeface="Canva Sans"/>
                  <a:cs typeface="Canva Sans"/>
                  <a:sym typeface="Canva Sans"/>
                </a:rPr>
                <a:t>Eine Alternative: Gewaltfreie Kommunikation im Netz</a:t>
              </a:r>
              <a:endParaRPr lang="de-DE" sz="3334" dirty="0">
                <a:solidFill>
                  <a:srgbClr val="D8041D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endParaRPr>
            </a:p>
          </p:txBody>
        </p:sp>
        <p:sp>
          <p:nvSpPr>
            <p:cNvPr id="5" name="Freeform 5">
              <a:extLst>
                <a:ext uri="{FF2B5EF4-FFF2-40B4-BE49-F238E27FC236}">
                  <a16:creationId xmlns:a16="http://schemas.microsoft.com/office/drawing/2014/main" id="{24AADB18-556F-064B-2328-15900A2575E1}"/>
                </a:ext>
              </a:extLst>
            </p:cNvPr>
            <p:cNvSpPr/>
            <p:nvPr/>
          </p:nvSpPr>
          <p:spPr>
            <a:xfrm>
              <a:off x="13446879" y="3104013"/>
              <a:ext cx="5572659" cy="6305696"/>
            </a:xfrm>
            <a:custGeom>
              <a:avLst/>
              <a:gdLst/>
              <a:ahLst/>
              <a:cxnLst/>
              <a:rect l="l" t="t" r="r" b="b"/>
              <a:pathLst>
                <a:path w="5572659" h="6305696">
                  <a:moveTo>
                    <a:pt x="0" y="0"/>
                  </a:moveTo>
                  <a:lnTo>
                    <a:pt x="5572659" y="0"/>
                  </a:lnTo>
                  <a:lnTo>
                    <a:pt x="5572659" y="6305696"/>
                  </a:lnTo>
                  <a:lnTo>
                    <a:pt x="0" y="6305696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4"/>
              <a:stretch>
                <a:fillRect/>
              </a:stretch>
            </a:blipFill>
          </p:spPr>
          <p:txBody>
            <a:bodyPr/>
            <a:lstStyle/>
            <a:p>
              <a:pPr defTabSz="609630">
                <a:defRPr/>
              </a:pPr>
              <a:endParaRPr lang="de-DE" sz="1200" dirty="0">
                <a:solidFill>
                  <a:prstClr val="black"/>
                </a:solidFill>
                <a:latin typeface="Calibri"/>
              </a:endParaRPr>
            </a:p>
          </p:txBody>
        </p:sp>
      </p:grpSp>
      <p:sp>
        <p:nvSpPr>
          <p:cNvPr id="6" name="Freeform 6">
            <a:extLst>
              <a:ext uri="{FF2B5EF4-FFF2-40B4-BE49-F238E27FC236}">
                <a16:creationId xmlns:a16="http://schemas.microsoft.com/office/drawing/2014/main" id="{0C29514A-2BF9-8802-CACD-EDDC4B3B12CA}"/>
              </a:ext>
            </a:extLst>
          </p:cNvPr>
          <p:cNvSpPr/>
          <p:nvPr/>
        </p:nvSpPr>
        <p:spPr>
          <a:xfrm>
            <a:off x="11207025" y="298737"/>
            <a:ext cx="168200" cy="185763"/>
          </a:xfrm>
          <a:custGeom>
            <a:avLst/>
            <a:gdLst/>
            <a:ahLst/>
            <a:cxnLst/>
            <a:rect l="l" t="t" r="r" b="b"/>
            <a:pathLst>
              <a:path w="252300" h="278645">
                <a:moveTo>
                  <a:pt x="0" y="0"/>
                </a:moveTo>
                <a:lnTo>
                  <a:pt x="252300" y="0"/>
                </a:lnTo>
                <a:lnTo>
                  <a:pt x="252300" y="278645"/>
                </a:lnTo>
                <a:lnTo>
                  <a:pt x="0" y="278645"/>
                </a:lnTo>
                <a:lnTo>
                  <a:pt x="0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pPr defTabSz="609630">
              <a:defRPr/>
            </a:pPr>
            <a:endParaRPr lang="de-DE" sz="12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7" name="Freeform 7">
            <a:extLst>
              <a:ext uri="{FF2B5EF4-FFF2-40B4-BE49-F238E27FC236}">
                <a16:creationId xmlns:a16="http://schemas.microsoft.com/office/drawing/2014/main" id="{3C1A53B6-132A-728D-5677-C058F44EBA5D}"/>
              </a:ext>
            </a:extLst>
          </p:cNvPr>
          <p:cNvSpPr/>
          <p:nvPr/>
        </p:nvSpPr>
        <p:spPr>
          <a:xfrm rot="-1111252">
            <a:off x="6592078" y="1134121"/>
            <a:ext cx="958310" cy="562195"/>
          </a:xfrm>
          <a:custGeom>
            <a:avLst/>
            <a:gdLst/>
            <a:ahLst/>
            <a:cxnLst/>
            <a:rect l="l" t="t" r="r" b="b"/>
            <a:pathLst>
              <a:path w="1437465" h="843293">
                <a:moveTo>
                  <a:pt x="0" y="0"/>
                </a:moveTo>
                <a:lnTo>
                  <a:pt x="1437464" y="0"/>
                </a:lnTo>
                <a:lnTo>
                  <a:pt x="1437464" y="843293"/>
                </a:lnTo>
                <a:lnTo>
                  <a:pt x="0" y="843293"/>
                </a:lnTo>
                <a:lnTo>
                  <a:pt x="0" y="0"/>
                </a:lnTo>
                <a:close/>
              </a:path>
            </a:pathLst>
          </a:custGeom>
          <a:blipFill>
            <a:blip r:embed="rId7">
              <a:extLs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pPr defTabSz="609630">
              <a:defRPr/>
            </a:pPr>
            <a:endParaRPr lang="de-DE" sz="12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8" name="Freeform 8">
            <a:extLst>
              <a:ext uri="{FF2B5EF4-FFF2-40B4-BE49-F238E27FC236}">
                <a16:creationId xmlns:a16="http://schemas.microsoft.com/office/drawing/2014/main" id="{DE48B037-E68F-9273-127F-6E6D9CD762AC}"/>
              </a:ext>
            </a:extLst>
          </p:cNvPr>
          <p:cNvSpPr/>
          <p:nvPr/>
        </p:nvSpPr>
        <p:spPr>
          <a:xfrm rot="5400000" flipH="1">
            <a:off x="9114456" y="4337196"/>
            <a:ext cx="3476147" cy="3670009"/>
          </a:xfrm>
          <a:custGeom>
            <a:avLst/>
            <a:gdLst/>
            <a:ahLst/>
            <a:cxnLst/>
            <a:rect l="l" t="t" r="r" b="b"/>
            <a:pathLst>
              <a:path w="5214220" h="5505013">
                <a:moveTo>
                  <a:pt x="5214220" y="0"/>
                </a:moveTo>
                <a:lnTo>
                  <a:pt x="0" y="0"/>
                </a:lnTo>
                <a:lnTo>
                  <a:pt x="0" y="5505014"/>
                </a:lnTo>
                <a:lnTo>
                  <a:pt x="5214220" y="5505014"/>
                </a:lnTo>
                <a:lnTo>
                  <a:pt x="5214220" y="0"/>
                </a:lnTo>
                <a:close/>
              </a:path>
            </a:pathLst>
          </a:custGeom>
          <a:blipFill>
            <a:blip r:embed="rId9">
              <a:extLst>
                <a:ext uri="{96DAC541-7B7A-43D3-8B79-37D633B846F1}">
                  <asvg:svgBlip xmlns:asvg="http://schemas.microsoft.com/office/drawing/2016/SVG/main" r:embed="rId10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pPr defTabSz="609630">
              <a:defRPr/>
            </a:pPr>
            <a:endParaRPr lang="de-DE" sz="12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9" name="Freeform 9">
            <a:extLst>
              <a:ext uri="{FF2B5EF4-FFF2-40B4-BE49-F238E27FC236}">
                <a16:creationId xmlns:a16="http://schemas.microsoft.com/office/drawing/2014/main" id="{C66BB915-8998-BC1B-89F4-2E187ED1857C}"/>
              </a:ext>
            </a:extLst>
          </p:cNvPr>
          <p:cNvSpPr/>
          <p:nvPr/>
        </p:nvSpPr>
        <p:spPr>
          <a:xfrm>
            <a:off x="2287373" y="4524009"/>
            <a:ext cx="2302682" cy="632191"/>
          </a:xfrm>
          <a:custGeom>
            <a:avLst/>
            <a:gdLst/>
            <a:ahLst/>
            <a:cxnLst/>
            <a:rect l="l" t="t" r="r" b="b"/>
            <a:pathLst>
              <a:path w="3454023" h="948286">
                <a:moveTo>
                  <a:pt x="0" y="0"/>
                </a:moveTo>
                <a:lnTo>
                  <a:pt x="3454022" y="0"/>
                </a:lnTo>
                <a:lnTo>
                  <a:pt x="3454022" y="948286"/>
                </a:lnTo>
                <a:lnTo>
                  <a:pt x="0" y="948286"/>
                </a:lnTo>
                <a:lnTo>
                  <a:pt x="0" y="0"/>
                </a:lnTo>
                <a:close/>
              </a:path>
            </a:pathLst>
          </a:custGeom>
          <a:blipFill>
            <a:blip r:embed="rId11">
              <a:alphaModFix amt="36000"/>
              <a:extLst>
                <a:ext uri="{96DAC541-7B7A-43D3-8B79-37D633B846F1}">
                  <asvg:svgBlip xmlns:asvg="http://schemas.microsoft.com/office/drawing/2016/SVG/main" r:embed="rId12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pPr defTabSz="609630">
              <a:defRPr/>
            </a:pPr>
            <a:endParaRPr lang="de-DE" sz="12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0" name="TextBox 10">
            <a:extLst>
              <a:ext uri="{FF2B5EF4-FFF2-40B4-BE49-F238E27FC236}">
                <a16:creationId xmlns:a16="http://schemas.microsoft.com/office/drawing/2014/main" id="{4811D457-D029-3EBF-9F81-E306768C676A}"/>
              </a:ext>
            </a:extLst>
          </p:cNvPr>
          <p:cNvSpPr txBox="1"/>
          <p:nvPr/>
        </p:nvSpPr>
        <p:spPr>
          <a:xfrm>
            <a:off x="685800" y="301897"/>
            <a:ext cx="990600" cy="32618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defTabSz="609630">
              <a:lnSpc>
                <a:spcPts val="1307"/>
              </a:lnSpc>
              <a:spcBef>
                <a:spcPct val="0"/>
              </a:spcBef>
              <a:defRPr/>
            </a:pPr>
            <a:r>
              <a:rPr lang="de-DE" sz="933" dirty="0">
                <a:solidFill>
                  <a:srgbClr val="000000"/>
                </a:solidFill>
                <a:latin typeface="Atkinson Hyperlegible" pitchFamily="2" charset="0"/>
                <a:ea typeface="Work Sans"/>
                <a:cs typeface="Work Sans"/>
                <a:sym typeface="Work Sans"/>
              </a:rPr>
              <a:t>Gewaltfreie Kommunikation</a:t>
            </a:r>
          </a:p>
        </p:txBody>
      </p:sp>
      <p:sp>
        <p:nvSpPr>
          <p:cNvPr id="14" name="TextBox 14">
            <a:extLst>
              <a:ext uri="{FF2B5EF4-FFF2-40B4-BE49-F238E27FC236}">
                <a16:creationId xmlns:a16="http://schemas.microsoft.com/office/drawing/2014/main" id="{C58C99B6-2BAB-ADDB-5D89-797C081B6EA2}"/>
              </a:ext>
            </a:extLst>
          </p:cNvPr>
          <p:cNvSpPr txBox="1"/>
          <p:nvPr/>
        </p:nvSpPr>
        <p:spPr>
          <a:xfrm>
            <a:off x="2714679" y="4718819"/>
            <a:ext cx="1448070" cy="22634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 defTabSz="609630">
              <a:lnSpc>
                <a:spcPts val="1866"/>
              </a:lnSpc>
              <a:spcBef>
                <a:spcPct val="0"/>
              </a:spcBef>
              <a:defRPr/>
            </a:pPr>
            <a:r>
              <a:rPr lang="de-DE" sz="1133" b="1" dirty="0">
                <a:solidFill>
                  <a:srgbClr val="02578A"/>
                </a:solidFill>
                <a:latin typeface="Atkinson Hyperlegible" pitchFamily="2" charset="0"/>
                <a:ea typeface="Work Sans Bold"/>
                <a:cs typeface="Work Sans Bold"/>
                <a:sym typeface="Work Sans Bold"/>
              </a:rPr>
              <a:t>Mehr Informationen</a:t>
            </a:r>
          </a:p>
        </p:txBody>
      </p:sp>
    </p:spTree>
    <p:extLst>
      <p:ext uri="{BB962C8B-B14F-4D97-AF65-F5344CB8AC3E}">
        <p14:creationId xmlns:p14="http://schemas.microsoft.com/office/powerpoint/2010/main" val="34672727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5FC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5FB6177-1451-BF09-EDAD-9F3B7CD27C3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>
            <a:extLst>
              <a:ext uri="{FF2B5EF4-FFF2-40B4-BE49-F238E27FC236}">
                <a16:creationId xmlns:a16="http://schemas.microsoft.com/office/drawing/2014/main" id="{2B1BB41C-BF83-E105-F295-18DC214B3DFD}"/>
              </a:ext>
            </a:extLst>
          </p:cNvPr>
          <p:cNvSpPr/>
          <p:nvPr/>
        </p:nvSpPr>
        <p:spPr>
          <a:xfrm>
            <a:off x="11207025" y="298737"/>
            <a:ext cx="168200" cy="185763"/>
          </a:xfrm>
          <a:custGeom>
            <a:avLst/>
            <a:gdLst/>
            <a:ahLst/>
            <a:cxnLst/>
            <a:rect l="l" t="t" r="r" b="b"/>
            <a:pathLst>
              <a:path w="252300" h="278645">
                <a:moveTo>
                  <a:pt x="0" y="0"/>
                </a:moveTo>
                <a:lnTo>
                  <a:pt x="252300" y="0"/>
                </a:lnTo>
                <a:lnTo>
                  <a:pt x="252300" y="278645"/>
                </a:lnTo>
                <a:lnTo>
                  <a:pt x="0" y="278645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pPr defTabSz="609630">
              <a:defRPr/>
            </a:pPr>
            <a:endParaRPr lang="de-DE" sz="1200" dirty="0">
              <a:solidFill>
                <a:prstClr val="black"/>
              </a:solidFill>
              <a:latin typeface="Calibri"/>
            </a:endParaRPr>
          </a:p>
        </p:txBody>
      </p:sp>
      <p:grpSp>
        <p:nvGrpSpPr>
          <p:cNvPr id="3" name="Group 3">
            <a:extLst>
              <a:ext uri="{FF2B5EF4-FFF2-40B4-BE49-F238E27FC236}">
                <a16:creationId xmlns:a16="http://schemas.microsoft.com/office/drawing/2014/main" id="{88C1238D-9B7C-2E08-3FEC-8BEC2D7009C3}"/>
              </a:ext>
            </a:extLst>
          </p:cNvPr>
          <p:cNvGrpSpPr/>
          <p:nvPr/>
        </p:nvGrpSpPr>
        <p:grpSpPr>
          <a:xfrm>
            <a:off x="685800" y="685800"/>
            <a:ext cx="10820400" cy="5486400"/>
            <a:chOff x="0" y="0"/>
            <a:chExt cx="4274726" cy="2167467"/>
          </a:xfrm>
        </p:grpSpPr>
        <p:sp>
          <p:nvSpPr>
            <p:cNvPr id="4" name="Freeform 4">
              <a:extLst>
                <a:ext uri="{FF2B5EF4-FFF2-40B4-BE49-F238E27FC236}">
                  <a16:creationId xmlns:a16="http://schemas.microsoft.com/office/drawing/2014/main" id="{17669581-6A04-D1D9-D17C-D429FA7D4B82}"/>
                </a:ext>
              </a:extLst>
            </p:cNvPr>
            <p:cNvSpPr/>
            <p:nvPr/>
          </p:nvSpPr>
          <p:spPr>
            <a:xfrm>
              <a:off x="0" y="0"/>
              <a:ext cx="4274726" cy="2167467"/>
            </a:xfrm>
            <a:custGeom>
              <a:avLst/>
              <a:gdLst/>
              <a:ahLst/>
              <a:cxnLst/>
              <a:rect l="l" t="t" r="r" b="b"/>
              <a:pathLst>
                <a:path w="4274726" h="2167467">
                  <a:moveTo>
                    <a:pt x="0" y="0"/>
                  </a:moveTo>
                  <a:lnTo>
                    <a:pt x="4274726" y="0"/>
                  </a:lnTo>
                  <a:lnTo>
                    <a:pt x="4274726" y="2167467"/>
                  </a:lnTo>
                  <a:lnTo>
                    <a:pt x="0" y="2167467"/>
                  </a:lnTo>
                  <a:close/>
                </a:path>
              </a:pathLst>
            </a:custGeom>
            <a:ln w="28575" cap="sq">
              <a:solidFill>
                <a:srgbClr val="AF0178"/>
              </a:solidFill>
              <a:prstDash val="solid"/>
              <a:miter/>
            </a:ln>
          </p:spPr>
          <p:txBody>
            <a:bodyPr/>
            <a:lstStyle/>
            <a:p>
              <a:pPr defTabSz="609630">
                <a:defRPr/>
              </a:pPr>
              <a:endParaRPr lang="de-DE" sz="1200" dirty="0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5" name="TextBox 5">
              <a:extLst>
                <a:ext uri="{FF2B5EF4-FFF2-40B4-BE49-F238E27FC236}">
                  <a16:creationId xmlns:a16="http://schemas.microsoft.com/office/drawing/2014/main" id="{4860E0C0-002E-5EDD-E79B-64E257FB2820}"/>
                </a:ext>
              </a:extLst>
            </p:cNvPr>
            <p:cNvSpPr txBox="1"/>
            <p:nvPr/>
          </p:nvSpPr>
          <p:spPr>
            <a:xfrm>
              <a:off x="0" y="-28575"/>
              <a:ext cx="4274726" cy="2196042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 defTabSz="609630">
                <a:lnSpc>
                  <a:spcPts val="1307"/>
                </a:lnSpc>
                <a:defRPr/>
              </a:pPr>
              <a:endParaRPr lang="de-DE" sz="1200" dirty="0">
                <a:solidFill>
                  <a:prstClr val="black"/>
                </a:solidFill>
                <a:latin typeface="Calibri"/>
              </a:endParaRPr>
            </a:p>
          </p:txBody>
        </p:sp>
      </p:grpSp>
      <p:sp>
        <p:nvSpPr>
          <p:cNvPr id="6" name="Freeform 6">
            <a:extLst>
              <a:ext uri="{FF2B5EF4-FFF2-40B4-BE49-F238E27FC236}">
                <a16:creationId xmlns:a16="http://schemas.microsoft.com/office/drawing/2014/main" id="{4899078F-B960-F9D5-4FC5-7FA6A806B8BC}"/>
              </a:ext>
            </a:extLst>
          </p:cNvPr>
          <p:cNvSpPr/>
          <p:nvPr/>
        </p:nvSpPr>
        <p:spPr>
          <a:xfrm rot="5400000" flipH="1">
            <a:off x="9114456" y="4337196"/>
            <a:ext cx="3476147" cy="3670009"/>
          </a:xfrm>
          <a:custGeom>
            <a:avLst/>
            <a:gdLst/>
            <a:ahLst/>
            <a:cxnLst/>
            <a:rect l="l" t="t" r="r" b="b"/>
            <a:pathLst>
              <a:path w="5214220" h="5505013">
                <a:moveTo>
                  <a:pt x="5214220" y="0"/>
                </a:moveTo>
                <a:lnTo>
                  <a:pt x="0" y="0"/>
                </a:lnTo>
                <a:lnTo>
                  <a:pt x="0" y="5505014"/>
                </a:lnTo>
                <a:lnTo>
                  <a:pt x="5214220" y="5505014"/>
                </a:lnTo>
                <a:lnTo>
                  <a:pt x="521422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pPr defTabSz="609630">
              <a:defRPr/>
            </a:pPr>
            <a:endParaRPr lang="de-DE" sz="12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2" name="TextBox 12">
            <a:extLst>
              <a:ext uri="{FF2B5EF4-FFF2-40B4-BE49-F238E27FC236}">
                <a16:creationId xmlns:a16="http://schemas.microsoft.com/office/drawing/2014/main" id="{A3F48298-DFCE-0CF0-5E32-DB8114315438}"/>
              </a:ext>
            </a:extLst>
          </p:cNvPr>
          <p:cNvSpPr txBox="1"/>
          <p:nvPr/>
        </p:nvSpPr>
        <p:spPr>
          <a:xfrm>
            <a:off x="983115" y="941783"/>
            <a:ext cx="9586019" cy="56496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defTabSz="609630">
              <a:lnSpc>
                <a:spcPts val="4667"/>
              </a:lnSpc>
              <a:defRPr/>
            </a:pPr>
            <a:r>
              <a:rPr lang="de-DE" sz="3334" b="1" dirty="0">
                <a:solidFill>
                  <a:srgbClr val="B00C79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Eine Alternative: Gewaltfreie Kommunikation</a:t>
            </a:r>
          </a:p>
        </p:txBody>
      </p:sp>
      <p:sp>
        <p:nvSpPr>
          <p:cNvPr id="13" name="Freeform 13">
            <a:extLst>
              <a:ext uri="{FF2B5EF4-FFF2-40B4-BE49-F238E27FC236}">
                <a16:creationId xmlns:a16="http://schemas.microsoft.com/office/drawing/2014/main" id="{9A41B52E-6B12-65F0-6AA2-A2721CCD7C7C}"/>
              </a:ext>
            </a:extLst>
          </p:cNvPr>
          <p:cNvSpPr/>
          <p:nvPr/>
        </p:nvSpPr>
        <p:spPr>
          <a:xfrm>
            <a:off x="685800" y="5810529"/>
            <a:ext cx="722513" cy="723341"/>
          </a:xfrm>
          <a:custGeom>
            <a:avLst/>
            <a:gdLst/>
            <a:ahLst/>
            <a:cxnLst/>
            <a:rect l="l" t="t" r="r" b="b"/>
            <a:pathLst>
              <a:path w="1083770" h="1085011">
                <a:moveTo>
                  <a:pt x="0" y="0"/>
                </a:moveTo>
                <a:lnTo>
                  <a:pt x="1083770" y="0"/>
                </a:lnTo>
                <a:lnTo>
                  <a:pt x="1083770" y="1085010"/>
                </a:lnTo>
                <a:lnTo>
                  <a:pt x="0" y="1085010"/>
                </a:lnTo>
                <a:lnTo>
                  <a:pt x="0" y="0"/>
                </a:lnTo>
                <a:close/>
              </a:path>
            </a:pathLst>
          </a:custGeom>
          <a:blipFill>
            <a:blip r:embed="rId6"/>
            <a:stretch>
              <a:fillRect l="-18926" t="-35737" r="-19024" b="-36503"/>
            </a:stretch>
          </a:blipFill>
        </p:spPr>
        <p:txBody>
          <a:bodyPr/>
          <a:lstStyle/>
          <a:p>
            <a:pPr defTabSz="609630">
              <a:defRPr/>
            </a:pPr>
            <a:endParaRPr lang="de-DE" sz="12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7" name="TextBox 7">
            <a:extLst>
              <a:ext uri="{FF2B5EF4-FFF2-40B4-BE49-F238E27FC236}">
                <a16:creationId xmlns:a16="http://schemas.microsoft.com/office/drawing/2014/main" id="{AE6A1199-8C8D-9187-5867-9EB6E06F4DD2}"/>
              </a:ext>
            </a:extLst>
          </p:cNvPr>
          <p:cNvSpPr txBox="1"/>
          <p:nvPr/>
        </p:nvSpPr>
        <p:spPr>
          <a:xfrm>
            <a:off x="685800" y="1676266"/>
            <a:ext cx="10689425" cy="457503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520726" lvl="1" indent="-304815" defTabSz="609630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Gewaltfreie Kommunikation 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(GFK) nach Rosenberg (2016): </a:t>
            </a:r>
          </a:p>
          <a:p>
            <a:pPr marL="520726" lvl="1" indent="-304815" defTabSz="609630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… stellt </a:t>
            </a:r>
            <a: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Empathie und Mitgefühl 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in den Vordergrund, um </a:t>
            </a:r>
            <a: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Austausch zu fördern</a:t>
            </a:r>
          </a:p>
          <a:p>
            <a:pPr marL="520726" lvl="1" indent="-304815" defTabSz="609630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….</a:t>
            </a:r>
            <a: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 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fokussiert auf </a:t>
            </a:r>
            <a: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Wahrnehmung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 der Kommunikation durch die involvierten </a:t>
            </a:r>
            <a:r>
              <a:rPr lang="de-DE" sz="2000" dirty="0" err="1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Akeur:innen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, auf </a:t>
            </a:r>
            <a: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aufgelöste Gefühle 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und </a:t>
            </a:r>
            <a: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Bedürfnisse </a:t>
            </a:r>
          </a:p>
          <a:p>
            <a:pPr marL="520726" lvl="1" indent="-304815" defTabSz="609630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… ist ein </a:t>
            </a:r>
            <a: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Prozess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 -&gt; der </a:t>
            </a:r>
            <a: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gleiche Kommunikationsmodus 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kann auch vom Gegenüber eingefordert werden</a:t>
            </a:r>
          </a:p>
          <a:p>
            <a:pPr marL="520726" lvl="1" indent="-304815" defTabSz="609630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endParaRPr lang="de-DE" sz="2000" dirty="0">
              <a:solidFill>
                <a:srgbClr val="02578A"/>
              </a:solidFill>
              <a:latin typeface="Atkinson Hyperlegible" pitchFamily="2" charset="0"/>
              <a:ea typeface="Canva Sans Bold"/>
              <a:cs typeface="Canva Sans Bold"/>
              <a:sym typeface="Canva Sans Bold"/>
            </a:endParaRPr>
          </a:p>
          <a:p>
            <a:pPr marL="520726" lvl="1" indent="-304815" defTabSz="609630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GFK 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bietet somit eine </a:t>
            </a:r>
            <a: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Möglichkeit für einen produktiven Austausch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, der </a:t>
            </a:r>
            <a:b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</a:br>
            <a: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gewaltsamer Kommunikation im Netz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 entgegengestellt werden kann</a:t>
            </a:r>
          </a:p>
          <a:p>
            <a:pPr marL="520726" lvl="1" indent="-304815" defTabSz="609630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endParaRPr lang="de-DE" sz="2000" dirty="0">
              <a:solidFill>
                <a:srgbClr val="02578A"/>
              </a:solidFill>
              <a:latin typeface="Atkinson Hyperlegible" pitchFamily="2" charset="0"/>
              <a:ea typeface="Canva Sans Bold"/>
              <a:cs typeface="Canva Sans Bold"/>
              <a:sym typeface="Canva Sans Bold"/>
            </a:endParaRPr>
          </a:p>
        </p:txBody>
      </p:sp>
    </p:spTree>
    <p:extLst>
      <p:ext uri="{BB962C8B-B14F-4D97-AF65-F5344CB8AC3E}">
        <p14:creationId xmlns:p14="http://schemas.microsoft.com/office/powerpoint/2010/main" val="42058465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5FC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2E1489B-71BF-687D-7620-A96B5872767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>
            <a:extLst>
              <a:ext uri="{FF2B5EF4-FFF2-40B4-BE49-F238E27FC236}">
                <a16:creationId xmlns:a16="http://schemas.microsoft.com/office/drawing/2014/main" id="{047F1B2A-36EF-BCBA-7625-0D212FFB3959}"/>
              </a:ext>
            </a:extLst>
          </p:cNvPr>
          <p:cNvSpPr/>
          <p:nvPr/>
        </p:nvSpPr>
        <p:spPr>
          <a:xfrm>
            <a:off x="11207025" y="298737"/>
            <a:ext cx="168200" cy="185763"/>
          </a:xfrm>
          <a:custGeom>
            <a:avLst/>
            <a:gdLst/>
            <a:ahLst/>
            <a:cxnLst/>
            <a:rect l="l" t="t" r="r" b="b"/>
            <a:pathLst>
              <a:path w="252300" h="278645">
                <a:moveTo>
                  <a:pt x="0" y="0"/>
                </a:moveTo>
                <a:lnTo>
                  <a:pt x="252300" y="0"/>
                </a:lnTo>
                <a:lnTo>
                  <a:pt x="252300" y="278645"/>
                </a:lnTo>
                <a:lnTo>
                  <a:pt x="0" y="278645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pPr defTabSz="609630">
              <a:defRPr/>
            </a:pPr>
            <a:endParaRPr lang="de-DE" sz="1200" dirty="0">
              <a:solidFill>
                <a:prstClr val="black"/>
              </a:solidFill>
              <a:latin typeface="Calibri"/>
            </a:endParaRPr>
          </a:p>
        </p:txBody>
      </p:sp>
      <p:grpSp>
        <p:nvGrpSpPr>
          <p:cNvPr id="3" name="Group 3">
            <a:extLst>
              <a:ext uri="{FF2B5EF4-FFF2-40B4-BE49-F238E27FC236}">
                <a16:creationId xmlns:a16="http://schemas.microsoft.com/office/drawing/2014/main" id="{2A0D285D-3165-6B72-0A6C-A0737D2968B7}"/>
              </a:ext>
            </a:extLst>
          </p:cNvPr>
          <p:cNvGrpSpPr/>
          <p:nvPr/>
        </p:nvGrpSpPr>
        <p:grpSpPr>
          <a:xfrm>
            <a:off x="685800" y="685800"/>
            <a:ext cx="10820400" cy="5486400"/>
            <a:chOff x="0" y="0"/>
            <a:chExt cx="4274726" cy="2167467"/>
          </a:xfrm>
        </p:grpSpPr>
        <p:sp>
          <p:nvSpPr>
            <p:cNvPr id="4" name="Freeform 4">
              <a:extLst>
                <a:ext uri="{FF2B5EF4-FFF2-40B4-BE49-F238E27FC236}">
                  <a16:creationId xmlns:a16="http://schemas.microsoft.com/office/drawing/2014/main" id="{494B372E-9E7B-9B31-994C-43FEA4CC340E}"/>
                </a:ext>
              </a:extLst>
            </p:cNvPr>
            <p:cNvSpPr/>
            <p:nvPr/>
          </p:nvSpPr>
          <p:spPr>
            <a:xfrm>
              <a:off x="0" y="0"/>
              <a:ext cx="4274726" cy="2167467"/>
            </a:xfrm>
            <a:custGeom>
              <a:avLst/>
              <a:gdLst/>
              <a:ahLst/>
              <a:cxnLst/>
              <a:rect l="l" t="t" r="r" b="b"/>
              <a:pathLst>
                <a:path w="4274726" h="2167467">
                  <a:moveTo>
                    <a:pt x="0" y="0"/>
                  </a:moveTo>
                  <a:lnTo>
                    <a:pt x="4274726" y="0"/>
                  </a:lnTo>
                  <a:lnTo>
                    <a:pt x="4274726" y="2167467"/>
                  </a:lnTo>
                  <a:lnTo>
                    <a:pt x="0" y="2167467"/>
                  </a:lnTo>
                  <a:close/>
                </a:path>
              </a:pathLst>
            </a:custGeom>
            <a:ln w="28575" cap="sq">
              <a:solidFill>
                <a:srgbClr val="AF0178"/>
              </a:solidFill>
              <a:prstDash val="solid"/>
              <a:miter/>
            </a:ln>
          </p:spPr>
          <p:txBody>
            <a:bodyPr/>
            <a:lstStyle/>
            <a:p>
              <a:pPr defTabSz="609630">
                <a:defRPr/>
              </a:pPr>
              <a:endParaRPr lang="de-DE" sz="1200" dirty="0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5" name="TextBox 5">
              <a:extLst>
                <a:ext uri="{FF2B5EF4-FFF2-40B4-BE49-F238E27FC236}">
                  <a16:creationId xmlns:a16="http://schemas.microsoft.com/office/drawing/2014/main" id="{108F8D1B-4BE7-9346-3F3A-8DB44A7C7BE9}"/>
                </a:ext>
              </a:extLst>
            </p:cNvPr>
            <p:cNvSpPr txBox="1"/>
            <p:nvPr/>
          </p:nvSpPr>
          <p:spPr>
            <a:xfrm>
              <a:off x="0" y="-28575"/>
              <a:ext cx="4274726" cy="2196042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 defTabSz="609630">
                <a:lnSpc>
                  <a:spcPts val="1307"/>
                </a:lnSpc>
                <a:defRPr/>
              </a:pPr>
              <a:endParaRPr lang="de-DE" sz="1200" dirty="0">
                <a:solidFill>
                  <a:prstClr val="black"/>
                </a:solidFill>
                <a:latin typeface="Calibri"/>
              </a:endParaRPr>
            </a:p>
          </p:txBody>
        </p:sp>
      </p:grpSp>
      <p:sp>
        <p:nvSpPr>
          <p:cNvPr id="6" name="Freeform 6">
            <a:extLst>
              <a:ext uri="{FF2B5EF4-FFF2-40B4-BE49-F238E27FC236}">
                <a16:creationId xmlns:a16="http://schemas.microsoft.com/office/drawing/2014/main" id="{0D8F7E48-09A9-33C9-0A02-E23B92DCFE2A}"/>
              </a:ext>
            </a:extLst>
          </p:cNvPr>
          <p:cNvSpPr/>
          <p:nvPr/>
        </p:nvSpPr>
        <p:spPr>
          <a:xfrm rot="5400000" flipH="1">
            <a:off x="9114456" y="4337196"/>
            <a:ext cx="3476147" cy="3670009"/>
          </a:xfrm>
          <a:custGeom>
            <a:avLst/>
            <a:gdLst/>
            <a:ahLst/>
            <a:cxnLst/>
            <a:rect l="l" t="t" r="r" b="b"/>
            <a:pathLst>
              <a:path w="5214220" h="5505013">
                <a:moveTo>
                  <a:pt x="5214220" y="0"/>
                </a:moveTo>
                <a:lnTo>
                  <a:pt x="0" y="0"/>
                </a:lnTo>
                <a:lnTo>
                  <a:pt x="0" y="5505014"/>
                </a:lnTo>
                <a:lnTo>
                  <a:pt x="5214220" y="5505014"/>
                </a:lnTo>
                <a:lnTo>
                  <a:pt x="521422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pPr defTabSz="609630">
              <a:defRPr/>
            </a:pPr>
            <a:endParaRPr lang="de-DE" sz="12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2" name="TextBox 12">
            <a:extLst>
              <a:ext uri="{FF2B5EF4-FFF2-40B4-BE49-F238E27FC236}">
                <a16:creationId xmlns:a16="http://schemas.microsoft.com/office/drawing/2014/main" id="{FA97AAA2-13B8-7EF9-FF5F-C0F8F9E1E9D4}"/>
              </a:ext>
            </a:extLst>
          </p:cNvPr>
          <p:cNvSpPr txBox="1"/>
          <p:nvPr/>
        </p:nvSpPr>
        <p:spPr>
          <a:xfrm>
            <a:off x="983115" y="941783"/>
            <a:ext cx="9586019" cy="56496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defTabSz="609630">
              <a:lnSpc>
                <a:spcPts val="4667"/>
              </a:lnSpc>
              <a:defRPr/>
            </a:pPr>
            <a:r>
              <a:rPr lang="de-DE" sz="3334" b="1" dirty="0">
                <a:solidFill>
                  <a:srgbClr val="B00C79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Eine Alternative: Gewaltfreie Kommunikation</a:t>
            </a:r>
          </a:p>
        </p:txBody>
      </p:sp>
      <p:sp>
        <p:nvSpPr>
          <p:cNvPr id="13" name="Freeform 13">
            <a:extLst>
              <a:ext uri="{FF2B5EF4-FFF2-40B4-BE49-F238E27FC236}">
                <a16:creationId xmlns:a16="http://schemas.microsoft.com/office/drawing/2014/main" id="{9737E6F4-6753-D7B6-9AFF-33E4D26CB851}"/>
              </a:ext>
            </a:extLst>
          </p:cNvPr>
          <p:cNvSpPr/>
          <p:nvPr/>
        </p:nvSpPr>
        <p:spPr>
          <a:xfrm>
            <a:off x="3352800" y="5810529"/>
            <a:ext cx="722513" cy="723341"/>
          </a:xfrm>
          <a:custGeom>
            <a:avLst/>
            <a:gdLst/>
            <a:ahLst/>
            <a:cxnLst/>
            <a:rect l="l" t="t" r="r" b="b"/>
            <a:pathLst>
              <a:path w="1083770" h="1085011">
                <a:moveTo>
                  <a:pt x="0" y="0"/>
                </a:moveTo>
                <a:lnTo>
                  <a:pt x="1083770" y="0"/>
                </a:lnTo>
                <a:lnTo>
                  <a:pt x="1083770" y="1085010"/>
                </a:lnTo>
                <a:lnTo>
                  <a:pt x="0" y="1085010"/>
                </a:lnTo>
                <a:lnTo>
                  <a:pt x="0" y="0"/>
                </a:lnTo>
                <a:close/>
              </a:path>
            </a:pathLst>
          </a:custGeom>
          <a:blipFill>
            <a:blip r:embed="rId6"/>
            <a:stretch>
              <a:fillRect l="-18926" t="-35737" r="-19024" b="-36503"/>
            </a:stretch>
          </a:blipFill>
        </p:spPr>
        <p:txBody>
          <a:bodyPr/>
          <a:lstStyle/>
          <a:p>
            <a:pPr defTabSz="609630">
              <a:defRPr/>
            </a:pPr>
            <a:endParaRPr lang="de-DE" sz="12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7" name="TextBox 7">
            <a:extLst>
              <a:ext uri="{FF2B5EF4-FFF2-40B4-BE49-F238E27FC236}">
                <a16:creationId xmlns:a16="http://schemas.microsoft.com/office/drawing/2014/main" id="{E15131C1-ADA1-0461-DF73-D1B11C340CD1}"/>
              </a:ext>
            </a:extLst>
          </p:cNvPr>
          <p:cNvSpPr txBox="1"/>
          <p:nvPr/>
        </p:nvSpPr>
        <p:spPr>
          <a:xfrm>
            <a:off x="685800" y="1676266"/>
            <a:ext cx="10820400" cy="411651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825541" lvl="2" indent="-304815" defTabSz="609630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Nach Rosenberg (2016) gilt es: </a:t>
            </a:r>
          </a:p>
          <a:p>
            <a:pPr marL="520726" lvl="2" defTabSz="609630">
              <a:lnSpc>
                <a:spcPct val="150000"/>
              </a:lnSpc>
              <a:defRPr/>
            </a:pPr>
            <a:endParaRPr lang="de-DE" sz="2000" dirty="0">
              <a:solidFill>
                <a:srgbClr val="02578A"/>
              </a:solidFill>
              <a:latin typeface="Atkinson Hyperlegible" pitchFamily="2" charset="0"/>
              <a:ea typeface="Canva Sans Bold"/>
              <a:cs typeface="Canva Sans Bold"/>
              <a:sym typeface="Canva Sans Bold"/>
            </a:endParaRPr>
          </a:p>
          <a:p>
            <a:pPr marL="825541" lvl="2" indent="-304815" defTabSz="609630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1)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 Zuerst (zu versuchen) </a:t>
            </a:r>
            <a: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wahrzunehmen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, was in einer Situation passiert und das </a:t>
            </a:r>
            <a: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Wahrgenommene ohne Wertung 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zu benennen. Dies kann auch als Frage danach passieren, was als </a:t>
            </a:r>
            <a: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Auslöser für eine Situation 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vermutet wird. </a:t>
            </a:r>
            <a:endParaRPr lang="de-DE" sz="2000" b="1" dirty="0">
              <a:solidFill>
                <a:srgbClr val="02578A"/>
              </a:solidFill>
              <a:latin typeface="Atkinson Hyperlegible" pitchFamily="2" charset="0"/>
              <a:ea typeface="Canva Sans Bold"/>
              <a:cs typeface="Canva Sans Bold"/>
              <a:sym typeface="Canva Sans Bold"/>
            </a:endParaRPr>
          </a:p>
          <a:p>
            <a:pPr marL="825541" lvl="2" indent="-304815" defTabSz="609630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2) 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Anschließend eigene, </a:t>
            </a:r>
            <a: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ausgelöste Gefühle kommunizieren. 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Alternativ kann </a:t>
            </a:r>
            <a:b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</a:b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auch nach auslösenden Gefühlen für die Situation gefragt werden. </a:t>
            </a:r>
          </a:p>
          <a:p>
            <a:pPr marL="825541" lvl="2" indent="-304815" defTabSz="609630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3) 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Abschließend </a:t>
            </a:r>
            <a: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Bedürfnisse kommunizieren oder Bedürfnisse erfragen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, die </a:t>
            </a:r>
            <a:b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</a:b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sich aus den Gefühlen ergeben. </a:t>
            </a:r>
            <a:endParaRPr lang="de-DE" sz="2000" b="1" dirty="0">
              <a:solidFill>
                <a:srgbClr val="02578A"/>
              </a:solidFill>
              <a:latin typeface="Atkinson Hyperlegible" pitchFamily="2" charset="0"/>
              <a:ea typeface="Canva Sans Bold"/>
              <a:cs typeface="Canva Sans Bold"/>
              <a:sym typeface="Canva Sans Bold"/>
            </a:endParaRPr>
          </a:p>
        </p:txBody>
      </p:sp>
    </p:spTree>
    <p:extLst>
      <p:ext uri="{BB962C8B-B14F-4D97-AF65-F5344CB8AC3E}">
        <p14:creationId xmlns:p14="http://schemas.microsoft.com/office/powerpoint/2010/main" val="35701070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5FC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21A648F-6EEF-A65D-C0F0-B7C8BC5232F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7">
            <a:extLst>
              <a:ext uri="{FF2B5EF4-FFF2-40B4-BE49-F238E27FC236}">
                <a16:creationId xmlns:a16="http://schemas.microsoft.com/office/drawing/2014/main" id="{903A519E-F9CA-65C4-C3B3-99B735BE9249}"/>
              </a:ext>
            </a:extLst>
          </p:cNvPr>
          <p:cNvSpPr txBox="1"/>
          <p:nvPr/>
        </p:nvSpPr>
        <p:spPr>
          <a:xfrm>
            <a:off x="685800" y="1676266"/>
            <a:ext cx="10689425" cy="350121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215911" lvl="1" algn="ctr" defTabSz="609630">
              <a:lnSpc>
                <a:spcPct val="150000"/>
              </a:lnSpc>
              <a:defRPr/>
            </a:pPr>
            <a: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Um aktiv Kommunikationsräume im Netz mitgestalten zu können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, </a:t>
            </a:r>
            <a:b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</a:b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bietet dir dieser Teil des Selbstlernkurses Möglichkeiten zu lernen: </a:t>
            </a:r>
          </a:p>
          <a:p>
            <a:pPr marL="215911" lvl="1" algn="ctr" defTabSz="609630">
              <a:lnSpc>
                <a:spcPct val="150000"/>
              </a:lnSpc>
              <a:defRPr/>
            </a:pPr>
            <a:endParaRPr lang="de-DE" sz="667" b="1" dirty="0">
              <a:solidFill>
                <a:srgbClr val="02578A"/>
              </a:solidFill>
              <a:latin typeface="Atkinson Hyperlegible" pitchFamily="2" charset="0"/>
              <a:ea typeface="Canva Sans Bold"/>
              <a:cs typeface="Canva Sans Bold"/>
              <a:sym typeface="Canva Sans Bold"/>
            </a:endParaRPr>
          </a:p>
          <a:p>
            <a:pPr marL="558828" lvl="1" indent="-342917" algn="ctr" defTabSz="609630">
              <a:lnSpc>
                <a:spcPct val="150000"/>
              </a:lnSpc>
              <a:buFontTx/>
              <a:buAutoNum type="arabicParenR"/>
              <a:defRPr/>
            </a:pPr>
            <a: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Kommunikative Gewalt 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zu</a:t>
            </a:r>
            <a: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 identifizieren 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und zu </a:t>
            </a:r>
            <a: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benennen </a:t>
            </a:r>
          </a:p>
          <a:p>
            <a:pPr marL="558828" lvl="1" indent="-342917" algn="ctr" defTabSz="609630">
              <a:lnSpc>
                <a:spcPct val="150000"/>
              </a:lnSpc>
              <a:buFontTx/>
              <a:buAutoNum type="arabicParenR"/>
              <a:defRPr/>
            </a:pPr>
            <a:endParaRPr lang="de-DE" sz="2000" b="1" dirty="0">
              <a:solidFill>
                <a:srgbClr val="02578A"/>
              </a:solidFill>
              <a:latin typeface="Atkinson Hyperlegible" pitchFamily="2" charset="0"/>
              <a:ea typeface="Canva Sans Bold"/>
              <a:cs typeface="Canva Sans Bold"/>
              <a:sym typeface="Canva Sans Bold"/>
            </a:endParaRPr>
          </a:p>
          <a:p>
            <a:pPr marL="215911" lvl="1" algn="ctr" defTabSz="609630">
              <a:lnSpc>
                <a:spcPct val="150000"/>
              </a:lnSpc>
              <a:defRPr/>
            </a:pPr>
            <a:endParaRPr lang="de-DE" sz="2667" b="1" dirty="0">
              <a:solidFill>
                <a:srgbClr val="02578A"/>
              </a:solidFill>
              <a:latin typeface="Atkinson Hyperlegible" pitchFamily="2" charset="0"/>
              <a:ea typeface="Canva Sans Bold"/>
              <a:cs typeface="Canva Sans Bold"/>
              <a:sym typeface="Canva Sans Bold"/>
            </a:endParaRPr>
          </a:p>
          <a:p>
            <a:pPr marL="215911" lvl="1" algn="ctr" defTabSz="609630">
              <a:lnSpc>
                <a:spcPct val="150000"/>
              </a:lnSpc>
              <a:defRPr/>
            </a:pPr>
            <a: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2) Ausgelöste Gefühle 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und </a:t>
            </a:r>
            <a: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Konsequenzen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 zu </a:t>
            </a:r>
            <a: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kommunizieren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 und </a:t>
            </a:r>
            <a: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Auslöser 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für die Gewalt</a:t>
            </a:r>
            <a: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 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zu </a:t>
            </a:r>
            <a: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hinterfragen</a:t>
            </a:r>
          </a:p>
        </p:txBody>
      </p:sp>
      <p:sp>
        <p:nvSpPr>
          <p:cNvPr id="2" name="Freeform 2">
            <a:extLst>
              <a:ext uri="{FF2B5EF4-FFF2-40B4-BE49-F238E27FC236}">
                <a16:creationId xmlns:a16="http://schemas.microsoft.com/office/drawing/2014/main" id="{295B3374-4834-C1B8-958A-D79133655577}"/>
              </a:ext>
            </a:extLst>
          </p:cNvPr>
          <p:cNvSpPr/>
          <p:nvPr/>
        </p:nvSpPr>
        <p:spPr>
          <a:xfrm>
            <a:off x="11207025" y="298737"/>
            <a:ext cx="168200" cy="185763"/>
          </a:xfrm>
          <a:custGeom>
            <a:avLst/>
            <a:gdLst/>
            <a:ahLst/>
            <a:cxnLst/>
            <a:rect l="l" t="t" r="r" b="b"/>
            <a:pathLst>
              <a:path w="252300" h="278645">
                <a:moveTo>
                  <a:pt x="0" y="0"/>
                </a:moveTo>
                <a:lnTo>
                  <a:pt x="252300" y="0"/>
                </a:lnTo>
                <a:lnTo>
                  <a:pt x="252300" y="278645"/>
                </a:lnTo>
                <a:lnTo>
                  <a:pt x="0" y="278645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pPr defTabSz="609630">
              <a:defRPr/>
            </a:pPr>
            <a:endParaRPr lang="de-DE" sz="1200" dirty="0">
              <a:solidFill>
                <a:prstClr val="black"/>
              </a:solidFill>
              <a:latin typeface="Calibri"/>
            </a:endParaRPr>
          </a:p>
        </p:txBody>
      </p:sp>
      <p:grpSp>
        <p:nvGrpSpPr>
          <p:cNvPr id="3" name="Group 3">
            <a:extLst>
              <a:ext uri="{FF2B5EF4-FFF2-40B4-BE49-F238E27FC236}">
                <a16:creationId xmlns:a16="http://schemas.microsoft.com/office/drawing/2014/main" id="{7A6255E3-00A4-D461-8744-4B386F330BAC}"/>
              </a:ext>
            </a:extLst>
          </p:cNvPr>
          <p:cNvGrpSpPr/>
          <p:nvPr/>
        </p:nvGrpSpPr>
        <p:grpSpPr>
          <a:xfrm>
            <a:off x="685800" y="685800"/>
            <a:ext cx="10820400" cy="5486400"/>
            <a:chOff x="0" y="0"/>
            <a:chExt cx="4274726" cy="2167467"/>
          </a:xfrm>
        </p:grpSpPr>
        <p:sp>
          <p:nvSpPr>
            <p:cNvPr id="4" name="Freeform 4">
              <a:extLst>
                <a:ext uri="{FF2B5EF4-FFF2-40B4-BE49-F238E27FC236}">
                  <a16:creationId xmlns:a16="http://schemas.microsoft.com/office/drawing/2014/main" id="{DCB225BD-BC00-C8F0-9DE4-6B84ADB53B4D}"/>
                </a:ext>
              </a:extLst>
            </p:cNvPr>
            <p:cNvSpPr/>
            <p:nvPr/>
          </p:nvSpPr>
          <p:spPr>
            <a:xfrm>
              <a:off x="0" y="0"/>
              <a:ext cx="4274726" cy="2167467"/>
            </a:xfrm>
            <a:custGeom>
              <a:avLst/>
              <a:gdLst/>
              <a:ahLst/>
              <a:cxnLst/>
              <a:rect l="l" t="t" r="r" b="b"/>
              <a:pathLst>
                <a:path w="4274726" h="2167467">
                  <a:moveTo>
                    <a:pt x="0" y="0"/>
                  </a:moveTo>
                  <a:lnTo>
                    <a:pt x="4274726" y="0"/>
                  </a:lnTo>
                  <a:lnTo>
                    <a:pt x="4274726" y="2167467"/>
                  </a:lnTo>
                  <a:lnTo>
                    <a:pt x="0" y="2167467"/>
                  </a:lnTo>
                  <a:close/>
                </a:path>
              </a:pathLst>
            </a:custGeom>
            <a:ln w="28575" cap="sq">
              <a:solidFill>
                <a:srgbClr val="AF0178"/>
              </a:solidFill>
              <a:prstDash val="solid"/>
              <a:miter/>
            </a:ln>
          </p:spPr>
          <p:txBody>
            <a:bodyPr/>
            <a:lstStyle/>
            <a:p>
              <a:pPr defTabSz="609630">
                <a:defRPr/>
              </a:pPr>
              <a:endParaRPr lang="de-DE" sz="1200" dirty="0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5" name="TextBox 5">
              <a:extLst>
                <a:ext uri="{FF2B5EF4-FFF2-40B4-BE49-F238E27FC236}">
                  <a16:creationId xmlns:a16="http://schemas.microsoft.com/office/drawing/2014/main" id="{D9D771C2-52C6-0D9A-AF0A-00D0B73899C3}"/>
                </a:ext>
              </a:extLst>
            </p:cNvPr>
            <p:cNvSpPr txBox="1"/>
            <p:nvPr/>
          </p:nvSpPr>
          <p:spPr>
            <a:xfrm>
              <a:off x="0" y="-28575"/>
              <a:ext cx="4274726" cy="2196042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 defTabSz="609630">
                <a:lnSpc>
                  <a:spcPts val="1307"/>
                </a:lnSpc>
                <a:defRPr/>
              </a:pPr>
              <a:endParaRPr lang="de-DE" sz="1200" dirty="0">
                <a:solidFill>
                  <a:prstClr val="black"/>
                </a:solidFill>
                <a:latin typeface="Calibri"/>
              </a:endParaRPr>
            </a:p>
          </p:txBody>
        </p:sp>
      </p:grpSp>
      <p:sp>
        <p:nvSpPr>
          <p:cNvPr id="6" name="Freeform 6">
            <a:extLst>
              <a:ext uri="{FF2B5EF4-FFF2-40B4-BE49-F238E27FC236}">
                <a16:creationId xmlns:a16="http://schemas.microsoft.com/office/drawing/2014/main" id="{3CC1662A-757F-8A2B-67AD-1E3DA17C0288}"/>
              </a:ext>
            </a:extLst>
          </p:cNvPr>
          <p:cNvSpPr/>
          <p:nvPr/>
        </p:nvSpPr>
        <p:spPr>
          <a:xfrm rot="5400000" flipH="1">
            <a:off x="9114456" y="4337196"/>
            <a:ext cx="3476147" cy="3670009"/>
          </a:xfrm>
          <a:custGeom>
            <a:avLst/>
            <a:gdLst/>
            <a:ahLst/>
            <a:cxnLst/>
            <a:rect l="l" t="t" r="r" b="b"/>
            <a:pathLst>
              <a:path w="5214220" h="5505013">
                <a:moveTo>
                  <a:pt x="5214220" y="0"/>
                </a:moveTo>
                <a:lnTo>
                  <a:pt x="0" y="0"/>
                </a:lnTo>
                <a:lnTo>
                  <a:pt x="0" y="5505014"/>
                </a:lnTo>
                <a:lnTo>
                  <a:pt x="5214220" y="5505014"/>
                </a:lnTo>
                <a:lnTo>
                  <a:pt x="521422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pPr defTabSz="609630">
              <a:defRPr/>
            </a:pPr>
            <a:endParaRPr lang="de-DE" sz="12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2" name="TextBox 12">
            <a:extLst>
              <a:ext uri="{FF2B5EF4-FFF2-40B4-BE49-F238E27FC236}">
                <a16:creationId xmlns:a16="http://schemas.microsoft.com/office/drawing/2014/main" id="{AF13DB93-FF06-CCD8-47AF-C131EA274C15}"/>
              </a:ext>
            </a:extLst>
          </p:cNvPr>
          <p:cNvSpPr txBox="1"/>
          <p:nvPr/>
        </p:nvSpPr>
        <p:spPr>
          <a:xfrm>
            <a:off x="983115" y="941783"/>
            <a:ext cx="9586019" cy="56496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defTabSz="609630">
              <a:lnSpc>
                <a:spcPts val="4667"/>
              </a:lnSpc>
              <a:defRPr/>
            </a:pPr>
            <a:r>
              <a:rPr lang="de-DE" sz="3334" b="1" dirty="0">
                <a:solidFill>
                  <a:srgbClr val="B00C79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Eine Alternative: Gewaltfreie Kommunikation</a:t>
            </a:r>
          </a:p>
        </p:txBody>
      </p:sp>
      <p:sp>
        <p:nvSpPr>
          <p:cNvPr id="13" name="Freeform 13">
            <a:extLst>
              <a:ext uri="{FF2B5EF4-FFF2-40B4-BE49-F238E27FC236}">
                <a16:creationId xmlns:a16="http://schemas.microsoft.com/office/drawing/2014/main" id="{9732A7C1-6AB3-8C5F-7EA2-A8B4F0616AE1}"/>
              </a:ext>
            </a:extLst>
          </p:cNvPr>
          <p:cNvSpPr/>
          <p:nvPr/>
        </p:nvSpPr>
        <p:spPr>
          <a:xfrm>
            <a:off x="6012583" y="5804460"/>
            <a:ext cx="722513" cy="723341"/>
          </a:xfrm>
          <a:custGeom>
            <a:avLst/>
            <a:gdLst/>
            <a:ahLst/>
            <a:cxnLst/>
            <a:rect l="l" t="t" r="r" b="b"/>
            <a:pathLst>
              <a:path w="1083770" h="1085011">
                <a:moveTo>
                  <a:pt x="0" y="0"/>
                </a:moveTo>
                <a:lnTo>
                  <a:pt x="1083770" y="0"/>
                </a:lnTo>
                <a:lnTo>
                  <a:pt x="1083770" y="1085010"/>
                </a:lnTo>
                <a:lnTo>
                  <a:pt x="0" y="1085010"/>
                </a:lnTo>
                <a:lnTo>
                  <a:pt x="0" y="0"/>
                </a:lnTo>
                <a:close/>
              </a:path>
            </a:pathLst>
          </a:custGeom>
          <a:blipFill>
            <a:blip r:embed="rId6"/>
            <a:stretch>
              <a:fillRect l="-18926" t="-35737" r="-19024" b="-36503"/>
            </a:stretch>
          </a:blipFill>
        </p:spPr>
        <p:txBody>
          <a:bodyPr/>
          <a:lstStyle/>
          <a:p>
            <a:pPr defTabSz="609630">
              <a:defRPr/>
            </a:pPr>
            <a:endParaRPr lang="de-DE" sz="12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8" name="Freeform 9">
            <a:hlinkClick r:id="rId7"/>
            <a:extLst>
              <a:ext uri="{FF2B5EF4-FFF2-40B4-BE49-F238E27FC236}">
                <a16:creationId xmlns:a16="http://schemas.microsoft.com/office/drawing/2014/main" id="{705A9959-2354-070C-06B3-9EC4BF1D0F54}"/>
              </a:ext>
            </a:extLst>
          </p:cNvPr>
          <p:cNvSpPr/>
          <p:nvPr/>
        </p:nvSpPr>
        <p:spPr>
          <a:xfrm>
            <a:off x="6856044" y="3327400"/>
            <a:ext cx="3056446" cy="903526"/>
          </a:xfrm>
          <a:custGeom>
            <a:avLst/>
            <a:gdLst/>
            <a:ahLst/>
            <a:cxnLst/>
            <a:rect l="l" t="t" r="r" b="b"/>
            <a:pathLst>
              <a:path w="3454023" h="948286">
                <a:moveTo>
                  <a:pt x="0" y="0"/>
                </a:moveTo>
                <a:lnTo>
                  <a:pt x="3454022" y="0"/>
                </a:lnTo>
                <a:lnTo>
                  <a:pt x="3454022" y="948286"/>
                </a:lnTo>
                <a:lnTo>
                  <a:pt x="0" y="948286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alphaModFix amt="36000"/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pPr defTabSz="609630">
              <a:defRPr/>
            </a:pPr>
            <a:endParaRPr lang="de-DE" sz="12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9" name="TextBox 14">
            <a:extLst>
              <a:ext uri="{FF2B5EF4-FFF2-40B4-BE49-F238E27FC236}">
                <a16:creationId xmlns:a16="http://schemas.microsoft.com/office/drawing/2014/main" id="{7B466C95-F512-94B4-D293-5B39B3FF36D7}"/>
              </a:ext>
            </a:extLst>
          </p:cNvPr>
          <p:cNvSpPr txBox="1"/>
          <p:nvPr/>
        </p:nvSpPr>
        <p:spPr>
          <a:xfrm>
            <a:off x="7067689" y="3608927"/>
            <a:ext cx="2664815" cy="48795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 defTabSz="609630">
              <a:lnSpc>
                <a:spcPts val="1866"/>
              </a:lnSpc>
              <a:spcBef>
                <a:spcPct val="0"/>
              </a:spcBef>
              <a:defRPr/>
            </a:pPr>
            <a:r>
              <a:rPr lang="de-DE" sz="1600" b="1" dirty="0">
                <a:solidFill>
                  <a:srgbClr val="02578A"/>
                </a:solidFill>
                <a:latin typeface="Atkinson Hyperlegible" pitchFamily="2" charset="0"/>
                <a:ea typeface="Work Sans Bold"/>
                <a:cs typeface="Work Sans Bold"/>
                <a:sym typeface="Work Sans Bold"/>
                <a:hlinkClick r:id="rId10"/>
              </a:rPr>
              <a:t>Angriffe im Netz kritisch einordnen</a:t>
            </a:r>
            <a:endParaRPr lang="de-DE" sz="1600" b="1" dirty="0">
              <a:solidFill>
                <a:srgbClr val="02578A"/>
              </a:solidFill>
              <a:latin typeface="Atkinson Hyperlegible" pitchFamily="2" charset="0"/>
              <a:ea typeface="Work Sans Bold"/>
              <a:cs typeface="Work Sans Bold"/>
              <a:sym typeface="Work Sans Bold"/>
            </a:endParaRPr>
          </a:p>
        </p:txBody>
      </p:sp>
      <p:sp>
        <p:nvSpPr>
          <p:cNvPr id="11" name="Freeform 9">
            <a:hlinkClick r:id="rId7"/>
            <a:extLst>
              <a:ext uri="{FF2B5EF4-FFF2-40B4-BE49-F238E27FC236}">
                <a16:creationId xmlns:a16="http://schemas.microsoft.com/office/drawing/2014/main" id="{AD313E8D-B759-E522-4495-C8476A6DD004}"/>
              </a:ext>
            </a:extLst>
          </p:cNvPr>
          <p:cNvSpPr/>
          <p:nvPr/>
        </p:nvSpPr>
        <p:spPr>
          <a:xfrm>
            <a:off x="2279512" y="3336780"/>
            <a:ext cx="3056446" cy="903526"/>
          </a:xfrm>
          <a:custGeom>
            <a:avLst/>
            <a:gdLst/>
            <a:ahLst/>
            <a:cxnLst/>
            <a:rect l="l" t="t" r="r" b="b"/>
            <a:pathLst>
              <a:path w="3454023" h="948286">
                <a:moveTo>
                  <a:pt x="0" y="0"/>
                </a:moveTo>
                <a:lnTo>
                  <a:pt x="3454022" y="0"/>
                </a:lnTo>
                <a:lnTo>
                  <a:pt x="3454022" y="948286"/>
                </a:lnTo>
                <a:lnTo>
                  <a:pt x="0" y="948286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alphaModFix amt="36000"/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pPr defTabSz="609630">
              <a:defRPr/>
            </a:pPr>
            <a:endParaRPr lang="de-DE" sz="12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4" name="TextBox 14">
            <a:extLst>
              <a:ext uri="{FF2B5EF4-FFF2-40B4-BE49-F238E27FC236}">
                <a16:creationId xmlns:a16="http://schemas.microsoft.com/office/drawing/2014/main" id="{62E614C9-E94B-347C-70F3-E3AF7BB06580}"/>
              </a:ext>
            </a:extLst>
          </p:cNvPr>
          <p:cNvSpPr txBox="1"/>
          <p:nvPr/>
        </p:nvSpPr>
        <p:spPr>
          <a:xfrm>
            <a:off x="2475327" y="3548306"/>
            <a:ext cx="2664815" cy="48795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 defTabSz="609630">
              <a:lnSpc>
                <a:spcPts val="1866"/>
              </a:lnSpc>
              <a:spcBef>
                <a:spcPct val="0"/>
              </a:spcBef>
              <a:defRPr/>
            </a:pPr>
            <a:r>
              <a:rPr lang="de-DE" sz="1600" b="1" dirty="0">
                <a:solidFill>
                  <a:srgbClr val="02578A"/>
                </a:solidFill>
                <a:latin typeface="Atkinson Hyperlegible" pitchFamily="2" charset="0"/>
                <a:ea typeface="Work Sans Bold"/>
                <a:cs typeface="Work Sans Bold"/>
                <a:sym typeface="Work Sans Bold"/>
              </a:rPr>
              <a:t>Formen von kommunikativer Gewalt</a:t>
            </a:r>
          </a:p>
        </p:txBody>
      </p:sp>
      <p:sp>
        <p:nvSpPr>
          <p:cNvPr id="15" name="Freeform 9">
            <a:hlinkClick r:id="rId7"/>
            <a:extLst>
              <a:ext uri="{FF2B5EF4-FFF2-40B4-BE49-F238E27FC236}">
                <a16:creationId xmlns:a16="http://schemas.microsoft.com/office/drawing/2014/main" id="{25C54B7E-C674-A168-E2F0-ECDDD6C3C51B}"/>
              </a:ext>
            </a:extLst>
          </p:cNvPr>
          <p:cNvSpPr/>
          <p:nvPr/>
        </p:nvSpPr>
        <p:spPr>
          <a:xfrm>
            <a:off x="6856044" y="5146000"/>
            <a:ext cx="3056446" cy="903526"/>
          </a:xfrm>
          <a:custGeom>
            <a:avLst/>
            <a:gdLst/>
            <a:ahLst/>
            <a:cxnLst/>
            <a:rect l="l" t="t" r="r" b="b"/>
            <a:pathLst>
              <a:path w="3454023" h="948286">
                <a:moveTo>
                  <a:pt x="0" y="0"/>
                </a:moveTo>
                <a:lnTo>
                  <a:pt x="3454022" y="0"/>
                </a:lnTo>
                <a:lnTo>
                  <a:pt x="3454022" y="948286"/>
                </a:lnTo>
                <a:lnTo>
                  <a:pt x="0" y="948286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alphaModFix amt="36000"/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pPr defTabSz="609630"/>
            <a:endParaRPr lang="de-DE" sz="12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6" name="TextBox 14">
            <a:extLst>
              <a:ext uri="{FF2B5EF4-FFF2-40B4-BE49-F238E27FC236}">
                <a16:creationId xmlns:a16="http://schemas.microsoft.com/office/drawing/2014/main" id="{1902C6D4-0305-7C03-E15A-2E843B5847A9}"/>
              </a:ext>
            </a:extLst>
          </p:cNvPr>
          <p:cNvSpPr txBox="1"/>
          <p:nvPr/>
        </p:nvSpPr>
        <p:spPr>
          <a:xfrm>
            <a:off x="7067689" y="5538054"/>
            <a:ext cx="2664815" cy="24429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 defTabSz="609630">
              <a:lnSpc>
                <a:spcPts val="1866"/>
              </a:lnSpc>
              <a:spcBef>
                <a:spcPct val="0"/>
              </a:spcBef>
            </a:pPr>
            <a:r>
              <a:rPr lang="de-DE" sz="1600" b="1" dirty="0">
                <a:solidFill>
                  <a:srgbClr val="02578A"/>
                </a:solidFill>
                <a:latin typeface="Atkinson Hyperlegible" pitchFamily="2" charset="0"/>
                <a:ea typeface="Work Sans Bold"/>
                <a:cs typeface="Work Sans Bold"/>
                <a:sym typeface="Work Sans Bold"/>
                <a:hlinkClick r:id="rId11"/>
              </a:rPr>
              <a:t>Perspektivübernahme</a:t>
            </a:r>
            <a:endParaRPr lang="de-DE" sz="1600" b="1" dirty="0">
              <a:solidFill>
                <a:srgbClr val="02578A"/>
              </a:solidFill>
              <a:latin typeface="Atkinson Hyperlegible" pitchFamily="2" charset="0"/>
              <a:ea typeface="Work Sans Bold"/>
              <a:cs typeface="Work Sans Bold"/>
              <a:sym typeface="Work Sans Bold"/>
            </a:endParaRPr>
          </a:p>
        </p:txBody>
      </p:sp>
      <p:sp>
        <p:nvSpPr>
          <p:cNvPr id="17" name="Freeform 9">
            <a:hlinkClick r:id="rId7"/>
            <a:extLst>
              <a:ext uri="{FF2B5EF4-FFF2-40B4-BE49-F238E27FC236}">
                <a16:creationId xmlns:a16="http://schemas.microsoft.com/office/drawing/2014/main" id="{5859F7D0-00F3-3FD5-8AE8-F3D2A70A8DD4}"/>
              </a:ext>
            </a:extLst>
          </p:cNvPr>
          <p:cNvSpPr/>
          <p:nvPr/>
        </p:nvSpPr>
        <p:spPr>
          <a:xfrm>
            <a:off x="2279512" y="5151188"/>
            <a:ext cx="3056446" cy="903526"/>
          </a:xfrm>
          <a:custGeom>
            <a:avLst/>
            <a:gdLst/>
            <a:ahLst/>
            <a:cxnLst/>
            <a:rect l="l" t="t" r="r" b="b"/>
            <a:pathLst>
              <a:path w="3454023" h="948286">
                <a:moveTo>
                  <a:pt x="0" y="0"/>
                </a:moveTo>
                <a:lnTo>
                  <a:pt x="3454022" y="0"/>
                </a:lnTo>
                <a:lnTo>
                  <a:pt x="3454022" y="948286"/>
                </a:lnTo>
                <a:lnTo>
                  <a:pt x="0" y="948286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alphaModFix amt="36000"/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pPr defTabSz="609630"/>
            <a:endParaRPr lang="de-DE" sz="12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8" name="TextBox 14">
            <a:extLst>
              <a:ext uri="{FF2B5EF4-FFF2-40B4-BE49-F238E27FC236}">
                <a16:creationId xmlns:a16="http://schemas.microsoft.com/office/drawing/2014/main" id="{794077B3-DDC2-443A-B83D-2919C5AB6545}"/>
              </a:ext>
            </a:extLst>
          </p:cNvPr>
          <p:cNvSpPr txBox="1"/>
          <p:nvPr/>
        </p:nvSpPr>
        <p:spPr>
          <a:xfrm>
            <a:off x="2474437" y="5298985"/>
            <a:ext cx="2664815" cy="73161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 defTabSz="609630">
              <a:lnSpc>
                <a:spcPts val="1866"/>
              </a:lnSpc>
              <a:spcBef>
                <a:spcPct val="0"/>
              </a:spcBef>
            </a:pPr>
            <a:r>
              <a:rPr lang="de-DE" sz="1600" b="1" dirty="0">
                <a:solidFill>
                  <a:srgbClr val="02578A"/>
                </a:solidFill>
                <a:latin typeface="Atkinson Hyperlegible" pitchFamily="2" charset="0"/>
                <a:ea typeface="Work Sans Bold"/>
                <a:cs typeface="Work Sans Bold"/>
                <a:sym typeface="Work Sans Bold"/>
              </a:rPr>
              <a:t>Hintergründe und Konsequenzen von kommunikativer Gewalt</a:t>
            </a:r>
          </a:p>
        </p:txBody>
      </p:sp>
    </p:spTree>
    <p:extLst>
      <p:ext uri="{BB962C8B-B14F-4D97-AF65-F5344CB8AC3E}">
        <p14:creationId xmlns:p14="http://schemas.microsoft.com/office/powerpoint/2010/main" val="16245568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5FC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1B77544-BE8C-10E1-54DC-5F254C5B7F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7">
            <a:extLst>
              <a:ext uri="{FF2B5EF4-FFF2-40B4-BE49-F238E27FC236}">
                <a16:creationId xmlns:a16="http://schemas.microsoft.com/office/drawing/2014/main" id="{FE2EF282-7CB8-E3CD-39B7-D2F716654C9D}"/>
              </a:ext>
            </a:extLst>
          </p:cNvPr>
          <p:cNvSpPr txBox="1"/>
          <p:nvPr/>
        </p:nvSpPr>
        <p:spPr>
          <a:xfrm>
            <a:off x="685800" y="1676267"/>
            <a:ext cx="10689425" cy="319318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215911" lvl="1" algn="ctr" defTabSz="609630">
              <a:lnSpc>
                <a:spcPct val="150000"/>
              </a:lnSpc>
              <a:defRPr/>
            </a:pPr>
            <a: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3) Konkrete Bedürfnisse 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für die weitere Ausgestaltung eines </a:t>
            </a:r>
            <a: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solidarischen Netzes 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zu </a:t>
            </a:r>
            <a: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identifizieren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, zu </a:t>
            </a:r>
            <a: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benennen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 und zu </a:t>
            </a:r>
            <a: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bedienen</a:t>
            </a:r>
            <a:endParaRPr lang="de-DE" sz="2000" dirty="0">
              <a:solidFill>
                <a:srgbClr val="02578A"/>
              </a:solidFill>
              <a:latin typeface="Atkinson Hyperlegible" pitchFamily="2" charset="0"/>
              <a:ea typeface="Canva Sans Bold"/>
              <a:cs typeface="Canva Sans Bold"/>
              <a:sym typeface="Canva Sans Bold"/>
            </a:endParaRPr>
          </a:p>
          <a:p>
            <a:pPr marL="215911" lvl="1" algn="ctr" defTabSz="609630">
              <a:lnSpc>
                <a:spcPct val="150000"/>
              </a:lnSpc>
              <a:defRPr/>
            </a:pPr>
            <a:endParaRPr lang="de-DE" sz="2000" b="1" dirty="0">
              <a:solidFill>
                <a:srgbClr val="02578A"/>
              </a:solidFill>
              <a:latin typeface="Atkinson Hyperlegible" pitchFamily="2" charset="0"/>
              <a:ea typeface="Canva Sans Bold"/>
              <a:cs typeface="Canva Sans Bold"/>
              <a:sym typeface="Canva Sans Bold"/>
            </a:endParaRPr>
          </a:p>
          <a:p>
            <a:pPr marL="215911" lvl="1" algn="ctr" defTabSz="609630">
              <a:lnSpc>
                <a:spcPct val="150000"/>
              </a:lnSpc>
              <a:defRPr/>
            </a:pPr>
            <a:endParaRPr lang="de-DE" sz="2000" b="1" dirty="0">
              <a:solidFill>
                <a:srgbClr val="02578A"/>
              </a:solidFill>
              <a:latin typeface="Atkinson Hyperlegible" pitchFamily="2" charset="0"/>
              <a:ea typeface="Canva Sans Bold"/>
              <a:cs typeface="Canva Sans Bold"/>
              <a:sym typeface="Canva Sans Bold"/>
            </a:endParaRPr>
          </a:p>
          <a:p>
            <a:pPr marL="215911" lvl="1" algn="ctr" defTabSz="609630">
              <a:lnSpc>
                <a:spcPct val="150000"/>
              </a:lnSpc>
              <a:defRPr/>
            </a:pPr>
            <a:endParaRPr lang="de-DE" sz="2000" b="1" dirty="0">
              <a:solidFill>
                <a:srgbClr val="02578A"/>
              </a:solidFill>
              <a:latin typeface="Atkinson Hyperlegible" pitchFamily="2" charset="0"/>
              <a:ea typeface="Canva Sans Bold"/>
              <a:cs typeface="Canva Sans Bold"/>
              <a:sym typeface="Canva Sans Bold"/>
            </a:endParaRPr>
          </a:p>
          <a:p>
            <a:pPr marL="215911" lvl="1" algn="ctr" defTabSz="609630">
              <a:lnSpc>
                <a:spcPct val="150000"/>
              </a:lnSpc>
              <a:defRPr/>
            </a:pPr>
            <a: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Abschließend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 kannst du </a:t>
            </a:r>
            <a: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die Inhalte zusammenbringen 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und </a:t>
            </a:r>
            <a: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reflektieren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:</a:t>
            </a:r>
          </a:p>
          <a:p>
            <a:pPr marL="215911" lvl="1" algn="ctr" defTabSz="609630">
              <a:lnSpc>
                <a:spcPct val="150000"/>
              </a:lnSpc>
              <a:defRPr/>
            </a:pPr>
            <a: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4) 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Wie kann ich </a:t>
            </a:r>
            <a: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das Netz der Zukunft gestalten?</a:t>
            </a:r>
          </a:p>
        </p:txBody>
      </p:sp>
      <p:sp>
        <p:nvSpPr>
          <p:cNvPr id="2" name="Freeform 2">
            <a:extLst>
              <a:ext uri="{FF2B5EF4-FFF2-40B4-BE49-F238E27FC236}">
                <a16:creationId xmlns:a16="http://schemas.microsoft.com/office/drawing/2014/main" id="{00E7BDDA-E38E-BEC6-351E-35D1E282A397}"/>
              </a:ext>
            </a:extLst>
          </p:cNvPr>
          <p:cNvSpPr/>
          <p:nvPr/>
        </p:nvSpPr>
        <p:spPr>
          <a:xfrm>
            <a:off x="11207025" y="298737"/>
            <a:ext cx="168200" cy="185763"/>
          </a:xfrm>
          <a:custGeom>
            <a:avLst/>
            <a:gdLst/>
            <a:ahLst/>
            <a:cxnLst/>
            <a:rect l="l" t="t" r="r" b="b"/>
            <a:pathLst>
              <a:path w="252300" h="278645">
                <a:moveTo>
                  <a:pt x="0" y="0"/>
                </a:moveTo>
                <a:lnTo>
                  <a:pt x="252300" y="0"/>
                </a:lnTo>
                <a:lnTo>
                  <a:pt x="252300" y="278645"/>
                </a:lnTo>
                <a:lnTo>
                  <a:pt x="0" y="278645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pPr defTabSz="609630">
              <a:defRPr/>
            </a:pPr>
            <a:endParaRPr lang="de-DE" sz="1200" dirty="0">
              <a:solidFill>
                <a:prstClr val="black"/>
              </a:solidFill>
              <a:latin typeface="Calibri"/>
            </a:endParaRPr>
          </a:p>
        </p:txBody>
      </p:sp>
      <p:grpSp>
        <p:nvGrpSpPr>
          <p:cNvPr id="3" name="Group 3">
            <a:extLst>
              <a:ext uri="{FF2B5EF4-FFF2-40B4-BE49-F238E27FC236}">
                <a16:creationId xmlns:a16="http://schemas.microsoft.com/office/drawing/2014/main" id="{1D60B092-4FDC-E296-92AD-EA24B8A3549D}"/>
              </a:ext>
            </a:extLst>
          </p:cNvPr>
          <p:cNvGrpSpPr/>
          <p:nvPr/>
        </p:nvGrpSpPr>
        <p:grpSpPr>
          <a:xfrm>
            <a:off x="685800" y="685800"/>
            <a:ext cx="10820400" cy="5486400"/>
            <a:chOff x="0" y="0"/>
            <a:chExt cx="4274726" cy="2167467"/>
          </a:xfrm>
        </p:grpSpPr>
        <p:sp>
          <p:nvSpPr>
            <p:cNvPr id="4" name="Freeform 4">
              <a:extLst>
                <a:ext uri="{FF2B5EF4-FFF2-40B4-BE49-F238E27FC236}">
                  <a16:creationId xmlns:a16="http://schemas.microsoft.com/office/drawing/2014/main" id="{0CD68E47-3A81-B40B-2694-9AB3AF216497}"/>
                </a:ext>
              </a:extLst>
            </p:cNvPr>
            <p:cNvSpPr/>
            <p:nvPr/>
          </p:nvSpPr>
          <p:spPr>
            <a:xfrm>
              <a:off x="0" y="0"/>
              <a:ext cx="4274726" cy="2167467"/>
            </a:xfrm>
            <a:custGeom>
              <a:avLst/>
              <a:gdLst/>
              <a:ahLst/>
              <a:cxnLst/>
              <a:rect l="l" t="t" r="r" b="b"/>
              <a:pathLst>
                <a:path w="4274726" h="2167467">
                  <a:moveTo>
                    <a:pt x="0" y="0"/>
                  </a:moveTo>
                  <a:lnTo>
                    <a:pt x="4274726" y="0"/>
                  </a:lnTo>
                  <a:lnTo>
                    <a:pt x="4274726" y="2167467"/>
                  </a:lnTo>
                  <a:lnTo>
                    <a:pt x="0" y="2167467"/>
                  </a:lnTo>
                  <a:close/>
                </a:path>
              </a:pathLst>
            </a:custGeom>
            <a:ln w="28575" cap="sq">
              <a:solidFill>
                <a:srgbClr val="AF0178"/>
              </a:solidFill>
              <a:prstDash val="solid"/>
              <a:miter/>
            </a:ln>
          </p:spPr>
          <p:txBody>
            <a:bodyPr/>
            <a:lstStyle/>
            <a:p>
              <a:pPr defTabSz="609630">
                <a:defRPr/>
              </a:pPr>
              <a:endParaRPr lang="de-DE" sz="1200" dirty="0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5" name="TextBox 5">
              <a:extLst>
                <a:ext uri="{FF2B5EF4-FFF2-40B4-BE49-F238E27FC236}">
                  <a16:creationId xmlns:a16="http://schemas.microsoft.com/office/drawing/2014/main" id="{1B41365E-653E-FE90-9053-C67509172740}"/>
                </a:ext>
              </a:extLst>
            </p:cNvPr>
            <p:cNvSpPr txBox="1"/>
            <p:nvPr/>
          </p:nvSpPr>
          <p:spPr>
            <a:xfrm>
              <a:off x="0" y="-28575"/>
              <a:ext cx="4274726" cy="2196042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 defTabSz="609630">
                <a:lnSpc>
                  <a:spcPts val="1307"/>
                </a:lnSpc>
                <a:defRPr/>
              </a:pPr>
              <a:endParaRPr lang="de-DE" sz="1200" dirty="0">
                <a:solidFill>
                  <a:prstClr val="black"/>
                </a:solidFill>
                <a:latin typeface="Calibri"/>
              </a:endParaRPr>
            </a:p>
          </p:txBody>
        </p:sp>
      </p:grpSp>
      <p:sp>
        <p:nvSpPr>
          <p:cNvPr id="6" name="Freeform 6">
            <a:extLst>
              <a:ext uri="{FF2B5EF4-FFF2-40B4-BE49-F238E27FC236}">
                <a16:creationId xmlns:a16="http://schemas.microsoft.com/office/drawing/2014/main" id="{E1A350DC-7941-7F09-A381-725E08A37796}"/>
              </a:ext>
            </a:extLst>
          </p:cNvPr>
          <p:cNvSpPr/>
          <p:nvPr/>
        </p:nvSpPr>
        <p:spPr>
          <a:xfrm rot="5400000" flipH="1">
            <a:off x="9114456" y="4337196"/>
            <a:ext cx="3476147" cy="3670009"/>
          </a:xfrm>
          <a:custGeom>
            <a:avLst/>
            <a:gdLst/>
            <a:ahLst/>
            <a:cxnLst/>
            <a:rect l="l" t="t" r="r" b="b"/>
            <a:pathLst>
              <a:path w="5214220" h="5505013">
                <a:moveTo>
                  <a:pt x="5214220" y="0"/>
                </a:moveTo>
                <a:lnTo>
                  <a:pt x="0" y="0"/>
                </a:lnTo>
                <a:lnTo>
                  <a:pt x="0" y="5505014"/>
                </a:lnTo>
                <a:lnTo>
                  <a:pt x="5214220" y="5505014"/>
                </a:lnTo>
                <a:lnTo>
                  <a:pt x="521422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pPr defTabSz="609630">
              <a:defRPr/>
            </a:pPr>
            <a:endParaRPr lang="de-DE" sz="12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2" name="TextBox 12">
            <a:extLst>
              <a:ext uri="{FF2B5EF4-FFF2-40B4-BE49-F238E27FC236}">
                <a16:creationId xmlns:a16="http://schemas.microsoft.com/office/drawing/2014/main" id="{DAEF9823-B359-7F6B-1CF1-BA7AB0FFAC50}"/>
              </a:ext>
            </a:extLst>
          </p:cNvPr>
          <p:cNvSpPr txBox="1"/>
          <p:nvPr/>
        </p:nvSpPr>
        <p:spPr>
          <a:xfrm>
            <a:off x="983115" y="941783"/>
            <a:ext cx="9586019" cy="56496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defTabSz="609630">
              <a:lnSpc>
                <a:spcPts val="4667"/>
              </a:lnSpc>
              <a:defRPr/>
            </a:pPr>
            <a:r>
              <a:rPr lang="de-DE" sz="3334" b="1" dirty="0">
                <a:solidFill>
                  <a:srgbClr val="B00C79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Eine Alternative: Gewaltfreie Kommunikation</a:t>
            </a:r>
          </a:p>
        </p:txBody>
      </p:sp>
      <p:sp>
        <p:nvSpPr>
          <p:cNvPr id="8" name="Freeform 13">
            <a:extLst>
              <a:ext uri="{FF2B5EF4-FFF2-40B4-BE49-F238E27FC236}">
                <a16:creationId xmlns:a16="http://schemas.microsoft.com/office/drawing/2014/main" id="{6BBE25AD-E4CD-AC3D-CE69-D03B8E445EB5}"/>
              </a:ext>
            </a:extLst>
          </p:cNvPr>
          <p:cNvSpPr/>
          <p:nvPr/>
        </p:nvSpPr>
        <p:spPr>
          <a:xfrm>
            <a:off x="8128000" y="5810529"/>
            <a:ext cx="722513" cy="723341"/>
          </a:xfrm>
          <a:custGeom>
            <a:avLst/>
            <a:gdLst/>
            <a:ahLst/>
            <a:cxnLst/>
            <a:rect l="l" t="t" r="r" b="b"/>
            <a:pathLst>
              <a:path w="1083770" h="1085011">
                <a:moveTo>
                  <a:pt x="0" y="0"/>
                </a:moveTo>
                <a:lnTo>
                  <a:pt x="1083770" y="0"/>
                </a:lnTo>
                <a:lnTo>
                  <a:pt x="1083770" y="1085010"/>
                </a:lnTo>
                <a:lnTo>
                  <a:pt x="0" y="1085010"/>
                </a:lnTo>
                <a:lnTo>
                  <a:pt x="0" y="0"/>
                </a:lnTo>
                <a:close/>
              </a:path>
            </a:pathLst>
          </a:custGeom>
          <a:blipFill>
            <a:blip r:embed="rId6"/>
            <a:stretch>
              <a:fillRect l="-18926" t="-35737" r="-19024" b="-36503"/>
            </a:stretch>
          </a:blipFill>
        </p:spPr>
        <p:txBody>
          <a:bodyPr/>
          <a:lstStyle/>
          <a:p>
            <a:pPr defTabSz="609630">
              <a:defRPr/>
            </a:pPr>
            <a:endParaRPr lang="de-DE" sz="12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4" name="Freeform 9">
            <a:hlinkClick r:id="rId7"/>
            <a:extLst>
              <a:ext uri="{FF2B5EF4-FFF2-40B4-BE49-F238E27FC236}">
                <a16:creationId xmlns:a16="http://schemas.microsoft.com/office/drawing/2014/main" id="{ED2DEE9D-63CF-152E-9310-2EBF4AF36A41}"/>
              </a:ext>
            </a:extLst>
          </p:cNvPr>
          <p:cNvSpPr/>
          <p:nvPr/>
        </p:nvSpPr>
        <p:spPr>
          <a:xfrm>
            <a:off x="4567777" y="2848382"/>
            <a:ext cx="3056446" cy="903526"/>
          </a:xfrm>
          <a:custGeom>
            <a:avLst/>
            <a:gdLst/>
            <a:ahLst/>
            <a:cxnLst/>
            <a:rect l="l" t="t" r="r" b="b"/>
            <a:pathLst>
              <a:path w="3454023" h="948286">
                <a:moveTo>
                  <a:pt x="0" y="0"/>
                </a:moveTo>
                <a:lnTo>
                  <a:pt x="3454022" y="0"/>
                </a:lnTo>
                <a:lnTo>
                  <a:pt x="3454022" y="948286"/>
                </a:lnTo>
                <a:lnTo>
                  <a:pt x="0" y="948286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alphaModFix amt="36000"/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pPr defTabSz="609630"/>
            <a:endParaRPr lang="de-DE" sz="12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07AE365E-EFFB-3BA2-C2B1-10B982119517}"/>
              </a:ext>
            </a:extLst>
          </p:cNvPr>
          <p:cNvSpPr txBox="1"/>
          <p:nvPr/>
        </p:nvSpPr>
        <p:spPr>
          <a:xfrm>
            <a:off x="4763592" y="3187909"/>
            <a:ext cx="2664815" cy="24429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 defTabSz="609630">
              <a:lnSpc>
                <a:spcPts val="1866"/>
              </a:lnSpc>
              <a:spcBef>
                <a:spcPct val="0"/>
              </a:spcBef>
            </a:pPr>
            <a:r>
              <a:rPr lang="de-DE" sz="1600" b="1" dirty="0">
                <a:solidFill>
                  <a:srgbClr val="02578A"/>
                </a:solidFill>
                <a:latin typeface="Atkinson Hyperlegible" pitchFamily="2" charset="0"/>
                <a:ea typeface="Work Sans Bold"/>
                <a:cs typeface="Work Sans Bold"/>
                <a:sym typeface="Work Sans Bold"/>
              </a:rPr>
              <a:t>Zusammenhalt im Netz</a:t>
            </a:r>
          </a:p>
        </p:txBody>
      </p:sp>
      <p:sp>
        <p:nvSpPr>
          <p:cNvPr id="16" name="Freeform 9">
            <a:hlinkClick r:id="rId7"/>
            <a:extLst>
              <a:ext uri="{FF2B5EF4-FFF2-40B4-BE49-F238E27FC236}">
                <a16:creationId xmlns:a16="http://schemas.microsoft.com/office/drawing/2014/main" id="{00A8E985-FF4B-B319-E9C0-61160A099748}"/>
              </a:ext>
            </a:extLst>
          </p:cNvPr>
          <p:cNvSpPr/>
          <p:nvPr/>
        </p:nvSpPr>
        <p:spPr>
          <a:xfrm>
            <a:off x="4567777" y="5069061"/>
            <a:ext cx="3056446" cy="903526"/>
          </a:xfrm>
          <a:custGeom>
            <a:avLst/>
            <a:gdLst/>
            <a:ahLst/>
            <a:cxnLst/>
            <a:rect l="l" t="t" r="r" b="b"/>
            <a:pathLst>
              <a:path w="3454023" h="948286">
                <a:moveTo>
                  <a:pt x="0" y="0"/>
                </a:moveTo>
                <a:lnTo>
                  <a:pt x="3454022" y="0"/>
                </a:lnTo>
                <a:lnTo>
                  <a:pt x="3454022" y="948286"/>
                </a:lnTo>
                <a:lnTo>
                  <a:pt x="0" y="948286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alphaModFix amt="36000"/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pPr defTabSz="609630"/>
            <a:endParaRPr lang="de-DE" sz="12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7" name="TextBox 14">
            <a:extLst>
              <a:ext uri="{FF2B5EF4-FFF2-40B4-BE49-F238E27FC236}">
                <a16:creationId xmlns:a16="http://schemas.microsoft.com/office/drawing/2014/main" id="{F9BE76C2-4DF7-A601-AAC5-AB5C75BF7095}"/>
              </a:ext>
            </a:extLst>
          </p:cNvPr>
          <p:cNvSpPr txBox="1"/>
          <p:nvPr/>
        </p:nvSpPr>
        <p:spPr>
          <a:xfrm>
            <a:off x="4763592" y="5408588"/>
            <a:ext cx="2664815" cy="24429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 defTabSz="609630">
              <a:lnSpc>
                <a:spcPts val="1866"/>
              </a:lnSpc>
              <a:spcBef>
                <a:spcPct val="0"/>
              </a:spcBef>
            </a:pPr>
            <a:r>
              <a:rPr lang="de-DE" sz="1600" b="1" dirty="0">
                <a:solidFill>
                  <a:srgbClr val="02578A"/>
                </a:solidFill>
                <a:latin typeface="Atkinson Hyperlegible" pitchFamily="2" charset="0"/>
                <a:ea typeface="Work Sans Bold"/>
                <a:cs typeface="Work Sans Bold"/>
                <a:sym typeface="Work Sans Bold"/>
                <a:hlinkClick r:id="rId10"/>
              </a:rPr>
              <a:t>Dein Netz der Zukunft</a:t>
            </a:r>
            <a:endParaRPr lang="de-DE" sz="1600" b="1" dirty="0">
              <a:solidFill>
                <a:srgbClr val="02578A"/>
              </a:solidFill>
              <a:latin typeface="Atkinson Hyperlegible" pitchFamily="2" charset="0"/>
              <a:ea typeface="Work Sans Bold"/>
              <a:cs typeface="Work Sans Bold"/>
              <a:sym typeface="Work Sans Bold"/>
            </a:endParaRPr>
          </a:p>
        </p:txBody>
      </p:sp>
    </p:spTree>
    <p:extLst>
      <p:ext uri="{BB962C8B-B14F-4D97-AF65-F5344CB8AC3E}">
        <p14:creationId xmlns:p14="http://schemas.microsoft.com/office/powerpoint/2010/main" val="21008998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5FC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8528A15-3A24-EAC3-ADED-040C0C1BFCF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7">
            <a:extLst>
              <a:ext uri="{FF2B5EF4-FFF2-40B4-BE49-F238E27FC236}">
                <a16:creationId xmlns:a16="http://schemas.microsoft.com/office/drawing/2014/main" id="{D4A0F223-C7B4-6BE3-029B-883225641739}"/>
              </a:ext>
            </a:extLst>
          </p:cNvPr>
          <p:cNvSpPr txBox="1"/>
          <p:nvPr/>
        </p:nvSpPr>
        <p:spPr>
          <a:xfrm>
            <a:off x="685800" y="2217129"/>
            <a:ext cx="10820400" cy="242386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215911" lvl="1" algn="ctr" defTabSz="609630">
              <a:lnSpc>
                <a:spcPct val="150000"/>
              </a:lnSpc>
              <a:defRPr/>
            </a:pP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Gleichzeitig müssen und können </a:t>
            </a:r>
            <a: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gewaltfreie Interventionen nicht immer geleistet werden. </a:t>
            </a:r>
          </a:p>
          <a:p>
            <a:pPr marL="215911" lvl="1" algn="ctr" defTabSz="609630">
              <a:lnSpc>
                <a:spcPct val="150000"/>
              </a:lnSpc>
              <a:defRPr/>
            </a:pPr>
            <a: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Verantwortungsübernahme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 und das </a:t>
            </a:r>
            <a: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Aufzeigen von Grenzen 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für </a:t>
            </a:r>
            <a: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kommunikative Angriffe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 ist wichtig, aber </a:t>
            </a:r>
            <a: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niemand muss sich selbst in Gefahr begeben.</a:t>
            </a:r>
          </a:p>
          <a:p>
            <a:pPr marL="215911" lvl="1" algn="ctr" defTabSz="609630">
              <a:lnSpc>
                <a:spcPct val="150000"/>
              </a:lnSpc>
              <a:defRPr/>
            </a:pPr>
            <a:endParaRPr lang="de-DE" sz="667" b="1" dirty="0">
              <a:solidFill>
                <a:srgbClr val="02578A"/>
              </a:solidFill>
              <a:latin typeface="Atkinson Hyperlegible" pitchFamily="2" charset="0"/>
              <a:ea typeface="Canva Sans Bold"/>
              <a:cs typeface="Canva Sans Bold"/>
              <a:sym typeface="Canva Sans Bold"/>
            </a:endParaRPr>
          </a:p>
          <a:p>
            <a:pPr marL="215911" lvl="1" algn="ctr" defTabSz="609630">
              <a:lnSpc>
                <a:spcPct val="150000"/>
              </a:lnSpc>
              <a:defRPr/>
            </a:pPr>
            <a:endParaRPr lang="de-DE" sz="2000" b="1" dirty="0">
              <a:solidFill>
                <a:srgbClr val="02578A"/>
              </a:solidFill>
              <a:latin typeface="Atkinson Hyperlegible" pitchFamily="2" charset="0"/>
              <a:ea typeface="Canva Sans Bold"/>
              <a:cs typeface="Canva Sans Bold"/>
              <a:sym typeface="Canva Sans Bold"/>
            </a:endParaRPr>
          </a:p>
        </p:txBody>
      </p:sp>
      <p:sp>
        <p:nvSpPr>
          <p:cNvPr id="2" name="Freeform 2">
            <a:extLst>
              <a:ext uri="{FF2B5EF4-FFF2-40B4-BE49-F238E27FC236}">
                <a16:creationId xmlns:a16="http://schemas.microsoft.com/office/drawing/2014/main" id="{7068E9CD-0020-B8DD-A5B5-5DD98ADFE019}"/>
              </a:ext>
            </a:extLst>
          </p:cNvPr>
          <p:cNvSpPr/>
          <p:nvPr/>
        </p:nvSpPr>
        <p:spPr>
          <a:xfrm>
            <a:off x="11207025" y="298737"/>
            <a:ext cx="168200" cy="185763"/>
          </a:xfrm>
          <a:custGeom>
            <a:avLst/>
            <a:gdLst/>
            <a:ahLst/>
            <a:cxnLst/>
            <a:rect l="l" t="t" r="r" b="b"/>
            <a:pathLst>
              <a:path w="252300" h="278645">
                <a:moveTo>
                  <a:pt x="0" y="0"/>
                </a:moveTo>
                <a:lnTo>
                  <a:pt x="252300" y="0"/>
                </a:lnTo>
                <a:lnTo>
                  <a:pt x="252300" y="278645"/>
                </a:lnTo>
                <a:lnTo>
                  <a:pt x="0" y="278645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pPr defTabSz="609630">
              <a:defRPr/>
            </a:pPr>
            <a:endParaRPr lang="de-DE" sz="1200" dirty="0">
              <a:solidFill>
                <a:prstClr val="black"/>
              </a:solidFill>
              <a:latin typeface="Calibri"/>
            </a:endParaRPr>
          </a:p>
        </p:txBody>
      </p:sp>
      <p:grpSp>
        <p:nvGrpSpPr>
          <p:cNvPr id="3" name="Group 3">
            <a:extLst>
              <a:ext uri="{FF2B5EF4-FFF2-40B4-BE49-F238E27FC236}">
                <a16:creationId xmlns:a16="http://schemas.microsoft.com/office/drawing/2014/main" id="{A8AD4279-29F1-49F9-7E00-AE6855AA5696}"/>
              </a:ext>
            </a:extLst>
          </p:cNvPr>
          <p:cNvGrpSpPr/>
          <p:nvPr/>
        </p:nvGrpSpPr>
        <p:grpSpPr>
          <a:xfrm>
            <a:off x="685800" y="685800"/>
            <a:ext cx="10820400" cy="5486400"/>
            <a:chOff x="0" y="0"/>
            <a:chExt cx="4274726" cy="2167467"/>
          </a:xfrm>
        </p:grpSpPr>
        <p:sp>
          <p:nvSpPr>
            <p:cNvPr id="4" name="Freeform 4">
              <a:extLst>
                <a:ext uri="{FF2B5EF4-FFF2-40B4-BE49-F238E27FC236}">
                  <a16:creationId xmlns:a16="http://schemas.microsoft.com/office/drawing/2014/main" id="{E3BD75FE-1480-13D2-C764-8358D381E4FA}"/>
                </a:ext>
              </a:extLst>
            </p:cNvPr>
            <p:cNvSpPr/>
            <p:nvPr/>
          </p:nvSpPr>
          <p:spPr>
            <a:xfrm>
              <a:off x="0" y="0"/>
              <a:ext cx="4274726" cy="2167467"/>
            </a:xfrm>
            <a:custGeom>
              <a:avLst/>
              <a:gdLst/>
              <a:ahLst/>
              <a:cxnLst/>
              <a:rect l="l" t="t" r="r" b="b"/>
              <a:pathLst>
                <a:path w="4274726" h="2167467">
                  <a:moveTo>
                    <a:pt x="0" y="0"/>
                  </a:moveTo>
                  <a:lnTo>
                    <a:pt x="4274726" y="0"/>
                  </a:lnTo>
                  <a:lnTo>
                    <a:pt x="4274726" y="2167467"/>
                  </a:lnTo>
                  <a:lnTo>
                    <a:pt x="0" y="2167467"/>
                  </a:lnTo>
                  <a:close/>
                </a:path>
              </a:pathLst>
            </a:custGeom>
            <a:ln w="28575" cap="sq">
              <a:solidFill>
                <a:srgbClr val="AF0178"/>
              </a:solidFill>
              <a:prstDash val="solid"/>
              <a:miter/>
            </a:ln>
          </p:spPr>
          <p:txBody>
            <a:bodyPr/>
            <a:lstStyle/>
            <a:p>
              <a:pPr defTabSz="609630">
                <a:defRPr/>
              </a:pPr>
              <a:endParaRPr lang="de-DE" sz="1200" dirty="0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5" name="TextBox 5">
              <a:extLst>
                <a:ext uri="{FF2B5EF4-FFF2-40B4-BE49-F238E27FC236}">
                  <a16:creationId xmlns:a16="http://schemas.microsoft.com/office/drawing/2014/main" id="{1CE17128-592F-8217-4A0D-48CBB3CEDB8C}"/>
                </a:ext>
              </a:extLst>
            </p:cNvPr>
            <p:cNvSpPr txBox="1"/>
            <p:nvPr/>
          </p:nvSpPr>
          <p:spPr>
            <a:xfrm>
              <a:off x="0" y="-28575"/>
              <a:ext cx="4274726" cy="2196042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 defTabSz="609630">
                <a:lnSpc>
                  <a:spcPts val="1307"/>
                </a:lnSpc>
                <a:defRPr/>
              </a:pPr>
              <a:endParaRPr lang="de-DE" sz="1200" dirty="0">
                <a:solidFill>
                  <a:prstClr val="black"/>
                </a:solidFill>
                <a:latin typeface="Calibri"/>
              </a:endParaRPr>
            </a:p>
          </p:txBody>
        </p:sp>
      </p:grpSp>
      <p:sp>
        <p:nvSpPr>
          <p:cNvPr id="6" name="Freeform 6">
            <a:extLst>
              <a:ext uri="{FF2B5EF4-FFF2-40B4-BE49-F238E27FC236}">
                <a16:creationId xmlns:a16="http://schemas.microsoft.com/office/drawing/2014/main" id="{6BBEE0A2-243D-77ED-8CF5-35428B31D526}"/>
              </a:ext>
            </a:extLst>
          </p:cNvPr>
          <p:cNvSpPr/>
          <p:nvPr/>
        </p:nvSpPr>
        <p:spPr>
          <a:xfrm rot="5400000" flipH="1">
            <a:off x="9114456" y="4337196"/>
            <a:ext cx="3476147" cy="3670009"/>
          </a:xfrm>
          <a:custGeom>
            <a:avLst/>
            <a:gdLst/>
            <a:ahLst/>
            <a:cxnLst/>
            <a:rect l="l" t="t" r="r" b="b"/>
            <a:pathLst>
              <a:path w="5214220" h="5505013">
                <a:moveTo>
                  <a:pt x="5214220" y="0"/>
                </a:moveTo>
                <a:lnTo>
                  <a:pt x="0" y="0"/>
                </a:lnTo>
                <a:lnTo>
                  <a:pt x="0" y="5505014"/>
                </a:lnTo>
                <a:lnTo>
                  <a:pt x="5214220" y="5505014"/>
                </a:lnTo>
                <a:lnTo>
                  <a:pt x="5214220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pPr defTabSz="609630">
              <a:defRPr/>
            </a:pPr>
            <a:endParaRPr lang="de-DE" sz="12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2" name="TextBox 12">
            <a:extLst>
              <a:ext uri="{FF2B5EF4-FFF2-40B4-BE49-F238E27FC236}">
                <a16:creationId xmlns:a16="http://schemas.microsoft.com/office/drawing/2014/main" id="{0930FDDE-F198-8FC7-EC33-3C89A453B47F}"/>
              </a:ext>
            </a:extLst>
          </p:cNvPr>
          <p:cNvSpPr txBox="1"/>
          <p:nvPr/>
        </p:nvSpPr>
        <p:spPr>
          <a:xfrm>
            <a:off x="983115" y="941783"/>
            <a:ext cx="9586019" cy="56496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defTabSz="609630">
              <a:lnSpc>
                <a:spcPts val="4667"/>
              </a:lnSpc>
              <a:defRPr/>
            </a:pPr>
            <a:r>
              <a:rPr lang="de-DE" sz="3334" b="1" dirty="0">
                <a:solidFill>
                  <a:srgbClr val="B00C79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Eine Alternative: Gewaltfreie Kommunikation</a:t>
            </a:r>
          </a:p>
        </p:txBody>
      </p:sp>
      <p:sp>
        <p:nvSpPr>
          <p:cNvPr id="13" name="Freeform 13">
            <a:extLst>
              <a:ext uri="{FF2B5EF4-FFF2-40B4-BE49-F238E27FC236}">
                <a16:creationId xmlns:a16="http://schemas.microsoft.com/office/drawing/2014/main" id="{231A6617-F471-F1C2-711D-2E2E170B295F}"/>
              </a:ext>
            </a:extLst>
          </p:cNvPr>
          <p:cNvSpPr/>
          <p:nvPr/>
        </p:nvSpPr>
        <p:spPr>
          <a:xfrm>
            <a:off x="9753600" y="5810529"/>
            <a:ext cx="722513" cy="723341"/>
          </a:xfrm>
          <a:custGeom>
            <a:avLst/>
            <a:gdLst/>
            <a:ahLst/>
            <a:cxnLst/>
            <a:rect l="l" t="t" r="r" b="b"/>
            <a:pathLst>
              <a:path w="1083770" h="1085011">
                <a:moveTo>
                  <a:pt x="0" y="0"/>
                </a:moveTo>
                <a:lnTo>
                  <a:pt x="1083770" y="0"/>
                </a:lnTo>
                <a:lnTo>
                  <a:pt x="1083770" y="1085010"/>
                </a:lnTo>
                <a:lnTo>
                  <a:pt x="0" y="1085010"/>
                </a:lnTo>
                <a:lnTo>
                  <a:pt x="0" y="0"/>
                </a:lnTo>
                <a:close/>
              </a:path>
            </a:pathLst>
          </a:custGeom>
          <a:blipFill>
            <a:blip r:embed="rId7"/>
            <a:stretch>
              <a:fillRect l="-18926" t="-35737" r="-19024" b="-36503"/>
            </a:stretch>
          </a:blipFill>
        </p:spPr>
        <p:txBody>
          <a:bodyPr/>
          <a:lstStyle/>
          <a:p>
            <a:pPr defTabSz="609630">
              <a:defRPr/>
            </a:pPr>
            <a:endParaRPr lang="de-DE" sz="1200" dirty="0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5831418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5FC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4B52143-4EEC-AAFF-3DE6-39A9385D430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7">
            <a:extLst>
              <a:ext uri="{FF2B5EF4-FFF2-40B4-BE49-F238E27FC236}">
                <a16:creationId xmlns:a16="http://schemas.microsoft.com/office/drawing/2014/main" id="{08FB9661-4A29-5B16-67FC-306A9872E181}"/>
              </a:ext>
            </a:extLst>
          </p:cNvPr>
          <p:cNvSpPr txBox="1"/>
          <p:nvPr/>
        </p:nvSpPr>
        <p:spPr>
          <a:xfrm>
            <a:off x="685800" y="1676267"/>
            <a:ext cx="10820400" cy="350121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215911" lvl="1" algn="ctr" defTabSz="609630">
              <a:lnSpc>
                <a:spcPct val="150000"/>
              </a:lnSpc>
              <a:defRPr/>
            </a:pPr>
            <a:endParaRPr lang="de-DE" sz="667" b="1" dirty="0">
              <a:solidFill>
                <a:srgbClr val="02578A"/>
              </a:solidFill>
              <a:latin typeface="Atkinson Hyperlegible" pitchFamily="2" charset="0"/>
              <a:ea typeface="Canva Sans Bold"/>
              <a:cs typeface="Canva Sans Bold"/>
              <a:sym typeface="Canva Sans Bold"/>
            </a:endParaRPr>
          </a:p>
          <a:p>
            <a:pPr marL="520726" lvl="1" indent="-304815" defTabSz="609630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Lerne hier, wie du deinen </a:t>
            </a:r>
            <a: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Feed alternativ 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mitgestalten </a:t>
            </a:r>
            <a:b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</a:b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kannst 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Wingdings" pitchFamily="2" charset="2"/>
              </a:rPr>
              <a:t></a:t>
            </a:r>
            <a:endParaRPr lang="de-DE" sz="667" dirty="0">
              <a:solidFill>
                <a:srgbClr val="02578A"/>
              </a:solidFill>
              <a:latin typeface="Atkinson Hyperlegible" pitchFamily="2" charset="0"/>
              <a:ea typeface="Canva Sans Bold"/>
              <a:cs typeface="Canva Sans Bold"/>
              <a:sym typeface="Canva Sans Bold"/>
            </a:endParaRPr>
          </a:p>
          <a:p>
            <a:pPr marL="520726" lvl="1" indent="-304815" defTabSz="609630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Lerne hier, wie du mit </a:t>
            </a:r>
            <a: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psychologischen Konsequenzen 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von </a:t>
            </a:r>
            <a:b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</a:b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kommunikativer Gewalt umgehen kannst 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Wingdings" pitchFamily="2" charset="2"/>
              </a:rPr>
              <a:t></a:t>
            </a:r>
            <a:endParaRPr lang="de-DE" sz="2000" dirty="0">
              <a:solidFill>
                <a:srgbClr val="02578A"/>
              </a:solidFill>
              <a:latin typeface="Atkinson Hyperlegible" pitchFamily="2" charset="0"/>
              <a:ea typeface="Canva Sans Bold"/>
              <a:cs typeface="Canva Sans Bold"/>
              <a:sym typeface="Canva Sans Bold"/>
            </a:endParaRPr>
          </a:p>
          <a:p>
            <a:pPr marL="215911" lvl="1" defTabSz="609630">
              <a:lnSpc>
                <a:spcPct val="150000"/>
              </a:lnSpc>
              <a:defRPr/>
            </a:pPr>
            <a:endParaRPr lang="de-DE" sz="667" dirty="0">
              <a:solidFill>
                <a:srgbClr val="02578A"/>
              </a:solidFill>
              <a:latin typeface="Atkinson Hyperlegible" pitchFamily="2" charset="0"/>
              <a:ea typeface="Canva Sans Bold"/>
              <a:cs typeface="Canva Sans Bold"/>
              <a:sym typeface="Canva Sans Bold"/>
            </a:endParaRPr>
          </a:p>
          <a:p>
            <a:pPr marL="520726" lvl="1" indent="-304815" defTabSz="609630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Lerne hier, wann und wie kommunikative Gewalt </a:t>
            </a:r>
            <a:b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</a:br>
            <a: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strafrechtlich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 </a:t>
            </a:r>
            <a: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nachverfolgen kannst 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Wingdings" pitchFamily="2" charset="2"/>
              </a:rPr>
              <a:t></a:t>
            </a:r>
            <a: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 </a:t>
            </a:r>
            <a:endParaRPr lang="de-DE" sz="2000" dirty="0">
              <a:solidFill>
                <a:srgbClr val="02578A"/>
              </a:solidFill>
              <a:latin typeface="Atkinson Hyperlegible" pitchFamily="2" charset="0"/>
              <a:ea typeface="Canva Sans Bold"/>
              <a:cs typeface="Canva Sans Bold"/>
              <a:sym typeface="Canva Sans Bold"/>
            </a:endParaRPr>
          </a:p>
          <a:p>
            <a:pPr marL="215911" lvl="1" algn="ctr" defTabSz="609630">
              <a:lnSpc>
                <a:spcPct val="150000"/>
              </a:lnSpc>
              <a:defRPr/>
            </a:pPr>
            <a:endParaRPr lang="de-DE" sz="2000" b="1" dirty="0">
              <a:solidFill>
                <a:srgbClr val="02578A"/>
              </a:solidFill>
              <a:latin typeface="Atkinson Hyperlegible" pitchFamily="2" charset="0"/>
              <a:ea typeface="Canva Sans Bold"/>
              <a:cs typeface="Canva Sans Bold"/>
              <a:sym typeface="Canva Sans Bold"/>
            </a:endParaRPr>
          </a:p>
        </p:txBody>
      </p:sp>
      <p:sp>
        <p:nvSpPr>
          <p:cNvPr id="2" name="Freeform 2">
            <a:extLst>
              <a:ext uri="{FF2B5EF4-FFF2-40B4-BE49-F238E27FC236}">
                <a16:creationId xmlns:a16="http://schemas.microsoft.com/office/drawing/2014/main" id="{208B777E-99A2-BED3-9FC2-2A1750D8FE22}"/>
              </a:ext>
            </a:extLst>
          </p:cNvPr>
          <p:cNvSpPr/>
          <p:nvPr/>
        </p:nvSpPr>
        <p:spPr>
          <a:xfrm>
            <a:off x="11207025" y="298737"/>
            <a:ext cx="168200" cy="185763"/>
          </a:xfrm>
          <a:custGeom>
            <a:avLst/>
            <a:gdLst/>
            <a:ahLst/>
            <a:cxnLst/>
            <a:rect l="l" t="t" r="r" b="b"/>
            <a:pathLst>
              <a:path w="252300" h="278645">
                <a:moveTo>
                  <a:pt x="0" y="0"/>
                </a:moveTo>
                <a:lnTo>
                  <a:pt x="252300" y="0"/>
                </a:lnTo>
                <a:lnTo>
                  <a:pt x="252300" y="278645"/>
                </a:lnTo>
                <a:lnTo>
                  <a:pt x="0" y="278645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pPr defTabSz="609630">
              <a:defRPr/>
            </a:pPr>
            <a:endParaRPr lang="de-DE" sz="1200" dirty="0">
              <a:solidFill>
                <a:prstClr val="black"/>
              </a:solidFill>
              <a:latin typeface="Calibri"/>
            </a:endParaRPr>
          </a:p>
        </p:txBody>
      </p:sp>
      <p:grpSp>
        <p:nvGrpSpPr>
          <p:cNvPr id="3" name="Group 3">
            <a:extLst>
              <a:ext uri="{FF2B5EF4-FFF2-40B4-BE49-F238E27FC236}">
                <a16:creationId xmlns:a16="http://schemas.microsoft.com/office/drawing/2014/main" id="{CA8DC945-2D65-ECA3-1880-102842E72C59}"/>
              </a:ext>
            </a:extLst>
          </p:cNvPr>
          <p:cNvGrpSpPr/>
          <p:nvPr/>
        </p:nvGrpSpPr>
        <p:grpSpPr>
          <a:xfrm>
            <a:off x="685800" y="685800"/>
            <a:ext cx="10820400" cy="5486400"/>
            <a:chOff x="0" y="0"/>
            <a:chExt cx="4274726" cy="2167467"/>
          </a:xfrm>
        </p:grpSpPr>
        <p:sp>
          <p:nvSpPr>
            <p:cNvPr id="4" name="Freeform 4">
              <a:extLst>
                <a:ext uri="{FF2B5EF4-FFF2-40B4-BE49-F238E27FC236}">
                  <a16:creationId xmlns:a16="http://schemas.microsoft.com/office/drawing/2014/main" id="{5D5D1B57-08B8-5216-DFB6-AB7FEC019CA2}"/>
                </a:ext>
              </a:extLst>
            </p:cNvPr>
            <p:cNvSpPr/>
            <p:nvPr/>
          </p:nvSpPr>
          <p:spPr>
            <a:xfrm>
              <a:off x="0" y="0"/>
              <a:ext cx="4274726" cy="2167467"/>
            </a:xfrm>
            <a:custGeom>
              <a:avLst/>
              <a:gdLst/>
              <a:ahLst/>
              <a:cxnLst/>
              <a:rect l="l" t="t" r="r" b="b"/>
              <a:pathLst>
                <a:path w="4274726" h="2167467">
                  <a:moveTo>
                    <a:pt x="0" y="0"/>
                  </a:moveTo>
                  <a:lnTo>
                    <a:pt x="4274726" y="0"/>
                  </a:lnTo>
                  <a:lnTo>
                    <a:pt x="4274726" y="2167467"/>
                  </a:lnTo>
                  <a:lnTo>
                    <a:pt x="0" y="2167467"/>
                  </a:lnTo>
                  <a:close/>
                </a:path>
              </a:pathLst>
            </a:custGeom>
            <a:ln w="28575" cap="sq">
              <a:solidFill>
                <a:srgbClr val="AF0178"/>
              </a:solidFill>
              <a:prstDash val="solid"/>
              <a:miter/>
            </a:ln>
          </p:spPr>
          <p:txBody>
            <a:bodyPr/>
            <a:lstStyle/>
            <a:p>
              <a:pPr defTabSz="609630">
                <a:defRPr/>
              </a:pPr>
              <a:endParaRPr lang="de-DE" sz="1200" dirty="0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5" name="TextBox 5">
              <a:extLst>
                <a:ext uri="{FF2B5EF4-FFF2-40B4-BE49-F238E27FC236}">
                  <a16:creationId xmlns:a16="http://schemas.microsoft.com/office/drawing/2014/main" id="{D24CAE93-E60F-439E-AAD5-174CD16D6076}"/>
                </a:ext>
              </a:extLst>
            </p:cNvPr>
            <p:cNvSpPr txBox="1"/>
            <p:nvPr/>
          </p:nvSpPr>
          <p:spPr>
            <a:xfrm>
              <a:off x="0" y="-28575"/>
              <a:ext cx="4274726" cy="2196042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 defTabSz="609630">
                <a:lnSpc>
                  <a:spcPts val="1307"/>
                </a:lnSpc>
                <a:defRPr/>
              </a:pPr>
              <a:endParaRPr lang="de-DE" sz="1200" dirty="0">
                <a:solidFill>
                  <a:prstClr val="black"/>
                </a:solidFill>
                <a:latin typeface="Calibri"/>
              </a:endParaRPr>
            </a:p>
          </p:txBody>
        </p:sp>
      </p:grpSp>
      <p:sp>
        <p:nvSpPr>
          <p:cNvPr id="6" name="Freeform 6">
            <a:extLst>
              <a:ext uri="{FF2B5EF4-FFF2-40B4-BE49-F238E27FC236}">
                <a16:creationId xmlns:a16="http://schemas.microsoft.com/office/drawing/2014/main" id="{E74CB1D2-990A-6ACC-D590-DBFDD122D2B6}"/>
              </a:ext>
            </a:extLst>
          </p:cNvPr>
          <p:cNvSpPr/>
          <p:nvPr/>
        </p:nvSpPr>
        <p:spPr>
          <a:xfrm rot="5400000" flipH="1">
            <a:off x="9114456" y="4337196"/>
            <a:ext cx="3476147" cy="3670009"/>
          </a:xfrm>
          <a:custGeom>
            <a:avLst/>
            <a:gdLst/>
            <a:ahLst/>
            <a:cxnLst/>
            <a:rect l="l" t="t" r="r" b="b"/>
            <a:pathLst>
              <a:path w="5214220" h="5505013">
                <a:moveTo>
                  <a:pt x="5214220" y="0"/>
                </a:moveTo>
                <a:lnTo>
                  <a:pt x="0" y="0"/>
                </a:lnTo>
                <a:lnTo>
                  <a:pt x="0" y="5505014"/>
                </a:lnTo>
                <a:lnTo>
                  <a:pt x="5214220" y="5505014"/>
                </a:lnTo>
                <a:lnTo>
                  <a:pt x="5214220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pPr defTabSz="609630">
              <a:defRPr/>
            </a:pPr>
            <a:endParaRPr lang="de-DE" sz="12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2" name="TextBox 12">
            <a:extLst>
              <a:ext uri="{FF2B5EF4-FFF2-40B4-BE49-F238E27FC236}">
                <a16:creationId xmlns:a16="http://schemas.microsoft.com/office/drawing/2014/main" id="{95D6359D-FC2C-3C41-A9D0-D71E4200F872}"/>
              </a:ext>
            </a:extLst>
          </p:cNvPr>
          <p:cNvSpPr txBox="1"/>
          <p:nvPr/>
        </p:nvSpPr>
        <p:spPr>
          <a:xfrm>
            <a:off x="983115" y="941783"/>
            <a:ext cx="9586019" cy="56496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defTabSz="609630">
              <a:lnSpc>
                <a:spcPts val="4667"/>
              </a:lnSpc>
              <a:defRPr/>
            </a:pPr>
            <a:r>
              <a:rPr lang="de-DE" sz="3334" b="1" dirty="0">
                <a:solidFill>
                  <a:srgbClr val="B00C79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Eine Alternative: Gewaltfreie Kommunikation</a:t>
            </a:r>
          </a:p>
        </p:txBody>
      </p:sp>
      <p:sp>
        <p:nvSpPr>
          <p:cNvPr id="13" name="Freeform 13">
            <a:extLst>
              <a:ext uri="{FF2B5EF4-FFF2-40B4-BE49-F238E27FC236}">
                <a16:creationId xmlns:a16="http://schemas.microsoft.com/office/drawing/2014/main" id="{834FA39F-8A65-C06D-5C36-02DD75EF5978}"/>
              </a:ext>
            </a:extLst>
          </p:cNvPr>
          <p:cNvSpPr/>
          <p:nvPr/>
        </p:nvSpPr>
        <p:spPr>
          <a:xfrm>
            <a:off x="10809087" y="5810529"/>
            <a:ext cx="722513" cy="723341"/>
          </a:xfrm>
          <a:custGeom>
            <a:avLst/>
            <a:gdLst/>
            <a:ahLst/>
            <a:cxnLst/>
            <a:rect l="l" t="t" r="r" b="b"/>
            <a:pathLst>
              <a:path w="1083770" h="1085011">
                <a:moveTo>
                  <a:pt x="0" y="0"/>
                </a:moveTo>
                <a:lnTo>
                  <a:pt x="1083770" y="0"/>
                </a:lnTo>
                <a:lnTo>
                  <a:pt x="1083770" y="1085010"/>
                </a:lnTo>
                <a:lnTo>
                  <a:pt x="0" y="1085010"/>
                </a:lnTo>
                <a:lnTo>
                  <a:pt x="0" y="0"/>
                </a:lnTo>
                <a:close/>
              </a:path>
            </a:pathLst>
          </a:custGeom>
          <a:blipFill>
            <a:blip r:embed="rId7"/>
            <a:stretch>
              <a:fillRect l="-18926" t="-35737" r="-19024" b="-36503"/>
            </a:stretch>
          </a:blipFill>
        </p:spPr>
        <p:txBody>
          <a:bodyPr/>
          <a:lstStyle/>
          <a:p>
            <a:pPr defTabSz="609630">
              <a:defRPr/>
            </a:pPr>
            <a:endParaRPr lang="de-DE" sz="12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7" name="Freeform 9">
            <a:hlinkClick r:id="rId8"/>
            <a:extLst>
              <a:ext uri="{FF2B5EF4-FFF2-40B4-BE49-F238E27FC236}">
                <a16:creationId xmlns:a16="http://schemas.microsoft.com/office/drawing/2014/main" id="{AEEE6DDA-325D-BFB3-E63E-E6D8ED7322AA}"/>
              </a:ext>
            </a:extLst>
          </p:cNvPr>
          <p:cNvSpPr/>
          <p:nvPr/>
        </p:nvSpPr>
        <p:spPr>
          <a:xfrm>
            <a:off x="8150579" y="2885253"/>
            <a:ext cx="3056446" cy="903526"/>
          </a:xfrm>
          <a:custGeom>
            <a:avLst/>
            <a:gdLst/>
            <a:ahLst/>
            <a:cxnLst/>
            <a:rect l="l" t="t" r="r" b="b"/>
            <a:pathLst>
              <a:path w="3454023" h="948286">
                <a:moveTo>
                  <a:pt x="0" y="0"/>
                </a:moveTo>
                <a:lnTo>
                  <a:pt x="3454022" y="0"/>
                </a:lnTo>
                <a:lnTo>
                  <a:pt x="3454022" y="948286"/>
                </a:lnTo>
                <a:lnTo>
                  <a:pt x="0" y="948286"/>
                </a:lnTo>
                <a:lnTo>
                  <a:pt x="0" y="0"/>
                </a:lnTo>
                <a:close/>
              </a:path>
            </a:pathLst>
          </a:custGeom>
          <a:blipFill>
            <a:blip r:embed="rId9">
              <a:alphaModFix amt="36000"/>
              <a:extLst>
                <a:ext uri="{96DAC541-7B7A-43D3-8B79-37D633B846F1}">
                  <asvg:svgBlip xmlns:asvg="http://schemas.microsoft.com/office/drawing/2016/SVG/main" r:embed="rId10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pPr defTabSz="609630">
              <a:defRPr/>
            </a:pPr>
            <a:endParaRPr lang="de-DE" sz="12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8" name="TextBox 14">
            <a:extLst>
              <a:ext uri="{FF2B5EF4-FFF2-40B4-BE49-F238E27FC236}">
                <a16:creationId xmlns:a16="http://schemas.microsoft.com/office/drawing/2014/main" id="{9A4DD52A-A760-1D77-9E98-DD2ABAB89DFC}"/>
              </a:ext>
            </a:extLst>
          </p:cNvPr>
          <p:cNvSpPr txBox="1"/>
          <p:nvPr/>
        </p:nvSpPr>
        <p:spPr>
          <a:xfrm>
            <a:off x="8362225" y="3139139"/>
            <a:ext cx="2664815" cy="48795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 defTabSz="609630">
              <a:lnSpc>
                <a:spcPts val="1866"/>
              </a:lnSpc>
              <a:spcBef>
                <a:spcPct val="0"/>
              </a:spcBef>
              <a:defRPr/>
            </a:pPr>
            <a:r>
              <a:rPr lang="de-DE" sz="1600" b="1" dirty="0">
                <a:solidFill>
                  <a:srgbClr val="02578A"/>
                </a:solidFill>
                <a:latin typeface="Atkinson Hyperlegible" pitchFamily="2" charset="0"/>
                <a:ea typeface="Work Sans Bold"/>
                <a:cs typeface="Work Sans Bold"/>
                <a:sym typeface="Work Sans Bold"/>
                <a:hlinkClick r:id="rId11"/>
              </a:rPr>
              <a:t>Copingstrategien für </a:t>
            </a:r>
            <a:br>
              <a:rPr lang="de-DE" sz="1600" b="1" dirty="0">
                <a:solidFill>
                  <a:srgbClr val="02578A"/>
                </a:solidFill>
                <a:latin typeface="Atkinson Hyperlegible" pitchFamily="2" charset="0"/>
                <a:ea typeface="Work Sans Bold"/>
                <a:cs typeface="Work Sans Bold"/>
                <a:sym typeface="Work Sans Bold"/>
                <a:hlinkClick r:id="rId11"/>
              </a:rPr>
            </a:br>
            <a:r>
              <a:rPr lang="de-DE" sz="1600" b="1" dirty="0">
                <a:solidFill>
                  <a:srgbClr val="02578A"/>
                </a:solidFill>
                <a:latin typeface="Atkinson Hyperlegible" pitchFamily="2" charset="0"/>
                <a:ea typeface="Work Sans Bold"/>
                <a:cs typeface="Work Sans Bold"/>
                <a:sym typeface="Work Sans Bold"/>
                <a:hlinkClick r:id="rId11"/>
              </a:rPr>
              <a:t>(in-)direkt Betroffene</a:t>
            </a:r>
            <a:endParaRPr lang="de-DE" sz="1600" b="1" dirty="0">
              <a:solidFill>
                <a:srgbClr val="02578A"/>
              </a:solidFill>
              <a:latin typeface="Atkinson Hyperlegible" pitchFamily="2" charset="0"/>
              <a:ea typeface="Work Sans Bold"/>
              <a:cs typeface="Work Sans Bold"/>
              <a:sym typeface="Work Sans Bold"/>
            </a:endParaRPr>
          </a:p>
        </p:txBody>
      </p:sp>
      <p:sp>
        <p:nvSpPr>
          <p:cNvPr id="9" name="Freeform 9">
            <a:hlinkClick r:id="rId8"/>
            <a:extLst>
              <a:ext uri="{FF2B5EF4-FFF2-40B4-BE49-F238E27FC236}">
                <a16:creationId xmlns:a16="http://schemas.microsoft.com/office/drawing/2014/main" id="{723A175C-4695-1167-6EAA-D088B4D72F68}"/>
              </a:ext>
            </a:extLst>
          </p:cNvPr>
          <p:cNvSpPr/>
          <p:nvPr/>
        </p:nvSpPr>
        <p:spPr>
          <a:xfrm>
            <a:off x="8124930" y="3947874"/>
            <a:ext cx="3056446" cy="903526"/>
          </a:xfrm>
          <a:custGeom>
            <a:avLst/>
            <a:gdLst/>
            <a:ahLst/>
            <a:cxnLst/>
            <a:rect l="l" t="t" r="r" b="b"/>
            <a:pathLst>
              <a:path w="3454023" h="948286">
                <a:moveTo>
                  <a:pt x="0" y="0"/>
                </a:moveTo>
                <a:lnTo>
                  <a:pt x="3454022" y="0"/>
                </a:lnTo>
                <a:lnTo>
                  <a:pt x="3454022" y="948286"/>
                </a:lnTo>
                <a:lnTo>
                  <a:pt x="0" y="948286"/>
                </a:lnTo>
                <a:lnTo>
                  <a:pt x="0" y="0"/>
                </a:lnTo>
                <a:close/>
              </a:path>
            </a:pathLst>
          </a:custGeom>
          <a:blipFill>
            <a:blip r:embed="rId9">
              <a:alphaModFix amt="36000"/>
              <a:extLst>
                <a:ext uri="{96DAC541-7B7A-43D3-8B79-37D633B846F1}">
                  <asvg:svgBlip xmlns:asvg="http://schemas.microsoft.com/office/drawing/2016/SVG/main" r:embed="rId10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pPr defTabSz="609630">
              <a:defRPr/>
            </a:pPr>
            <a:endParaRPr lang="de-DE" sz="12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1" name="TextBox 14">
            <a:extLst>
              <a:ext uri="{FF2B5EF4-FFF2-40B4-BE49-F238E27FC236}">
                <a16:creationId xmlns:a16="http://schemas.microsoft.com/office/drawing/2014/main" id="{54A4A86C-3719-4110-BA5C-7B8B1DCC2A0A}"/>
              </a:ext>
            </a:extLst>
          </p:cNvPr>
          <p:cNvSpPr txBox="1"/>
          <p:nvPr/>
        </p:nvSpPr>
        <p:spPr>
          <a:xfrm>
            <a:off x="8336575" y="4201761"/>
            <a:ext cx="2664815" cy="48795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 defTabSz="609630">
              <a:lnSpc>
                <a:spcPts val="1866"/>
              </a:lnSpc>
              <a:spcBef>
                <a:spcPct val="0"/>
              </a:spcBef>
              <a:defRPr/>
            </a:pPr>
            <a:r>
              <a:rPr lang="de-DE" sz="1600" b="1" dirty="0">
                <a:solidFill>
                  <a:srgbClr val="02578A"/>
                </a:solidFill>
                <a:latin typeface="Atkinson Hyperlegible" pitchFamily="2" charset="0"/>
                <a:ea typeface="Work Sans Bold"/>
                <a:cs typeface="Work Sans Bold"/>
                <a:sym typeface="Work Sans Bold"/>
                <a:hlinkClick r:id="rId12"/>
              </a:rPr>
              <a:t>Strafverfolgung von Hass im Netz</a:t>
            </a:r>
            <a:endParaRPr lang="de-DE" sz="1600" b="1" dirty="0">
              <a:solidFill>
                <a:srgbClr val="02578A"/>
              </a:solidFill>
              <a:latin typeface="Atkinson Hyperlegible" pitchFamily="2" charset="0"/>
              <a:ea typeface="Work Sans Bold"/>
              <a:cs typeface="Work Sans Bold"/>
              <a:sym typeface="Work Sans Bold"/>
            </a:endParaRPr>
          </a:p>
        </p:txBody>
      </p:sp>
      <p:sp>
        <p:nvSpPr>
          <p:cNvPr id="14" name="Freeform 9">
            <a:hlinkClick r:id="rId8"/>
            <a:extLst>
              <a:ext uri="{FF2B5EF4-FFF2-40B4-BE49-F238E27FC236}">
                <a16:creationId xmlns:a16="http://schemas.microsoft.com/office/drawing/2014/main" id="{D7C99C2A-1CD0-68FC-63DF-120F1D4233EF}"/>
              </a:ext>
            </a:extLst>
          </p:cNvPr>
          <p:cNvSpPr/>
          <p:nvPr/>
        </p:nvSpPr>
        <p:spPr>
          <a:xfrm>
            <a:off x="8112342" y="1678434"/>
            <a:ext cx="3262883" cy="1077674"/>
          </a:xfrm>
          <a:custGeom>
            <a:avLst/>
            <a:gdLst/>
            <a:ahLst/>
            <a:cxnLst/>
            <a:rect l="l" t="t" r="r" b="b"/>
            <a:pathLst>
              <a:path w="3454023" h="948286">
                <a:moveTo>
                  <a:pt x="0" y="0"/>
                </a:moveTo>
                <a:lnTo>
                  <a:pt x="3454022" y="0"/>
                </a:lnTo>
                <a:lnTo>
                  <a:pt x="3454022" y="948286"/>
                </a:lnTo>
                <a:lnTo>
                  <a:pt x="0" y="948286"/>
                </a:lnTo>
                <a:lnTo>
                  <a:pt x="0" y="0"/>
                </a:lnTo>
                <a:close/>
              </a:path>
            </a:pathLst>
          </a:custGeom>
          <a:blipFill>
            <a:blip r:embed="rId9">
              <a:alphaModFix amt="36000"/>
              <a:extLst>
                <a:ext uri="{96DAC541-7B7A-43D3-8B79-37D633B846F1}">
                  <asvg:svgBlip xmlns:asvg="http://schemas.microsoft.com/office/drawing/2016/SVG/main" r:embed="rId10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pPr defTabSz="609630">
              <a:defRPr/>
            </a:pPr>
            <a:endParaRPr lang="de-DE" sz="12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B30124D4-DC16-9B16-C81C-E2360BBA87DC}"/>
              </a:ext>
            </a:extLst>
          </p:cNvPr>
          <p:cNvSpPr txBox="1"/>
          <p:nvPr/>
        </p:nvSpPr>
        <p:spPr>
          <a:xfrm>
            <a:off x="8321383" y="2039338"/>
            <a:ext cx="2844800" cy="48795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 defTabSz="609630">
              <a:lnSpc>
                <a:spcPts val="1866"/>
              </a:lnSpc>
              <a:spcBef>
                <a:spcPct val="0"/>
              </a:spcBef>
              <a:defRPr/>
            </a:pPr>
            <a:r>
              <a:rPr lang="de-DE" sz="1600" b="1" dirty="0" err="1">
                <a:solidFill>
                  <a:srgbClr val="02578A"/>
                </a:solidFill>
                <a:latin typeface="Atkinson Hyperlegible" pitchFamily="2" charset="0"/>
                <a:ea typeface="Work Sans Bold"/>
                <a:cs typeface="Work Sans Bold"/>
                <a:sym typeface="Work Sans Bold"/>
              </a:rPr>
              <a:t>Social</a:t>
            </a:r>
            <a:r>
              <a:rPr lang="de-DE" sz="1600" b="1" dirty="0">
                <a:solidFill>
                  <a:srgbClr val="02578A"/>
                </a:solidFill>
                <a:latin typeface="Atkinson Hyperlegible" pitchFamily="2" charset="0"/>
                <a:ea typeface="Work Sans Bold"/>
                <a:cs typeface="Work Sans Bold"/>
                <a:sym typeface="Work Sans Bold"/>
              </a:rPr>
              <a:t>-Media-Plattformen und </a:t>
            </a:r>
            <a:r>
              <a:rPr lang="de-DE" sz="1600" b="1" dirty="0">
                <a:solidFill>
                  <a:srgbClr val="02578A"/>
                </a:solidFill>
                <a:latin typeface="Atkinson Hyperlegible" pitchFamily="2" charset="0"/>
                <a:ea typeface="Work Sans Bold"/>
                <a:cs typeface="Work Sans Bold"/>
                <a:sym typeface="Work Sans Bold"/>
                <a:hlinkClick r:id="rId8"/>
              </a:rPr>
              <a:t>ihre</a:t>
            </a:r>
            <a:r>
              <a:rPr lang="de-DE" sz="1600" b="1" dirty="0">
                <a:solidFill>
                  <a:srgbClr val="02578A"/>
                </a:solidFill>
                <a:latin typeface="Atkinson Hyperlegible" pitchFamily="2" charset="0"/>
                <a:ea typeface="Work Sans Bold"/>
                <a:cs typeface="Work Sans Bold"/>
                <a:sym typeface="Work Sans Bold"/>
              </a:rPr>
              <a:t> Logiken</a:t>
            </a:r>
          </a:p>
        </p:txBody>
      </p:sp>
    </p:spTree>
    <p:extLst>
      <p:ext uri="{BB962C8B-B14F-4D97-AF65-F5344CB8AC3E}">
        <p14:creationId xmlns:p14="http://schemas.microsoft.com/office/powerpoint/2010/main" val="209913399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5FC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1025F9C-F0AC-B5D7-1717-B74A5665152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>
            <a:extLst>
              <a:ext uri="{FF2B5EF4-FFF2-40B4-BE49-F238E27FC236}">
                <a16:creationId xmlns:a16="http://schemas.microsoft.com/office/drawing/2014/main" id="{069556F0-5856-5C1F-00BE-6EA9AEA4865C}"/>
              </a:ext>
            </a:extLst>
          </p:cNvPr>
          <p:cNvSpPr/>
          <p:nvPr/>
        </p:nvSpPr>
        <p:spPr>
          <a:xfrm>
            <a:off x="11207025" y="298737"/>
            <a:ext cx="168200" cy="185763"/>
          </a:xfrm>
          <a:custGeom>
            <a:avLst/>
            <a:gdLst/>
            <a:ahLst/>
            <a:cxnLst/>
            <a:rect l="l" t="t" r="r" b="b"/>
            <a:pathLst>
              <a:path w="252300" h="278645">
                <a:moveTo>
                  <a:pt x="0" y="0"/>
                </a:moveTo>
                <a:lnTo>
                  <a:pt x="252300" y="0"/>
                </a:lnTo>
                <a:lnTo>
                  <a:pt x="252300" y="278645"/>
                </a:lnTo>
                <a:lnTo>
                  <a:pt x="0" y="278645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pPr defTabSz="609630">
              <a:defRPr/>
            </a:pPr>
            <a:endParaRPr lang="de-DE" sz="1200" dirty="0">
              <a:solidFill>
                <a:prstClr val="black"/>
              </a:solidFill>
              <a:latin typeface="Calibri"/>
            </a:endParaRPr>
          </a:p>
        </p:txBody>
      </p:sp>
      <p:grpSp>
        <p:nvGrpSpPr>
          <p:cNvPr id="3" name="Group 3">
            <a:extLst>
              <a:ext uri="{FF2B5EF4-FFF2-40B4-BE49-F238E27FC236}">
                <a16:creationId xmlns:a16="http://schemas.microsoft.com/office/drawing/2014/main" id="{0460F25A-3846-12F2-3991-92971F9736CE}"/>
              </a:ext>
            </a:extLst>
          </p:cNvPr>
          <p:cNvGrpSpPr/>
          <p:nvPr/>
        </p:nvGrpSpPr>
        <p:grpSpPr>
          <a:xfrm>
            <a:off x="685800" y="685800"/>
            <a:ext cx="10820400" cy="5486400"/>
            <a:chOff x="0" y="0"/>
            <a:chExt cx="4274726" cy="2167467"/>
          </a:xfrm>
        </p:grpSpPr>
        <p:sp>
          <p:nvSpPr>
            <p:cNvPr id="4" name="Freeform 4">
              <a:extLst>
                <a:ext uri="{FF2B5EF4-FFF2-40B4-BE49-F238E27FC236}">
                  <a16:creationId xmlns:a16="http://schemas.microsoft.com/office/drawing/2014/main" id="{9A05AE50-AD09-C5CC-B99B-C833B64BCAA9}"/>
                </a:ext>
              </a:extLst>
            </p:cNvPr>
            <p:cNvSpPr/>
            <p:nvPr/>
          </p:nvSpPr>
          <p:spPr>
            <a:xfrm>
              <a:off x="0" y="0"/>
              <a:ext cx="4274726" cy="2167467"/>
            </a:xfrm>
            <a:custGeom>
              <a:avLst/>
              <a:gdLst/>
              <a:ahLst/>
              <a:cxnLst/>
              <a:rect l="l" t="t" r="r" b="b"/>
              <a:pathLst>
                <a:path w="4274726" h="2167467">
                  <a:moveTo>
                    <a:pt x="0" y="0"/>
                  </a:moveTo>
                  <a:lnTo>
                    <a:pt x="4274726" y="0"/>
                  </a:lnTo>
                  <a:lnTo>
                    <a:pt x="4274726" y="2167467"/>
                  </a:lnTo>
                  <a:lnTo>
                    <a:pt x="0" y="2167467"/>
                  </a:lnTo>
                  <a:close/>
                </a:path>
              </a:pathLst>
            </a:custGeom>
            <a:ln w="28575" cap="sq">
              <a:solidFill>
                <a:srgbClr val="AF0178"/>
              </a:solidFill>
              <a:prstDash val="solid"/>
              <a:miter/>
            </a:ln>
          </p:spPr>
          <p:txBody>
            <a:bodyPr/>
            <a:lstStyle/>
            <a:p>
              <a:pPr defTabSz="609630">
                <a:defRPr/>
              </a:pPr>
              <a:endParaRPr lang="de-DE" sz="1200" dirty="0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5" name="TextBox 5">
              <a:extLst>
                <a:ext uri="{FF2B5EF4-FFF2-40B4-BE49-F238E27FC236}">
                  <a16:creationId xmlns:a16="http://schemas.microsoft.com/office/drawing/2014/main" id="{F736EBDB-FE65-2DF5-A26F-1AE6D1F0D85A}"/>
                </a:ext>
              </a:extLst>
            </p:cNvPr>
            <p:cNvSpPr txBox="1"/>
            <p:nvPr/>
          </p:nvSpPr>
          <p:spPr>
            <a:xfrm>
              <a:off x="0" y="-28575"/>
              <a:ext cx="4274726" cy="2196042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 defTabSz="609630">
                <a:lnSpc>
                  <a:spcPts val="1307"/>
                </a:lnSpc>
                <a:defRPr/>
              </a:pPr>
              <a:endParaRPr lang="de-DE" sz="1200" dirty="0">
                <a:solidFill>
                  <a:prstClr val="black"/>
                </a:solidFill>
                <a:latin typeface="Calibri"/>
              </a:endParaRPr>
            </a:p>
          </p:txBody>
        </p:sp>
      </p:grpSp>
      <p:sp>
        <p:nvSpPr>
          <p:cNvPr id="7" name="TextBox 7">
            <a:extLst>
              <a:ext uri="{FF2B5EF4-FFF2-40B4-BE49-F238E27FC236}">
                <a16:creationId xmlns:a16="http://schemas.microsoft.com/office/drawing/2014/main" id="{A1D3C2BF-D929-B5F1-2E6A-A8A2CBF1E9A5}"/>
              </a:ext>
            </a:extLst>
          </p:cNvPr>
          <p:cNvSpPr txBox="1"/>
          <p:nvPr/>
        </p:nvSpPr>
        <p:spPr>
          <a:xfrm>
            <a:off x="685800" y="1676266"/>
            <a:ext cx="10820400" cy="88171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215911" lvl="1" defTabSz="609630">
              <a:lnSpc>
                <a:spcPct val="150000"/>
              </a:lnSpc>
              <a:defRPr/>
            </a:pPr>
            <a:endParaRPr lang="de-DE" sz="2000" b="1" dirty="0">
              <a:solidFill>
                <a:srgbClr val="02578A"/>
              </a:solidFill>
              <a:latin typeface="Atkinson Hyperlegible" pitchFamily="2" charset="0"/>
              <a:ea typeface="Canva Sans Bold"/>
              <a:cs typeface="Canva Sans Bold"/>
              <a:sym typeface="Canva Sans Bold"/>
            </a:endParaRPr>
          </a:p>
          <a:p>
            <a:pPr marL="431822" lvl="1" indent="-215911" defTabSz="609630">
              <a:lnSpc>
                <a:spcPct val="150000"/>
              </a:lnSpc>
              <a:buFont typeface="Arial"/>
              <a:buChar char="•"/>
              <a:defRPr/>
            </a:pPr>
            <a:endParaRPr lang="de-DE" sz="2000" dirty="0">
              <a:solidFill>
                <a:srgbClr val="02578A"/>
              </a:solidFill>
              <a:latin typeface="Atkinson Hyperlegible" pitchFamily="2" charset="0"/>
              <a:ea typeface="Canva Sans Bold"/>
              <a:cs typeface="Canva Sans Bold"/>
              <a:sym typeface="Canva Sans Bold"/>
            </a:endParaRPr>
          </a:p>
        </p:txBody>
      </p:sp>
      <p:sp>
        <p:nvSpPr>
          <p:cNvPr id="13" name="TextBox 13">
            <a:extLst>
              <a:ext uri="{FF2B5EF4-FFF2-40B4-BE49-F238E27FC236}">
                <a16:creationId xmlns:a16="http://schemas.microsoft.com/office/drawing/2014/main" id="{04ADAA08-D302-9D75-F54E-CB795443A3FE}"/>
              </a:ext>
            </a:extLst>
          </p:cNvPr>
          <p:cNvSpPr txBox="1"/>
          <p:nvPr/>
        </p:nvSpPr>
        <p:spPr>
          <a:xfrm>
            <a:off x="983115" y="941783"/>
            <a:ext cx="7348085" cy="58035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defTabSz="609630">
              <a:lnSpc>
                <a:spcPts val="4667"/>
              </a:lnSpc>
              <a:defRPr/>
            </a:pPr>
            <a:r>
              <a:rPr lang="de-DE" sz="3334" b="1" dirty="0">
                <a:solidFill>
                  <a:srgbClr val="B00C79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Literaturverzeichnis</a:t>
            </a:r>
          </a:p>
        </p:txBody>
      </p:sp>
      <p:sp>
        <p:nvSpPr>
          <p:cNvPr id="9" name="TextBox 7">
            <a:extLst>
              <a:ext uri="{FF2B5EF4-FFF2-40B4-BE49-F238E27FC236}">
                <a16:creationId xmlns:a16="http://schemas.microsoft.com/office/drawing/2014/main" id="{F8EF46A2-23D7-9D17-7ADB-165C7D5B998B}"/>
              </a:ext>
            </a:extLst>
          </p:cNvPr>
          <p:cNvSpPr txBox="1"/>
          <p:nvPr/>
        </p:nvSpPr>
        <p:spPr>
          <a:xfrm>
            <a:off x="983115" y="1676266"/>
            <a:ext cx="10523085" cy="58772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215911" lvl="1" indent="-304815" algn="just" defTabSz="609630">
              <a:lnSpc>
                <a:spcPct val="150000"/>
              </a:lnSpc>
              <a:defRPr/>
            </a:pP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Rosenberg, M. B. (2016). </a:t>
            </a:r>
            <a:r>
              <a:rPr lang="de-DE" sz="1333" i="1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Gewaltfreie Kommunikation. Eine Sprache des Lebens.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Junfermann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. </a:t>
            </a:r>
          </a:p>
          <a:p>
            <a:pPr marL="215911" lvl="1" indent="-304815" algn="just" defTabSz="609630">
              <a:lnSpc>
                <a:spcPct val="150000"/>
              </a:lnSpc>
              <a:defRPr/>
            </a:pPr>
            <a:endParaRPr lang="de-DE" sz="1333" dirty="0">
              <a:solidFill>
                <a:srgbClr val="02578A"/>
              </a:solidFill>
              <a:latin typeface="Atkinson Hyperlegible" pitchFamily="2" charset="0"/>
              <a:ea typeface="Canva Sans"/>
              <a:cs typeface="Canva Sans"/>
              <a:sym typeface="Canva Sans"/>
            </a:endParaRPr>
          </a:p>
        </p:txBody>
      </p:sp>
    </p:spTree>
    <p:extLst>
      <p:ext uri="{BB962C8B-B14F-4D97-AF65-F5344CB8AC3E}">
        <p14:creationId xmlns:p14="http://schemas.microsoft.com/office/powerpoint/2010/main" val="39668134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416</Words>
  <Application>Microsoft Macintosh PowerPoint</Application>
  <PresentationFormat>Breitbild</PresentationFormat>
  <Paragraphs>52</Paragraphs>
  <Slides>8</Slides>
  <Notes>2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8</vt:i4>
      </vt:variant>
    </vt:vector>
  </HeadingPairs>
  <TitlesOfParts>
    <vt:vector size="14" baseType="lpstr">
      <vt:lpstr>Aptos</vt:lpstr>
      <vt:lpstr>Arial</vt:lpstr>
      <vt:lpstr>Atkinson Hyperlegible</vt:lpstr>
      <vt:lpstr>Calibri</vt:lpstr>
      <vt:lpstr>Canva Sans Bold</vt:lpstr>
      <vt:lpstr>Office Theme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Hannah Ötting</dc:creator>
  <cp:lastModifiedBy>Hannah Ötting</cp:lastModifiedBy>
  <cp:revision>1</cp:revision>
  <dcterms:created xsi:type="dcterms:W3CDTF">2026-03-18T11:39:08Z</dcterms:created>
  <dcterms:modified xsi:type="dcterms:W3CDTF">2026-03-18T11:40:07Z</dcterms:modified>
</cp:coreProperties>
</file>