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69"/>
  </p:normalViewPr>
  <p:slideViewPr>
    <p:cSldViewPr snapToGrid="0">
      <p:cViewPr varScale="1">
        <p:scale>
          <a:sx n="85" d="100"/>
          <a:sy n="85" d="100"/>
        </p:scale>
        <p:origin x="192" y="224"/>
      </p:cViewPr>
      <p:guideLst/>
    </p:cSldViewPr>
  </p:slideViewPr>
  <p:notesTextViewPr>
    <p:cViewPr>
      <p:scale>
        <a:sx n="3" d="2"/>
        <a:sy n="3" d="2"/>
      </p:scale>
      <p:origin x="0" y="0"/>
    </p:cViewPr>
  </p:notesTextViewPr>
  <p:notesViewPr>
    <p:cSldViewPr snapToGrid="0">
      <p:cViewPr varScale="1">
        <p:scale>
          <a:sx n="124" d="100"/>
          <a:sy n="124" d="100"/>
        </p:scale>
        <p:origin x="2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35775-61C2-4472-93D4-257184379C4C}" type="datetimeFigureOut">
              <a:rPr lang="de-DE" smtClean="0"/>
              <a:t>15.02.19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61DE5-91D5-4ECA-A716-0ADCFBA794D8}" type="slidenum">
              <a:rPr lang="de-DE" smtClean="0"/>
              <a:t>‹#›</a:t>
            </a:fld>
            <a:endParaRPr lang="de-DE"/>
          </a:p>
        </p:txBody>
      </p:sp>
    </p:spTree>
    <p:extLst>
      <p:ext uri="{BB962C8B-B14F-4D97-AF65-F5344CB8AC3E}">
        <p14:creationId xmlns:p14="http://schemas.microsoft.com/office/powerpoint/2010/main" val="205783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537535"/>
          </a:xfrm>
        </p:spPr>
        <p:txBody>
          <a:bodyPr anchor="b">
            <a:normAutofit/>
          </a:bodyPr>
          <a:lstStyle>
            <a:lvl1pPr algn="ctr">
              <a:defRPr sz="4000">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25292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31FC9972-F4DB-4390-B5B8-B6188D47A40F}" type="slidenum">
              <a:rPr lang="de-DE" smtClean="0"/>
              <a:t>‹#›</a:t>
            </a:fld>
            <a:endParaRPr lang="de-DE"/>
          </a:p>
        </p:txBody>
      </p:sp>
      <p:sp>
        <p:nvSpPr>
          <p:cNvPr id="6" name="Textfeld 5"/>
          <p:cNvSpPr txBox="1"/>
          <p:nvPr userDrawn="1"/>
        </p:nvSpPr>
        <p:spPr>
          <a:xfrm>
            <a:off x="4442847" y="6519446"/>
            <a:ext cx="7749153" cy="338554"/>
          </a:xfrm>
          <a:prstGeom prst="rect">
            <a:avLst/>
          </a:prstGeom>
          <a:noFill/>
        </p:spPr>
        <p:txBody>
          <a:bodyPr wrap="square" rtlCol="0">
            <a:spAutoFit/>
          </a:bodyPr>
          <a:lstStyle/>
          <a:p>
            <a:pPr algn="r"/>
            <a:r>
              <a:rPr lang="de-DE" sz="1600" dirty="0"/>
              <a:t>Tutorenschulung – Kapitel 5: Gruppenarbeit</a:t>
            </a:r>
          </a:p>
        </p:txBody>
      </p:sp>
    </p:spTree>
    <p:extLst>
      <p:ext uri="{BB962C8B-B14F-4D97-AF65-F5344CB8AC3E}">
        <p14:creationId xmlns:p14="http://schemas.microsoft.com/office/powerpoint/2010/main" val="23733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14135" y="365126"/>
            <a:ext cx="10539663" cy="404896"/>
          </a:xfrm>
        </p:spPr>
        <p:txBody>
          <a:bodyPr/>
          <a:lstStyle/>
          <a:p>
            <a:r>
              <a:rPr lang="de-DE"/>
              <a:t>Titelmasterformat durch Klicken bearbeiten</a:t>
            </a:r>
          </a:p>
        </p:txBody>
      </p:sp>
      <p:sp>
        <p:nvSpPr>
          <p:cNvPr id="4" name="Foliennummernplatzhalter 3"/>
          <p:cNvSpPr>
            <a:spLocks noGrp="1"/>
          </p:cNvSpPr>
          <p:nvPr>
            <p:ph type="sldNum" sz="quarter" idx="11"/>
          </p:nvPr>
        </p:nvSpPr>
        <p:spPr>
          <a:xfrm>
            <a:off x="11353799" y="365126"/>
            <a:ext cx="838201" cy="404896"/>
          </a:xfrm>
        </p:spPr>
        <p:txBody>
          <a:bodyPr/>
          <a:lstStyle>
            <a:lvl1pPr algn="ctr">
              <a:defRPr sz="1600"/>
            </a:lvl1pPr>
          </a:lstStyle>
          <a:p>
            <a:fld id="{726708A8-BD7C-4431-B90E-2C0CFD84E804}" type="slidenum">
              <a:rPr lang="de-DE" smtClean="0"/>
              <a:pPr/>
              <a:t>‹#›</a:t>
            </a:fld>
            <a:endParaRPr lang="de-DE" dirty="0"/>
          </a:p>
        </p:txBody>
      </p:sp>
      <p:sp>
        <p:nvSpPr>
          <p:cNvPr id="8" name="Textfeld 7"/>
          <p:cNvSpPr txBox="1"/>
          <p:nvPr userDrawn="1"/>
        </p:nvSpPr>
        <p:spPr>
          <a:xfrm>
            <a:off x="-3928345" y="1008109"/>
            <a:ext cx="10539663" cy="5077326"/>
          </a:xfrm>
          <a:prstGeom prst="rect">
            <a:avLst/>
          </a:prstGeom>
          <a:noFill/>
        </p:spPr>
        <p:txBody>
          <a:bodyPr wrap="square" rtlCol="0">
            <a:spAutoFit/>
          </a:bodyPr>
          <a:lstStyle/>
          <a:p>
            <a:endParaRPr lang="de-DE" dirty="0"/>
          </a:p>
        </p:txBody>
      </p:sp>
      <p:sp>
        <p:nvSpPr>
          <p:cNvPr id="9" name="Textplatzhalter 2"/>
          <p:cNvSpPr>
            <a:spLocks noGrp="1"/>
          </p:cNvSpPr>
          <p:nvPr>
            <p:ph idx="1"/>
          </p:nvPr>
        </p:nvSpPr>
        <p:spPr>
          <a:xfrm>
            <a:off x="814134" y="1153620"/>
            <a:ext cx="10539663" cy="516990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4442847" y="6519446"/>
            <a:ext cx="7749153" cy="338554"/>
          </a:xfrm>
          <a:prstGeom prst="rect">
            <a:avLst/>
          </a:prstGeom>
          <a:noFill/>
        </p:spPr>
        <p:txBody>
          <a:bodyPr wrap="square" rtlCol="0">
            <a:spAutoFit/>
          </a:bodyPr>
          <a:lstStyle/>
          <a:p>
            <a:pPr algn="r"/>
            <a:r>
              <a:rPr lang="de-DE" sz="1600" dirty="0"/>
              <a:t>Tutorenschulung – Kapitel 5: Gruppenarbeit</a:t>
            </a:r>
          </a:p>
        </p:txBody>
      </p:sp>
    </p:spTree>
    <p:extLst>
      <p:ext uri="{BB962C8B-B14F-4D97-AF65-F5344CB8AC3E}">
        <p14:creationId xmlns:p14="http://schemas.microsoft.com/office/powerpoint/2010/main" val="264209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986506" y="769353"/>
            <a:ext cx="10070515" cy="542089"/>
          </a:xfrm>
        </p:spPr>
        <p:txBody>
          <a:bodyPr/>
          <a:lstStyle>
            <a:lvl1pPr marL="0" indent="0">
              <a:buNone/>
              <a:defRPr sz="2800"/>
            </a:lvl1pPr>
          </a:lstStyle>
          <a:p>
            <a:pPr lvl="0"/>
            <a:r>
              <a:rPr lang="de-DE" dirty="0"/>
              <a:t>Überschrift</a:t>
            </a:r>
          </a:p>
        </p:txBody>
      </p:sp>
      <p:sp>
        <p:nvSpPr>
          <p:cNvPr id="9" name="Inhaltsplatzhalter 8"/>
          <p:cNvSpPr>
            <a:spLocks noGrp="1"/>
          </p:cNvSpPr>
          <p:nvPr>
            <p:ph sz="quarter" idx="11" hasCustomPrompt="1"/>
          </p:nvPr>
        </p:nvSpPr>
        <p:spPr>
          <a:xfrm>
            <a:off x="985837" y="1455738"/>
            <a:ext cx="10071183" cy="4464050"/>
          </a:xfrm>
        </p:spPr>
        <p:txBody>
          <a:bodyPr/>
          <a:lstStyle>
            <a:lvl1pPr>
              <a:defRPr sz="2000"/>
            </a:lvl1pPr>
          </a:lstStyle>
          <a:p>
            <a:pPr lvl="0"/>
            <a:r>
              <a:rPr lang="de-DE" dirty="0"/>
              <a:t>Quellen</a:t>
            </a:r>
          </a:p>
        </p:txBody>
      </p:sp>
    </p:spTree>
    <p:extLst>
      <p:ext uri="{BB962C8B-B14F-4D97-AF65-F5344CB8AC3E}">
        <p14:creationId xmlns:p14="http://schemas.microsoft.com/office/powerpoint/2010/main" val="2709873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14136" y="365126"/>
            <a:ext cx="10539664" cy="404896"/>
          </a:xfrm>
          <a:prstGeom prst="rect">
            <a:avLst/>
          </a:prstGeom>
        </p:spPr>
        <p:txBody>
          <a:bodyPr vert="horz" lIns="91440" tIns="45720" rIns="91440" bIns="45720" rtlCol="0" anchor="ctr">
            <a:normAutofit/>
          </a:bodyPr>
          <a:lstStyle/>
          <a:p>
            <a:r>
              <a:rPr lang="de-DE" dirty="0"/>
              <a:t>Titel</a:t>
            </a:r>
          </a:p>
        </p:txBody>
      </p:sp>
      <p:sp>
        <p:nvSpPr>
          <p:cNvPr id="3" name="Textplatzhalter 2"/>
          <p:cNvSpPr>
            <a:spLocks noGrp="1"/>
          </p:cNvSpPr>
          <p:nvPr>
            <p:ph type="body" idx="1"/>
          </p:nvPr>
        </p:nvSpPr>
        <p:spPr>
          <a:xfrm>
            <a:off x="814136" y="914400"/>
            <a:ext cx="10539664" cy="526256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11393906" y="365126"/>
            <a:ext cx="798094" cy="404896"/>
          </a:xfrm>
          <a:prstGeom prst="rect">
            <a:avLst/>
          </a:prstGeom>
        </p:spPr>
        <p:txBody>
          <a:bodyPr vert="horz" lIns="91440" tIns="45720" rIns="91440" bIns="45720" rtlCol="0" anchor="ctr"/>
          <a:lstStyle>
            <a:lvl1pPr algn="ctr">
              <a:defRPr sz="1600">
                <a:solidFill>
                  <a:schemeClr val="tx1"/>
                </a:solidFill>
              </a:defRPr>
            </a:lvl1pPr>
          </a:lstStyle>
          <a:p>
            <a:fld id="{726708A8-BD7C-4431-B90E-2C0CFD84E804}" type="slidenum">
              <a:rPr lang="de-DE" smtClean="0"/>
              <a:pPr/>
              <a:t>‹#›</a:t>
            </a:fld>
            <a:endParaRPr lang="de-DE" dirty="0"/>
          </a:p>
        </p:txBody>
      </p:sp>
    </p:spTree>
    <p:extLst>
      <p:ext uri="{BB962C8B-B14F-4D97-AF65-F5344CB8AC3E}">
        <p14:creationId xmlns:p14="http://schemas.microsoft.com/office/powerpoint/2010/main" val="3969902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r"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hyperlink" Target="https://ketti.uni-muenster.de/"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8915" y="1122363"/>
            <a:ext cx="11682663" cy="1537535"/>
          </a:xfrm>
        </p:spPr>
        <p:txBody>
          <a:bodyPr>
            <a:normAutofit/>
          </a:bodyPr>
          <a:lstStyle/>
          <a:p>
            <a:r>
              <a:rPr lang="de-DE" dirty="0"/>
              <a:t>Tutorenschulung Informatik</a:t>
            </a:r>
            <a:br>
              <a:rPr lang="de-DE" dirty="0"/>
            </a:br>
            <a:r>
              <a:rPr lang="de-DE" dirty="0"/>
              <a:t>Kapitel 4: Übungsaufgaben</a:t>
            </a:r>
          </a:p>
        </p:txBody>
      </p:sp>
      <p:sp>
        <p:nvSpPr>
          <p:cNvPr id="3" name="Untertitel 2"/>
          <p:cNvSpPr>
            <a:spLocks noGrp="1"/>
          </p:cNvSpPr>
          <p:nvPr>
            <p:ph type="subTitle" idx="1"/>
          </p:nvPr>
        </p:nvSpPr>
        <p:spPr/>
        <p:txBody>
          <a:bodyPr>
            <a:normAutofit/>
          </a:bodyPr>
          <a:lstStyle/>
          <a:p>
            <a:r>
              <a:rPr lang="de-DE" dirty="0"/>
              <a:t>Jan </a:t>
            </a:r>
            <a:r>
              <a:rPr lang="de-DE" dirty="0" err="1"/>
              <a:t>Vahrenhold</a:t>
            </a:r>
            <a:endParaRPr lang="de-DE" dirty="0"/>
          </a:p>
          <a:p>
            <a:r>
              <a:rPr lang="de-DE" dirty="0"/>
              <a:t>Institut für Informatik</a:t>
            </a:r>
          </a:p>
          <a:p>
            <a:r>
              <a:rPr lang="de-DE" dirty="0"/>
              <a:t>Westfälische Wilhelms-Universität Münster</a:t>
            </a:r>
          </a:p>
        </p:txBody>
      </p:sp>
    </p:spTree>
    <p:extLst>
      <p:ext uri="{BB962C8B-B14F-4D97-AF65-F5344CB8AC3E}">
        <p14:creationId xmlns:p14="http://schemas.microsoft.com/office/powerpoint/2010/main" val="362661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Zeitplanung</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10</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Umfang der Phasen (nach [Frey-</a:t>
            </a:r>
            <a:r>
              <a:rPr lang="de-DE" sz="2000" b="1" dirty="0" err="1"/>
              <a:t>Elling</a:t>
            </a:r>
            <a:r>
              <a:rPr lang="de-DE" sz="2000" b="1" dirty="0"/>
              <a:t> und Frey, 2006]):</a:t>
            </a:r>
          </a:p>
          <a:p>
            <a:r>
              <a:rPr lang="de-DE" sz="2000" dirty="0"/>
              <a:t>Einführung, Verteilung der Themen (hier: vier Themen).  </a:t>
            </a:r>
          </a:p>
          <a:p>
            <a:r>
              <a:rPr lang="de-DE" sz="2000" dirty="0"/>
              <a:t>Selbststudium der Studierenden 						</a:t>
            </a:r>
            <a:r>
              <a:rPr lang="de-DE" sz="2000" dirty="0">
                <a:solidFill>
                  <a:schemeClr val="bg1">
                    <a:lumMod val="50000"/>
                  </a:schemeClr>
                </a:solidFill>
              </a:rPr>
              <a:t>(≈ 20 Minuten)</a:t>
            </a:r>
          </a:p>
          <a:p>
            <a:pPr lvl="1">
              <a:buFont typeface="Symbol" panose="05050102010706020507" pitchFamily="18" charset="2"/>
              <a:buChar char="-"/>
            </a:pPr>
            <a:r>
              <a:rPr lang="de-DE" sz="1600" dirty="0"/>
              <a:t>Faustregel: 1/9 der Gesamtzeit.</a:t>
            </a:r>
          </a:p>
          <a:p>
            <a:r>
              <a:rPr lang="de-DE" sz="2000" dirty="0"/>
              <a:t>Selbstkontrolle.  </a:t>
            </a:r>
          </a:p>
          <a:p>
            <a:r>
              <a:rPr lang="de-DE" sz="2000" dirty="0"/>
              <a:t>Expertenrunde.</a:t>
            </a:r>
            <a:r>
              <a:rPr lang="de-DE" sz="2000" dirty="0">
                <a:solidFill>
                  <a:schemeClr val="bg1">
                    <a:lumMod val="50000"/>
                  </a:schemeClr>
                </a:solidFill>
              </a:rPr>
              <a:t> 							(≈ 40 Minuten)</a:t>
            </a:r>
          </a:p>
          <a:p>
            <a:pPr lvl="1">
              <a:buFont typeface="Symbol" panose="05050102010706020507" pitchFamily="18" charset="2"/>
              <a:buChar char="-"/>
            </a:pPr>
            <a:r>
              <a:rPr lang="de-DE" sz="1600" dirty="0"/>
              <a:t>Besprechung des Stoffs, Klärung von Fragen. 					</a:t>
            </a:r>
            <a:r>
              <a:rPr lang="de-DE" sz="1600" dirty="0">
                <a:solidFill>
                  <a:schemeClr val="bg1">
                    <a:lumMod val="50000"/>
                  </a:schemeClr>
                </a:solidFill>
              </a:rPr>
              <a:t>(≈ 10 - 15 Minuten)</a:t>
            </a:r>
          </a:p>
          <a:p>
            <a:pPr lvl="1">
              <a:buFont typeface="Symbol" panose="05050102010706020507" pitchFamily="18" charset="2"/>
              <a:buChar char="-"/>
            </a:pPr>
            <a:r>
              <a:rPr lang="de-DE" sz="1600" dirty="0"/>
              <a:t>Vorbereitung der Unterrichtsrunde. 					</a:t>
            </a:r>
            <a:r>
              <a:rPr lang="de-DE" sz="1600" dirty="0">
                <a:solidFill>
                  <a:schemeClr val="bg1">
                    <a:lumMod val="50000"/>
                  </a:schemeClr>
                </a:solidFill>
              </a:rPr>
              <a:t>(≈ 25 Minuten)</a:t>
            </a:r>
          </a:p>
          <a:p>
            <a:r>
              <a:rPr lang="de-DE" sz="2000" dirty="0"/>
              <a:t>Unterrichtsrunde.							</a:t>
            </a:r>
            <a:r>
              <a:rPr lang="de-DE" sz="2000" dirty="0">
                <a:solidFill>
                  <a:schemeClr val="bg1">
                    <a:lumMod val="50000"/>
                  </a:schemeClr>
                </a:solidFill>
              </a:rPr>
              <a:t>(≈ 40 Minuten)</a:t>
            </a:r>
          </a:p>
          <a:p>
            <a:pPr lvl="1">
              <a:buFont typeface="Symbol" panose="05050102010706020507" pitchFamily="18" charset="2"/>
              <a:buChar char="-"/>
            </a:pPr>
            <a:r>
              <a:rPr lang="de-DE" sz="1600" dirty="0"/>
              <a:t>Vorstellen der Inhalte durch Experten. 					</a:t>
            </a:r>
            <a:r>
              <a:rPr lang="de-DE" sz="1600" dirty="0">
                <a:solidFill>
                  <a:schemeClr val="bg1">
                    <a:lumMod val="50000"/>
                  </a:schemeClr>
                </a:solidFill>
              </a:rPr>
              <a:t>(je 5 – 10 Minuten)</a:t>
            </a:r>
          </a:p>
          <a:p>
            <a:pPr lvl="1">
              <a:buFont typeface="Symbol" panose="05050102010706020507" pitchFamily="18" charset="2"/>
              <a:buChar char="-"/>
            </a:pPr>
            <a:r>
              <a:rPr lang="de-DE" sz="1600" dirty="0"/>
              <a:t>Zeit für Diskussion und Fragen 						</a:t>
            </a:r>
            <a:r>
              <a:rPr lang="de-DE" sz="1600" dirty="0">
                <a:solidFill>
                  <a:schemeClr val="bg1">
                    <a:lumMod val="50000"/>
                  </a:schemeClr>
                </a:solidFill>
              </a:rPr>
              <a:t>(10 Minuten)</a:t>
            </a:r>
          </a:p>
          <a:p>
            <a:r>
              <a:rPr lang="de-DE" sz="2000" dirty="0"/>
              <a:t>Ggfs. abschließende Lernkontrolle.</a:t>
            </a:r>
          </a:p>
        </p:txBody>
      </p:sp>
    </p:spTree>
    <p:extLst>
      <p:ext uri="{BB962C8B-B14F-4D97-AF65-F5344CB8AC3E}">
        <p14:creationId xmlns:p14="http://schemas.microsoft.com/office/powerpoint/2010/main" val="126321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Beispiel - 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11</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Gruppenpuzzle zu Pfadproblemen:</a:t>
            </a:r>
          </a:p>
          <a:p>
            <a:r>
              <a:rPr lang="de-DE" sz="2000" dirty="0"/>
              <a:t>Erstellt von U. </a:t>
            </a:r>
            <a:r>
              <a:rPr lang="de-DE" sz="2000" dirty="0" err="1"/>
              <a:t>Röthlisberger</a:t>
            </a:r>
            <a:r>
              <a:rPr lang="de-DE" sz="2000" dirty="0"/>
              <a:t> und A. Wittmann [</a:t>
            </a:r>
            <a:r>
              <a:rPr lang="de-DE" sz="2000" dirty="0" err="1"/>
              <a:t>Röthlisberger</a:t>
            </a:r>
            <a:r>
              <a:rPr lang="de-DE" sz="2000" dirty="0"/>
              <a:t> und Wittmann, 1994].</a:t>
            </a:r>
          </a:p>
          <a:p>
            <a:r>
              <a:rPr lang="de-DE" sz="2000" dirty="0"/>
              <a:t>Umfang: Eine Unterrichtsdoppelstunde.  </a:t>
            </a:r>
          </a:p>
          <a:p>
            <a:r>
              <a:rPr lang="de-DE" sz="2000" dirty="0"/>
              <a:t>Schultyp: Berufsschule bzw. Gymnasium.</a:t>
            </a:r>
          </a:p>
          <a:p>
            <a:r>
              <a:rPr lang="de-DE" sz="2000" dirty="0"/>
              <a:t>[Auch in der Studieneingangsphase einsetzbar → Inhalte]</a:t>
            </a:r>
          </a:p>
          <a:p>
            <a:pPr marL="0" indent="0">
              <a:buNone/>
            </a:pPr>
            <a:r>
              <a:rPr lang="de-DE" sz="2000" b="1" dirty="0"/>
              <a:t>Inhalte</a:t>
            </a:r>
            <a:r>
              <a:rPr lang="de-DE" sz="2000" dirty="0"/>
              <a:t>:</a:t>
            </a:r>
          </a:p>
          <a:p>
            <a:r>
              <a:rPr lang="de-DE" sz="2000" dirty="0"/>
              <a:t>Algorithmus von Dijkstra. </a:t>
            </a:r>
            <a:r>
              <a:rPr lang="de-DE" sz="2000" dirty="0">
                <a:solidFill>
                  <a:schemeClr val="bg1">
                    <a:lumMod val="50000"/>
                  </a:schemeClr>
                </a:solidFill>
              </a:rPr>
              <a:t> 					(SSSP)</a:t>
            </a:r>
          </a:p>
          <a:p>
            <a:r>
              <a:rPr lang="de-DE" sz="2000" dirty="0"/>
              <a:t>Algorithmus von </a:t>
            </a:r>
            <a:r>
              <a:rPr lang="de-DE" sz="2000" dirty="0" err="1"/>
              <a:t>Bellman</a:t>
            </a:r>
            <a:r>
              <a:rPr lang="de-DE" sz="2000" dirty="0"/>
              <a:t> und Ford. 				</a:t>
            </a:r>
            <a:r>
              <a:rPr lang="de-DE" sz="2000" dirty="0">
                <a:solidFill>
                  <a:schemeClr val="bg1">
                    <a:lumMod val="50000"/>
                  </a:schemeClr>
                </a:solidFill>
              </a:rPr>
              <a:t>(SSSP, neg. Kantengewichte)</a:t>
            </a:r>
          </a:p>
          <a:p>
            <a:r>
              <a:rPr lang="de-DE" sz="2000" dirty="0"/>
              <a:t>Algorithmus von Prim. 						</a:t>
            </a:r>
            <a:r>
              <a:rPr lang="de-DE" sz="2000" dirty="0">
                <a:solidFill>
                  <a:schemeClr val="bg1">
                    <a:lumMod val="50000"/>
                  </a:schemeClr>
                </a:solidFill>
              </a:rPr>
              <a:t>(MST)</a:t>
            </a:r>
          </a:p>
          <a:p>
            <a:r>
              <a:rPr lang="de-DE" sz="2000" dirty="0"/>
              <a:t>Algorithmus von Kruskal. 					</a:t>
            </a:r>
            <a:r>
              <a:rPr lang="de-DE" sz="2000" dirty="0">
                <a:solidFill>
                  <a:schemeClr val="bg1">
                    <a:lumMod val="50000"/>
                  </a:schemeClr>
                </a:solidFill>
              </a:rPr>
              <a:t>(MST)</a:t>
            </a:r>
          </a:p>
          <a:p>
            <a:pPr marL="0" indent="0">
              <a:buNone/>
            </a:pPr>
            <a:endParaRPr lang="de-DE" sz="2000" dirty="0"/>
          </a:p>
        </p:txBody>
      </p:sp>
    </p:spTree>
    <p:extLst>
      <p:ext uri="{BB962C8B-B14F-4D97-AF65-F5344CB8AC3E}">
        <p14:creationId xmlns:p14="http://schemas.microsoft.com/office/powerpoint/2010/main" val="243566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Beispiel - II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12</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Zeitplanung [</a:t>
            </a:r>
            <a:r>
              <a:rPr lang="de-DE" sz="2000" b="1" dirty="0" err="1"/>
              <a:t>Röthlisberger</a:t>
            </a:r>
            <a:r>
              <a:rPr lang="de-DE" sz="2000" b="1" dirty="0"/>
              <a:t> und Wittmann, 1994]:</a:t>
            </a:r>
          </a:p>
          <a:p>
            <a:r>
              <a:rPr lang="de-DE" sz="2000" dirty="0"/>
              <a:t>Wissenserwerb.  								20 Minuten</a:t>
            </a:r>
          </a:p>
          <a:p>
            <a:r>
              <a:rPr lang="de-DE" sz="2000" dirty="0"/>
              <a:t>Expertenrunde. 							      </a:t>
            </a:r>
            <a:r>
              <a:rPr lang="de-DE" sz="2000" dirty="0">
                <a:solidFill>
                  <a:schemeClr val="bg1">
                    <a:lumMod val="50000"/>
                  </a:schemeClr>
                </a:solidFill>
              </a:rPr>
              <a:t>[sic!] </a:t>
            </a:r>
            <a:r>
              <a:rPr lang="de-DE" sz="2000" dirty="0"/>
              <a:t>20 Minuten</a:t>
            </a:r>
          </a:p>
          <a:p>
            <a:r>
              <a:rPr lang="de-DE" sz="2000" dirty="0"/>
              <a:t>Unterrichtsrunde. 								40 Minuten</a:t>
            </a:r>
          </a:p>
          <a:p>
            <a:pPr lvl="1">
              <a:buFont typeface="Symbol" panose="05050102010706020507" pitchFamily="18" charset="2"/>
              <a:buChar char="-"/>
            </a:pPr>
            <a:r>
              <a:rPr lang="de-DE" sz="1600" dirty="0"/>
              <a:t>Je 6 Minuten Vortrag und 4 Minuten Diskussion.</a:t>
            </a:r>
          </a:p>
          <a:p>
            <a:pPr marL="0" indent="0">
              <a:buNone/>
            </a:pPr>
            <a:endParaRPr lang="de-DE" sz="2000" dirty="0"/>
          </a:p>
          <a:p>
            <a:pPr marL="0" indent="0">
              <a:buNone/>
            </a:pPr>
            <a:endParaRPr lang="de-DE" sz="2000" dirty="0"/>
          </a:p>
          <a:p>
            <a:pPr marL="0" indent="0">
              <a:buNone/>
            </a:pPr>
            <a:r>
              <a:rPr lang="de-DE" sz="2000" b="1" dirty="0"/>
              <a:t>„Mini-Didaktik“:</a:t>
            </a:r>
          </a:p>
          <a:p>
            <a:r>
              <a:rPr lang="de-DE" sz="2000" dirty="0"/>
              <a:t>Einfache Erklärung des Vorgangs.</a:t>
            </a:r>
          </a:p>
          <a:p>
            <a:pPr lvl="1">
              <a:buFont typeface="Symbol" panose="05050102010706020507" pitchFamily="18" charset="2"/>
              <a:buChar char="-"/>
            </a:pPr>
            <a:r>
              <a:rPr lang="de-DE" sz="1600" dirty="0"/>
              <a:t>Vorgehen festhalten. Was hat man selbst am schnellsten verstanden?</a:t>
            </a:r>
          </a:p>
          <a:p>
            <a:r>
              <a:rPr lang="de-DE" sz="2000" dirty="0"/>
              <a:t>Auswahl eines Beispiels.</a:t>
            </a:r>
          </a:p>
          <a:p>
            <a:pPr lvl="1">
              <a:buFont typeface="Symbol" panose="05050102010706020507" pitchFamily="18" charset="2"/>
              <a:buChar char="-"/>
            </a:pPr>
            <a:r>
              <a:rPr lang="de-DE" sz="1600" dirty="0"/>
              <a:t>Zur Not das vorgegebene Beispiel; besser: eigenes Beispiel.</a:t>
            </a:r>
          </a:p>
          <a:p>
            <a:r>
              <a:rPr lang="de-DE" sz="2000" dirty="0"/>
              <a:t>Zusammenfassung (am Ende) in zwei bis drei Sätzen.</a:t>
            </a:r>
          </a:p>
          <a:p>
            <a:pPr marL="0" indent="0">
              <a:buNone/>
            </a:pPr>
            <a:endParaRPr lang="de-DE" sz="2000" dirty="0"/>
          </a:p>
        </p:txBody>
      </p:sp>
    </p:spTree>
    <p:extLst>
      <p:ext uri="{BB962C8B-B14F-4D97-AF65-F5344CB8AC3E}">
        <p14:creationId xmlns:p14="http://schemas.microsoft.com/office/powerpoint/2010/main" val="375801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Beispiel - III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13</a:t>
            </a:fld>
            <a:endParaRPr lang="de-DE" dirty="0"/>
          </a:p>
        </p:txBody>
      </p:sp>
      <p:sp>
        <p:nvSpPr>
          <p:cNvPr id="4" name="Inhaltsplatzhalter 3"/>
          <p:cNvSpPr>
            <a:spLocks noGrp="1"/>
          </p:cNvSpPr>
          <p:nvPr>
            <p:ph idx="1"/>
          </p:nvPr>
        </p:nvSpPr>
        <p:spPr>
          <a:solidFill>
            <a:schemeClr val="bg1">
              <a:lumMod val="95000"/>
            </a:schemeClr>
          </a:solidFill>
          <a:ln>
            <a:solidFill>
              <a:schemeClr val="tx1"/>
            </a:solidFill>
          </a:ln>
        </p:spPr>
        <p:txBody>
          <a:bodyPr>
            <a:normAutofit/>
          </a:bodyPr>
          <a:lstStyle/>
          <a:p>
            <a:pPr marL="0" indent="0">
              <a:buNone/>
            </a:pPr>
            <a:r>
              <a:rPr lang="de-DE" sz="2000" b="1" dirty="0"/>
              <a:t>Kontrollaufgaben für das Selbststudium:</a:t>
            </a:r>
          </a:p>
          <a:p>
            <a:pPr marL="0" indent="0">
              <a:buNone/>
            </a:pPr>
            <a:r>
              <a:rPr lang="de-DE" sz="2000" dirty="0"/>
              <a:t>Finden Sie heraus, nach welchen Regeln der Algorithmus die Pfade sucht, und lösen Sie die  nachfolgenden Kontrollaufgaben.</a:t>
            </a:r>
          </a:p>
          <a:p>
            <a:pPr marL="457200" indent="-457200">
              <a:buFont typeface="+mj-lt"/>
              <a:buAutoNum type="arabicPeriod"/>
            </a:pPr>
            <a:r>
              <a:rPr lang="de-DE" sz="2000" dirty="0"/>
              <a:t>Nach welchen Kriterien werden die Strecken ausgewählt, welche bei einem Schritt in Betracht  gezogen werden?</a:t>
            </a:r>
          </a:p>
          <a:p>
            <a:pPr marL="457200" indent="-457200">
              <a:buFont typeface="+mj-lt"/>
              <a:buAutoNum type="arabicPeriod"/>
            </a:pPr>
            <a:r>
              <a:rPr lang="de-DE" sz="2000" dirty="0"/>
              <a:t>Formulieren Sie den Algorithmus in eigenen Worten. Brauchen Sie dabei drei bis fünf einfache  Sätze.</a:t>
            </a:r>
          </a:p>
          <a:p>
            <a:pPr marL="457200" indent="-457200">
              <a:buFont typeface="+mj-lt"/>
              <a:buAutoNum type="arabicPeriod"/>
            </a:pPr>
            <a:r>
              <a:rPr lang="de-DE" sz="2000" dirty="0"/>
              <a:t>Erarbeiten Sie nach Ihren gefundenen Regeln den Pipelineverlauf für den nachfolgenden Graphen.  Zeichen Sie dabei jeden Schritt auf!</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lgn="r">
              <a:buNone/>
            </a:pPr>
            <a:r>
              <a:rPr lang="de-DE" sz="1400" dirty="0"/>
              <a:t>Quelle: [</a:t>
            </a:r>
            <a:r>
              <a:rPr lang="de-DE" sz="1400" dirty="0" err="1"/>
              <a:t>Röthlisberger</a:t>
            </a:r>
            <a:r>
              <a:rPr lang="de-DE" sz="1400" dirty="0"/>
              <a:t> und Wittmann, 1994, S. 24]</a:t>
            </a:r>
          </a:p>
          <a:p>
            <a:pPr marL="0" indent="0">
              <a:buNone/>
            </a:pPr>
            <a:endParaRPr lang="de-DE" sz="2000" dirty="0"/>
          </a:p>
        </p:txBody>
      </p:sp>
      <p:pic>
        <p:nvPicPr>
          <p:cNvPr id="41" name="Grafik 40"/>
          <p:cNvPicPr>
            <a:picLocks noChangeAspect="1"/>
          </p:cNvPicPr>
          <p:nvPr/>
        </p:nvPicPr>
        <p:blipFill>
          <a:blip r:embed="rId2"/>
          <a:stretch>
            <a:fillRect/>
          </a:stretch>
        </p:blipFill>
        <p:spPr>
          <a:xfrm>
            <a:off x="5089730" y="4420477"/>
            <a:ext cx="1888586" cy="1490748"/>
          </a:xfrm>
          <a:prstGeom prst="rect">
            <a:avLst/>
          </a:prstGeom>
        </p:spPr>
      </p:pic>
    </p:spTree>
    <p:extLst>
      <p:ext uri="{BB962C8B-B14F-4D97-AF65-F5344CB8AC3E}">
        <p14:creationId xmlns:p14="http://schemas.microsoft.com/office/powerpoint/2010/main" val="316323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Beispiel - IV</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14</a:t>
            </a:fld>
            <a:endParaRPr lang="de-DE" dirty="0"/>
          </a:p>
        </p:txBody>
      </p:sp>
      <mc:AlternateContent xmlns:mc="http://schemas.openxmlformats.org/markup-compatibility/2006" xmlns:a14="http://schemas.microsoft.com/office/drawing/2010/main">
        <mc:Choice Requires="a14">
          <p:sp>
            <p:nvSpPr>
              <p:cNvPr id="4" name="Inhaltsplatzhalter 3"/>
              <p:cNvSpPr>
                <a:spLocks noGrp="1"/>
              </p:cNvSpPr>
              <p:nvPr>
                <p:ph idx="1"/>
              </p:nvPr>
            </p:nvSpPr>
            <p:spPr/>
            <p:txBody>
              <a:bodyPr>
                <a:normAutofit/>
              </a:bodyPr>
              <a:lstStyle/>
              <a:p>
                <a:pPr marL="0" indent="0">
                  <a:buNone/>
                </a:pPr>
                <a:r>
                  <a:rPr lang="de-DE" sz="2000" b="1" dirty="0"/>
                  <a:t>Lernkontrolle:</a:t>
                </a:r>
              </a:p>
              <a:p>
                <a:r>
                  <a:rPr lang="de-DE" sz="2000" dirty="0"/>
                  <a:t>Frage nach konzeptionellem Verständnis.</a:t>
                </a:r>
              </a:p>
              <a:p>
                <a:pPr lvl="1">
                  <a:buFont typeface="Symbol" panose="05050102010706020507" pitchFamily="18" charset="2"/>
                  <a:buChar char="-"/>
                </a:pPr>
                <a:r>
                  <a:rPr lang="de-DE" sz="1600" dirty="0"/>
                  <a:t>Einführung der Begriffe ”</a:t>
                </a:r>
                <a:r>
                  <a:rPr lang="de-DE" sz="1600" i="1" dirty="0" err="1"/>
                  <a:t>greedy</a:t>
                </a:r>
                <a:r>
                  <a:rPr lang="de-DE" sz="1600" dirty="0"/>
                  <a:t>“ und ”</a:t>
                </a:r>
                <a:r>
                  <a:rPr lang="de-DE" sz="1600" i="1" dirty="0" err="1"/>
                  <a:t>breadth</a:t>
                </a:r>
                <a:r>
                  <a:rPr lang="de-DE" sz="1600" i="1" dirty="0"/>
                  <a:t>-first</a:t>
                </a:r>
                <a:r>
                  <a:rPr lang="de-DE" sz="1600" dirty="0"/>
                  <a:t>.“</a:t>
                </a:r>
              </a:p>
              <a:p>
                <a:pPr lvl="1">
                  <a:buFont typeface="Symbol" panose="05050102010706020507" pitchFamily="18" charset="2"/>
                  <a:buChar char="-"/>
                </a:pPr>
                <a:r>
                  <a:rPr lang="de-DE" sz="1600" dirty="0"/>
                  <a:t>Aufgabe: Zuordnung der vier Algorithmen zu diesen Begriffen.</a:t>
                </a:r>
              </a:p>
              <a:p>
                <a:r>
                  <a:rPr lang="de-DE" sz="2000" dirty="0"/>
                  <a:t>Frage nach detailliertem Verständnis.</a:t>
                </a:r>
              </a:p>
              <a:p>
                <a:pPr lvl="1">
                  <a:buFont typeface="Symbol" panose="05050102010706020507" pitchFamily="18" charset="2"/>
                  <a:buChar char="-"/>
                </a:pPr>
                <a:r>
                  <a:rPr lang="de-DE" sz="1600" dirty="0"/>
                  <a:t>Darstellung der Algorithmen von Dijkstra und </a:t>
                </a:r>
                <a:r>
                  <a:rPr lang="de-DE" sz="1600" dirty="0" err="1"/>
                  <a:t>Bellman</a:t>
                </a:r>
                <a:r>
                  <a:rPr lang="de-DE" sz="1600" dirty="0"/>
                  <a:t>-Ford unter Verwendung vorgegebener  Formalismen.</a:t>
                </a:r>
              </a:p>
              <a:p>
                <a:pPr lvl="1">
                  <a:buFont typeface="Symbol" panose="05050102010706020507" pitchFamily="18" charset="2"/>
                  <a:buChar char="-"/>
                </a:pPr>
                <a:r>
                  <a:rPr lang="de-DE" sz="1600" dirty="0"/>
                  <a:t>Beispiel: „</a:t>
                </a:r>
                <a14:m>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𝑑</m:t>
                        </m:r>
                      </m:e>
                      <m:sub>
                        <m:r>
                          <a:rPr lang="de-DE" sz="1600" b="0" i="1" smtClean="0">
                            <a:latin typeface="Cambria Math" panose="02040503050406030204" pitchFamily="18" charset="0"/>
                          </a:rPr>
                          <m:t>𝑖𝑗</m:t>
                        </m:r>
                      </m:sub>
                    </m:sSub>
                  </m:oMath>
                </a14:m>
                <a:r>
                  <a:rPr lang="de-DE" sz="1600" dirty="0"/>
                  <a:t> = Kostenparameter von Knoten </a:t>
                </a:r>
                <a14:m>
                  <m:oMath xmlns:m="http://schemas.openxmlformats.org/officeDocument/2006/math">
                    <m:r>
                      <a:rPr lang="de-DE" sz="1600" b="0" i="1" smtClean="0">
                        <a:latin typeface="Cambria Math" panose="02040503050406030204" pitchFamily="18" charset="0"/>
                      </a:rPr>
                      <m:t>𝑖</m:t>
                    </m:r>
                  </m:oMath>
                </a14:m>
                <a:r>
                  <a:rPr lang="de-DE" sz="1600" dirty="0"/>
                  <a:t> zum Knoten </a:t>
                </a:r>
                <a14:m>
                  <m:oMath xmlns:m="http://schemas.openxmlformats.org/officeDocument/2006/math">
                    <m:r>
                      <a:rPr lang="de-DE" sz="1600" b="0" i="1" smtClean="0">
                        <a:latin typeface="Cambria Math" panose="02040503050406030204" pitchFamily="18" charset="0"/>
                      </a:rPr>
                      <m:t>𝑗</m:t>
                    </m:r>
                  </m:oMath>
                </a14:m>
                <a:r>
                  <a:rPr lang="de-DE" sz="1600" dirty="0"/>
                  <a:t>.“</a:t>
                </a:r>
              </a:p>
              <a:p>
                <a:pPr marL="0" indent="0">
                  <a:buNone/>
                </a:pPr>
                <a:endParaRPr lang="de-DE" sz="2000" dirty="0"/>
              </a:p>
              <a:p>
                <a:pPr marL="0" indent="0">
                  <a:buNone/>
                </a:pPr>
                <a:r>
                  <a:rPr lang="de-DE" sz="2000" b="1" dirty="0"/>
                  <a:t>Anmerkung:</a:t>
                </a:r>
              </a:p>
              <a:p>
                <a:r>
                  <a:rPr lang="de-DE" sz="2000" dirty="0"/>
                  <a:t>Überschrift der Lernunterlagen („Routing-Algorithmen“) irreführend.  </a:t>
                </a:r>
              </a:p>
              <a:p>
                <a:r>
                  <a:rPr lang="de-DE" sz="2000" dirty="0"/>
                  <a:t>Motivation: Aufbau fester Transportnetze, nicht: </a:t>
                </a:r>
                <a:r>
                  <a:rPr lang="de-DE" sz="2000" i="1" dirty="0"/>
                  <a:t>online</a:t>
                </a:r>
                <a:r>
                  <a:rPr lang="de-DE" sz="2000" dirty="0"/>
                  <a:t>-Wegeplanung.</a:t>
                </a:r>
              </a:p>
              <a:p>
                <a:pPr marL="0" indent="0">
                  <a:buNone/>
                </a:pPr>
                <a:endParaRPr lang="de-DE" sz="2000" dirty="0"/>
              </a:p>
            </p:txBody>
          </p:sp>
        </mc:Choice>
        <mc:Fallback xmlns="">
          <p:sp>
            <p:nvSpPr>
              <p:cNvPr id="4" name="Inhaltsplatzhalter 3"/>
              <p:cNvSpPr>
                <a:spLocks noGrp="1" noRot="1" noChangeAspect="1" noMove="1" noResize="1" noEditPoints="1" noAdjustHandles="1" noChangeArrowheads="1" noChangeShapeType="1" noTextEdit="1"/>
              </p:cNvSpPr>
              <p:nvPr>
                <p:ph idx="1"/>
              </p:nvPr>
            </p:nvSpPr>
            <p:spPr>
              <a:blipFill>
                <a:blip r:embed="rId2"/>
                <a:stretch>
                  <a:fillRect l="-637" t="-1179"/>
                </a:stretch>
              </a:blipFill>
            </p:spPr>
            <p:txBody>
              <a:bodyPr/>
              <a:lstStyle/>
              <a:p>
                <a:r>
                  <a:rPr lang="de-DE">
                    <a:noFill/>
                  </a:rPr>
                  <a:t> </a:t>
                </a:r>
              </a:p>
            </p:txBody>
          </p:sp>
        </mc:Fallback>
      </mc:AlternateContent>
    </p:spTree>
    <p:extLst>
      <p:ext uri="{BB962C8B-B14F-4D97-AF65-F5344CB8AC3E}">
        <p14:creationId xmlns:p14="http://schemas.microsoft.com/office/powerpoint/2010/main" val="121706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Zusammenfassung</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15</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Merkmale</a:t>
            </a:r>
            <a:r>
              <a:rPr lang="de-DE" sz="2000" dirty="0"/>
              <a:t>:</a:t>
            </a:r>
          </a:p>
          <a:p>
            <a:r>
              <a:rPr lang="de-DE" sz="2000" dirty="0"/>
              <a:t>Selbstständiges Erarbeiten verschiedener Aspekte bzw. Thematiken.  </a:t>
            </a:r>
          </a:p>
          <a:p>
            <a:r>
              <a:rPr lang="de-DE" sz="2000" dirty="0"/>
              <a:t>Selbstständiges Erarbeiten </a:t>
            </a:r>
            <a:r>
              <a:rPr lang="de-DE" sz="2000" b="1" dirty="0">
                <a:solidFill>
                  <a:schemeClr val="accent5"/>
                </a:solidFill>
              </a:rPr>
              <a:t>und</a:t>
            </a:r>
            <a:r>
              <a:rPr lang="de-DE" sz="2000" dirty="0"/>
              <a:t> Vermitteln von Inhalten.</a:t>
            </a:r>
          </a:p>
          <a:p>
            <a:r>
              <a:rPr lang="de-DE" sz="2000" dirty="0"/>
              <a:t>Klar umgrenzte Lernziele (→ Transparenz).</a:t>
            </a:r>
          </a:p>
          <a:p>
            <a:r>
              <a:rPr lang="de-DE" sz="2000" dirty="0"/>
              <a:t>Kein Eingreifen der Lehrperson während der Unterrichtsrunde.</a:t>
            </a:r>
          </a:p>
          <a:p>
            <a:pPr marL="0" indent="0">
              <a:buNone/>
            </a:pPr>
            <a:endParaRPr lang="de-DE" sz="2000" dirty="0"/>
          </a:p>
          <a:p>
            <a:pPr marL="0" indent="0">
              <a:buNone/>
            </a:pPr>
            <a:r>
              <a:rPr lang="de-DE" sz="2000" b="1" dirty="0"/>
              <a:t>Feststellungen</a:t>
            </a:r>
            <a:r>
              <a:rPr lang="de-DE" sz="2000" dirty="0"/>
              <a:t>:</a:t>
            </a:r>
          </a:p>
          <a:p>
            <a:r>
              <a:rPr lang="de-DE" sz="2000" dirty="0"/>
              <a:t>Methodik nicht für alle Inhalte geeignet.</a:t>
            </a:r>
          </a:p>
          <a:p>
            <a:r>
              <a:rPr lang="de-DE" sz="2000" dirty="0"/>
              <a:t>Studierende werden in die Lage versetzt, ein bestimmtes Gebiet so gut zu verstehen, dass  sie es vermitteln können.</a:t>
            </a:r>
          </a:p>
          <a:p>
            <a:r>
              <a:rPr lang="de-DE" sz="2000" dirty="0"/>
              <a:t>Sehr hoher Aufwand bei der Erstellung von Lehrmaterialien.</a:t>
            </a:r>
          </a:p>
          <a:p>
            <a:pPr marL="0" indent="0">
              <a:buNone/>
            </a:pPr>
            <a:endParaRPr lang="de-DE" sz="2000" dirty="0"/>
          </a:p>
        </p:txBody>
      </p:sp>
    </p:spTree>
    <p:extLst>
      <p:ext uri="{BB962C8B-B14F-4D97-AF65-F5344CB8AC3E}">
        <p14:creationId xmlns:p14="http://schemas.microsoft.com/office/powerpoint/2010/main" val="292284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i="1" dirty="0" err="1"/>
              <a:t>Mind</a:t>
            </a:r>
            <a:r>
              <a:rPr lang="de-DE" i="1" dirty="0"/>
              <a:t> </a:t>
            </a:r>
            <a:r>
              <a:rPr lang="de-DE" i="1" dirty="0" err="1"/>
              <a:t>Maps</a:t>
            </a:r>
            <a:r>
              <a:rPr lang="de-DE" dirty="0"/>
              <a:t> - 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16</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Gemeinsamer Aufbau einer </a:t>
            </a:r>
            <a:r>
              <a:rPr lang="de-DE" sz="2000" b="1" i="1" dirty="0" err="1"/>
              <a:t>mind</a:t>
            </a:r>
            <a:r>
              <a:rPr lang="de-DE" sz="2000" b="1" i="1" dirty="0"/>
              <a:t> </a:t>
            </a:r>
            <a:r>
              <a:rPr lang="de-DE" sz="2000" b="1" i="1" dirty="0" err="1"/>
              <a:t>map</a:t>
            </a:r>
            <a:r>
              <a:rPr lang="de-DE" sz="2000" b="1" dirty="0"/>
              <a:t> [</a:t>
            </a:r>
            <a:r>
              <a:rPr lang="de-DE" sz="2000" b="1" dirty="0" err="1"/>
              <a:t>Buzan</a:t>
            </a:r>
            <a:r>
              <a:rPr lang="de-DE" sz="2000" b="1" dirty="0"/>
              <a:t>, 1993]:</a:t>
            </a:r>
          </a:p>
          <a:p>
            <a:r>
              <a:rPr lang="de-DE" sz="2000" dirty="0"/>
              <a:t>Identifikation eines zentralen Begriffs bzw. Konzeptes. 		</a:t>
            </a:r>
            <a:r>
              <a:rPr lang="de-DE" sz="2000" dirty="0">
                <a:solidFill>
                  <a:schemeClr val="bg1">
                    <a:lumMod val="50000"/>
                  </a:schemeClr>
                </a:solidFill>
              </a:rPr>
              <a:t>Monozentrales Schema.</a:t>
            </a:r>
          </a:p>
          <a:p>
            <a:r>
              <a:rPr lang="de-DE" sz="2000" dirty="0"/>
              <a:t>Gruppierung von 4–10 Ideen bzw. Aspekten, die mit dem zentralen Begriff bzw. Konzept in  Verbindung stehen.</a:t>
            </a:r>
          </a:p>
          <a:p>
            <a:r>
              <a:rPr lang="de-DE" sz="2000" dirty="0"/>
              <a:t>Rekursive Verfeinerung dieser Begriffe.</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b="1" dirty="0"/>
              <a:t>Einsatz bei Gruppenarbeit:</a:t>
            </a:r>
          </a:p>
          <a:p>
            <a:r>
              <a:rPr lang="de-DE" sz="2000" dirty="0"/>
              <a:t>Gemeinsames Erarbeiten einer </a:t>
            </a:r>
            <a:r>
              <a:rPr lang="de-DE" sz="2000" i="1" dirty="0" err="1"/>
              <a:t>mind</a:t>
            </a:r>
            <a:r>
              <a:rPr lang="de-DE" sz="2000" i="1" dirty="0"/>
              <a:t> </a:t>
            </a:r>
            <a:r>
              <a:rPr lang="de-DE" sz="2000" i="1" dirty="0" err="1"/>
              <a:t>map</a:t>
            </a:r>
            <a:r>
              <a:rPr lang="de-DE" sz="2000" dirty="0"/>
              <a:t>.  </a:t>
            </a:r>
          </a:p>
          <a:p>
            <a:r>
              <a:rPr lang="de-DE" sz="2000" dirty="0"/>
              <a:t>Diskussion unter Einbeziehung aller Beteiligten.</a:t>
            </a:r>
          </a:p>
          <a:p>
            <a:pPr marL="0" indent="0">
              <a:buNone/>
            </a:pPr>
            <a:endParaRPr lang="de-DE" sz="2000" dirty="0"/>
          </a:p>
        </p:txBody>
      </p:sp>
      <p:pic>
        <p:nvPicPr>
          <p:cNvPr id="6" name="Grafik 5"/>
          <p:cNvPicPr>
            <a:picLocks noChangeAspect="1"/>
          </p:cNvPicPr>
          <p:nvPr/>
        </p:nvPicPr>
        <p:blipFill>
          <a:blip r:embed="rId2"/>
          <a:stretch>
            <a:fillRect/>
          </a:stretch>
        </p:blipFill>
        <p:spPr>
          <a:xfrm>
            <a:off x="2396964" y="3307816"/>
            <a:ext cx="7986290" cy="1398599"/>
          </a:xfrm>
          <a:prstGeom prst="rect">
            <a:avLst/>
          </a:prstGeom>
        </p:spPr>
      </p:pic>
    </p:spTree>
    <p:extLst>
      <p:ext uri="{BB962C8B-B14F-4D97-AF65-F5344CB8AC3E}">
        <p14:creationId xmlns:p14="http://schemas.microsoft.com/office/powerpoint/2010/main" val="340224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i="1" dirty="0" err="1"/>
              <a:t>Mind</a:t>
            </a:r>
            <a:r>
              <a:rPr lang="de-DE" i="1" dirty="0"/>
              <a:t> </a:t>
            </a:r>
            <a:r>
              <a:rPr lang="de-DE" i="1" dirty="0" err="1"/>
              <a:t>Maps</a:t>
            </a:r>
            <a:r>
              <a:rPr lang="de-DE" dirty="0"/>
              <a:t> - II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17</a:t>
            </a:fld>
            <a:endParaRPr lang="de-DE" dirty="0"/>
          </a:p>
        </p:txBody>
      </p:sp>
      <p:sp>
        <p:nvSpPr>
          <p:cNvPr id="4" name="Inhaltsplatzhalter 3"/>
          <p:cNvSpPr>
            <a:spLocks noGrp="1"/>
          </p:cNvSpPr>
          <p:nvPr>
            <p:ph idx="1"/>
          </p:nvPr>
        </p:nvSpPr>
        <p:spPr>
          <a:xfrm>
            <a:off x="814134" y="1153621"/>
            <a:ext cx="10539663" cy="1577548"/>
          </a:xfrm>
        </p:spPr>
        <p:txBody>
          <a:bodyPr>
            <a:noAutofit/>
          </a:bodyPr>
          <a:lstStyle/>
          <a:p>
            <a:pPr marL="0" indent="0">
              <a:buNone/>
            </a:pPr>
            <a:r>
              <a:rPr lang="de-DE" sz="2000" b="1" dirty="0"/>
              <a:t>Funktionsweise</a:t>
            </a:r>
            <a:r>
              <a:rPr lang="de-DE" sz="2000" dirty="0"/>
              <a:t>:</a:t>
            </a:r>
          </a:p>
          <a:p>
            <a:r>
              <a:rPr lang="de-DE" sz="2000" dirty="0"/>
              <a:t>Einbeziehung beider Gehirnhälften in den Dokumentationsprozess.</a:t>
            </a:r>
          </a:p>
          <a:p>
            <a:pPr lvl="1">
              <a:buFont typeface="Symbol" panose="05050102010706020507" pitchFamily="18" charset="2"/>
              <a:buChar char="-"/>
            </a:pPr>
            <a:r>
              <a:rPr lang="de-DE" sz="1600" dirty="0"/>
              <a:t>Linke Gehirnhälfte: Lineare, logische, digitale, . . . Denkweise.</a:t>
            </a:r>
          </a:p>
          <a:p>
            <a:pPr lvl="1">
              <a:buFont typeface="Symbol" panose="05050102010706020507" pitchFamily="18" charset="2"/>
              <a:buChar char="-"/>
            </a:pPr>
            <a:r>
              <a:rPr lang="de-DE" sz="1600" dirty="0"/>
              <a:t>Rechte Gehirnhälfte: Analoge, visuelle Denkweise; Emotionen. . .</a:t>
            </a:r>
          </a:p>
          <a:p>
            <a:pPr marL="0" indent="0">
              <a:buNone/>
            </a:pPr>
            <a:endParaRPr lang="de-DE" sz="2000" b="1" dirty="0"/>
          </a:p>
          <a:p>
            <a:pPr marL="0" indent="0">
              <a:buNone/>
            </a:pPr>
            <a:endParaRPr lang="de-DE" sz="2000" b="1" dirty="0"/>
          </a:p>
          <a:p>
            <a:pPr marL="0" indent="0">
              <a:buNone/>
            </a:pPr>
            <a:endParaRPr lang="de-DE" sz="2000" dirty="0"/>
          </a:p>
        </p:txBody>
      </p:sp>
      <p:sp>
        <p:nvSpPr>
          <p:cNvPr id="6" name="Inhaltsplatzhalter 3"/>
          <p:cNvSpPr txBox="1">
            <a:spLocks/>
          </p:cNvSpPr>
          <p:nvPr/>
        </p:nvSpPr>
        <p:spPr>
          <a:xfrm>
            <a:off x="6083965" y="3501189"/>
            <a:ext cx="4804607" cy="15775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2000" b="1" dirty="0"/>
          </a:p>
          <a:p>
            <a:pPr marL="0" indent="0">
              <a:buFont typeface="Arial" panose="020B0604020202020204" pitchFamily="34" charset="0"/>
              <a:buNone/>
            </a:pPr>
            <a:endParaRPr lang="de-DE" sz="2000" dirty="0"/>
          </a:p>
        </p:txBody>
      </p:sp>
      <p:sp>
        <p:nvSpPr>
          <p:cNvPr id="8" name="Inhaltsplatzhalter 3"/>
          <p:cNvSpPr txBox="1">
            <a:spLocks/>
          </p:cNvSpPr>
          <p:nvPr/>
        </p:nvSpPr>
        <p:spPr>
          <a:xfrm>
            <a:off x="906376" y="3339357"/>
            <a:ext cx="4940971" cy="2880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Mittel zur Aktivierung der rechten  Gehirnhälfte:</a:t>
            </a:r>
          </a:p>
          <a:p>
            <a:pPr lvl="1">
              <a:buFont typeface="Symbol" panose="05050102010706020507" pitchFamily="18" charset="2"/>
              <a:buChar char="-"/>
            </a:pPr>
            <a:r>
              <a:rPr lang="de-DE" sz="1600" dirty="0"/>
              <a:t>Große Darstellung  (mindestens DIN A4).</a:t>
            </a:r>
          </a:p>
          <a:p>
            <a:pPr lvl="1">
              <a:buFont typeface="Symbol" panose="05050102010706020507" pitchFamily="18" charset="2"/>
              <a:buChar char="-"/>
            </a:pPr>
            <a:r>
              <a:rPr lang="de-DE" sz="1600" dirty="0"/>
              <a:t>Bunte Darstellung, Symbolik.</a:t>
            </a:r>
          </a:p>
          <a:p>
            <a:pPr lvl="1">
              <a:buFont typeface="Symbol" panose="05050102010706020507" pitchFamily="18" charset="2"/>
              <a:buChar char="-"/>
            </a:pPr>
            <a:r>
              <a:rPr lang="de-DE" sz="1600" dirty="0"/>
              <a:t>Ergänzen der Baumstruktur durch  Querverbindungen.</a:t>
            </a:r>
          </a:p>
          <a:p>
            <a:pPr lvl="1">
              <a:buFont typeface="Symbol" panose="05050102010706020507" pitchFamily="18" charset="2"/>
              <a:buChar char="-"/>
            </a:pPr>
            <a:r>
              <a:rPr lang="de-DE" sz="1600" dirty="0"/>
              <a:t>Verschiedene Arten, Relationen  darzustellen.</a:t>
            </a:r>
          </a:p>
        </p:txBody>
      </p:sp>
      <p:pic>
        <p:nvPicPr>
          <p:cNvPr id="9" name="Grafik 8"/>
          <p:cNvPicPr>
            <a:picLocks noChangeAspect="1"/>
          </p:cNvPicPr>
          <p:nvPr/>
        </p:nvPicPr>
        <p:blipFill>
          <a:blip r:embed="rId2"/>
          <a:stretch>
            <a:fillRect/>
          </a:stretch>
        </p:blipFill>
        <p:spPr>
          <a:xfrm>
            <a:off x="6188035" y="2731169"/>
            <a:ext cx="4937155" cy="3472662"/>
          </a:xfrm>
          <a:prstGeom prst="rect">
            <a:avLst/>
          </a:prstGeom>
        </p:spPr>
      </p:pic>
      <p:sp>
        <p:nvSpPr>
          <p:cNvPr id="10" name="Textfeld 9"/>
          <p:cNvSpPr txBox="1"/>
          <p:nvPr/>
        </p:nvSpPr>
        <p:spPr>
          <a:xfrm>
            <a:off x="4981074" y="6220326"/>
            <a:ext cx="6268446" cy="284295"/>
          </a:xfrm>
          <a:prstGeom prst="rect">
            <a:avLst/>
          </a:prstGeom>
          <a:noFill/>
        </p:spPr>
        <p:txBody>
          <a:bodyPr wrap="square" rtlCol="0">
            <a:spAutoFit/>
          </a:bodyPr>
          <a:lstStyle/>
          <a:p>
            <a:pPr algn="r"/>
            <a:r>
              <a:rPr lang="de-DE" sz="1200" dirty="0"/>
              <a:t>Bildnachweis: D. Austin, 2000. http://en.wikipedia.org/wiki/Image:Guru_Mindmap.jpg</a:t>
            </a:r>
          </a:p>
        </p:txBody>
      </p:sp>
    </p:spTree>
    <p:extLst>
      <p:ext uri="{BB962C8B-B14F-4D97-AF65-F5344CB8AC3E}">
        <p14:creationId xmlns:p14="http://schemas.microsoft.com/office/powerpoint/2010/main" val="628802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i="1" dirty="0" err="1"/>
              <a:t>Mind</a:t>
            </a:r>
            <a:r>
              <a:rPr lang="de-DE" i="1" dirty="0"/>
              <a:t> </a:t>
            </a:r>
            <a:r>
              <a:rPr lang="de-DE" i="1" dirty="0" err="1"/>
              <a:t>Map</a:t>
            </a:r>
            <a:r>
              <a:rPr lang="de-DE" dirty="0" err="1"/>
              <a:t>s</a:t>
            </a:r>
            <a:r>
              <a:rPr lang="de-DE" dirty="0"/>
              <a:t> - III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18</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Regeln für die Erstellung von </a:t>
            </a:r>
            <a:r>
              <a:rPr lang="de-DE" sz="2000" b="1" i="1" dirty="0" err="1"/>
              <a:t>mind</a:t>
            </a:r>
            <a:r>
              <a:rPr lang="de-DE" sz="2000" b="1" i="1" dirty="0"/>
              <a:t> </a:t>
            </a:r>
            <a:r>
              <a:rPr lang="de-DE" sz="2000" b="1" i="1" dirty="0" err="1"/>
              <a:t>maps</a:t>
            </a:r>
            <a:r>
              <a:rPr lang="de-DE" sz="2000" b="1" dirty="0"/>
              <a:t>:</a:t>
            </a:r>
          </a:p>
          <a:p>
            <a:r>
              <a:rPr lang="de-DE" sz="2000" dirty="0"/>
              <a:t>Entwicklung ausgehend von einem farbigen Bild im Mittelpunkt.  Darstellung von Bedeutung durch verschiedene Größen.</a:t>
            </a:r>
          </a:p>
          <a:p>
            <a:r>
              <a:rPr lang="de-DE" sz="2000" dirty="0"/>
              <a:t>Verkleinerung der Schrift zu tieferen Stufen hin.</a:t>
            </a:r>
          </a:p>
          <a:p>
            <a:r>
              <a:rPr lang="de-DE" sz="2000" dirty="0"/>
              <a:t>Darstellung in Druckbuchstaben; nur ein Wort pro Ast (→ mehr Assoziationen möglich).  Verwendung möglichst vieler Bilder und Symbole.</a:t>
            </a:r>
          </a:p>
          <a:p>
            <a:r>
              <a:rPr lang="de-DE" sz="2000" dirty="0"/>
              <a:t>Verwendung von Zahlen oder Symbolen zur Anordnung.</a:t>
            </a:r>
          </a:p>
          <a:p>
            <a:pPr marL="0" indent="0">
              <a:buNone/>
            </a:pPr>
            <a:endParaRPr lang="de-DE" sz="2000" dirty="0"/>
          </a:p>
          <a:p>
            <a:pPr marL="0" indent="0">
              <a:buNone/>
            </a:pPr>
            <a:r>
              <a:rPr lang="de-DE" sz="2000" b="1" dirty="0"/>
              <a:t>Hilfsmittel bei komplexen Thematiken:</a:t>
            </a:r>
          </a:p>
          <a:p>
            <a:r>
              <a:rPr lang="de-DE" sz="2000" dirty="0"/>
              <a:t>Verwendung von Karteikarten, um Begriffe „verschieben“ und „anordnen“ zu können.</a:t>
            </a:r>
          </a:p>
          <a:p>
            <a:pPr marL="0" indent="0">
              <a:buNone/>
            </a:pPr>
            <a:endParaRPr lang="de-DE" sz="2000" dirty="0"/>
          </a:p>
          <a:p>
            <a:pPr marL="0" indent="0">
              <a:buNone/>
            </a:pPr>
            <a:r>
              <a:rPr lang="de-DE" sz="2000" b="1" dirty="0"/>
              <a:t>Zum Üben:</a:t>
            </a:r>
          </a:p>
          <a:p>
            <a:r>
              <a:rPr lang="de-DE" sz="2000" dirty="0"/>
              <a:t>Erstellen Sie eine </a:t>
            </a:r>
            <a:r>
              <a:rPr lang="de-DE" sz="2000" i="1" dirty="0" err="1"/>
              <a:t>mind</a:t>
            </a:r>
            <a:r>
              <a:rPr lang="de-DE" sz="2000" i="1" dirty="0"/>
              <a:t> </a:t>
            </a:r>
            <a:r>
              <a:rPr lang="de-DE" sz="2000" i="1" dirty="0" err="1"/>
              <a:t>map</a:t>
            </a:r>
            <a:r>
              <a:rPr lang="de-DE" sz="2000" i="1" dirty="0"/>
              <a:t> </a:t>
            </a:r>
            <a:r>
              <a:rPr lang="de-DE" sz="2000" dirty="0"/>
              <a:t>zu dieser Folie. . .</a:t>
            </a:r>
          </a:p>
          <a:p>
            <a:pPr marL="0" indent="0">
              <a:buNone/>
            </a:pPr>
            <a:endParaRPr lang="de-DE" sz="2000" dirty="0"/>
          </a:p>
        </p:txBody>
      </p:sp>
    </p:spTree>
    <p:extLst>
      <p:ext uri="{BB962C8B-B14F-4D97-AF65-F5344CB8AC3E}">
        <p14:creationId xmlns:p14="http://schemas.microsoft.com/office/powerpoint/2010/main" val="6309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Die Set-Methode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19</a:t>
            </a:fld>
            <a:endParaRPr lang="de-DE" dirty="0"/>
          </a:p>
        </p:txBody>
      </p:sp>
      <p:sp>
        <p:nvSpPr>
          <p:cNvPr id="4" name="Inhaltsplatzhalter 3"/>
          <p:cNvSpPr>
            <a:spLocks noGrp="1"/>
          </p:cNvSpPr>
          <p:nvPr>
            <p:ph idx="1"/>
          </p:nvPr>
        </p:nvSpPr>
        <p:spPr/>
        <p:txBody>
          <a:bodyPr>
            <a:normAutofit/>
          </a:bodyPr>
          <a:lstStyle/>
          <a:p>
            <a:pPr marL="0" indent="0">
              <a:buNone/>
            </a:pPr>
            <a:r>
              <a:rPr lang="de-DE" sz="2000" b="1" i="1" dirty="0" err="1"/>
              <a:t>Bottom</a:t>
            </a:r>
            <a:r>
              <a:rPr lang="de-DE" sz="2000" b="1" i="1" dirty="0"/>
              <a:t>-</a:t>
            </a:r>
            <a:r>
              <a:rPr lang="de-DE" sz="2000" b="1" i="1" dirty="0" err="1"/>
              <a:t>Up</a:t>
            </a:r>
            <a:r>
              <a:rPr lang="de-DE" sz="2000" b="1" dirty="0"/>
              <a:t>-Aggregation:</a:t>
            </a:r>
          </a:p>
          <a:p>
            <a:r>
              <a:rPr lang="de-DE" sz="2000" dirty="0"/>
              <a:t>Ziel: Erarbeitung einer gemeinsamen Beschreibung/Problemlösung/. . .  </a:t>
            </a:r>
          </a:p>
          <a:p>
            <a:r>
              <a:rPr lang="de-DE" sz="2000" dirty="0"/>
              <a:t>Vorgehen:</a:t>
            </a:r>
          </a:p>
          <a:p>
            <a:pPr lvl="1">
              <a:buFont typeface="Symbol" panose="05050102010706020507" pitchFamily="18" charset="2"/>
              <a:buChar char="-"/>
            </a:pPr>
            <a:r>
              <a:rPr lang="de-DE" sz="1600" dirty="0"/>
              <a:t>Jede Person erstellt zunächst eine Skizze(!) der Ziellösung.</a:t>
            </a:r>
          </a:p>
          <a:p>
            <a:pPr lvl="1">
              <a:buFont typeface="Symbol" panose="05050102010706020507" pitchFamily="18" charset="2"/>
              <a:buChar char="-"/>
            </a:pPr>
            <a:r>
              <a:rPr lang="de-DE" sz="1600" dirty="0"/>
              <a:t>Je zwei Personen erstellen dann aus ihren Vorlagen eine gemeinsame Skizze der Ziellösung.</a:t>
            </a:r>
          </a:p>
          <a:p>
            <a:pPr lvl="1">
              <a:buFont typeface="Symbol" panose="05050102010706020507" pitchFamily="18" charset="2"/>
              <a:buChar char="-"/>
            </a:pPr>
            <a:r>
              <a:rPr lang="de-DE" sz="1600" dirty="0"/>
              <a:t>Je zwei Zweiergruppen erstellen dann aus ihren Vorlagen eine gemeinsame Skizze der Ziellösung.</a:t>
            </a:r>
          </a:p>
          <a:p>
            <a:pPr lvl="1">
              <a:buFont typeface="Symbol" panose="05050102010706020507" pitchFamily="18" charset="2"/>
              <a:buChar char="-"/>
            </a:pPr>
            <a:r>
              <a:rPr lang="de-DE" sz="1600" dirty="0"/>
              <a:t>…</a:t>
            </a:r>
          </a:p>
          <a:p>
            <a:r>
              <a:rPr lang="de-DE" sz="2000" dirty="0"/>
              <a:t>Das Gesamtergebnis wird dann im Plenum vorgestellt.  </a:t>
            </a:r>
          </a:p>
          <a:p>
            <a:r>
              <a:rPr lang="de-DE" sz="2000" dirty="0">
                <a:solidFill>
                  <a:schemeClr val="bg1">
                    <a:lumMod val="50000"/>
                  </a:schemeClr>
                </a:solidFill>
              </a:rPr>
              <a:t>Im Data Mining: </a:t>
            </a:r>
            <a:r>
              <a:rPr lang="de-DE" sz="2000" dirty="0" err="1">
                <a:solidFill>
                  <a:schemeClr val="bg1">
                    <a:lumMod val="50000"/>
                  </a:schemeClr>
                </a:solidFill>
              </a:rPr>
              <a:t>Agglomeratives</a:t>
            </a:r>
            <a:r>
              <a:rPr lang="de-DE" sz="2000" dirty="0">
                <a:solidFill>
                  <a:schemeClr val="bg1">
                    <a:lumMod val="50000"/>
                  </a:schemeClr>
                </a:solidFill>
              </a:rPr>
              <a:t> Clustering.</a:t>
            </a:r>
          </a:p>
          <a:p>
            <a:pPr marL="0" indent="0">
              <a:buNone/>
            </a:pPr>
            <a:endParaRPr lang="de-DE" sz="2000" dirty="0"/>
          </a:p>
        </p:txBody>
      </p:sp>
    </p:spTree>
    <p:extLst>
      <p:ext uri="{BB962C8B-B14F-4D97-AF65-F5344CB8AC3E}">
        <p14:creationId xmlns:p14="http://schemas.microsoft.com/office/powerpoint/2010/main" val="158581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Gruppenarbeit in der Informatik?</a:t>
            </a:r>
          </a:p>
        </p:txBody>
      </p:sp>
      <p:sp>
        <p:nvSpPr>
          <p:cNvPr id="3" name="Foliennummernplatzhalter 2"/>
          <p:cNvSpPr>
            <a:spLocks noGrp="1"/>
          </p:cNvSpPr>
          <p:nvPr>
            <p:ph type="sldNum" sz="quarter" idx="12"/>
          </p:nvPr>
        </p:nvSpPr>
        <p:spPr/>
        <p:txBody>
          <a:bodyPr/>
          <a:lstStyle/>
          <a:p>
            <a:fld id="{31FC9972-F4DB-4390-B5B8-B6188D47A40F}" type="slidenum">
              <a:rPr lang="de-DE" smtClean="0"/>
              <a:t>2</a:t>
            </a:fld>
            <a:endParaRPr lang="de-DE"/>
          </a:p>
        </p:txBody>
      </p:sp>
    </p:spTree>
    <p:extLst>
      <p:ext uri="{BB962C8B-B14F-4D97-AF65-F5344CB8AC3E}">
        <p14:creationId xmlns:p14="http://schemas.microsoft.com/office/powerpoint/2010/main" val="186974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Anregungen für Überlegungen</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20</a:t>
            </a:fld>
            <a:endParaRPr lang="de-DE" dirty="0"/>
          </a:p>
        </p:txBody>
      </p:sp>
      <p:sp>
        <p:nvSpPr>
          <p:cNvPr id="4" name="Inhaltsplatzhalter 3"/>
          <p:cNvSpPr>
            <a:spLocks noGrp="1"/>
          </p:cNvSpPr>
          <p:nvPr>
            <p:ph idx="1"/>
          </p:nvPr>
        </p:nvSpPr>
        <p:spPr>
          <a:xfrm>
            <a:off x="970545" y="3993072"/>
            <a:ext cx="7379371" cy="1914433"/>
          </a:xfrm>
        </p:spPr>
        <p:txBody>
          <a:bodyPr>
            <a:normAutofit/>
          </a:bodyPr>
          <a:lstStyle/>
          <a:p>
            <a:pPr marL="0" indent="0">
              <a:buNone/>
            </a:pPr>
            <a:r>
              <a:rPr lang="de-DE" sz="2000" dirty="0"/>
              <a:t>Erstellen Sie einen Entwurf für</a:t>
            </a:r>
          </a:p>
          <a:p>
            <a:pPr marL="0" indent="0">
              <a:buNone/>
            </a:pPr>
            <a:r>
              <a:rPr lang="de-DE" sz="2000" dirty="0"/>
              <a:t>eine </a:t>
            </a:r>
            <a:r>
              <a:rPr lang="de-DE" sz="2000" dirty="0" err="1"/>
              <a:t>Tutorienstunde</a:t>
            </a:r>
            <a:r>
              <a:rPr lang="de-DE" sz="2000" dirty="0"/>
              <a:t> zu einem Thema Ihrer Wahl.</a:t>
            </a:r>
          </a:p>
          <a:p>
            <a:pPr marL="0" indent="0">
              <a:buNone/>
            </a:pPr>
            <a:r>
              <a:rPr lang="de-DE" sz="2000" dirty="0"/>
              <a:t>Verwenden Sie hierbei eine der besprochenen  Techniken zur Gruppenarbeit.</a:t>
            </a:r>
          </a:p>
          <a:p>
            <a:pPr marL="0" indent="0">
              <a:buNone/>
            </a:pPr>
            <a:r>
              <a:rPr lang="de-DE" sz="2000" dirty="0"/>
              <a:t>Erstellen Sie einen “Erwartungshorizont”.</a:t>
            </a:r>
          </a:p>
          <a:p>
            <a:pPr marL="0" indent="0">
              <a:buNone/>
            </a:pPr>
            <a:endParaRPr lang="de-DE" sz="2000" dirty="0"/>
          </a:p>
        </p:txBody>
      </p:sp>
    </p:spTree>
    <p:extLst>
      <p:ext uri="{BB962C8B-B14F-4D97-AF65-F5344CB8AC3E}">
        <p14:creationId xmlns:p14="http://schemas.microsoft.com/office/powerpoint/2010/main" val="294072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Zusammenfassung</a:t>
            </a:r>
          </a:p>
        </p:txBody>
      </p:sp>
      <p:sp>
        <p:nvSpPr>
          <p:cNvPr id="3" name="Foliennummernplatzhalter 2"/>
          <p:cNvSpPr>
            <a:spLocks noGrp="1"/>
          </p:cNvSpPr>
          <p:nvPr>
            <p:ph type="sldNum" sz="quarter" idx="11"/>
          </p:nvPr>
        </p:nvSpPr>
        <p:spPr/>
        <p:txBody>
          <a:bodyPr/>
          <a:lstStyle/>
          <a:p>
            <a:fld id="{726708A8-BD7C-4431-B90E-2C0CFD84E804}" type="slidenum">
              <a:rPr lang="de-DE" smtClean="0"/>
              <a:pPr/>
              <a:t>21</a:t>
            </a:fld>
            <a:endParaRPr lang="de-DE" dirty="0"/>
          </a:p>
        </p:txBody>
      </p:sp>
      <p:sp>
        <p:nvSpPr>
          <p:cNvPr id="4" name="Inhaltsplatzhalter 3"/>
          <p:cNvSpPr>
            <a:spLocks noGrp="1"/>
          </p:cNvSpPr>
          <p:nvPr>
            <p:ph idx="1"/>
          </p:nvPr>
        </p:nvSpPr>
        <p:spPr>
          <a:xfrm>
            <a:off x="814134" y="770022"/>
            <a:ext cx="10539663" cy="5553500"/>
          </a:xfrm>
        </p:spPr>
        <p:txBody>
          <a:bodyPr>
            <a:noAutofit/>
          </a:bodyPr>
          <a:lstStyle/>
          <a:p>
            <a:pPr marL="0" indent="0">
              <a:buNone/>
            </a:pPr>
            <a:r>
              <a:rPr lang="de-DE" sz="2000" b="1" dirty="0"/>
              <a:t>Partnerarbeit:</a:t>
            </a:r>
          </a:p>
          <a:p>
            <a:r>
              <a:rPr lang="de-DE" sz="2000" dirty="0"/>
              <a:t>Gemeinsame Erarbeitung.</a:t>
            </a:r>
          </a:p>
          <a:p>
            <a:pPr marL="0" indent="0">
              <a:buNone/>
            </a:pPr>
            <a:endParaRPr lang="de-DE" sz="2000" dirty="0"/>
          </a:p>
          <a:p>
            <a:pPr marL="0" indent="0">
              <a:buNone/>
            </a:pPr>
            <a:r>
              <a:rPr lang="de-DE" sz="2000" b="1" dirty="0"/>
              <a:t>Think-Pair-Share:</a:t>
            </a:r>
          </a:p>
          <a:p>
            <a:r>
              <a:rPr lang="de-DE" sz="2000" dirty="0"/>
              <a:t>Einzelerarbeitung – Gemeinsame Konsolidierung.</a:t>
            </a:r>
          </a:p>
          <a:p>
            <a:endParaRPr lang="de-DE" sz="2000" dirty="0"/>
          </a:p>
          <a:p>
            <a:pPr marL="0" indent="0">
              <a:buNone/>
            </a:pPr>
            <a:r>
              <a:rPr lang="de-DE" sz="2000" b="1" dirty="0"/>
              <a:t>Gruppenpuzzle:</a:t>
            </a:r>
          </a:p>
          <a:p>
            <a:r>
              <a:rPr lang="de-DE" sz="2000" dirty="0"/>
              <a:t>Gemeinsame Erarbeitung – Verteilte Weitergabe.</a:t>
            </a:r>
          </a:p>
          <a:p>
            <a:endParaRPr lang="de-DE" sz="2000" dirty="0"/>
          </a:p>
          <a:p>
            <a:pPr marL="0" indent="0">
              <a:buNone/>
            </a:pPr>
            <a:r>
              <a:rPr lang="de-DE" sz="2000" b="1" dirty="0"/>
              <a:t>Gruppen-Mindmaps:</a:t>
            </a:r>
          </a:p>
          <a:p>
            <a:r>
              <a:rPr lang="de-DE" sz="2000" dirty="0"/>
              <a:t>Gemeinsame Gestaltung der Wissensrepräsentation.</a:t>
            </a:r>
          </a:p>
          <a:p>
            <a:endParaRPr lang="de-DE" sz="2000" dirty="0"/>
          </a:p>
          <a:p>
            <a:pPr marL="0" indent="0">
              <a:buNone/>
            </a:pPr>
            <a:r>
              <a:rPr lang="de-DE" sz="2000" b="1" dirty="0"/>
              <a:t>Set-Methode:</a:t>
            </a:r>
          </a:p>
          <a:p>
            <a:r>
              <a:rPr lang="de-DE" sz="2000" dirty="0"/>
              <a:t>Gemeinsame Gestaltung der Wissensrepräsentation (</a:t>
            </a:r>
            <a:r>
              <a:rPr lang="de-DE" sz="2000" dirty="0" err="1"/>
              <a:t>bottom-up</a:t>
            </a:r>
            <a:r>
              <a:rPr lang="de-DE" sz="2000" dirty="0"/>
              <a:t>).</a:t>
            </a:r>
          </a:p>
          <a:p>
            <a:pPr marL="0" indent="0">
              <a:buNone/>
            </a:pPr>
            <a:endParaRPr lang="de-DE" sz="2000" dirty="0"/>
          </a:p>
        </p:txBody>
      </p:sp>
    </p:spTree>
    <p:extLst>
      <p:ext uri="{BB962C8B-B14F-4D97-AF65-F5344CB8AC3E}">
        <p14:creationId xmlns:p14="http://schemas.microsoft.com/office/powerpoint/2010/main" val="2736845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DE" dirty="0"/>
              <a:t>Literaturverzeichnis</a:t>
            </a:r>
          </a:p>
        </p:txBody>
      </p:sp>
      <p:sp>
        <p:nvSpPr>
          <p:cNvPr id="3" name="Inhaltsplatzhalter 2"/>
          <p:cNvSpPr>
            <a:spLocks noGrp="1"/>
          </p:cNvSpPr>
          <p:nvPr>
            <p:ph sz="quarter" idx="11"/>
          </p:nvPr>
        </p:nvSpPr>
        <p:spPr>
          <a:xfrm>
            <a:off x="985837" y="1455738"/>
            <a:ext cx="10071183" cy="4896936"/>
          </a:xfrm>
        </p:spPr>
        <p:txBody>
          <a:bodyPr>
            <a:noAutofit/>
          </a:bodyPr>
          <a:lstStyle/>
          <a:p>
            <a:pPr marL="0" indent="0">
              <a:buNone/>
            </a:pPr>
            <a:r>
              <a:rPr lang="de-DE" b="1" dirty="0"/>
              <a:t>[</a:t>
            </a:r>
            <a:r>
              <a:rPr lang="de-DE" b="1" dirty="0" err="1"/>
              <a:t>Buzan</a:t>
            </a:r>
            <a:r>
              <a:rPr lang="de-DE" b="1" dirty="0"/>
              <a:t>, 1993]</a:t>
            </a:r>
            <a:r>
              <a:rPr lang="de-DE" dirty="0"/>
              <a:t> </a:t>
            </a:r>
            <a:r>
              <a:rPr lang="de-DE" dirty="0" err="1"/>
              <a:t>Buzan</a:t>
            </a:r>
            <a:r>
              <a:rPr lang="de-DE" dirty="0"/>
              <a:t>, Tony: </a:t>
            </a:r>
            <a:r>
              <a:rPr lang="de-DE" i="1" dirty="0"/>
              <a:t>Kopftraining. Anleitung zum kreativen Denken. Tests und Übungen. </a:t>
            </a:r>
            <a:r>
              <a:rPr lang="de-DE" dirty="0"/>
              <a:t>Goldmann,  München, 1993.</a:t>
            </a:r>
          </a:p>
          <a:p>
            <a:pPr marL="0" indent="0">
              <a:buNone/>
            </a:pPr>
            <a:r>
              <a:rPr lang="de-DE" b="1" dirty="0"/>
              <a:t>[Frey-</a:t>
            </a:r>
            <a:r>
              <a:rPr lang="de-DE" b="1" dirty="0" err="1"/>
              <a:t>Elling</a:t>
            </a:r>
            <a:r>
              <a:rPr lang="de-DE" b="1" dirty="0"/>
              <a:t> und Frey, 2006]</a:t>
            </a:r>
            <a:r>
              <a:rPr lang="de-DE" dirty="0"/>
              <a:t>	Frey-</a:t>
            </a:r>
            <a:r>
              <a:rPr lang="de-DE" dirty="0" err="1"/>
              <a:t>Elling</a:t>
            </a:r>
            <a:r>
              <a:rPr lang="de-DE" dirty="0"/>
              <a:t>, Angela und Karl Frey: </a:t>
            </a:r>
            <a:r>
              <a:rPr lang="de-DE" i="1" dirty="0"/>
              <a:t>Gruppenpuzzle</a:t>
            </a:r>
            <a:r>
              <a:rPr lang="de-DE" dirty="0"/>
              <a:t>. In: [</a:t>
            </a:r>
            <a:r>
              <a:rPr lang="de-DE" dirty="0" err="1"/>
              <a:t>Wiechmann</a:t>
            </a:r>
            <a:r>
              <a:rPr lang="de-DE" dirty="0"/>
              <a:t>, 2006], S. 50–  57.</a:t>
            </a:r>
          </a:p>
          <a:p>
            <a:pPr marL="0" indent="0">
              <a:buNone/>
            </a:pPr>
            <a:r>
              <a:rPr lang="de-DE" b="1" dirty="0"/>
              <a:t>[Hartmann et al., 2006] </a:t>
            </a:r>
            <a:r>
              <a:rPr lang="de-DE" dirty="0"/>
              <a:t>Hartmann, Werner, Michael Näf  und Raimond Reichert: </a:t>
            </a:r>
            <a:r>
              <a:rPr lang="de-DE" i="1" dirty="0"/>
              <a:t>Informatikunterricht planen  und durchführen. </a:t>
            </a:r>
            <a:r>
              <a:rPr lang="de-DE" dirty="0"/>
              <a:t>Springer, Berlin, 2006.</a:t>
            </a:r>
          </a:p>
          <a:p>
            <a:pPr marL="0" indent="0">
              <a:buNone/>
            </a:pPr>
            <a:r>
              <a:rPr lang="de-DE" b="1" dirty="0"/>
              <a:t>[Lyman, 1981]</a:t>
            </a:r>
            <a:r>
              <a:rPr lang="de-DE" dirty="0"/>
              <a:t> Lyman, Frank T.: The </a:t>
            </a:r>
            <a:r>
              <a:rPr lang="de-DE" dirty="0" err="1"/>
              <a:t>responsive</a:t>
            </a:r>
            <a:r>
              <a:rPr lang="de-DE" dirty="0"/>
              <a:t> </a:t>
            </a:r>
            <a:r>
              <a:rPr lang="de-DE" dirty="0" err="1"/>
              <a:t>classroom</a:t>
            </a:r>
            <a:r>
              <a:rPr lang="de-DE" dirty="0"/>
              <a:t> </a:t>
            </a:r>
            <a:r>
              <a:rPr lang="de-DE" dirty="0" err="1"/>
              <a:t>discussion</a:t>
            </a:r>
            <a:r>
              <a:rPr lang="de-DE" dirty="0"/>
              <a:t>: The </a:t>
            </a:r>
            <a:r>
              <a:rPr lang="de-DE" dirty="0" err="1"/>
              <a:t>inclusion</a:t>
            </a:r>
            <a:r>
              <a:rPr lang="de-DE" dirty="0"/>
              <a:t> </a:t>
            </a:r>
            <a:r>
              <a:rPr lang="de-DE" dirty="0" err="1"/>
              <a:t>of</a:t>
            </a:r>
            <a:r>
              <a:rPr lang="de-DE" dirty="0"/>
              <a:t> all </a:t>
            </a:r>
            <a:r>
              <a:rPr lang="de-DE" dirty="0" err="1"/>
              <a:t>students</a:t>
            </a:r>
            <a:r>
              <a:rPr lang="de-DE" dirty="0"/>
              <a:t>. In: A. An-  </a:t>
            </a:r>
            <a:r>
              <a:rPr lang="de-DE" dirty="0" err="1"/>
              <a:t>derson</a:t>
            </a:r>
            <a:r>
              <a:rPr lang="de-DE" dirty="0"/>
              <a:t>, </a:t>
            </a:r>
            <a:r>
              <a:rPr lang="de-DE" dirty="0" err="1"/>
              <a:t>Hg</a:t>
            </a:r>
            <a:r>
              <a:rPr lang="de-DE" dirty="0"/>
              <a:t>., </a:t>
            </a:r>
            <a:r>
              <a:rPr lang="de-DE" i="1" dirty="0"/>
              <a:t>Mainstreaming</a:t>
            </a:r>
            <a:r>
              <a:rPr lang="de-DE" dirty="0"/>
              <a:t> Digest, S. 109–113, University </a:t>
            </a:r>
            <a:r>
              <a:rPr lang="de-DE" dirty="0" err="1"/>
              <a:t>of</a:t>
            </a:r>
            <a:r>
              <a:rPr lang="de-DE" dirty="0"/>
              <a:t> Maryland Press, College Park, 1981.</a:t>
            </a:r>
          </a:p>
          <a:p>
            <a:pPr marL="0" indent="0">
              <a:buNone/>
            </a:pPr>
            <a:r>
              <a:rPr lang="de-DE" b="1" dirty="0"/>
              <a:t>[</a:t>
            </a:r>
            <a:r>
              <a:rPr lang="de-DE" b="1" dirty="0" err="1"/>
              <a:t>Röthlisberger</a:t>
            </a:r>
            <a:r>
              <a:rPr lang="de-DE" b="1" dirty="0"/>
              <a:t> und Wittmann, 1994]</a:t>
            </a:r>
            <a:r>
              <a:rPr lang="de-DE" dirty="0"/>
              <a:t>	</a:t>
            </a:r>
            <a:r>
              <a:rPr lang="de-DE" dirty="0" err="1"/>
              <a:t>Röthlisberger</a:t>
            </a:r>
            <a:r>
              <a:rPr lang="de-DE" dirty="0"/>
              <a:t>, Urs und Armin Wittmann: Gruppenunterricht zum Thema  Routing-Algorithmen. ETH – </a:t>
            </a:r>
            <a:r>
              <a:rPr lang="de-DE" dirty="0" err="1"/>
              <a:t>EducETH</a:t>
            </a:r>
            <a:r>
              <a:rPr lang="de-DE" dirty="0"/>
              <a:t> – Routing Algorithmus (Puzzle). Online im Internet:  http://studsemjuel.nw.lo-net2.de/if/ausbildungsplan/Material/Gruppenarbeit/  routing.pdf [Stand: 2016-03-15], 1994.</a:t>
            </a:r>
          </a:p>
          <a:p>
            <a:pPr marL="0" indent="0">
              <a:buNone/>
            </a:pPr>
            <a:r>
              <a:rPr lang="de-DE" b="1" dirty="0"/>
              <a:t>[</a:t>
            </a:r>
            <a:r>
              <a:rPr lang="de-DE" b="1" dirty="0" err="1"/>
              <a:t>Wiechmann</a:t>
            </a:r>
            <a:r>
              <a:rPr lang="de-DE" b="1" dirty="0"/>
              <a:t>, 2006]</a:t>
            </a:r>
            <a:r>
              <a:rPr lang="de-DE" dirty="0"/>
              <a:t> </a:t>
            </a:r>
            <a:r>
              <a:rPr lang="de-DE" dirty="0" err="1"/>
              <a:t>Wiechmann</a:t>
            </a:r>
            <a:r>
              <a:rPr lang="de-DE" dirty="0"/>
              <a:t>, Jürgen, </a:t>
            </a:r>
            <a:r>
              <a:rPr lang="de-DE" dirty="0" err="1"/>
              <a:t>Hg</a:t>
            </a:r>
            <a:r>
              <a:rPr lang="de-DE" dirty="0"/>
              <a:t>.: </a:t>
            </a:r>
            <a:r>
              <a:rPr lang="de-DE" i="1" dirty="0"/>
              <a:t>Zwölf Unterrichtsmethoden</a:t>
            </a:r>
            <a:r>
              <a:rPr lang="de-DE" dirty="0"/>
              <a:t>. Beltz, Weinheim und Basel, 2006.</a:t>
            </a:r>
          </a:p>
          <a:p>
            <a:pPr marL="0" indent="0">
              <a:buNone/>
            </a:pPr>
            <a:endParaRPr lang="de-DE" dirty="0"/>
          </a:p>
        </p:txBody>
      </p:sp>
    </p:spTree>
    <p:extLst>
      <p:ext uri="{BB962C8B-B14F-4D97-AF65-F5344CB8AC3E}">
        <p14:creationId xmlns:p14="http://schemas.microsoft.com/office/powerpoint/2010/main" val="108134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A0F2E-B92F-414E-A138-ED0D1F4F710F}"/>
              </a:ext>
            </a:extLst>
          </p:cNvPr>
          <p:cNvSpPr>
            <a:spLocks noGrp="1"/>
          </p:cNvSpPr>
          <p:nvPr>
            <p:ph sz="quarter" idx="10"/>
          </p:nvPr>
        </p:nvSpPr>
        <p:spPr/>
        <p:txBody>
          <a:bodyPr/>
          <a:lstStyle/>
          <a:p>
            <a:r>
              <a:rPr lang="de-DE" dirty="0"/>
              <a:t>Hinweise</a:t>
            </a:r>
          </a:p>
        </p:txBody>
      </p:sp>
      <p:sp>
        <p:nvSpPr>
          <p:cNvPr id="3" name="Content Placeholder 2">
            <a:extLst>
              <a:ext uri="{FF2B5EF4-FFF2-40B4-BE49-F238E27FC236}">
                <a16:creationId xmlns:a16="http://schemas.microsoft.com/office/drawing/2014/main" id="{950DA1B0-D565-F54C-81FF-A84B8706DFDE}"/>
              </a:ext>
            </a:extLst>
          </p:cNvPr>
          <p:cNvSpPr>
            <a:spLocks noGrp="1"/>
          </p:cNvSpPr>
          <p:nvPr>
            <p:ph sz="quarter" idx="11"/>
          </p:nvPr>
        </p:nvSpPr>
        <p:spPr>
          <a:xfrm>
            <a:off x="3537679" y="1455738"/>
            <a:ext cx="7519341" cy="1287462"/>
          </a:xfrm>
        </p:spPr>
        <p:txBody>
          <a:bodyPr>
            <a:normAutofit/>
          </a:bodyPr>
          <a:lstStyle/>
          <a:p>
            <a:pPr marL="0" indent="0">
              <a:buNone/>
            </a:pPr>
            <a:r>
              <a:rPr lang="de-DE" dirty="0"/>
              <a:t>Materialien zur Tutorenschulung </a:t>
            </a:r>
            <a:r>
              <a:rPr lang="de-DE" dirty="0" err="1"/>
              <a:t>by</a:t>
            </a:r>
            <a:r>
              <a:rPr lang="de-DE" dirty="0"/>
              <a:t> </a:t>
            </a:r>
            <a:r>
              <a:rPr lang="de-DE" dirty="0">
                <a:hlinkClick r:id="rId2"/>
              </a:rPr>
              <a:t>Projekt KETTI: Kompetenzentwicklung von Tutorinnen und Tutoren in der Informatik</a:t>
            </a:r>
            <a:r>
              <a:rPr lang="de-DE" dirty="0"/>
              <a:t> </a:t>
            </a:r>
            <a:r>
              <a:rPr lang="de-DE" dirty="0" err="1"/>
              <a:t>is</a:t>
            </a:r>
            <a:r>
              <a:rPr lang="de-DE" dirty="0"/>
              <a:t> </a:t>
            </a:r>
            <a:r>
              <a:rPr lang="de-DE" dirty="0" err="1"/>
              <a:t>licensed</a:t>
            </a:r>
            <a:r>
              <a:rPr lang="de-DE" dirty="0"/>
              <a:t> </a:t>
            </a:r>
            <a:r>
              <a:rPr lang="de-DE" dirty="0" err="1"/>
              <a:t>under</a:t>
            </a:r>
            <a:r>
              <a:rPr lang="de-DE" dirty="0"/>
              <a:t> a </a:t>
            </a:r>
            <a:r>
              <a:rPr lang="de-DE" dirty="0">
                <a:hlinkClick r:id="rId3"/>
              </a:rPr>
              <a:t>Creative Commons Attribution-ShareAlike 4.0 International License</a:t>
            </a:r>
            <a:r>
              <a:rPr lang="de-DE" dirty="0"/>
              <a:t>.</a:t>
            </a:r>
          </a:p>
        </p:txBody>
      </p:sp>
      <p:pic>
        <p:nvPicPr>
          <p:cNvPr id="1026" name="Picture 2" descr="Creative Commons License">
            <a:extLst>
              <a:ext uri="{FF2B5EF4-FFF2-40B4-BE49-F238E27FC236}">
                <a16:creationId xmlns:a16="http://schemas.microsoft.com/office/drawing/2014/main" id="{EEFCD78B-D93F-5943-A7BA-BD27BC7EE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97" y="1505758"/>
            <a:ext cx="1352296" cy="4763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3D0CDE6-83C2-6D4C-9848-73FA6EBFFDD7}"/>
              </a:ext>
            </a:extLst>
          </p:cNvPr>
          <p:cNvPicPr>
            <a:picLocks noChangeAspect="1"/>
          </p:cNvPicPr>
          <p:nvPr/>
        </p:nvPicPr>
        <p:blipFill>
          <a:blip r:embed="rId5"/>
          <a:stretch>
            <a:fillRect/>
          </a:stretch>
        </p:blipFill>
        <p:spPr>
          <a:xfrm>
            <a:off x="892160" y="2920818"/>
            <a:ext cx="2363192" cy="1677866"/>
          </a:xfrm>
          <a:prstGeom prst="rect">
            <a:avLst/>
          </a:prstGeom>
        </p:spPr>
      </p:pic>
      <p:sp>
        <p:nvSpPr>
          <p:cNvPr id="6" name="Content Placeholder 2">
            <a:extLst>
              <a:ext uri="{FF2B5EF4-FFF2-40B4-BE49-F238E27FC236}">
                <a16:creationId xmlns:a16="http://schemas.microsoft.com/office/drawing/2014/main" id="{FD419646-3543-494B-BCA2-0C8BADDCDAED}"/>
              </a:ext>
            </a:extLst>
          </p:cNvPr>
          <p:cNvSpPr txBox="1">
            <a:spLocks/>
          </p:cNvSpPr>
          <p:nvPr/>
        </p:nvSpPr>
        <p:spPr>
          <a:xfrm>
            <a:off x="3537678" y="2977099"/>
            <a:ext cx="7519341" cy="1561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Das Vorhaben wurde im Rahmen der Förderbekanntmachung “Begleitforschung zum Qualitätspakt Lehre” aus Mitteln des Bundesministeriums für Bildung und Forschung unter dem Förderkennzeichen 01PB14007A gefördert. Die Verantwortung für den Inhalt dieser Veröffentlichung liegt beim Autor.</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211915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Partnerarbeit</a:t>
            </a:r>
          </a:p>
        </p:txBody>
      </p:sp>
      <p:sp>
        <p:nvSpPr>
          <p:cNvPr id="3" name="Foliennummernplatzhalter 2"/>
          <p:cNvSpPr>
            <a:spLocks noGrp="1"/>
          </p:cNvSpPr>
          <p:nvPr>
            <p:ph type="sldNum" sz="quarter" idx="11"/>
          </p:nvPr>
        </p:nvSpPr>
        <p:spPr/>
        <p:txBody>
          <a:bodyPr/>
          <a:lstStyle/>
          <a:p>
            <a:fld id="{726708A8-BD7C-4431-B90E-2C0CFD84E804}" type="slidenum">
              <a:rPr lang="de-DE" smtClean="0"/>
              <a:pPr/>
              <a:t>3</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Partnerarbeit in der Schule </a:t>
            </a:r>
            <a:r>
              <a:rPr lang="de-DE" sz="2000" b="1" dirty="0">
                <a:solidFill>
                  <a:schemeClr val="bg1">
                    <a:lumMod val="50000"/>
                  </a:schemeClr>
                </a:solidFill>
              </a:rPr>
              <a:t>(Beispiel nach [Hartmann et al., 2006, Kap. 14])</a:t>
            </a:r>
            <a:r>
              <a:rPr lang="de-DE" sz="2000" b="1" dirty="0"/>
              <a:t>:</a:t>
            </a:r>
          </a:p>
          <a:p>
            <a:r>
              <a:rPr lang="de-DE" sz="2000" dirty="0"/>
              <a:t>Methodik mit der zwei komplementäre Sichtweisen vermittelt werden können. </a:t>
            </a:r>
          </a:p>
          <a:p>
            <a:r>
              <a:rPr lang="de-DE" sz="2000" dirty="0"/>
              <a:t>Beispiel: Steuerung eines Roboters.</a:t>
            </a:r>
          </a:p>
          <a:p>
            <a:pPr lvl="1">
              <a:buFont typeface="Symbol" panose="05050102010706020507" pitchFamily="18" charset="2"/>
              <a:buChar char="-"/>
            </a:pPr>
            <a:r>
              <a:rPr lang="de-DE" sz="1600" dirty="0"/>
              <a:t>Ein Schüler „spielt“ einen Roboter, der die Umwelt über Sensoren wahrnimmt. Nicht bekannt ist der Algorithmus.</a:t>
            </a:r>
          </a:p>
          <a:p>
            <a:pPr lvl="1">
              <a:buFont typeface="Symbol" panose="05050102010706020507" pitchFamily="18" charset="2"/>
              <a:buChar char="-"/>
            </a:pPr>
            <a:r>
              <a:rPr lang="de-DE" sz="1600" dirty="0"/>
              <a:t>Ein Schüler „spielt“ das Steuerprogramm, das den Algorithmus ausführt.</a:t>
            </a:r>
          </a:p>
          <a:p>
            <a:pPr lvl="1">
              <a:buFont typeface="Symbol" panose="05050102010706020507" pitchFamily="18" charset="2"/>
              <a:buChar char="-"/>
            </a:pPr>
            <a:r>
              <a:rPr lang="de-DE" sz="1600" dirty="0"/>
              <a:t>Nicht bekannt ist die Umwelt.</a:t>
            </a:r>
          </a:p>
          <a:p>
            <a:pPr lvl="1">
              <a:buFont typeface="Symbol" panose="05050102010706020507" pitchFamily="18" charset="2"/>
              <a:buChar char="-"/>
            </a:pPr>
            <a:r>
              <a:rPr lang="de-DE" sz="1600" dirty="0"/>
              <a:t>Versuch, das jeweils der anderen Seite bekannte Wissen zu „lernen“.</a:t>
            </a:r>
          </a:p>
          <a:p>
            <a:r>
              <a:rPr lang="de-DE" sz="2000" dirty="0"/>
              <a:t>Typischer Zeitrahmen: 10–20 Minuten.</a:t>
            </a:r>
          </a:p>
          <a:p>
            <a:pPr marL="0" indent="0">
              <a:buNone/>
            </a:pPr>
            <a:r>
              <a:rPr lang="de-DE" sz="2000" b="1" dirty="0"/>
              <a:t>Beispiel aus der Softwareentwicklung:</a:t>
            </a:r>
          </a:p>
          <a:p>
            <a:r>
              <a:rPr lang="de-DE" sz="2000" dirty="0"/>
              <a:t>Paarprogrammierung: Eine Person erstellt Programmtext, die andere Person ist gleichzeitig  beobachtend/hinterfragend/korrigierend tätig.</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411526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Think-Pair-Share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4</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Kombinierte Einzel- und Partner-Arbeit [Lyman, 1981]:</a:t>
            </a:r>
          </a:p>
          <a:p>
            <a:r>
              <a:rPr lang="de-DE" sz="2000" dirty="0"/>
              <a:t>Formulieren einer Fragestellung durch die Lehrperson.</a:t>
            </a:r>
          </a:p>
          <a:p>
            <a:r>
              <a:rPr lang="de-DE" sz="2000" dirty="0"/>
              <a:t>Möglichkeit für Studierende, individuell einige Minuten über die Frage nachzudenken. </a:t>
            </a:r>
            <a:r>
              <a:rPr lang="de-DE" sz="2000" dirty="0">
                <a:solidFill>
                  <a:schemeClr val="bg1">
                    <a:lumMod val="50000"/>
                  </a:schemeClr>
                </a:solidFill>
              </a:rPr>
              <a:t>Think</a:t>
            </a:r>
          </a:p>
          <a:p>
            <a:r>
              <a:rPr lang="de-DE" sz="2000" dirty="0"/>
              <a:t>Diskussion der Fragestellung in Gruppen von zwei bis maximal(!) vier Personen. </a:t>
            </a:r>
            <a:r>
              <a:rPr lang="de-DE" sz="2000" dirty="0">
                <a:solidFill>
                  <a:schemeClr val="bg1">
                    <a:lumMod val="50000"/>
                  </a:schemeClr>
                </a:solidFill>
              </a:rPr>
              <a:t>Pair</a:t>
            </a:r>
            <a:r>
              <a:rPr lang="de-DE" sz="2000" dirty="0"/>
              <a:t>  </a:t>
            </a:r>
          </a:p>
          <a:p>
            <a:r>
              <a:rPr lang="de-DE" sz="2000" dirty="0"/>
              <a:t>„Einsammeln“ der Antworten mehrerer oder aller Gruppen. </a:t>
            </a:r>
          </a:p>
          <a:p>
            <a:r>
              <a:rPr lang="de-DE" sz="2000" dirty="0"/>
              <a:t>Diskussion der Antworten im Plenum. </a:t>
            </a:r>
            <a:r>
              <a:rPr lang="de-DE" sz="2000" dirty="0">
                <a:solidFill>
                  <a:schemeClr val="bg1">
                    <a:lumMod val="50000"/>
                  </a:schemeClr>
                </a:solidFill>
              </a:rPr>
              <a:t>Share</a:t>
            </a:r>
          </a:p>
          <a:p>
            <a:pPr marL="0" indent="0">
              <a:buNone/>
            </a:pPr>
            <a:endParaRPr lang="de-DE" sz="2000" dirty="0"/>
          </a:p>
          <a:p>
            <a:pPr marL="0" indent="0">
              <a:buNone/>
            </a:pPr>
            <a:r>
              <a:rPr lang="de-DE" sz="2000" b="1" dirty="0"/>
              <a:t>Eigenschaften von „Think-Pair-Share“:</a:t>
            </a:r>
          </a:p>
          <a:p>
            <a:r>
              <a:rPr lang="de-DE" sz="2000" dirty="0"/>
              <a:t>Aktivierung einer großen Anzahl an Studierenden.</a:t>
            </a:r>
          </a:p>
          <a:p>
            <a:r>
              <a:rPr lang="de-DE" sz="2000" dirty="0"/>
              <a:t>Kein „Verstecken“ bei Antwort möglich (→ „</a:t>
            </a:r>
            <a:r>
              <a:rPr lang="de-DE" sz="2000" i="1" dirty="0" err="1"/>
              <a:t>Everybody</a:t>
            </a:r>
            <a:r>
              <a:rPr lang="de-DE" sz="2000" i="1" dirty="0"/>
              <a:t> </a:t>
            </a:r>
            <a:r>
              <a:rPr lang="de-DE" sz="2000" i="1" dirty="0" err="1"/>
              <a:t>Writes</a:t>
            </a:r>
            <a:r>
              <a:rPr lang="de-DE" sz="2000" dirty="0"/>
              <a:t>“, „</a:t>
            </a:r>
            <a:r>
              <a:rPr lang="de-DE" sz="2000" i="1" dirty="0" err="1"/>
              <a:t>Cold</a:t>
            </a:r>
            <a:r>
              <a:rPr lang="de-DE" sz="2000" i="1" dirty="0"/>
              <a:t> Call</a:t>
            </a:r>
            <a:r>
              <a:rPr lang="de-DE" sz="2000" dirty="0"/>
              <a:t>“).</a:t>
            </a:r>
          </a:p>
          <a:p>
            <a:r>
              <a:rPr lang="de-DE" sz="2000" dirty="0"/>
              <a:t>Bei längeren </a:t>
            </a:r>
            <a:r>
              <a:rPr lang="de-DE" sz="2000" i="1" dirty="0"/>
              <a:t>pair</a:t>
            </a:r>
            <a:r>
              <a:rPr lang="de-DE" sz="2000" dirty="0"/>
              <a:t>-Phasen: Möglichkeit, den Studierenden bei Diskussionen zuzuhören.</a:t>
            </a:r>
          </a:p>
          <a:p>
            <a:pPr marL="0" indent="0">
              <a:buNone/>
            </a:pPr>
            <a:endParaRPr lang="de-DE" sz="2000" dirty="0"/>
          </a:p>
          <a:p>
            <a:pPr marL="0" indent="0">
              <a:buNone/>
            </a:pPr>
            <a:r>
              <a:rPr lang="de-DE" sz="1400" dirty="0"/>
              <a:t>Beispielvideos verfügbar unter: http://serc.carleton.edu/introgeo/interactive/tpshare.html</a:t>
            </a:r>
          </a:p>
          <a:p>
            <a:pPr marL="0" indent="0">
              <a:buNone/>
            </a:pPr>
            <a:endParaRPr lang="de-DE" sz="2000" dirty="0"/>
          </a:p>
        </p:txBody>
      </p:sp>
    </p:spTree>
    <p:extLst>
      <p:ext uri="{BB962C8B-B14F-4D97-AF65-F5344CB8AC3E}">
        <p14:creationId xmlns:p14="http://schemas.microsoft.com/office/powerpoint/2010/main" val="228993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5</a:t>
            </a:fld>
            <a:endParaRPr lang="de-DE" dirty="0"/>
          </a:p>
        </p:txBody>
      </p:sp>
      <p:sp>
        <p:nvSpPr>
          <p:cNvPr id="4" name="Inhaltsplatzhalter 3"/>
          <p:cNvSpPr>
            <a:spLocks noGrp="1"/>
          </p:cNvSpPr>
          <p:nvPr>
            <p:ph idx="1"/>
          </p:nvPr>
        </p:nvSpPr>
        <p:spPr>
          <a:xfrm>
            <a:off x="814134" y="1153619"/>
            <a:ext cx="10539663" cy="2756643"/>
          </a:xfrm>
        </p:spPr>
        <p:txBody>
          <a:bodyPr>
            <a:normAutofit/>
          </a:bodyPr>
          <a:lstStyle/>
          <a:p>
            <a:pPr marL="0" indent="0">
              <a:buNone/>
            </a:pPr>
            <a:r>
              <a:rPr lang="de-DE" sz="2000" b="1" dirty="0"/>
              <a:t>Erarbeitung mehrerer Inhalte in Gruppen.</a:t>
            </a:r>
          </a:p>
          <a:p>
            <a:r>
              <a:rPr lang="de-DE" sz="2000" dirty="0"/>
              <a:t>Methodik, mit der Wissen über mehrere Aspekte vermittelt werden kann.  </a:t>
            </a:r>
          </a:p>
          <a:p>
            <a:r>
              <a:rPr lang="de-DE" sz="2000" dirty="0"/>
              <a:t>Expertenrunde:</a:t>
            </a:r>
          </a:p>
          <a:p>
            <a:pPr lvl="1">
              <a:buFont typeface="Symbol" panose="05050102010706020507" pitchFamily="18" charset="2"/>
              <a:buChar char="-"/>
            </a:pPr>
            <a:r>
              <a:rPr lang="de-DE" sz="1600" dirty="0"/>
              <a:t>Aufteilung der n Studierenden in x Gruppen.</a:t>
            </a:r>
          </a:p>
          <a:p>
            <a:pPr lvl="1">
              <a:buFont typeface="Symbol" panose="05050102010706020507" pitchFamily="18" charset="2"/>
              <a:buChar char="-"/>
            </a:pPr>
            <a:r>
              <a:rPr lang="de-DE" sz="1600" dirty="0"/>
              <a:t>Erarbeiten je eines Inhalts pro Gruppe.</a:t>
            </a:r>
          </a:p>
          <a:p>
            <a:r>
              <a:rPr lang="de-DE" sz="2000" dirty="0"/>
              <a:t>Unterrichtsrunde:</a:t>
            </a:r>
          </a:p>
          <a:p>
            <a:pPr lvl="1">
              <a:buFont typeface="Symbol" panose="05050102010706020507" pitchFamily="18" charset="2"/>
              <a:buChar char="-"/>
            </a:pPr>
            <a:r>
              <a:rPr lang="de-DE" sz="1600" dirty="0"/>
              <a:t>Aufteilen in Gruppen der Größe x (ein ”Experte“ für jeden Inhalt pro Gruppe).</a:t>
            </a:r>
          </a:p>
          <a:p>
            <a:pPr lvl="1">
              <a:buFont typeface="Symbol" panose="05050102010706020507" pitchFamily="18" charset="2"/>
              <a:buChar char="-"/>
            </a:pPr>
            <a:r>
              <a:rPr lang="de-DE" sz="1600" dirty="0"/>
              <a:t>(Bei „Rundungsfehlern“: Mehr als ein Experte pro Thema und Gruppe.)</a:t>
            </a:r>
          </a:p>
          <a:p>
            <a:pPr marL="0" indent="0">
              <a:buNone/>
            </a:pPr>
            <a:endParaRPr lang="de-DE" sz="2000" dirty="0"/>
          </a:p>
        </p:txBody>
      </p:sp>
      <p:grpSp>
        <p:nvGrpSpPr>
          <p:cNvPr id="66" name="Gruppieren 65"/>
          <p:cNvGrpSpPr/>
          <p:nvPr/>
        </p:nvGrpSpPr>
        <p:grpSpPr>
          <a:xfrm>
            <a:off x="2157358" y="3872710"/>
            <a:ext cx="3337179" cy="2149736"/>
            <a:chOff x="1017292" y="4057191"/>
            <a:chExt cx="3337179" cy="2149736"/>
          </a:xfrm>
        </p:grpSpPr>
        <p:grpSp>
          <p:nvGrpSpPr>
            <p:cNvPr id="62" name="Gruppieren 61"/>
            <p:cNvGrpSpPr/>
            <p:nvPr/>
          </p:nvGrpSpPr>
          <p:grpSpPr>
            <a:xfrm>
              <a:off x="1094873" y="4293859"/>
              <a:ext cx="3259598" cy="1913068"/>
              <a:chOff x="1094873" y="4293859"/>
              <a:chExt cx="3621506" cy="2177716"/>
            </a:xfrm>
          </p:grpSpPr>
          <p:sp>
            <p:nvSpPr>
              <p:cNvPr id="6" name="Rechteck 5"/>
              <p:cNvSpPr/>
              <p:nvPr/>
            </p:nvSpPr>
            <p:spPr>
              <a:xfrm>
                <a:off x="1094873" y="4293859"/>
                <a:ext cx="3621506" cy="2177716"/>
              </a:xfrm>
              <a:prstGeom prst="rect">
                <a:avLst/>
              </a:prstGeom>
              <a:ln>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8" name="Abgerundetes Rechteck 7"/>
              <p:cNvSpPr/>
              <p:nvPr/>
            </p:nvSpPr>
            <p:spPr>
              <a:xfrm rot="597888">
                <a:off x="1552074" y="4728410"/>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Abgerundetes Rechteck 8"/>
              <p:cNvSpPr/>
              <p:nvPr/>
            </p:nvSpPr>
            <p:spPr>
              <a:xfrm rot="1146869">
                <a:off x="2598821" y="5232322"/>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Abgerundetes Rechteck 9"/>
              <p:cNvSpPr/>
              <p:nvPr/>
            </p:nvSpPr>
            <p:spPr>
              <a:xfrm rot="20929373">
                <a:off x="1552074" y="5787188"/>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 name="Abgerundetes Rechteck 10"/>
              <p:cNvSpPr/>
              <p:nvPr/>
            </p:nvSpPr>
            <p:spPr>
              <a:xfrm rot="849269">
                <a:off x="3509211" y="5787188"/>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Abgerundetes Rechteck 11"/>
              <p:cNvSpPr/>
              <p:nvPr/>
            </p:nvSpPr>
            <p:spPr>
              <a:xfrm rot="20898603">
                <a:off x="3509211" y="4728410"/>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Ellipse 12"/>
              <p:cNvSpPr/>
              <p:nvPr/>
            </p:nvSpPr>
            <p:spPr>
              <a:xfrm>
                <a:off x="1858879" y="442818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16" name="Ellipse 15"/>
              <p:cNvSpPr/>
              <p:nvPr/>
            </p:nvSpPr>
            <p:spPr>
              <a:xfrm>
                <a:off x="2217433" y="4878805"/>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17" name="Ellipse 16"/>
              <p:cNvSpPr/>
              <p:nvPr/>
            </p:nvSpPr>
            <p:spPr>
              <a:xfrm>
                <a:off x="1239252" y="4634946"/>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18" name="Ellipse 17"/>
              <p:cNvSpPr/>
              <p:nvPr/>
            </p:nvSpPr>
            <p:spPr>
              <a:xfrm>
                <a:off x="1845172" y="5108362"/>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19" name="Ellipse 18"/>
              <p:cNvSpPr/>
              <p:nvPr/>
            </p:nvSpPr>
            <p:spPr>
              <a:xfrm>
                <a:off x="1528740" y="5052962"/>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a:ln w="0"/>
                    <a:solidFill>
                      <a:schemeClr val="tx1"/>
                    </a:solidFill>
                    <a:effectLst>
                      <a:outerShdw blurRad="38100" dist="19050" dir="2700000" algn="tl" rotWithShape="0">
                        <a:schemeClr val="dk1">
                          <a:alpha val="40000"/>
                        </a:schemeClr>
                      </a:outerShdw>
                    </a:effectLst>
                  </a:rPr>
                  <a:t>A</a:t>
                </a:r>
                <a:endParaRPr lang="de-DE" sz="1200" dirty="0">
                  <a:ln w="0"/>
                  <a:solidFill>
                    <a:schemeClr val="tx1"/>
                  </a:solidFill>
                  <a:effectLst>
                    <a:outerShdw blurRad="38100" dist="19050" dir="2700000" algn="tl" rotWithShape="0">
                      <a:schemeClr val="dk1">
                        <a:alpha val="40000"/>
                      </a:schemeClr>
                    </a:outerShdw>
                  </a:effectLst>
                </a:endParaRPr>
              </a:p>
            </p:txBody>
          </p:sp>
          <p:sp>
            <p:nvSpPr>
              <p:cNvPr id="20" name="Ellipse 19"/>
              <p:cNvSpPr/>
              <p:nvPr/>
            </p:nvSpPr>
            <p:spPr>
              <a:xfrm>
                <a:off x="3654913" y="4443059"/>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22" name="Ellipse 21"/>
              <p:cNvSpPr/>
              <p:nvPr/>
            </p:nvSpPr>
            <p:spPr>
              <a:xfrm>
                <a:off x="3928972" y="5038283"/>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23" name="Ellipse 22"/>
              <p:cNvSpPr/>
              <p:nvPr/>
            </p:nvSpPr>
            <p:spPr>
              <a:xfrm>
                <a:off x="3654913" y="509676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24" name="Ellipse 23"/>
              <p:cNvSpPr/>
              <p:nvPr/>
            </p:nvSpPr>
            <p:spPr>
              <a:xfrm>
                <a:off x="3258676" y="489074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25" name="Ellipse 24"/>
              <p:cNvSpPr/>
              <p:nvPr/>
            </p:nvSpPr>
            <p:spPr>
              <a:xfrm>
                <a:off x="4165239" y="4664306"/>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26" name="Ellipse 25"/>
              <p:cNvSpPr/>
              <p:nvPr/>
            </p:nvSpPr>
            <p:spPr>
              <a:xfrm>
                <a:off x="1610556" y="551106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27" name="Ellipse 26"/>
              <p:cNvSpPr/>
              <p:nvPr/>
            </p:nvSpPr>
            <p:spPr>
              <a:xfrm>
                <a:off x="1963813" y="6085957"/>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28" name="Ellipse 27"/>
              <p:cNvSpPr/>
              <p:nvPr/>
            </p:nvSpPr>
            <p:spPr>
              <a:xfrm>
                <a:off x="1655433" y="6163801"/>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29" name="Ellipse 28"/>
              <p:cNvSpPr/>
              <p:nvPr/>
            </p:nvSpPr>
            <p:spPr>
              <a:xfrm>
                <a:off x="2217433" y="5713151"/>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30" name="Ellipse 29"/>
              <p:cNvSpPr/>
              <p:nvPr/>
            </p:nvSpPr>
            <p:spPr>
              <a:xfrm>
                <a:off x="1255078" y="5923821"/>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31" name="Ellipse 30"/>
              <p:cNvSpPr/>
              <p:nvPr/>
            </p:nvSpPr>
            <p:spPr>
              <a:xfrm>
                <a:off x="3745955" y="5513409"/>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32" name="Ellipse 31"/>
              <p:cNvSpPr/>
              <p:nvPr/>
            </p:nvSpPr>
            <p:spPr>
              <a:xfrm>
                <a:off x="4134340" y="5957527"/>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33" name="Ellipse 32"/>
              <p:cNvSpPr/>
              <p:nvPr/>
            </p:nvSpPr>
            <p:spPr>
              <a:xfrm>
                <a:off x="3732812" y="6153319"/>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34" name="Ellipse 33"/>
              <p:cNvSpPr/>
              <p:nvPr/>
            </p:nvSpPr>
            <p:spPr>
              <a:xfrm>
                <a:off x="3445601" y="6085957"/>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35" name="Ellipse 34"/>
              <p:cNvSpPr/>
              <p:nvPr/>
            </p:nvSpPr>
            <p:spPr>
              <a:xfrm>
                <a:off x="3237721" y="5670791"/>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grpSp>
        <p:sp>
          <p:nvSpPr>
            <p:cNvPr id="64" name="Textfeld 63"/>
            <p:cNvSpPr txBox="1"/>
            <p:nvPr/>
          </p:nvSpPr>
          <p:spPr>
            <a:xfrm>
              <a:off x="1017292" y="4057191"/>
              <a:ext cx="1952816" cy="261610"/>
            </a:xfrm>
            <a:prstGeom prst="rect">
              <a:avLst/>
            </a:prstGeom>
            <a:noFill/>
          </p:spPr>
          <p:txBody>
            <a:bodyPr wrap="square" rtlCol="0">
              <a:spAutoFit/>
            </a:bodyPr>
            <a:lstStyle/>
            <a:p>
              <a:r>
                <a:rPr lang="de-DE" sz="1100" dirty="0"/>
                <a:t>Expertenrunde:</a:t>
              </a:r>
            </a:p>
          </p:txBody>
        </p:sp>
      </p:grpSp>
      <p:grpSp>
        <p:nvGrpSpPr>
          <p:cNvPr id="67" name="Gruppieren 66"/>
          <p:cNvGrpSpPr/>
          <p:nvPr/>
        </p:nvGrpSpPr>
        <p:grpSpPr>
          <a:xfrm>
            <a:off x="6916998" y="3872710"/>
            <a:ext cx="3311559" cy="2154970"/>
            <a:chOff x="5820408" y="4051957"/>
            <a:chExt cx="3311559" cy="2154970"/>
          </a:xfrm>
        </p:grpSpPr>
        <p:grpSp>
          <p:nvGrpSpPr>
            <p:cNvPr id="63" name="Gruppieren 62"/>
            <p:cNvGrpSpPr/>
            <p:nvPr/>
          </p:nvGrpSpPr>
          <p:grpSpPr>
            <a:xfrm>
              <a:off x="5890456" y="4293859"/>
              <a:ext cx="3241511" cy="1913068"/>
              <a:chOff x="5746078" y="4293859"/>
              <a:chExt cx="3621506" cy="2177716"/>
            </a:xfrm>
          </p:grpSpPr>
          <p:sp>
            <p:nvSpPr>
              <p:cNvPr id="36" name="Rechteck 35"/>
              <p:cNvSpPr/>
              <p:nvPr/>
            </p:nvSpPr>
            <p:spPr>
              <a:xfrm>
                <a:off x="5746078" y="4293859"/>
                <a:ext cx="3621506" cy="2177716"/>
              </a:xfrm>
              <a:prstGeom prst="rect">
                <a:avLst/>
              </a:prstGeom>
              <a:ln>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37" name="Abgerundetes Rechteck 36"/>
              <p:cNvSpPr/>
              <p:nvPr/>
            </p:nvSpPr>
            <p:spPr>
              <a:xfrm rot="597888">
                <a:off x="6203279" y="4728410"/>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8" name="Abgerundetes Rechteck 37"/>
              <p:cNvSpPr/>
              <p:nvPr/>
            </p:nvSpPr>
            <p:spPr>
              <a:xfrm rot="1146869">
                <a:off x="7250026" y="5232322"/>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9" name="Abgerundetes Rechteck 38"/>
              <p:cNvSpPr/>
              <p:nvPr/>
            </p:nvSpPr>
            <p:spPr>
              <a:xfrm rot="20929373">
                <a:off x="6203279" y="5787188"/>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0" name="Abgerundetes Rechteck 39"/>
              <p:cNvSpPr/>
              <p:nvPr/>
            </p:nvSpPr>
            <p:spPr>
              <a:xfrm rot="849269">
                <a:off x="8160416" y="5787188"/>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1" name="Abgerundetes Rechteck 40"/>
              <p:cNvSpPr/>
              <p:nvPr/>
            </p:nvSpPr>
            <p:spPr>
              <a:xfrm rot="20898603">
                <a:off x="8160416" y="4728410"/>
                <a:ext cx="613610" cy="30079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2" name="Ellipse 41"/>
              <p:cNvSpPr/>
              <p:nvPr/>
            </p:nvSpPr>
            <p:spPr>
              <a:xfrm>
                <a:off x="6510084" y="442818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43" name="Ellipse 42"/>
              <p:cNvSpPr/>
              <p:nvPr/>
            </p:nvSpPr>
            <p:spPr>
              <a:xfrm>
                <a:off x="8264184" y="4420246"/>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44" name="Ellipse 43"/>
              <p:cNvSpPr/>
              <p:nvPr/>
            </p:nvSpPr>
            <p:spPr>
              <a:xfrm>
                <a:off x="6336712" y="548116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45" name="Ellipse 44"/>
              <p:cNvSpPr/>
              <p:nvPr/>
            </p:nvSpPr>
            <p:spPr>
              <a:xfrm>
                <a:off x="8392292" y="549591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A</a:t>
                </a:r>
              </a:p>
            </p:txBody>
          </p:sp>
          <p:sp>
            <p:nvSpPr>
              <p:cNvPr id="46" name="Ellipse 45"/>
              <p:cNvSpPr/>
              <p:nvPr/>
            </p:nvSpPr>
            <p:spPr>
              <a:xfrm>
                <a:off x="7551001" y="4955454"/>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a:ln w="0"/>
                    <a:solidFill>
                      <a:schemeClr val="tx1"/>
                    </a:solidFill>
                    <a:effectLst>
                      <a:outerShdw blurRad="38100" dist="19050" dir="2700000" algn="tl" rotWithShape="0">
                        <a:schemeClr val="dk1">
                          <a:alpha val="40000"/>
                        </a:schemeClr>
                      </a:outerShdw>
                    </a:effectLst>
                  </a:rPr>
                  <a:t>A</a:t>
                </a:r>
                <a:endParaRPr lang="de-DE" sz="1200" dirty="0">
                  <a:ln w="0"/>
                  <a:solidFill>
                    <a:schemeClr val="tx1"/>
                  </a:solidFill>
                  <a:effectLst>
                    <a:outerShdw blurRad="38100" dist="19050" dir="2700000" algn="tl" rotWithShape="0">
                      <a:schemeClr val="dk1">
                        <a:alpha val="40000"/>
                      </a:schemeClr>
                    </a:outerShdw>
                  </a:effectLst>
                </a:endParaRPr>
              </a:p>
            </p:txBody>
          </p:sp>
          <p:sp>
            <p:nvSpPr>
              <p:cNvPr id="47" name="Ellipse 46"/>
              <p:cNvSpPr/>
              <p:nvPr/>
            </p:nvSpPr>
            <p:spPr>
              <a:xfrm>
                <a:off x="7862190" y="5388709"/>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48" name="Ellipse 47"/>
              <p:cNvSpPr/>
              <p:nvPr/>
            </p:nvSpPr>
            <p:spPr>
              <a:xfrm>
                <a:off x="8823204" y="464134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49" name="Ellipse 48"/>
              <p:cNvSpPr/>
              <p:nvPr/>
            </p:nvSpPr>
            <p:spPr>
              <a:xfrm>
                <a:off x="8798135" y="5957527"/>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50" name="Ellipse 49"/>
              <p:cNvSpPr/>
              <p:nvPr/>
            </p:nvSpPr>
            <p:spPr>
              <a:xfrm>
                <a:off x="6885875" y="573056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51" name="Ellipse 50"/>
              <p:cNvSpPr/>
              <p:nvPr/>
            </p:nvSpPr>
            <p:spPr>
              <a:xfrm>
                <a:off x="6842719" y="4878805"/>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B</a:t>
                </a:r>
              </a:p>
            </p:txBody>
          </p:sp>
          <p:sp>
            <p:nvSpPr>
              <p:cNvPr id="52" name="Ellipse 51"/>
              <p:cNvSpPr/>
              <p:nvPr/>
            </p:nvSpPr>
            <p:spPr>
              <a:xfrm>
                <a:off x="7341414" y="5560580"/>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53" name="Ellipse 52"/>
              <p:cNvSpPr/>
              <p:nvPr/>
            </p:nvSpPr>
            <p:spPr>
              <a:xfrm>
                <a:off x="8425026" y="5052725"/>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54" name="Ellipse 53"/>
              <p:cNvSpPr/>
              <p:nvPr/>
            </p:nvSpPr>
            <p:spPr>
              <a:xfrm>
                <a:off x="6469007" y="6107548"/>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55" name="Ellipse 54"/>
              <p:cNvSpPr/>
              <p:nvPr/>
            </p:nvSpPr>
            <p:spPr>
              <a:xfrm>
                <a:off x="6336712" y="5070785"/>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56" name="Ellipse 55"/>
              <p:cNvSpPr/>
              <p:nvPr/>
            </p:nvSpPr>
            <p:spPr>
              <a:xfrm>
                <a:off x="8274984" y="6124285"/>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C</a:t>
                </a:r>
              </a:p>
            </p:txBody>
          </p:sp>
          <p:sp>
            <p:nvSpPr>
              <p:cNvPr id="57" name="Ellipse 56"/>
              <p:cNvSpPr/>
              <p:nvPr/>
            </p:nvSpPr>
            <p:spPr>
              <a:xfrm>
                <a:off x="7016280" y="5080154"/>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58" name="Ellipse 57"/>
              <p:cNvSpPr/>
              <p:nvPr/>
            </p:nvSpPr>
            <p:spPr>
              <a:xfrm>
                <a:off x="5896327" y="4663611"/>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59" name="Ellipse 58"/>
              <p:cNvSpPr/>
              <p:nvPr/>
            </p:nvSpPr>
            <p:spPr>
              <a:xfrm>
                <a:off x="7890219" y="4864224"/>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60" name="Ellipse 59"/>
              <p:cNvSpPr/>
              <p:nvPr/>
            </p:nvSpPr>
            <p:spPr>
              <a:xfrm>
                <a:off x="5917832" y="5916652"/>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sp>
            <p:nvSpPr>
              <p:cNvPr id="61" name="Ellipse 60"/>
              <p:cNvSpPr/>
              <p:nvPr/>
            </p:nvSpPr>
            <p:spPr>
              <a:xfrm>
                <a:off x="7923840" y="5696485"/>
                <a:ext cx="234616" cy="249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D</a:t>
                </a:r>
              </a:p>
            </p:txBody>
          </p:sp>
        </p:grpSp>
        <p:sp>
          <p:nvSpPr>
            <p:cNvPr id="65" name="Textfeld 64"/>
            <p:cNvSpPr txBox="1"/>
            <p:nvPr/>
          </p:nvSpPr>
          <p:spPr>
            <a:xfrm>
              <a:off x="5820408" y="4051957"/>
              <a:ext cx="1952816" cy="261610"/>
            </a:xfrm>
            <a:prstGeom prst="rect">
              <a:avLst/>
            </a:prstGeom>
            <a:noFill/>
          </p:spPr>
          <p:txBody>
            <a:bodyPr wrap="square" rtlCol="0">
              <a:spAutoFit/>
            </a:bodyPr>
            <a:lstStyle/>
            <a:p>
              <a:r>
                <a:rPr lang="de-DE" sz="1100" dirty="0"/>
                <a:t>Unterrichtsrunde:</a:t>
              </a:r>
            </a:p>
          </p:txBody>
        </p:sp>
      </p:grpSp>
      <p:sp>
        <p:nvSpPr>
          <p:cNvPr id="68" name="Textfeld 67"/>
          <p:cNvSpPr txBox="1"/>
          <p:nvPr/>
        </p:nvSpPr>
        <p:spPr>
          <a:xfrm>
            <a:off x="1598869" y="6134047"/>
            <a:ext cx="4331463" cy="307777"/>
          </a:xfrm>
          <a:prstGeom prst="rect">
            <a:avLst/>
          </a:prstGeom>
          <a:noFill/>
        </p:spPr>
        <p:txBody>
          <a:bodyPr wrap="square" rtlCol="0">
            <a:spAutoFit/>
          </a:bodyPr>
          <a:lstStyle/>
          <a:p>
            <a:r>
              <a:rPr lang="de-DE" sz="1400" dirty="0"/>
              <a:t>Vorlage für diesen Abschnitt: [Frey-</a:t>
            </a:r>
            <a:r>
              <a:rPr lang="de-DE" sz="1400" dirty="0" err="1"/>
              <a:t>Elling</a:t>
            </a:r>
            <a:r>
              <a:rPr lang="de-DE" sz="1400" dirty="0"/>
              <a:t> und Frey, 2006]</a:t>
            </a:r>
          </a:p>
        </p:txBody>
      </p:sp>
      <p:sp>
        <p:nvSpPr>
          <p:cNvPr id="69" name="Textfeld 68"/>
          <p:cNvSpPr txBox="1"/>
          <p:nvPr/>
        </p:nvSpPr>
        <p:spPr>
          <a:xfrm>
            <a:off x="6987046" y="6134191"/>
            <a:ext cx="4331463" cy="307777"/>
          </a:xfrm>
          <a:prstGeom prst="rect">
            <a:avLst/>
          </a:prstGeom>
          <a:noFill/>
        </p:spPr>
        <p:txBody>
          <a:bodyPr wrap="square" rtlCol="0">
            <a:spAutoFit/>
          </a:bodyPr>
          <a:lstStyle/>
          <a:p>
            <a:r>
              <a:rPr lang="de-DE" sz="1400" dirty="0"/>
              <a:t>Abbildungen: [Frey-</a:t>
            </a:r>
            <a:r>
              <a:rPr lang="de-DE" sz="1400" dirty="0" err="1"/>
              <a:t>Elling</a:t>
            </a:r>
            <a:r>
              <a:rPr lang="de-DE" sz="1400" dirty="0"/>
              <a:t> und Frey, 2006, S. 51]</a:t>
            </a:r>
          </a:p>
        </p:txBody>
      </p:sp>
    </p:spTree>
    <p:extLst>
      <p:ext uri="{BB962C8B-B14F-4D97-AF65-F5344CB8AC3E}">
        <p14:creationId xmlns:p14="http://schemas.microsoft.com/office/powerpoint/2010/main" val="425736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Arbeitsphasen - 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6</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Arbeitsphasen eines Gruppenpuzzles (insgesamt 90–135 Minuten):</a:t>
            </a:r>
          </a:p>
          <a:p>
            <a:pPr marL="457200" indent="-457200">
              <a:buFont typeface="+mj-lt"/>
              <a:buAutoNum type="arabicPeriod"/>
            </a:pPr>
            <a:r>
              <a:rPr lang="de-DE" sz="2000" dirty="0"/>
              <a:t>Gliederung des Stoffes: </a:t>
            </a:r>
            <a:r>
              <a:rPr lang="de-DE" sz="2000" dirty="0">
                <a:solidFill>
                  <a:schemeClr val="bg1">
                    <a:lumMod val="50000"/>
                  </a:schemeClr>
                </a:solidFill>
              </a:rPr>
              <a:t>(Lehrperson)</a:t>
            </a:r>
            <a:endParaRPr lang="de-DE" sz="2000" dirty="0"/>
          </a:p>
          <a:p>
            <a:pPr lvl="1"/>
            <a:r>
              <a:rPr lang="de-DE" sz="1600" dirty="0"/>
              <a:t>Aufteilung des Stoffes in vier oder fünf Teilgebiete.</a:t>
            </a:r>
          </a:p>
          <a:p>
            <a:pPr lvl="1"/>
            <a:r>
              <a:rPr lang="de-DE" sz="1600" dirty="0"/>
              <a:t>Anzahl der Teilgebiete: Mindestens vier Personen pro Gruppe.  </a:t>
            </a:r>
          </a:p>
          <a:p>
            <a:pPr lvl="1"/>
            <a:r>
              <a:rPr lang="de-DE" sz="1600" dirty="0"/>
              <a:t>Erstellung bzw. Auswahl von Selbststudienmaterial.</a:t>
            </a:r>
          </a:p>
          <a:p>
            <a:pPr lvl="1"/>
            <a:r>
              <a:rPr lang="de-DE" sz="1600" dirty="0"/>
              <a:t>Aufteilung der Studierenden in Gruppen.</a:t>
            </a:r>
          </a:p>
          <a:p>
            <a:pPr marL="457200" indent="-457200">
              <a:buFont typeface="+mj-lt"/>
              <a:buAutoNum type="arabicPeriod"/>
            </a:pPr>
            <a:r>
              <a:rPr lang="de-DE" sz="2000" dirty="0"/>
              <a:t>Erarbeitung der Themen: </a:t>
            </a:r>
            <a:r>
              <a:rPr lang="de-DE" sz="2000" dirty="0">
                <a:solidFill>
                  <a:schemeClr val="bg1">
                    <a:lumMod val="50000"/>
                  </a:schemeClr>
                </a:solidFill>
              </a:rPr>
              <a:t>(Studierende)</a:t>
            </a:r>
          </a:p>
          <a:p>
            <a:pPr lvl="1"/>
            <a:r>
              <a:rPr lang="de-DE" sz="1600" dirty="0"/>
              <a:t>Individuelles Erarbeiten der zugeteilten Themen.  </a:t>
            </a:r>
          </a:p>
          <a:p>
            <a:pPr lvl="1"/>
            <a:r>
              <a:rPr lang="de-DE" sz="1600" dirty="0"/>
              <a:t>Selbstkontrolle durch Bearbeiten kleiner(!) Testfragen.</a:t>
            </a:r>
          </a:p>
          <a:p>
            <a:pPr marL="457200" indent="-457200">
              <a:buFont typeface="+mj-lt"/>
              <a:buAutoNum type="arabicPeriod"/>
            </a:pPr>
            <a:r>
              <a:rPr lang="de-DE" sz="2000" dirty="0"/>
              <a:t>Vertiefung und Sicherung des Gelernten: </a:t>
            </a:r>
            <a:r>
              <a:rPr lang="de-DE" sz="2000" dirty="0">
                <a:solidFill>
                  <a:schemeClr val="bg1">
                    <a:lumMod val="50000"/>
                  </a:schemeClr>
                </a:solidFill>
              </a:rPr>
              <a:t>(Studierende)</a:t>
            </a:r>
            <a:endParaRPr lang="de-DE" sz="2000" dirty="0"/>
          </a:p>
          <a:p>
            <a:pPr lvl="1"/>
            <a:r>
              <a:rPr lang="de-DE" sz="1600" dirty="0"/>
              <a:t>Durchführung der „Expertenrunde“.</a:t>
            </a:r>
          </a:p>
          <a:p>
            <a:pPr lvl="1"/>
            <a:r>
              <a:rPr lang="de-DE" sz="1600" dirty="0"/>
              <a:t>Diskussion des Gelernten, Klärung offener Fragen.</a:t>
            </a:r>
          </a:p>
          <a:p>
            <a:pPr lvl="1"/>
            <a:r>
              <a:rPr lang="de-DE" sz="1600" dirty="0"/>
              <a:t>Lernkontrolle durch Bearbeiten von durch die Lehrperson vorgegebenen Fragen.</a:t>
            </a:r>
          </a:p>
          <a:p>
            <a:pPr marL="0" indent="0">
              <a:buNone/>
            </a:pPr>
            <a:endParaRPr lang="de-DE" sz="2000" dirty="0"/>
          </a:p>
        </p:txBody>
      </p:sp>
    </p:spTree>
    <p:extLst>
      <p:ext uri="{BB962C8B-B14F-4D97-AF65-F5344CB8AC3E}">
        <p14:creationId xmlns:p14="http://schemas.microsoft.com/office/powerpoint/2010/main" val="144282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Arbeitsphasen - II</a:t>
            </a:r>
          </a:p>
        </p:txBody>
      </p:sp>
      <p:sp>
        <p:nvSpPr>
          <p:cNvPr id="3" name="Foliennummernplatzhalter 2"/>
          <p:cNvSpPr>
            <a:spLocks noGrp="1"/>
          </p:cNvSpPr>
          <p:nvPr>
            <p:ph type="sldNum" sz="quarter" idx="11"/>
          </p:nvPr>
        </p:nvSpPr>
        <p:spPr/>
        <p:txBody>
          <a:bodyPr/>
          <a:lstStyle/>
          <a:p>
            <a:fld id="{726708A8-BD7C-4431-B90E-2C0CFD84E804}" type="slidenum">
              <a:rPr lang="de-DE" smtClean="0"/>
              <a:pPr/>
              <a:t>7</a:t>
            </a:fld>
            <a:endParaRPr lang="de-DE" dirty="0"/>
          </a:p>
        </p:txBody>
      </p:sp>
      <p:sp>
        <p:nvSpPr>
          <p:cNvPr id="4" name="Inhaltsplatzhalter 3"/>
          <p:cNvSpPr>
            <a:spLocks noGrp="1"/>
          </p:cNvSpPr>
          <p:nvPr>
            <p:ph idx="1"/>
          </p:nvPr>
        </p:nvSpPr>
        <p:spPr>
          <a:xfrm>
            <a:off x="814134" y="1153620"/>
            <a:ext cx="10539663" cy="4859722"/>
          </a:xfrm>
        </p:spPr>
        <p:txBody>
          <a:bodyPr>
            <a:normAutofit/>
          </a:bodyPr>
          <a:lstStyle/>
          <a:p>
            <a:pPr marL="0" indent="0">
              <a:buNone/>
            </a:pPr>
            <a:r>
              <a:rPr lang="de-DE" sz="2000" b="1" dirty="0"/>
              <a:t>Arbeitsphasen eines Gruppenpuzzles (Fortsetzung):</a:t>
            </a:r>
          </a:p>
          <a:p>
            <a:pPr marL="457200" indent="-457200">
              <a:buFont typeface="+mj-lt"/>
              <a:buAutoNum type="arabicPeriod" startAt="4"/>
            </a:pPr>
            <a:r>
              <a:rPr lang="de-DE" sz="2000" dirty="0"/>
              <a:t>Didaktische Vorbereitung: </a:t>
            </a:r>
            <a:r>
              <a:rPr lang="de-DE" sz="2000" dirty="0">
                <a:solidFill>
                  <a:schemeClr val="bg1">
                    <a:lumMod val="50000"/>
                  </a:schemeClr>
                </a:solidFill>
              </a:rPr>
              <a:t>(Studierende)</a:t>
            </a:r>
            <a:endParaRPr lang="de-DE" sz="2000" dirty="0"/>
          </a:p>
          <a:p>
            <a:pPr lvl="1"/>
            <a:r>
              <a:rPr lang="de-DE" sz="1600" dirty="0"/>
              <a:t>In der Expertenrunde: Planung des Vorgehens in der Unterrichtsrunde.  </a:t>
            </a:r>
          </a:p>
          <a:p>
            <a:pPr lvl="1"/>
            <a:r>
              <a:rPr lang="de-DE" sz="1600" dirty="0"/>
              <a:t>Festlegung der Lernziele (Abgleich mit Zielen für das Selbststudium).</a:t>
            </a:r>
          </a:p>
          <a:p>
            <a:pPr lvl="1"/>
            <a:r>
              <a:rPr lang="de-DE" sz="1600" dirty="0"/>
              <a:t>Erstellung von Kontrollfragen (schriftliche Festhaltung).</a:t>
            </a:r>
          </a:p>
          <a:p>
            <a:pPr marL="457200" indent="-457200">
              <a:buFont typeface="+mj-lt"/>
              <a:buAutoNum type="arabicPeriod" startAt="4"/>
            </a:pPr>
            <a:r>
              <a:rPr lang="de-DE" sz="2000" dirty="0"/>
              <a:t>Unterrichtsrunde: </a:t>
            </a:r>
            <a:r>
              <a:rPr lang="de-DE" sz="2000" dirty="0">
                <a:solidFill>
                  <a:schemeClr val="bg1">
                    <a:lumMod val="50000"/>
                  </a:schemeClr>
                </a:solidFill>
              </a:rPr>
              <a:t>(Studierende)</a:t>
            </a:r>
          </a:p>
          <a:p>
            <a:pPr lvl="1"/>
            <a:r>
              <a:rPr lang="de-DE" sz="1600" dirty="0"/>
              <a:t>Vorstellung jedes Inhalts in jeder Gruppe.</a:t>
            </a:r>
          </a:p>
          <a:p>
            <a:pPr marL="0" indent="0">
              <a:buNone/>
            </a:pPr>
            <a:endParaRPr lang="de-DE" sz="2000" dirty="0"/>
          </a:p>
          <a:p>
            <a:pPr marL="0" indent="0">
              <a:buNone/>
            </a:pPr>
            <a:r>
              <a:rPr lang="de-DE" sz="2000" b="1" dirty="0"/>
              <a:t>Rolle der Lehrperson: </a:t>
            </a:r>
          </a:p>
          <a:p>
            <a:pPr marL="0" indent="0">
              <a:buNone/>
            </a:pPr>
            <a:endParaRPr lang="de-DE" dirty="0"/>
          </a:p>
        </p:txBody>
      </p:sp>
      <p:sp>
        <p:nvSpPr>
          <p:cNvPr id="5" name="Textfeld 4"/>
          <p:cNvSpPr txBox="1"/>
          <p:nvPr/>
        </p:nvSpPr>
        <p:spPr>
          <a:xfrm>
            <a:off x="814134" y="4427041"/>
            <a:ext cx="10539663" cy="861774"/>
          </a:xfrm>
          <a:prstGeom prst="rect">
            <a:avLst/>
          </a:prstGeom>
          <a:solidFill>
            <a:schemeClr val="bg1">
              <a:lumMod val="95000"/>
            </a:schemeClr>
          </a:solidFill>
          <a:ln>
            <a:solidFill>
              <a:schemeClr val="tx1"/>
            </a:solidFill>
          </a:ln>
        </p:spPr>
        <p:txBody>
          <a:bodyPr wrap="square" rtlCol="0">
            <a:spAutoFit/>
          </a:bodyPr>
          <a:lstStyle/>
          <a:p>
            <a:r>
              <a:rPr lang="de-DE" dirty="0"/>
              <a:t>Während des Unterrichts sind Sie als Lehrperson nicht gefragt. Ihre Stunde war vorher! </a:t>
            </a:r>
            <a:r>
              <a:rPr lang="de-DE" b="1" dirty="0">
                <a:solidFill>
                  <a:schemeClr val="accent5"/>
                </a:solidFill>
              </a:rPr>
              <a:t>Wenn Sie die Arbeitsschritte der Schüler gut vorbereitet haben, sind Sie während des Unterrichts überflüssig.</a:t>
            </a:r>
          </a:p>
          <a:p>
            <a:pPr algn="r"/>
            <a:r>
              <a:rPr lang="de-DE" sz="1400" dirty="0"/>
              <a:t>[Frey-</a:t>
            </a:r>
            <a:r>
              <a:rPr lang="de-DE" sz="1400" dirty="0" err="1"/>
              <a:t>Elling</a:t>
            </a:r>
            <a:r>
              <a:rPr lang="de-DE" sz="1400" dirty="0"/>
              <a:t> und Frey, 2006, S. 54]</a:t>
            </a:r>
          </a:p>
        </p:txBody>
      </p:sp>
    </p:spTree>
    <p:extLst>
      <p:ext uri="{BB962C8B-B14F-4D97-AF65-F5344CB8AC3E}">
        <p14:creationId xmlns:p14="http://schemas.microsoft.com/office/powerpoint/2010/main" val="417753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Kommentare</a:t>
            </a:r>
          </a:p>
        </p:txBody>
      </p:sp>
      <p:sp>
        <p:nvSpPr>
          <p:cNvPr id="3" name="Foliennummernplatzhalter 2"/>
          <p:cNvSpPr>
            <a:spLocks noGrp="1"/>
          </p:cNvSpPr>
          <p:nvPr>
            <p:ph type="sldNum" sz="quarter" idx="11"/>
          </p:nvPr>
        </p:nvSpPr>
        <p:spPr/>
        <p:txBody>
          <a:bodyPr/>
          <a:lstStyle/>
          <a:p>
            <a:fld id="{726708A8-BD7C-4431-B90E-2C0CFD84E804}" type="slidenum">
              <a:rPr lang="de-DE" smtClean="0"/>
              <a:pPr/>
              <a:t>8</a:t>
            </a:fld>
            <a:endParaRPr lang="de-DE" dirty="0"/>
          </a:p>
        </p:txBody>
      </p:sp>
      <p:sp>
        <p:nvSpPr>
          <p:cNvPr id="4" name="Inhaltsplatzhalter 3"/>
          <p:cNvSpPr>
            <a:spLocks noGrp="1"/>
          </p:cNvSpPr>
          <p:nvPr>
            <p:ph idx="1"/>
          </p:nvPr>
        </p:nvSpPr>
        <p:spPr/>
        <p:txBody>
          <a:bodyPr>
            <a:normAutofit/>
          </a:bodyPr>
          <a:lstStyle/>
          <a:p>
            <a:pPr marL="0" indent="0">
              <a:buNone/>
            </a:pPr>
            <a:r>
              <a:rPr lang="de-DE" sz="2000" b="1" dirty="0"/>
              <a:t>Beobachtungen:</a:t>
            </a:r>
          </a:p>
          <a:p>
            <a:r>
              <a:rPr lang="de-DE" sz="2000" dirty="0"/>
              <a:t>Stärkung des Selbstvertrauens der Lernenden.</a:t>
            </a:r>
          </a:p>
          <a:p>
            <a:pPr lvl="1">
              <a:buFont typeface="Symbol" panose="05050102010706020507" pitchFamily="18" charset="2"/>
              <a:buChar char="-"/>
            </a:pPr>
            <a:r>
              <a:rPr lang="de-DE" sz="1600" dirty="0"/>
              <a:t>Gegensatz: Im Plenumsunterricht orientieren sich Lehrpersonen „an der Leistungsfähigkeit des oberen Leistungsdrittels“ [Frey-</a:t>
            </a:r>
            <a:r>
              <a:rPr lang="de-DE" sz="1600" dirty="0" err="1"/>
              <a:t>Elling</a:t>
            </a:r>
            <a:r>
              <a:rPr lang="de-DE" sz="1600" dirty="0"/>
              <a:t> und Frey, 2006, S. 52].</a:t>
            </a:r>
          </a:p>
          <a:p>
            <a:r>
              <a:rPr lang="de-DE" sz="2000" dirty="0"/>
              <a:t>Reduktion der Aggressionsbereitschaft innerhalb der Lerngruppe.  </a:t>
            </a:r>
          </a:p>
          <a:p>
            <a:r>
              <a:rPr lang="de-DE" sz="2000" dirty="0"/>
              <a:t>Höhere Wertschätzung auch der schwächeren Lernenden.</a:t>
            </a:r>
          </a:p>
          <a:p>
            <a:pPr marL="0" indent="0">
              <a:buNone/>
            </a:pPr>
            <a:endParaRPr lang="de-DE" sz="2000" dirty="0"/>
          </a:p>
          <a:p>
            <a:pPr marL="0" indent="0">
              <a:buNone/>
            </a:pPr>
            <a:r>
              <a:rPr lang="de-DE" sz="1400" dirty="0"/>
              <a:t>Literaturhinweise und empirische Belege: [Frey-</a:t>
            </a:r>
            <a:r>
              <a:rPr lang="de-DE" sz="1400" dirty="0" err="1"/>
              <a:t>Elling</a:t>
            </a:r>
            <a:r>
              <a:rPr lang="de-DE" sz="1400" dirty="0"/>
              <a:t> und Frey, 2006]</a:t>
            </a:r>
          </a:p>
          <a:p>
            <a:pPr marL="0" indent="0">
              <a:buNone/>
            </a:pPr>
            <a:endParaRPr lang="de-DE" sz="2000" dirty="0"/>
          </a:p>
          <a:p>
            <a:pPr marL="0" indent="0">
              <a:buNone/>
            </a:pPr>
            <a:r>
              <a:rPr lang="de-DE" sz="2000" b="1" dirty="0"/>
              <a:t>Notwendige Bedingungen:</a:t>
            </a:r>
          </a:p>
          <a:p>
            <a:r>
              <a:rPr lang="de-DE" sz="2000" dirty="0"/>
              <a:t>Exaktes Vorbereiten und Umsetzen der einzelnen Schritte.</a:t>
            </a:r>
          </a:p>
          <a:p>
            <a:pPr lvl="1">
              <a:buFont typeface="Symbol" panose="05050102010706020507" pitchFamily="18" charset="2"/>
              <a:buChar char="-"/>
            </a:pPr>
            <a:r>
              <a:rPr lang="de-DE" sz="1600" dirty="0"/>
              <a:t>Studierende müssen insbesondere Vermittlungstechniken kennen!</a:t>
            </a:r>
          </a:p>
          <a:p>
            <a:r>
              <a:rPr lang="de-DE" sz="2000" dirty="0"/>
              <a:t>Sinnvolle Wahl der zu vermittelnden (Art von) Themen.</a:t>
            </a:r>
          </a:p>
          <a:p>
            <a:pPr lvl="1">
              <a:buFont typeface="Symbol" panose="05050102010706020507" pitchFamily="18" charset="2"/>
              <a:buChar char="-"/>
            </a:pPr>
            <a:r>
              <a:rPr lang="de-DE" sz="1600" dirty="0"/>
              <a:t>Besonders geeignet: Vermittlung von Informationen.</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144872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Gruppenpuzzle: Didaktische Struktur</a:t>
            </a:r>
          </a:p>
        </p:txBody>
      </p:sp>
      <p:sp>
        <p:nvSpPr>
          <p:cNvPr id="3" name="Foliennummernplatzhalter 2"/>
          <p:cNvSpPr>
            <a:spLocks noGrp="1"/>
          </p:cNvSpPr>
          <p:nvPr>
            <p:ph type="sldNum" sz="quarter" idx="11"/>
          </p:nvPr>
        </p:nvSpPr>
        <p:spPr/>
        <p:txBody>
          <a:bodyPr/>
          <a:lstStyle/>
          <a:p>
            <a:fld id="{726708A8-BD7C-4431-B90E-2C0CFD84E804}" type="slidenum">
              <a:rPr lang="de-DE" smtClean="0"/>
              <a:pPr/>
              <a:t>9</a:t>
            </a:fld>
            <a:endParaRPr lang="de-DE" dirty="0"/>
          </a:p>
        </p:txBody>
      </p:sp>
      <p:sp>
        <p:nvSpPr>
          <p:cNvPr id="4" name="Inhaltsplatzhalter 3"/>
          <p:cNvSpPr>
            <a:spLocks noGrp="1"/>
          </p:cNvSpPr>
          <p:nvPr>
            <p:ph idx="1"/>
          </p:nvPr>
        </p:nvSpPr>
        <p:spPr/>
        <p:txBody>
          <a:bodyPr>
            <a:noAutofit/>
          </a:bodyPr>
          <a:lstStyle/>
          <a:p>
            <a:pPr marL="0" indent="0">
              <a:buNone/>
            </a:pPr>
            <a:r>
              <a:rPr lang="de-DE" sz="2000" b="1" dirty="0"/>
              <a:t>Aufgaben der Lehrperson:</a:t>
            </a:r>
          </a:p>
          <a:p>
            <a:r>
              <a:rPr lang="de-DE" sz="2000" dirty="0"/>
              <a:t>Konservative Zeitplanung.</a:t>
            </a:r>
          </a:p>
          <a:p>
            <a:pPr lvl="1">
              <a:buFont typeface="Symbol" panose="05050102010706020507" pitchFamily="18" charset="2"/>
              <a:buChar char="-"/>
            </a:pPr>
            <a:r>
              <a:rPr lang="de-DE" sz="1600" dirty="0"/>
              <a:t>Subjektiv: „Gruppenpuzzle dauert doppelt so lange wie Plenumsunterricht.“</a:t>
            </a:r>
          </a:p>
          <a:p>
            <a:pPr lvl="1">
              <a:buFont typeface="Symbol" panose="05050102010706020507" pitchFamily="18" charset="2"/>
              <a:buChar char="-"/>
            </a:pPr>
            <a:r>
              <a:rPr lang="de-DE" sz="1600" dirty="0"/>
              <a:t>Aber: Höhere Qualität des Lernprozesses.</a:t>
            </a:r>
          </a:p>
          <a:p>
            <a:pPr lvl="1">
              <a:buFont typeface="Symbol" panose="05050102010706020507" pitchFamily="18" charset="2"/>
              <a:buChar char="-"/>
            </a:pPr>
            <a:r>
              <a:rPr lang="de-DE" sz="1600" dirty="0"/>
              <a:t>Empfehlung: Halbieren des geplanten Stoffes (im Vergleich zur regulären Planung)</a:t>
            </a:r>
          </a:p>
          <a:p>
            <a:r>
              <a:rPr lang="de-DE" sz="2000" dirty="0"/>
              <a:t>Aufgliederung des Stoffs in einzelne Inhalte.</a:t>
            </a:r>
          </a:p>
          <a:p>
            <a:pPr lvl="1">
              <a:buFont typeface="Symbol" panose="05050102010706020507" pitchFamily="18" charset="2"/>
              <a:buChar char="-"/>
            </a:pPr>
            <a:r>
              <a:rPr lang="de-DE" sz="1600" dirty="0"/>
              <a:t>Ideal: Verschiedene Aspekte eines Sachverhalts.</a:t>
            </a:r>
          </a:p>
          <a:p>
            <a:pPr lvl="1">
              <a:buFont typeface="Symbol" panose="05050102010706020507" pitchFamily="18" charset="2"/>
              <a:buChar char="-"/>
            </a:pPr>
            <a:r>
              <a:rPr lang="de-DE" sz="1600" dirty="0"/>
              <a:t>Nicht geeignet: Hierarchisch aufgebaute Inhalte.</a:t>
            </a:r>
          </a:p>
          <a:p>
            <a:r>
              <a:rPr lang="de-DE" sz="2000" dirty="0"/>
              <a:t>Ausformulierung der Lernziele. </a:t>
            </a:r>
            <a:r>
              <a:rPr lang="de-DE" sz="2000" dirty="0">
                <a:solidFill>
                  <a:schemeClr val="bg1">
                    <a:lumMod val="50000"/>
                  </a:schemeClr>
                </a:solidFill>
              </a:rPr>
              <a:t>(Transparente Leistungserwartungen)</a:t>
            </a:r>
            <a:endParaRPr lang="de-DE" sz="2000" dirty="0"/>
          </a:p>
          <a:p>
            <a:pPr lvl="1">
              <a:buFont typeface="Symbol" panose="05050102010706020507" pitchFamily="18" charset="2"/>
              <a:buChar char="-"/>
            </a:pPr>
            <a:r>
              <a:rPr lang="de-DE" sz="1600" dirty="0"/>
              <a:t>Abstimmung der Selbstkontrollen mit den Lernzielen.</a:t>
            </a:r>
          </a:p>
          <a:p>
            <a:r>
              <a:rPr lang="de-DE" sz="2000" dirty="0"/>
              <a:t>Entwicklung des Selbststudienmaterials. </a:t>
            </a:r>
            <a:r>
              <a:rPr lang="de-DE" sz="2000" dirty="0">
                <a:solidFill>
                  <a:schemeClr val="bg1">
                    <a:lumMod val="50000"/>
                  </a:schemeClr>
                </a:solidFill>
              </a:rPr>
              <a:t>(Inhaltliche Klarheit)</a:t>
            </a:r>
            <a:endParaRPr lang="de-DE" sz="2000" dirty="0"/>
          </a:p>
          <a:p>
            <a:pPr lvl="1">
              <a:buFont typeface="Symbol" panose="05050102010706020507" pitchFamily="18" charset="2"/>
              <a:buChar char="-"/>
            </a:pPr>
            <a:r>
              <a:rPr lang="de-DE" sz="1600" dirty="0"/>
              <a:t>Sinnvolle Übersicht zu Beginn („</a:t>
            </a:r>
            <a:r>
              <a:rPr lang="de-DE" sz="1600" i="1" dirty="0" err="1"/>
              <a:t>Advance</a:t>
            </a:r>
            <a:r>
              <a:rPr lang="de-DE" sz="1600" i="1" dirty="0"/>
              <a:t> Organizer</a:t>
            </a:r>
            <a:r>
              <a:rPr lang="de-DE" sz="1600" dirty="0"/>
              <a:t>“).</a:t>
            </a:r>
          </a:p>
          <a:p>
            <a:pPr lvl="1">
              <a:buFont typeface="Symbol" panose="05050102010706020507" pitchFamily="18" charset="2"/>
              <a:buChar char="-"/>
            </a:pPr>
            <a:r>
              <a:rPr lang="de-DE" sz="1600" dirty="0"/>
              <a:t>Arbeitsanleitung mit Vorschlägen und zentralen Hinweisen.</a:t>
            </a:r>
          </a:p>
          <a:p>
            <a:pPr lvl="1">
              <a:buFont typeface="Symbol" panose="05050102010706020507" pitchFamily="18" charset="2"/>
              <a:buChar char="-"/>
            </a:pPr>
            <a:r>
              <a:rPr lang="de-DE" sz="1600" dirty="0"/>
              <a:t>Darstellung des Inhalts mit klaren Formulierungen.</a:t>
            </a:r>
          </a:p>
          <a:p>
            <a:pPr lvl="1">
              <a:buFont typeface="Symbol" panose="05050102010706020507" pitchFamily="18" charset="2"/>
              <a:buChar char="-"/>
            </a:pPr>
            <a:r>
              <a:rPr lang="de-DE" sz="1600" dirty="0"/>
              <a:t>Selbstkontrolle → effektives Arbeiten in der Expertenrunde.</a:t>
            </a:r>
          </a:p>
          <a:p>
            <a:pPr marL="0" indent="0">
              <a:buNone/>
            </a:pPr>
            <a:endParaRPr lang="de-DE" sz="2000" dirty="0"/>
          </a:p>
        </p:txBody>
      </p:sp>
    </p:spTree>
    <p:extLst>
      <p:ext uri="{BB962C8B-B14F-4D97-AF65-F5344CB8AC3E}">
        <p14:creationId xmlns:p14="http://schemas.microsoft.com/office/powerpoint/2010/main" val="1092282130"/>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1641</Words>
  <Application>Microsoft Macintosh PowerPoint</Application>
  <PresentationFormat>Widescreen</PresentationFormat>
  <Paragraphs>308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Symbol</vt:lpstr>
      <vt:lpstr>1_Office</vt:lpstr>
      <vt:lpstr>Tutorenschulung Informatik Kapitel 4: Übungsaufgaben</vt:lpstr>
      <vt:lpstr>Gruppenarbeit in der Informatik?</vt:lpstr>
      <vt:lpstr>Partnerarbeit</vt:lpstr>
      <vt:lpstr>Think-Pair-Share</vt:lpstr>
      <vt:lpstr>Gruppenpuzzle</vt:lpstr>
      <vt:lpstr>Gruppenpuzzle: Arbeitsphasen - I</vt:lpstr>
      <vt:lpstr>Gruppenpuzzle: Arbeitsphasen - II</vt:lpstr>
      <vt:lpstr>Gruppenpuzzle: Kommentare</vt:lpstr>
      <vt:lpstr>Gruppenpuzzle: Didaktische Struktur</vt:lpstr>
      <vt:lpstr>Gruppenpuzzle: Zeitplanung</vt:lpstr>
      <vt:lpstr>Gruppenpuzzle: Beispiel - I</vt:lpstr>
      <vt:lpstr>Gruppenpuzzle: Beispiel - II</vt:lpstr>
      <vt:lpstr>Gruppenpuzzle: Beispiel - III</vt:lpstr>
      <vt:lpstr>Gruppenpuzzle: Beispiel - IV</vt:lpstr>
      <vt:lpstr>Gruppenpuzzle: Zusammenfassung</vt:lpstr>
      <vt:lpstr>Mind Maps - I</vt:lpstr>
      <vt:lpstr>Mind Maps - II</vt:lpstr>
      <vt:lpstr>Mind Maps - III</vt:lpstr>
      <vt:lpstr>Die Set-Methode</vt:lpstr>
      <vt:lpstr>Anregungen für Überlegungen</vt:lpstr>
      <vt:lpstr>Zusammenfassung</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Tutorenschulung Informatik Kapitel 1: Qualitätsmerkmale guten Unterrichts</dc:title>
  <dc:creator>Carstens, Franziska</dc:creator>
  <cp:lastModifiedBy>Jan Vahrenhold</cp:lastModifiedBy>
  <cp:revision>173</cp:revision>
  <dcterms:created xsi:type="dcterms:W3CDTF">2018-11-05T09:30:51Z</dcterms:created>
  <dcterms:modified xsi:type="dcterms:W3CDTF">2019-02-15T16:43:42Z</dcterms:modified>
</cp:coreProperties>
</file>