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669"/>
  </p:normalViewPr>
  <p:slideViewPr>
    <p:cSldViewPr snapToGrid="0">
      <p:cViewPr varScale="1">
        <p:scale>
          <a:sx n="85" d="100"/>
          <a:sy n="85" d="100"/>
        </p:scale>
        <p:origin x="192" y="224"/>
      </p:cViewPr>
      <p:guideLst/>
    </p:cSldViewPr>
  </p:slideViewPr>
  <p:notesTextViewPr>
    <p:cViewPr>
      <p:scale>
        <a:sx n="3" d="2"/>
        <a:sy n="3" d="2"/>
      </p:scale>
      <p:origin x="0" y="0"/>
    </p:cViewPr>
  </p:notesTextViewPr>
  <p:notesViewPr>
    <p:cSldViewPr snapToGrid="0">
      <p:cViewPr varScale="1">
        <p:scale>
          <a:sx n="124" d="100"/>
          <a:sy n="124" d="100"/>
        </p:scale>
        <p:origin x="2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B35775-61C2-4472-93D4-257184379C4C}" type="datetimeFigureOut">
              <a:rPr lang="de-DE" smtClean="0"/>
              <a:t>15.02.19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61DE5-91D5-4ECA-A716-0ADCFBA794D8}" type="slidenum">
              <a:rPr lang="de-DE" smtClean="0"/>
              <a:t>‹#›</a:t>
            </a:fld>
            <a:endParaRPr lang="de-DE"/>
          </a:p>
        </p:txBody>
      </p:sp>
    </p:spTree>
    <p:extLst>
      <p:ext uri="{BB962C8B-B14F-4D97-AF65-F5344CB8AC3E}">
        <p14:creationId xmlns:p14="http://schemas.microsoft.com/office/powerpoint/2010/main" val="2057831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537535"/>
          </a:xfrm>
        </p:spPr>
        <p:txBody>
          <a:bodyPr anchor="b">
            <a:normAutofit/>
          </a:bodyPr>
          <a:lstStyle>
            <a:lvl1pPr algn="ctr">
              <a:defRPr sz="4000">
                <a:latin typeface="+mn-lt"/>
              </a:defRPr>
            </a:lvl1pPr>
          </a:lstStyle>
          <a:p>
            <a:r>
              <a:rPr lang="de-DE" dirty="0"/>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Tree>
    <p:extLst>
      <p:ext uri="{BB962C8B-B14F-4D97-AF65-F5344CB8AC3E}">
        <p14:creationId xmlns:p14="http://schemas.microsoft.com/office/powerpoint/2010/main" val="225292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5" name="Foliennummernplatzhalter 4"/>
          <p:cNvSpPr>
            <a:spLocks noGrp="1"/>
          </p:cNvSpPr>
          <p:nvPr>
            <p:ph type="sldNum" sz="quarter" idx="12"/>
          </p:nvPr>
        </p:nvSpPr>
        <p:spPr/>
        <p:txBody>
          <a:bodyPr/>
          <a:lstStyle/>
          <a:p>
            <a:fld id="{31FC9972-F4DB-4390-B5B8-B6188D47A40F}" type="slidenum">
              <a:rPr lang="de-DE" smtClean="0"/>
              <a:t>‹#›</a:t>
            </a:fld>
            <a:endParaRPr lang="de-DE"/>
          </a:p>
        </p:txBody>
      </p:sp>
      <p:sp>
        <p:nvSpPr>
          <p:cNvPr id="6" name="Textfeld 5"/>
          <p:cNvSpPr txBox="1"/>
          <p:nvPr userDrawn="1"/>
        </p:nvSpPr>
        <p:spPr>
          <a:xfrm>
            <a:off x="4442847" y="6519446"/>
            <a:ext cx="7749153" cy="338554"/>
          </a:xfrm>
          <a:prstGeom prst="rect">
            <a:avLst/>
          </a:prstGeom>
          <a:noFill/>
        </p:spPr>
        <p:txBody>
          <a:bodyPr wrap="square" rtlCol="0">
            <a:spAutoFit/>
          </a:bodyPr>
          <a:lstStyle/>
          <a:p>
            <a:pPr algn="r"/>
            <a:r>
              <a:rPr lang="de-DE" sz="1600" dirty="0"/>
              <a:t>Tutorenschulung – Kapitel 4: Übungsaufgaben</a:t>
            </a:r>
          </a:p>
        </p:txBody>
      </p:sp>
    </p:spTree>
    <p:extLst>
      <p:ext uri="{BB962C8B-B14F-4D97-AF65-F5344CB8AC3E}">
        <p14:creationId xmlns:p14="http://schemas.microsoft.com/office/powerpoint/2010/main" val="237333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814135" y="365126"/>
            <a:ext cx="10539663" cy="404896"/>
          </a:xfrm>
        </p:spPr>
        <p:txBody>
          <a:bodyPr/>
          <a:lstStyle/>
          <a:p>
            <a:r>
              <a:rPr lang="de-DE"/>
              <a:t>Titelmasterformat durch Klicken bearbeiten</a:t>
            </a:r>
          </a:p>
        </p:txBody>
      </p:sp>
      <p:sp>
        <p:nvSpPr>
          <p:cNvPr id="4" name="Foliennummernplatzhalter 3"/>
          <p:cNvSpPr>
            <a:spLocks noGrp="1"/>
          </p:cNvSpPr>
          <p:nvPr>
            <p:ph type="sldNum" sz="quarter" idx="11"/>
          </p:nvPr>
        </p:nvSpPr>
        <p:spPr>
          <a:xfrm>
            <a:off x="11353799" y="365126"/>
            <a:ext cx="838201" cy="404896"/>
          </a:xfrm>
        </p:spPr>
        <p:txBody>
          <a:bodyPr/>
          <a:lstStyle>
            <a:lvl1pPr algn="ctr">
              <a:defRPr sz="1600"/>
            </a:lvl1pPr>
          </a:lstStyle>
          <a:p>
            <a:fld id="{726708A8-BD7C-4431-B90E-2C0CFD84E804}" type="slidenum">
              <a:rPr lang="de-DE" smtClean="0"/>
              <a:pPr/>
              <a:t>‹#›</a:t>
            </a:fld>
            <a:endParaRPr lang="de-DE" dirty="0"/>
          </a:p>
        </p:txBody>
      </p:sp>
      <p:sp>
        <p:nvSpPr>
          <p:cNvPr id="8" name="Textfeld 7"/>
          <p:cNvSpPr txBox="1"/>
          <p:nvPr userDrawn="1"/>
        </p:nvSpPr>
        <p:spPr>
          <a:xfrm>
            <a:off x="-3928345" y="1008109"/>
            <a:ext cx="10539663" cy="5077326"/>
          </a:xfrm>
          <a:prstGeom prst="rect">
            <a:avLst/>
          </a:prstGeom>
          <a:noFill/>
        </p:spPr>
        <p:txBody>
          <a:bodyPr wrap="square" rtlCol="0">
            <a:spAutoFit/>
          </a:bodyPr>
          <a:lstStyle/>
          <a:p>
            <a:endParaRPr lang="de-DE" dirty="0"/>
          </a:p>
        </p:txBody>
      </p:sp>
      <p:sp>
        <p:nvSpPr>
          <p:cNvPr id="9" name="Textplatzhalter 2"/>
          <p:cNvSpPr>
            <a:spLocks noGrp="1"/>
          </p:cNvSpPr>
          <p:nvPr>
            <p:ph idx="1"/>
          </p:nvPr>
        </p:nvSpPr>
        <p:spPr>
          <a:xfrm>
            <a:off x="814134" y="1153620"/>
            <a:ext cx="10539663" cy="5169902"/>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feld 6"/>
          <p:cNvSpPr txBox="1"/>
          <p:nvPr userDrawn="1"/>
        </p:nvSpPr>
        <p:spPr>
          <a:xfrm>
            <a:off x="4442847" y="6519446"/>
            <a:ext cx="7749153" cy="338554"/>
          </a:xfrm>
          <a:prstGeom prst="rect">
            <a:avLst/>
          </a:prstGeom>
          <a:noFill/>
        </p:spPr>
        <p:txBody>
          <a:bodyPr wrap="square" rtlCol="0">
            <a:spAutoFit/>
          </a:bodyPr>
          <a:lstStyle/>
          <a:p>
            <a:pPr algn="r"/>
            <a:r>
              <a:rPr lang="de-DE" sz="1600" dirty="0"/>
              <a:t>Tutorenschulung – Kapitel 4: Übungsaufgaben</a:t>
            </a:r>
          </a:p>
        </p:txBody>
      </p:sp>
    </p:spTree>
    <p:extLst>
      <p:ext uri="{BB962C8B-B14F-4D97-AF65-F5344CB8AC3E}">
        <p14:creationId xmlns:p14="http://schemas.microsoft.com/office/powerpoint/2010/main" val="264209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7" name="Inhaltsplatzhalter 6"/>
          <p:cNvSpPr>
            <a:spLocks noGrp="1"/>
          </p:cNvSpPr>
          <p:nvPr>
            <p:ph sz="quarter" idx="10" hasCustomPrompt="1"/>
          </p:nvPr>
        </p:nvSpPr>
        <p:spPr>
          <a:xfrm>
            <a:off x="986506" y="769353"/>
            <a:ext cx="10070515" cy="542089"/>
          </a:xfrm>
        </p:spPr>
        <p:txBody>
          <a:bodyPr/>
          <a:lstStyle>
            <a:lvl1pPr marL="0" indent="0">
              <a:buNone/>
              <a:defRPr sz="2800"/>
            </a:lvl1pPr>
          </a:lstStyle>
          <a:p>
            <a:pPr lvl="0"/>
            <a:r>
              <a:rPr lang="de-DE" dirty="0"/>
              <a:t>Überschrift</a:t>
            </a:r>
          </a:p>
        </p:txBody>
      </p:sp>
      <p:sp>
        <p:nvSpPr>
          <p:cNvPr id="9" name="Inhaltsplatzhalter 8"/>
          <p:cNvSpPr>
            <a:spLocks noGrp="1"/>
          </p:cNvSpPr>
          <p:nvPr>
            <p:ph sz="quarter" idx="11" hasCustomPrompt="1"/>
          </p:nvPr>
        </p:nvSpPr>
        <p:spPr>
          <a:xfrm>
            <a:off x="985837" y="1455738"/>
            <a:ext cx="10071183" cy="4464050"/>
          </a:xfrm>
        </p:spPr>
        <p:txBody>
          <a:bodyPr/>
          <a:lstStyle>
            <a:lvl1pPr>
              <a:defRPr sz="2000"/>
            </a:lvl1pPr>
          </a:lstStyle>
          <a:p>
            <a:pPr lvl="0"/>
            <a:r>
              <a:rPr lang="de-DE" dirty="0"/>
              <a:t>Quellen</a:t>
            </a:r>
          </a:p>
        </p:txBody>
      </p:sp>
    </p:spTree>
    <p:extLst>
      <p:ext uri="{BB962C8B-B14F-4D97-AF65-F5344CB8AC3E}">
        <p14:creationId xmlns:p14="http://schemas.microsoft.com/office/powerpoint/2010/main" val="2709873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14136" y="365126"/>
            <a:ext cx="10539664" cy="404896"/>
          </a:xfrm>
          <a:prstGeom prst="rect">
            <a:avLst/>
          </a:prstGeom>
        </p:spPr>
        <p:txBody>
          <a:bodyPr vert="horz" lIns="91440" tIns="45720" rIns="91440" bIns="45720" rtlCol="0" anchor="ctr">
            <a:normAutofit/>
          </a:bodyPr>
          <a:lstStyle/>
          <a:p>
            <a:r>
              <a:rPr lang="de-DE" dirty="0"/>
              <a:t>Titel</a:t>
            </a:r>
          </a:p>
        </p:txBody>
      </p:sp>
      <p:sp>
        <p:nvSpPr>
          <p:cNvPr id="3" name="Textplatzhalter 2"/>
          <p:cNvSpPr>
            <a:spLocks noGrp="1"/>
          </p:cNvSpPr>
          <p:nvPr>
            <p:ph type="body" idx="1"/>
          </p:nvPr>
        </p:nvSpPr>
        <p:spPr>
          <a:xfrm>
            <a:off x="814136" y="914400"/>
            <a:ext cx="10539664" cy="526256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p:cNvSpPr>
            <a:spLocks noGrp="1"/>
          </p:cNvSpPr>
          <p:nvPr>
            <p:ph type="sldNum" sz="quarter" idx="4"/>
          </p:nvPr>
        </p:nvSpPr>
        <p:spPr>
          <a:xfrm>
            <a:off x="11393906" y="365126"/>
            <a:ext cx="798094" cy="404896"/>
          </a:xfrm>
          <a:prstGeom prst="rect">
            <a:avLst/>
          </a:prstGeom>
        </p:spPr>
        <p:txBody>
          <a:bodyPr vert="horz" lIns="91440" tIns="45720" rIns="91440" bIns="45720" rtlCol="0" anchor="ctr"/>
          <a:lstStyle>
            <a:lvl1pPr algn="ctr">
              <a:defRPr sz="1600">
                <a:solidFill>
                  <a:schemeClr val="tx1"/>
                </a:solidFill>
              </a:defRPr>
            </a:lvl1pPr>
          </a:lstStyle>
          <a:p>
            <a:fld id="{726708A8-BD7C-4431-B90E-2C0CFD84E804}" type="slidenum">
              <a:rPr lang="de-DE" smtClean="0"/>
              <a:pPr/>
              <a:t>‹#›</a:t>
            </a:fld>
            <a:endParaRPr lang="de-DE" dirty="0"/>
          </a:p>
        </p:txBody>
      </p:sp>
    </p:spTree>
    <p:extLst>
      <p:ext uri="{BB962C8B-B14F-4D97-AF65-F5344CB8AC3E}">
        <p14:creationId xmlns:p14="http://schemas.microsoft.com/office/powerpoint/2010/main" val="3969902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r"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hyperlink" Target="https://ketti.uni-muenster.de/" TargetMode="Externa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48915" y="1122363"/>
            <a:ext cx="11682663" cy="1537535"/>
          </a:xfrm>
        </p:spPr>
        <p:txBody>
          <a:bodyPr>
            <a:normAutofit/>
          </a:bodyPr>
          <a:lstStyle/>
          <a:p>
            <a:r>
              <a:rPr lang="de-DE" dirty="0"/>
              <a:t>Tutorenschulung Informatik</a:t>
            </a:r>
            <a:br>
              <a:rPr lang="de-DE" dirty="0"/>
            </a:br>
            <a:r>
              <a:rPr lang="de-DE" dirty="0"/>
              <a:t>Kapitel 4: Übungsaufgaben</a:t>
            </a:r>
          </a:p>
        </p:txBody>
      </p:sp>
      <p:sp>
        <p:nvSpPr>
          <p:cNvPr id="3" name="Untertitel 2"/>
          <p:cNvSpPr>
            <a:spLocks noGrp="1"/>
          </p:cNvSpPr>
          <p:nvPr>
            <p:ph type="subTitle" idx="1"/>
          </p:nvPr>
        </p:nvSpPr>
        <p:spPr/>
        <p:txBody>
          <a:bodyPr>
            <a:normAutofit/>
          </a:bodyPr>
          <a:lstStyle/>
          <a:p>
            <a:r>
              <a:rPr lang="de-DE" dirty="0"/>
              <a:t>Jan </a:t>
            </a:r>
            <a:r>
              <a:rPr lang="de-DE" dirty="0" err="1"/>
              <a:t>Vahrenhold</a:t>
            </a:r>
            <a:endParaRPr lang="de-DE" dirty="0"/>
          </a:p>
          <a:p>
            <a:r>
              <a:rPr lang="de-DE" dirty="0"/>
              <a:t>Institut für Informatik</a:t>
            </a:r>
          </a:p>
          <a:p>
            <a:r>
              <a:rPr lang="de-DE" dirty="0"/>
              <a:t>Westfälische Wilhelms-Universität Münster</a:t>
            </a:r>
          </a:p>
        </p:txBody>
      </p:sp>
    </p:spTree>
    <p:extLst>
      <p:ext uri="{BB962C8B-B14F-4D97-AF65-F5344CB8AC3E}">
        <p14:creationId xmlns:p14="http://schemas.microsoft.com/office/powerpoint/2010/main" val="3626611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Kommentare / Beispiele</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10</a:t>
            </a:fld>
            <a:endParaRPr lang="de-DE" dirty="0"/>
          </a:p>
        </p:txBody>
      </p:sp>
      <p:sp>
        <p:nvSpPr>
          <p:cNvPr id="4" name="Inhaltsplatzhalter 3"/>
          <p:cNvSpPr>
            <a:spLocks noGrp="1"/>
          </p:cNvSpPr>
          <p:nvPr>
            <p:ph idx="1"/>
          </p:nvPr>
        </p:nvSpPr>
        <p:spPr/>
        <p:txBody>
          <a:bodyPr>
            <a:normAutofit fontScale="77500" lnSpcReduction="20000"/>
          </a:bodyPr>
          <a:lstStyle/>
          <a:p>
            <a:pPr marL="0" indent="0">
              <a:buNone/>
            </a:pPr>
            <a:r>
              <a:rPr lang="de-DE" b="1" dirty="0"/>
              <a:t>Potenzielle Schwachstellen [</a:t>
            </a:r>
            <a:r>
              <a:rPr lang="de-DE" b="1" dirty="0" err="1"/>
              <a:t>Popham</a:t>
            </a:r>
            <a:r>
              <a:rPr lang="de-DE" b="1" dirty="0"/>
              <a:t>, 1997]:</a:t>
            </a:r>
          </a:p>
          <a:p>
            <a:r>
              <a:rPr lang="de-DE" dirty="0"/>
              <a:t>Zu feingranulare Kriterien.</a:t>
            </a:r>
          </a:p>
          <a:p>
            <a:pPr lvl="1">
              <a:buFont typeface="Symbol" panose="05050102010706020507" pitchFamily="18" charset="2"/>
              <a:buChar char="-"/>
            </a:pPr>
            <a:r>
              <a:rPr lang="de-DE" dirty="0"/>
              <a:t>Kriterien sind nur auf ein spezielles Problem anwendbar. Eine Generalisierung ist nicht möglich.</a:t>
            </a:r>
          </a:p>
          <a:p>
            <a:pPr lvl="1">
              <a:buFont typeface="Symbol" panose="05050102010706020507" pitchFamily="18" charset="2"/>
              <a:buChar char="-"/>
            </a:pPr>
            <a:r>
              <a:rPr lang="de-DE" dirty="0"/>
              <a:t>Studierende können keine (Lern-)Transferleistungen erbringen.</a:t>
            </a:r>
          </a:p>
          <a:p>
            <a:r>
              <a:rPr lang="de-DE" dirty="0"/>
              <a:t>Zu allgemeine Beschreibungen der Qualitätsstufen.</a:t>
            </a:r>
          </a:p>
          <a:p>
            <a:pPr lvl="1">
              <a:buFont typeface="Symbol" panose="05050102010706020507" pitchFamily="18" charset="2"/>
              <a:buChar char="-"/>
            </a:pPr>
            <a:r>
              <a:rPr lang="de-DE" dirty="0"/>
              <a:t>Beispiel: ”Studierender zeigt sehr gute/gute/schlechte Beherrschung der notwendigen Techniken“.</a:t>
            </a:r>
          </a:p>
          <a:p>
            <a:pPr lvl="1">
              <a:buFont typeface="Symbol" panose="05050102010706020507" pitchFamily="18" charset="2"/>
              <a:buChar char="-"/>
            </a:pPr>
            <a:r>
              <a:rPr lang="de-DE" dirty="0"/>
              <a:t>Es werden keine konkreten Lernanlässe/Verbesserungsmöglichkeiten geboten.</a:t>
            </a:r>
          </a:p>
          <a:p>
            <a:pPr marL="0" indent="0">
              <a:buNone/>
            </a:pPr>
            <a:endParaRPr lang="de-DE" dirty="0"/>
          </a:p>
          <a:p>
            <a:pPr marL="0" indent="0">
              <a:buNone/>
            </a:pPr>
            <a:r>
              <a:rPr lang="de-DE" b="1" dirty="0"/>
              <a:t>Alternative Auswertungsarten:</a:t>
            </a:r>
          </a:p>
          <a:p>
            <a:r>
              <a:rPr lang="de-DE" dirty="0"/>
              <a:t>Holistische Berechnung, jedoch Multiplikation mit „Vollständigkeitswert“.</a:t>
            </a:r>
          </a:p>
          <a:p>
            <a:pPr lvl="1">
              <a:buFont typeface="Symbol" panose="05050102010706020507" pitchFamily="18" charset="2"/>
              <a:buChar char="-"/>
            </a:pPr>
            <a:r>
              <a:rPr lang="de-DE" dirty="0"/>
              <a:t>Beispiel (J. Miles, Carleton College): http://cs.carleton.edu/faculty/jadrian/cs252/2014.0/rubric.html</a:t>
            </a:r>
          </a:p>
          <a:p>
            <a:pPr marL="0" indent="0">
              <a:buNone/>
            </a:pPr>
            <a:endParaRPr lang="de-DE" dirty="0"/>
          </a:p>
          <a:p>
            <a:r>
              <a:rPr lang="de-DE" dirty="0"/>
              <a:t>Direkte Einordnung in Noten(</a:t>
            </a:r>
            <a:r>
              <a:rPr lang="de-DE" dirty="0" err="1"/>
              <a:t>bereiche</a:t>
            </a:r>
            <a:r>
              <a:rPr lang="de-DE" dirty="0"/>
              <a:t>).</a:t>
            </a:r>
          </a:p>
          <a:p>
            <a:pPr lvl="1">
              <a:buFont typeface="Symbol" panose="05050102010706020507" pitchFamily="18" charset="2"/>
              <a:buChar char="-"/>
            </a:pPr>
            <a:r>
              <a:rPr lang="de-DE" dirty="0"/>
              <a:t>Beispiel (D. </a:t>
            </a:r>
            <a:r>
              <a:rPr lang="de-DE" dirty="0" err="1"/>
              <a:t>Laidlaw</a:t>
            </a:r>
            <a:r>
              <a:rPr lang="de-DE" dirty="0"/>
              <a:t>, Brown University): http://cs.brown.edu/courses/cs016/docs/rubric_info.pdf</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2548650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Ein </a:t>
            </a:r>
            <a:r>
              <a:rPr lang="de-DE" dirty="0" err="1"/>
              <a:t>worst-case</a:t>
            </a:r>
            <a:r>
              <a:rPr lang="de-DE" dirty="0"/>
              <a:t> Szenario(?)</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11</a:t>
            </a:fld>
            <a:endParaRPr lang="de-DE" dirty="0"/>
          </a:p>
        </p:txBody>
      </p:sp>
    </p:spTree>
    <p:extLst>
      <p:ext uri="{BB962C8B-B14F-4D97-AF65-F5344CB8AC3E}">
        <p14:creationId xmlns:p14="http://schemas.microsoft.com/office/powerpoint/2010/main" val="1034678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Lerngelegenheiten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12</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Qualitätsmaßstab:</a:t>
            </a:r>
          </a:p>
          <a:p>
            <a:r>
              <a:rPr lang="de-DE" sz="2000" dirty="0" err="1"/>
              <a:t>Tutorienbesuch</a:t>
            </a:r>
            <a:r>
              <a:rPr lang="de-DE" sz="2000" dirty="0"/>
              <a:t> muss für Studierende nützlicher als Lesen einer Musterlösung sein.  </a:t>
            </a:r>
          </a:p>
          <a:p>
            <a:r>
              <a:rPr lang="de-DE" sz="2000" dirty="0" err="1"/>
              <a:t>Tutorienbesuch</a:t>
            </a:r>
            <a:r>
              <a:rPr lang="de-DE" sz="2000" dirty="0"/>
              <a:t> muss echten Mehrwert für Teilnehmer bieten.</a:t>
            </a:r>
          </a:p>
          <a:p>
            <a:pPr lvl="1">
              <a:buFont typeface="Symbol" panose="05050102010706020507" pitchFamily="18" charset="2"/>
              <a:buChar char="-"/>
            </a:pPr>
            <a:r>
              <a:rPr lang="de-DE" sz="1600" dirty="0"/>
              <a:t>Neue Perspektive auf Lernziele und Inhalte.</a:t>
            </a:r>
          </a:p>
          <a:p>
            <a:pPr lvl="1">
              <a:buFont typeface="Symbol" panose="05050102010706020507" pitchFamily="18" charset="2"/>
              <a:buChar char="-"/>
            </a:pPr>
            <a:r>
              <a:rPr lang="de-DE" sz="1600" dirty="0"/>
              <a:t>Personalisierte(</a:t>
            </a:r>
            <a:r>
              <a:rPr lang="de-DE" sz="1600" dirty="0" err="1"/>
              <a:t>re</a:t>
            </a:r>
            <a:r>
              <a:rPr lang="de-DE" sz="1600" dirty="0"/>
              <a:t>) Erläuterung von Inhalten und Aufgaben.</a:t>
            </a:r>
          </a:p>
          <a:p>
            <a:pPr lvl="1">
              <a:buFont typeface="Symbol" panose="05050102010706020507" pitchFamily="18" charset="2"/>
              <a:buChar char="-"/>
            </a:pPr>
            <a:r>
              <a:rPr lang="de-DE" sz="1600" dirty="0"/>
              <a:t>Konkrete Rückmeldung (auch: positiv!) zu Lernstand bzw. -fortschritt.</a:t>
            </a:r>
          </a:p>
          <a:p>
            <a:pPr lvl="1">
              <a:buFont typeface="Symbol" panose="05050102010706020507" pitchFamily="18" charset="2"/>
              <a:buChar char="-"/>
            </a:pPr>
            <a:r>
              <a:rPr lang="de-DE" sz="1600" dirty="0"/>
              <a:t>Einschätzung von Bearbeitungsaufwand für Aufgaben.</a:t>
            </a:r>
          </a:p>
          <a:p>
            <a:pPr lvl="1">
              <a:buFont typeface="Symbol" panose="05050102010706020507" pitchFamily="18" charset="2"/>
              <a:buChar char="-"/>
            </a:pPr>
            <a:r>
              <a:rPr lang="de-DE" sz="1600" dirty="0"/>
              <a:t>Gemeinsames Entwickeln von Lernstrategien.</a:t>
            </a:r>
          </a:p>
          <a:p>
            <a:pPr marL="0" indent="0">
              <a:buNone/>
            </a:pPr>
            <a:endParaRPr lang="de-DE" sz="2000" dirty="0"/>
          </a:p>
          <a:p>
            <a:pPr marL="0" indent="0">
              <a:buNone/>
            </a:pPr>
            <a:r>
              <a:rPr lang="de-DE" sz="2000" b="1" dirty="0"/>
              <a:t>Reaktion auf fehlende oder falsche Abgaben:</a:t>
            </a:r>
          </a:p>
          <a:p>
            <a:r>
              <a:rPr lang="de-DE" sz="2000" dirty="0"/>
              <a:t>Nicht: Reines Anschreiben einer Beispiellösung!  </a:t>
            </a:r>
          </a:p>
          <a:p>
            <a:r>
              <a:rPr lang="de-DE" sz="2000" dirty="0"/>
              <a:t>Stattdessen: Ausrollen von Lerngelegenheiten.</a:t>
            </a:r>
          </a:p>
          <a:p>
            <a:pPr lvl="1"/>
            <a:r>
              <a:rPr lang="de-DE" sz="1600" dirty="0"/>
              <a:t>Diskussion: Wie gehe ich an diese Art von Aufgaben heran?</a:t>
            </a:r>
          </a:p>
          <a:p>
            <a:pPr lvl="1"/>
            <a:r>
              <a:rPr lang="de-DE" sz="1600" dirty="0"/>
              <a:t>Gemeinsames Entwickeln von Lösungen (→ Kapitel ”Gruppenarbeit“).</a:t>
            </a:r>
          </a:p>
          <a:p>
            <a:r>
              <a:rPr lang="de-DE" sz="2000" dirty="0"/>
              <a:t>Hoher Vorbereitungsaufwand für Lehrende, aber sehr hohes Lernpotenzial für Studierende.</a:t>
            </a:r>
          </a:p>
          <a:p>
            <a:pPr marL="0" indent="0">
              <a:buNone/>
            </a:pPr>
            <a:endParaRPr lang="de-DE" sz="2000" dirty="0"/>
          </a:p>
        </p:txBody>
      </p:sp>
    </p:spTree>
    <p:extLst>
      <p:ext uri="{BB962C8B-B14F-4D97-AF65-F5344CB8AC3E}">
        <p14:creationId xmlns:p14="http://schemas.microsoft.com/office/powerpoint/2010/main" val="1272790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Lerngelegenheiten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13</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Perspektivenwechsel:</a:t>
            </a:r>
          </a:p>
          <a:p>
            <a:r>
              <a:rPr lang="de-DE" sz="2000" dirty="0"/>
              <a:t>Hineinversetzen in die Situation von Studierenden.</a:t>
            </a:r>
          </a:p>
          <a:p>
            <a:pPr lvl="1"/>
            <a:r>
              <a:rPr lang="de-DE" sz="1600" dirty="0"/>
              <a:t>Woran könnte es liegen, dass keine Abgaben erfolgt sind?</a:t>
            </a:r>
          </a:p>
          <a:p>
            <a:pPr lvl="1"/>
            <a:r>
              <a:rPr lang="de-DE" sz="1600" dirty="0"/>
              <a:t>Welche (früheren) Lernziele wurden anscheinend noch nicht erreicht?</a:t>
            </a:r>
          </a:p>
          <a:p>
            <a:r>
              <a:rPr lang="de-DE" sz="2000" dirty="0"/>
              <a:t>Hineinversetzen in die Situation von Lehrenden.</a:t>
            </a:r>
          </a:p>
          <a:p>
            <a:pPr lvl="1"/>
            <a:r>
              <a:rPr lang="de-DE" sz="1600" dirty="0"/>
              <a:t>Welche Schwerpunkte werden bei der Bearbeitung der Lösung gesetzt?</a:t>
            </a:r>
          </a:p>
          <a:p>
            <a:pPr lvl="1"/>
            <a:r>
              <a:rPr lang="de-DE" sz="1600" dirty="0"/>
              <a:t>Welche Bausteine sind für die Lösung notwendig?</a:t>
            </a:r>
          </a:p>
          <a:p>
            <a:pPr lvl="1"/>
            <a:r>
              <a:rPr lang="de-DE" sz="1600" dirty="0"/>
              <a:t>Wie können die wesentlichen(!) zur Lösung notwendigen Ideen den Studierenden transportiert  werden?</a:t>
            </a:r>
          </a:p>
          <a:p>
            <a:pPr marL="0" indent="0">
              <a:buNone/>
            </a:pPr>
            <a:endParaRPr lang="de-DE" sz="2000" dirty="0"/>
          </a:p>
          <a:p>
            <a:pPr marL="0" indent="0">
              <a:buNone/>
            </a:pPr>
            <a:r>
              <a:rPr lang="de-DE" sz="2000" b="1" dirty="0"/>
              <a:t>Gestaltungsspielräume:</a:t>
            </a:r>
          </a:p>
          <a:p>
            <a:r>
              <a:rPr lang="de-DE" sz="2000" dirty="0"/>
              <a:t>Darstellung des „großen Ganzen“ oder von Details?  Vergleichende Besprechung mehrerer Ansätze?</a:t>
            </a:r>
          </a:p>
          <a:p>
            <a:r>
              <a:rPr lang="de-DE" sz="2000" dirty="0"/>
              <a:t>Diskussion ausgehend von eigener(?), bewusst falsch konstruierter Lösung?  Hinausgehen über Beispiellösung?</a:t>
            </a:r>
          </a:p>
          <a:p>
            <a:pPr marL="0" indent="0" algn="ctr">
              <a:buNone/>
            </a:pPr>
            <a:r>
              <a:rPr lang="de-DE" sz="2000" dirty="0">
                <a:solidFill>
                  <a:srgbClr val="FF0000"/>
                </a:solidFill>
              </a:rPr>
              <a:t>Diese Fragen sollte man sich bei jeder(!) Besprechung einer Aufgabe stellen!</a:t>
            </a:r>
          </a:p>
        </p:txBody>
      </p:sp>
    </p:spTree>
    <p:extLst>
      <p:ext uri="{BB962C8B-B14F-4D97-AF65-F5344CB8AC3E}">
        <p14:creationId xmlns:p14="http://schemas.microsoft.com/office/powerpoint/2010/main" val="1694633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Anregung für Überlegungen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14</a:t>
            </a:fld>
            <a:endParaRPr lang="de-DE" dirty="0"/>
          </a:p>
        </p:txBody>
      </p:sp>
      <p:sp>
        <p:nvSpPr>
          <p:cNvPr id="4" name="Inhaltsplatzhalter 3"/>
          <p:cNvSpPr>
            <a:spLocks noGrp="1"/>
          </p:cNvSpPr>
          <p:nvPr>
            <p:ph idx="1"/>
          </p:nvPr>
        </p:nvSpPr>
        <p:spPr>
          <a:xfrm>
            <a:off x="3260554" y="2671010"/>
            <a:ext cx="5646824" cy="1491916"/>
          </a:xfrm>
        </p:spPr>
        <p:txBody>
          <a:bodyPr>
            <a:normAutofit lnSpcReduction="10000"/>
          </a:bodyPr>
          <a:lstStyle/>
          <a:p>
            <a:pPr marL="0" indent="0">
              <a:buNone/>
            </a:pPr>
            <a:r>
              <a:rPr lang="de-DE" sz="2000" dirty="0"/>
              <a:t>Erstellen Sie einen genauen Entwurf für die Besprechung der bereit gestellten Aufgabe oder  einer Aufgabe zur von Ihnen betreuten Vorlesung.</a:t>
            </a:r>
          </a:p>
          <a:p>
            <a:pPr marL="0" indent="0">
              <a:buNone/>
            </a:pPr>
            <a:r>
              <a:rPr lang="de-DE" sz="2000" dirty="0"/>
              <a:t>Versuchen Sie, möglichst viele Lerngelegenheiten  zu identifizieren.</a:t>
            </a:r>
          </a:p>
          <a:p>
            <a:pPr marL="0" indent="0">
              <a:buNone/>
            </a:pPr>
            <a:endParaRPr lang="de-DE" sz="2000" dirty="0"/>
          </a:p>
        </p:txBody>
      </p:sp>
    </p:spTree>
    <p:extLst>
      <p:ext uri="{BB962C8B-B14F-4D97-AF65-F5344CB8AC3E}">
        <p14:creationId xmlns:p14="http://schemas.microsoft.com/office/powerpoint/2010/main" val="2002990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t>
            </a:r>
            <a:r>
              <a:rPr lang="de-DE" i="1" dirty="0"/>
              <a:t>Best </a:t>
            </a:r>
            <a:r>
              <a:rPr lang="de-DE" i="1" dirty="0" err="1"/>
              <a:t>practice</a:t>
            </a:r>
            <a:r>
              <a:rPr lang="de-DE" dirty="0"/>
              <a:t>“-Hinweise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15</a:t>
            </a:fld>
            <a:endParaRPr lang="de-DE" dirty="0"/>
          </a:p>
        </p:txBody>
      </p:sp>
      <p:sp>
        <p:nvSpPr>
          <p:cNvPr id="4" name="Inhaltsplatzhalter 3"/>
          <p:cNvSpPr>
            <a:spLocks noGrp="1"/>
          </p:cNvSpPr>
          <p:nvPr>
            <p:ph idx="1"/>
          </p:nvPr>
        </p:nvSpPr>
        <p:spPr/>
        <p:txBody>
          <a:bodyPr>
            <a:normAutofit fontScale="77500" lnSpcReduction="20000"/>
          </a:bodyPr>
          <a:lstStyle/>
          <a:p>
            <a:pPr marL="0" indent="0">
              <a:buNone/>
            </a:pPr>
            <a:r>
              <a:rPr lang="de-DE" b="1" dirty="0"/>
              <a:t>Korrekturen:</a:t>
            </a:r>
          </a:p>
          <a:p>
            <a:r>
              <a:rPr lang="de-DE" dirty="0"/>
              <a:t>Nutzen Sie Beispiellösungen und Bewertungsschemata.</a:t>
            </a:r>
          </a:p>
          <a:p>
            <a:pPr lvl="1">
              <a:buFont typeface="Symbol" panose="05050102010706020507" pitchFamily="18" charset="2"/>
              <a:buChar char="-"/>
            </a:pPr>
            <a:r>
              <a:rPr lang="de-DE" dirty="0"/>
              <a:t>Entwickeln Sie diese ggf. mit anderen Tutorinnen und Tutoren.</a:t>
            </a:r>
          </a:p>
          <a:p>
            <a:r>
              <a:rPr lang="de-DE" dirty="0"/>
              <a:t>Notieren Sie sich, wofür Sie Punkte abgezogen haben.</a:t>
            </a:r>
          </a:p>
          <a:p>
            <a:pPr lvl="1">
              <a:buFont typeface="Symbol" panose="05050102010706020507" pitchFamily="18" charset="2"/>
              <a:buChar char="-"/>
            </a:pPr>
            <a:r>
              <a:rPr lang="de-DE" dirty="0"/>
              <a:t>Dies führt zu einer fairen und transparenten Bewertung.</a:t>
            </a:r>
          </a:p>
          <a:p>
            <a:r>
              <a:rPr lang="de-DE" dirty="0"/>
              <a:t>Geben Sie keine volle Punktzahl, wenn die Lösung Fehler enthält.</a:t>
            </a:r>
          </a:p>
          <a:p>
            <a:pPr lvl="1">
              <a:buFont typeface="Symbol" panose="05050102010706020507" pitchFamily="18" charset="2"/>
              <a:buChar char="-"/>
            </a:pPr>
            <a:r>
              <a:rPr lang="de-DE" dirty="0"/>
              <a:t>Lösungen mit voller Punktzahl werden erfahrungsgemäß nicht mehr gelesen.</a:t>
            </a:r>
          </a:p>
          <a:p>
            <a:r>
              <a:rPr lang="de-DE" dirty="0"/>
              <a:t>Geben Sie hilfreiche (nicht: demotivierende) Rückmeldungen.</a:t>
            </a:r>
          </a:p>
          <a:p>
            <a:pPr marL="0" indent="0">
              <a:buNone/>
            </a:pPr>
            <a:endParaRPr lang="de-DE" dirty="0"/>
          </a:p>
          <a:p>
            <a:pPr marL="0" indent="0">
              <a:buNone/>
            </a:pPr>
            <a:r>
              <a:rPr lang="de-DE" b="1" dirty="0"/>
              <a:t>Besprechungen:</a:t>
            </a:r>
          </a:p>
          <a:p>
            <a:r>
              <a:rPr lang="de-DE" dirty="0"/>
              <a:t>Lassen Sie immer zunächst den allgemeinen Lösungsansatz erklären.</a:t>
            </a:r>
          </a:p>
          <a:p>
            <a:pPr lvl="1">
              <a:buFont typeface="Symbol" panose="05050102010706020507" pitchFamily="18" charset="2"/>
              <a:buChar char="-"/>
            </a:pPr>
            <a:r>
              <a:rPr lang="de-DE" dirty="0"/>
              <a:t>Gleiches gilt, wenn Sie selbst Lösungen vorstellen.</a:t>
            </a:r>
          </a:p>
          <a:p>
            <a:r>
              <a:rPr lang="de-DE" dirty="0"/>
              <a:t>Achten Sie darauf, dass vorgestellte Lösungen korrekt und vollständig sind.</a:t>
            </a:r>
          </a:p>
          <a:p>
            <a:pPr lvl="1">
              <a:buFont typeface="Symbol" panose="05050102010706020507" pitchFamily="18" charset="2"/>
              <a:buChar char="-"/>
            </a:pPr>
            <a:r>
              <a:rPr lang="de-DE" dirty="0"/>
              <a:t>Die Lösung muss von denen verstanden werden, die die Aufgabe nicht gelöst haben.</a:t>
            </a:r>
          </a:p>
          <a:p>
            <a:r>
              <a:rPr lang="de-DE" dirty="0"/>
              <a:t>Lassen Sie keine fehlerhaften Aussagen an der Tafel stehen.</a:t>
            </a:r>
          </a:p>
          <a:p>
            <a:pPr marL="0" indent="0">
              <a:buNone/>
            </a:pPr>
            <a:endParaRPr lang="de-DE" dirty="0"/>
          </a:p>
        </p:txBody>
      </p:sp>
    </p:spTree>
    <p:extLst>
      <p:ext uri="{BB962C8B-B14F-4D97-AF65-F5344CB8AC3E}">
        <p14:creationId xmlns:p14="http://schemas.microsoft.com/office/powerpoint/2010/main" val="67425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t>
            </a:r>
            <a:r>
              <a:rPr lang="de-DE" i="1" dirty="0"/>
              <a:t>Best </a:t>
            </a:r>
            <a:r>
              <a:rPr lang="de-DE" i="1" dirty="0" err="1"/>
              <a:t>practice</a:t>
            </a:r>
            <a:r>
              <a:rPr lang="de-DE" dirty="0"/>
              <a:t>“ – Hinweise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16</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Umgang mit eigenen Fehlern:</a:t>
            </a:r>
          </a:p>
          <a:p>
            <a:r>
              <a:rPr lang="de-DE" sz="2000" dirty="0"/>
              <a:t>Wenn Sie selbst einen Fehler gemacht haben, korrigieren Sie diesen sofort.</a:t>
            </a:r>
          </a:p>
          <a:p>
            <a:pPr lvl="1">
              <a:buFont typeface="Symbol" panose="05050102010706020507" pitchFamily="18" charset="2"/>
              <a:buChar char="-"/>
            </a:pPr>
            <a:r>
              <a:rPr lang="de-DE" sz="1600" dirty="0"/>
              <a:t>Genügen Sie den Anforderungen, die Sie an Ihre Studierenden stellen.</a:t>
            </a:r>
          </a:p>
          <a:p>
            <a:r>
              <a:rPr lang="de-DE" sz="2000" dirty="0"/>
              <a:t>Scheuen Sie sich nicht, Wissenslücken einzugestehen und Antworten zu vertagen.</a:t>
            </a:r>
          </a:p>
          <a:p>
            <a:pPr lvl="1">
              <a:buFont typeface="Symbol" panose="05050102010706020507" pitchFamily="18" charset="2"/>
              <a:buChar char="-"/>
            </a:pPr>
            <a:r>
              <a:rPr lang="de-DE" sz="1600" dirty="0"/>
              <a:t>Es ist zwingend notwendig, vertagte Antworten unaufgefordert nachzuholen.</a:t>
            </a:r>
          </a:p>
          <a:p>
            <a:pPr marL="0" indent="0">
              <a:buNone/>
            </a:pPr>
            <a:endParaRPr lang="de-DE" sz="2000" dirty="0"/>
          </a:p>
          <a:p>
            <a:pPr marL="0" indent="0">
              <a:buNone/>
            </a:pPr>
            <a:r>
              <a:rPr lang="de-DE" sz="2000" b="1" dirty="0"/>
              <a:t>Umgang mit Fehlern Anderer:</a:t>
            </a:r>
          </a:p>
          <a:p>
            <a:r>
              <a:rPr lang="de-DE" sz="2000" dirty="0"/>
              <a:t>Helfen Sie Studierenden, eigene Fehler selbst zu korrigieren.</a:t>
            </a:r>
          </a:p>
          <a:p>
            <a:pPr lvl="1">
              <a:buFont typeface="Symbol" panose="05050102010706020507" pitchFamily="18" charset="2"/>
              <a:buChar char="-"/>
            </a:pPr>
            <a:r>
              <a:rPr lang="de-DE" sz="1600" dirty="0"/>
              <a:t>Stellen Sie niemanden bloß, reiten Sie nicht auf Fehlern herum.</a:t>
            </a:r>
          </a:p>
          <a:p>
            <a:r>
              <a:rPr lang="de-DE" sz="2000" dirty="0"/>
              <a:t>Lassen Sie Fehler guter Studierender nicht durch sehr gute Studierende korrigieren.</a:t>
            </a:r>
          </a:p>
          <a:p>
            <a:pPr lvl="1">
              <a:buFont typeface="Symbol" panose="05050102010706020507" pitchFamily="18" charset="2"/>
              <a:buChar char="-"/>
            </a:pPr>
            <a:r>
              <a:rPr lang="de-DE" sz="1600" dirty="0"/>
              <a:t>Die Korrektur durch „bessere“ </a:t>
            </a:r>
            <a:r>
              <a:rPr lang="de-DE" sz="1600" dirty="0" err="1"/>
              <a:t>peers</a:t>
            </a:r>
            <a:r>
              <a:rPr lang="de-DE" sz="1600" dirty="0"/>
              <a:t> ist demotivierend.</a:t>
            </a:r>
          </a:p>
          <a:p>
            <a:r>
              <a:rPr lang="de-DE" sz="2000" dirty="0"/>
              <a:t>Stellen Sie nicht ohne Grund Vorlesungsinhalte, Übungsaufgaben oder das Verhalten  anderer Lehrpersonen in Frage.</a:t>
            </a:r>
          </a:p>
          <a:p>
            <a:pPr lvl="1">
              <a:buFont typeface="Symbol" panose="05050102010706020507" pitchFamily="18" charset="2"/>
              <a:buChar char="-"/>
            </a:pPr>
            <a:r>
              <a:rPr lang="de-DE" sz="1600" dirty="0"/>
              <a:t>Tutoren arbeiten gemeinsam mit den Lehrenden daran. . .</a:t>
            </a:r>
          </a:p>
          <a:p>
            <a:pPr marL="0" indent="0">
              <a:buNone/>
            </a:pPr>
            <a:endParaRPr lang="de-DE" sz="2000" dirty="0"/>
          </a:p>
        </p:txBody>
      </p:sp>
    </p:spTree>
    <p:extLst>
      <p:ext uri="{BB962C8B-B14F-4D97-AF65-F5344CB8AC3E}">
        <p14:creationId xmlns:p14="http://schemas.microsoft.com/office/powerpoint/2010/main" val="1962342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Zusammenfassung</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17</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Bewertungsschemata:</a:t>
            </a:r>
          </a:p>
          <a:p>
            <a:r>
              <a:rPr lang="de-DE" sz="2000" dirty="0"/>
              <a:t>Transparenz der Leistungserwartungen.</a:t>
            </a:r>
          </a:p>
          <a:p>
            <a:r>
              <a:rPr lang="de-DE" sz="2000" dirty="0"/>
              <a:t>Vergleichbarkeit der Leistungserwartungen in verschiedenen Tutorien.  </a:t>
            </a:r>
          </a:p>
          <a:p>
            <a:r>
              <a:rPr lang="de-DE" sz="2000" dirty="0"/>
              <a:t>Ausrichtung an Lernzielen und Schwerpunkten.</a:t>
            </a:r>
          </a:p>
          <a:p>
            <a:pPr marL="0" indent="0">
              <a:buNone/>
            </a:pPr>
            <a:endParaRPr lang="de-DE" sz="2000" dirty="0"/>
          </a:p>
          <a:p>
            <a:pPr marL="0" indent="0">
              <a:buNone/>
            </a:pPr>
            <a:r>
              <a:rPr lang="de-DE" sz="2000" b="1" dirty="0"/>
              <a:t>Rubriken:</a:t>
            </a:r>
          </a:p>
          <a:p>
            <a:r>
              <a:rPr lang="de-DE" sz="2000" dirty="0"/>
              <a:t>Kriterien mit je einer eigenen Skala.  Beispielhafte Qualitätsmaßstäbe.</a:t>
            </a:r>
          </a:p>
          <a:p>
            <a:pPr marL="0" indent="0">
              <a:buNone/>
            </a:pPr>
            <a:endParaRPr lang="de-DE" sz="2000" dirty="0"/>
          </a:p>
          <a:p>
            <a:pPr marL="0" indent="0">
              <a:buNone/>
            </a:pPr>
            <a:r>
              <a:rPr lang="de-DE" sz="2000" b="1" dirty="0"/>
              <a:t>Lerngelegenheiten:</a:t>
            </a:r>
          </a:p>
          <a:p>
            <a:r>
              <a:rPr lang="de-DE" sz="2000" dirty="0"/>
              <a:t>Konstruktiver Umgang mit fehlenden oder falschen Abgaben.</a:t>
            </a:r>
          </a:p>
          <a:p>
            <a:pPr marL="0" indent="0">
              <a:buNone/>
            </a:pPr>
            <a:endParaRPr lang="de-DE" sz="2000" dirty="0"/>
          </a:p>
        </p:txBody>
      </p:sp>
    </p:spTree>
    <p:extLst>
      <p:ext uri="{BB962C8B-B14F-4D97-AF65-F5344CB8AC3E}">
        <p14:creationId xmlns:p14="http://schemas.microsoft.com/office/powerpoint/2010/main" val="1588126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DE" dirty="0"/>
              <a:t>Literaturverzeichnis</a:t>
            </a:r>
          </a:p>
        </p:txBody>
      </p:sp>
      <p:sp>
        <p:nvSpPr>
          <p:cNvPr id="3" name="Inhaltsplatzhalter 2"/>
          <p:cNvSpPr>
            <a:spLocks noGrp="1"/>
          </p:cNvSpPr>
          <p:nvPr>
            <p:ph sz="quarter" idx="11"/>
          </p:nvPr>
        </p:nvSpPr>
        <p:spPr/>
        <p:txBody>
          <a:bodyPr/>
          <a:lstStyle/>
          <a:p>
            <a:pPr marL="0" indent="0">
              <a:buNone/>
            </a:pPr>
            <a:r>
              <a:rPr lang="de-DE" b="1" dirty="0"/>
              <a:t>[Meyer, 2007]</a:t>
            </a:r>
            <a:r>
              <a:rPr lang="de-DE" dirty="0"/>
              <a:t> Meyer, Hilbert: </a:t>
            </a:r>
            <a:r>
              <a:rPr lang="de-DE" i="1" dirty="0"/>
              <a:t>Was ist guter Unterricht? </a:t>
            </a:r>
            <a:r>
              <a:rPr lang="de-DE" dirty="0"/>
              <a:t>Cornelsen Scriptor, Berlin, 4. Auflage, 2007.</a:t>
            </a:r>
          </a:p>
          <a:p>
            <a:pPr marL="0" indent="0">
              <a:buNone/>
            </a:pPr>
            <a:r>
              <a:rPr lang="de-DE" b="1" dirty="0"/>
              <a:t>[</a:t>
            </a:r>
            <a:r>
              <a:rPr lang="de-DE" b="1" dirty="0" err="1"/>
              <a:t>Popham</a:t>
            </a:r>
            <a:r>
              <a:rPr lang="de-DE" b="1" dirty="0"/>
              <a:t>, 1997] </a:t>
            </a:r>
            <a:r>
              <a:rPr lang="de-DE" dirty="0" err="1"/>
              <a:t>Popham</a:t>
            </a:r>
            <a:r>
              <a:rPr lang="de-DE" dirty="0"/>
              <a:t>, W. James: </a:t>
            </a:r>
            <a:r>
              <a:rPr lang="de-DE" dirty="0" err="1"/>
              <a:t>What’s</a:t>
            </a:r>
            <a:r>
              <a:rPr lang="de-DE" dirty="0"/>
              <a:t> </a:t>
            </a:r>
            <a:r>
              <a:rPr lang="de-DE" dirty="0" err="1"/>
              <a:t>wrong</a:t>
            </a:r>
            <a:r>
              <a:rPr lang="de-DE" dirty="0"/>
              <a:t>—</a:t>
            </a:r>
            <a:r>
              <a:rPr lang="de-DE" dirty="0" err="1"/>
              <a:t>and</a:t>
            </a:r>
            <a:r>
              <a:rPr lang="de-DE" dirty="0"/>
              <a:t> </a:t>
            </a:r>
            <a:r>
              <a:rPr lang="de-DE" dirty="0" err="1"/>
              <a:t>what’s</a:t>
            </a:r>
            <a:r>
              <a:rPr lang="de-DE" dirty="0"/>
              <a:t> </a:t>
            </a:r>
            <a:r>
              <a:rPr lang="de-DE" dirty="0" err="1"/>
              <a:t>right</a:t>
            </a:r>
            <a:r>
              <a:rPr lang="de-DE" dirty="0"/>
              <a:t>—</a:t>
            </a:r>
            <a:r>
              <a:rPr lang="de-DE" dirty="0" err="1"/>
              <a:t>with</a:t>
            </a:r>
            <a:r>
              <a:rPr lang="de-DE" dirty="0"/>
              <a:t> </a:t>
            </a:r>
            <a:r>
              <a:rPr lang="de-DE" dirty="0" err="1"/>
              <a:t>rubrics</a:t>
            </a:r>
            <a:r>
              <a:rPr lang="de-DE" dirty="0"/>
              <a:t>. </a:t>
            </a:r>
            <a:r>
              <a:rPr lang="de-DE" i="1" dirty="0"/>
              <a:t>Educational Leadership  </a:t>
            </a:r>
            <a:r>
              <a:rPr lang="de-DE" dirty="0"/>
              <a:t>55(2):72–75, Oktober 1997.</a:t>
            </a:r>
          </a:p>
          <a:p>
            <a:pPr marL="0" indent="0">
              <a:buNone/>
            </a:pPr>
            <a:r>
              <a:rPr lang="de-DE" b="1" dirty="0"/>
              <a:t>[</a:t>
            </a:r>
            <a:r>
              <a:rPr lang="de-DE" b="1" dirty="0" err="1"/>
              <a:t>Stegeman</a:t>
            </a:r>
            <a:r>
              <a:rPr lang="de-DE" b="1" dirty="0"/>
              <a:t> et al., 2014] </a:t>
            </a:r>
            <a:r>
              <a:rPr lang="de-DE" dirty="0" err="1"/>
              <a:t>Stegeman</a:t>
            </a:r>
            <a:r>
              <a:rPr lang="de-DE" dirty="0"/>
              <a:t>, </a:t>
            </a:r>
            <a:r>
              <a:rPr lang="de-DE" dirty="0" err="1"/>
              <a:t>Martijn</a:t>
            </a:r>
            <a:r>
              <a:rPr lang="de-DE" dirty="0"/>
              <a:t>, Erik </a:t>
            </a:r>
            <a:r>
              <a:rPr lang="de-DE" dirty="0" err="1"/>
              <a:t>Barendsen</a:t>
            </a:r>
            <a:r>
              <a:rPr lang="de-DE" dirty="0"/>
              <a:t> und </a:t>
            </a:r>
            <a:r>
              <a:rPr lang="de-DE" dirty="0" err="1"/>
              <a:t>Sjaak</a:t>
            </a:r>
            <a:r>
              <a:rPr lang="de-DE" dirty="0"/>
              <a:t> </a:t>
            </a:r>
            <a:r>
              <a:rPr lang="de-DE" dirty="0" err="1"/>
              <a:t>Smetsers</a:t>
            </a:r>
            <a:r>
              <a:rPr lang="de-DE" dirty="0"/>
              <a:t>: </a:t>
            </a:r>
            <a:r>
              <a:rPr lang="de-DE" dirty="0" err="1"/>
              <a:t>Towards</a:t>
            </a:r>
            <a:r>
              <a:rPr lang="de-DE"/>
              <a:t> an </a:t>
            </a:r>
            <a:r>
              <a:rPr lang="de-DE" dirty="0" err="1"/>
              <a:t>empirically</a:t>
            </a:r>
            <a:r>
              <a:rPr lang="de-DE" dirty="0"/>
              <a:t>  </a:t>
            </a:r>
            <a:r>
              <a:rPr lang="de-DE" dirty="0" err="1"/>
              <a:t>validated</a:t>
            </a:r>
            <a:r>
              <a:rPr lang="de-DE" dirty="0"/>
              <a:t> </a:t>
            </a:r>
            <a:r>
              <a:rPr lang="de-DE" dirty="0" err="1"/>
              <a:t>model</a:t>
            </a:r>
            <a:r>
              <a:rPr lang="de-DE" dirty="0"/>
              <a:t> </a:t>
            </a:r>
            <a:r>
              <a:rPr lang="de-DE" dirty="0" err="1"/>
              <a:t>for</a:t>
            </a:r>
            <a:r>
              <a:rPr lang="de-DE" dirty="0"/>
              <a:t> </a:t>
            </a:r>
            <a:r>
              <a:rPr lang="de-DE" dirty="0" err="1"/>
              <a:t>assessment</a:t>
            </a:r>
            <a:r>
              <a:rPr lang="de-DE" dirty="0"/>
              <a:t> </a:t>
            </a:r>
            <a:r>
              <a:rPr lang="de-DE" dirty="0" err="1"/>
              <a:t>of</a:t>
            </a:r>
            <a:r>
              <a:rPr lang="de-DE" dirty="0"/>
              <a:t> </a:t>
            </a:r>
            <a:r>
              <a:rPr lang="de-DE" dirty="0" err="1"/>
              <a:t>code</a:t>
            </a:r>
            <a:r>
              <a:rPr lang="de-DE" dirty="0"/>
              <a:t> </a:t>
            </a:r>
            <a:r>
              <a:rPr lang="de-DE" dirty="0" err="1"/>
              <a:t>quality</a:t>
            </a:r>
            <a:r>
              <a:rPr lang="de-DE" dirty="0"/>
              <a:t>. In: Simon und Päivi </a:t>
            </a:r>
            <a:r>
              <a:rPr lang="de-DE" dirty="0" err="1"/>
              <a:t>Kinnunen</a:t>
            </a:r>
            <a:r>
              <a:rPr lang="de-DE" dirty="0"/>
              <a:t>, </a:t>
            </a:r>
            <a:r>
              <a:rPr lang="de-DE" dirty="0" err="1"/>
              <a:t>Hg</a:t>
            </a:r>
            <a:r>
              <a:rPr lang="de-DE" dirty="0"/>
              <a:t>., </a:t>
            </a:r>
            <a:r>
              <a:rPr lang="de-DE" i="1" dirty="0" err="1"/>
              <a:t>Proceedings</a:t>
            </a:r>
            <a:r>
              <a:rPr lang="de-DE" i="1" dirty="0"/>
              <a:t> </a:t>
            </a:r>
            <a:r>
              <a:rPr lang="de-DE" i="1" dirty="0" err="1"/>
              <a:t>of</a:t>
            </a:r>
            <a:r>
              <a:rPr lang="de-DE" i="1" dirty="0"/>
              <a:t> </a:t>
            </a:r>
            <a:r>
              <a:rPr lang="de-DE" i="1" dirty="0" err="1"/>
              <a:t>the</a:t>
            </a:r>
            <a:r>
              <a:rPr lang="de-DE" i="1" dirty="0"/>
              <a:t>  14th </a:t>
            </a:r>
            <a:r>
              <a:rPr lang="de-DE" i="1" dirty="0" err="1"/>
              <a:t>Koli</a:t>
            </a:r>
            <a:r>
              <a:rPr lang="de-DE" i="1" dirty="0"/>
              <a:t> Calling International Conference on Computing Education Research</a:t>
            </a:r>
            <a:r>
              <a:rPr lang="de-DE" dirty="0"/>
              <a:t>, S. 99–108, ACM, New York  City, 2014. http://stgm.nl/quality.</a:t>
            </a:r>
          </a:p>
          <a:p>
            <a:pPr marL="0" indent="0">
              <a:buNone/>
            </a:pPr>
            <a:endParaRPr lang="de-DE" dirty="0"/>
          </a:p>
        </p:txBody>
      </p:sp>
    </p:spTree>
    <p:extLst>
      <p:ext uri="{BB962C8B-B14F-4D97-AF65-F5344CB8AC3E}">
        <p14:creationId xmlns:p14="http://schemas.microsoft.com/office/powerpoint/2010/main" val="1887189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EA0F2E-B92F-414E-A138-ED0D1F4F710F}"/>
              </a:ext>
            </a:extLst>
          </p:cNvPr>
          <p:cNvSpPr>
            <a:spLocks noGrp="1"/>
          </p:cNvSpPr>
          <p:nvPr>
            <p:ph sz="quarter" idx="10"/>
          </p:nvPr>
        </p:nvSpPr>
        <p:spPr/>
        <p:txBody>
          <a:bodyPr/>
          <a:lstStyle/>
          <a:p>
            <a:r>
              <a:rPr lang="de-DE" dirty="0"/>
              <a:t>Hinweise</a:t>
            </a:r>
          </a:p>
        </p:txBody>
      </p:sp>
      <p:sp>
        <p:nvSpPr>
          <p:cNvPr id="3" name="Content Placeholder 2">
            <a:extLst>
              <a:ext uri="{FF2B5EF4-FFF2-40B4-BE49-F238E27FC236}">
                <a16:creationId xmlns:a16="http://schemas.microsoft.com/office/drawing/2014/main" id="{950DA1B0-D565-F54C-81FF-A84B8706DFDE}"/>
              </a:ext>
            </a:extLst>
          </p:cNvPr>
          <p:cNvSpPr>
            <a:spLocks noGrp="1"/>
          </p:cNvSpPr>
          <p:nvPr>
            <p:ph sz="quarter" idx="11"/>
          </p:nvPr>
        </p:nvSpPr>
        <p:spPr>
          <a:xfrm>
            <a:off x="3537679" y="1455738"/>
            <a:ext cx="7519341" cy="1287462"/>
          </a:xfrm>
        </p:spPr>
        <p:txBody>
          <a:bodyPr>
            <a:normAutofit/>
          </a:bodyPr>
          <a:lstStyle/>
          <a:p>
            <a:pPr marL="0" indent="0">
              <a:buNone/>
            </a:pPr>
            <a:r>
              <a:rPr lang="de-DE" dirty="0"/>
              <a:t>Materialien zur Tutorenschulung </a:t>
            </a:r>
            <a:r>
              <a:rPr lang="de-DE" dirty="0" err="1"/>
              <a:t>by</a:t>
            </a:r>
            <a:r>
              <a:rPr lang="de-DE" dirty="0"/>
              <a:t> </a:t>
            </a:r>
            <a:r>
              <a:rPr lang="de-DE" dirty="0">
                <a:hlinkClick r:id="rId2"/>
              </a:rPr>
              <a:t>Projekt KETTI: Kompetenzentwicklung von Tutorinnen und Tutoren in der Informatik</a:t>
            </a:r>
            <a:r>
              <a:rPr lang="de-DE" dirty="0"/>
              <a:t> </a:t>
            </a:r>
            <a:r>
              <a:rPr lang="de-DE" dirty="0" err="1"/>
              <a:t>is</a:t>
            </a:r>
            <a:r>
              <a:rPr lang="de-DE" dirty="0"/>
              <a:t> </a:t>
            </a:r>
            <a:r>
              <a:rPr lang="de-DE" dirty="0" err="1"/>
              <a:t>licensed</a:t>
            </a:r>
            <a:r>
              <a:rPr lang="de-DE" dirty="0"/>
              <a:t> </a:t>
            </a:r>
            <a:r>
              <a:rPr lang="de-DE" dirty="0" err="1"/>
              <a:t>under</a:t>
            </a:r>
            <a:r>
              <a:rPr lang="de-DE" dirty="0"/>
              <a:t> a </a:t>
            </a:r>
            <a:r>
              <a:rPr lang="de-DE" dirty="0">
                <a:hlinkClick r:id="rId3"/>
              </a:rPr>
              <a:t>Creative Commons Attribution-ShareAlike 4.0 International License</a:t>
            </a:r>
            <a:r>
              <a:rPr lang="de-DE" dirty="0"/>
              <a:t>.</a:t>
            </a:r>
          </a:p>
        </p:txBody>
      </p:sp>
      <p:pic>
        <p:nvPicPr>
          <p:cNvPr id="1026" name="Picture 2" descr="Creative Commons License">
            <a:extLst>
              <a:ext uri="{FF2B5EF4-FFF2-40B4-BE49-F238E27FC236}">
                <a16:creationId xmlns:a16="http://schemas.microsoft.com/office/drawing/2014/main" id="{EEFCD78B-D93F-5943-A7BA-BD27BC7EEE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8497" y="1505758"/>
            <a:ext cx="1352296" cy="47637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3D0CDE6-83C2-6D4C-9848-73FA6EBFFDD7}"/>
              </a:ext>
            </a:extLst>
          </p:cNvPr>
          <p:cNvPicPr>
            <a:picLocks noChangeAspect="1"/>
          </p:cNvPicPr>
          <p:nvPr/>
        </p:nvPicPr>
        <p:blipFill>
          <a:blip r:embed="rId5"/>
          <a:stretch>
            <a:fillRect/>
          </a:stretch>
        </p:blipFill>
        <p:spPr>
          <a:xfrm>
            <a:off x="892160" y="2920818"/>
            <a:ext cx="2363192" cy="1677866"/>
          </a:xfrm>
          <a:prstGeom prst="rect">
            <a:avLst/>
          </a:prstGeom>
        </p:spPr>
      </p:pic>
      <p:sp>
        <p:nvSpPr>
          <p:cNvPr id="6" name="Content Placeholder 2">
            <a:extLst>
              <a:ext uri="{FF2B5EF4-FFF2-40B4-BE49-F238E27FC236}">
                <a16:creationId xmlns:a16="http://schemas.microsoft.com/office/drawing/2014/main" id="{FD419646-3543-494B-BCA2-0C8BADDCDAED}"/>
              </a:ext>
            </a:extLst>
          </p:cNvPr>
          <p:cNvSpPr txBox="1">
            <a:spLocks/>
          </p:cNvSpPr>
          <p:nvPr/>
        </p:nvSpPr>
        <p:spPr>
          <a:xfrm>
            <a:off x="3537678" y="2977099"/>
            <a:ext cx="7519341" cy="1561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dirty="0"/>
              <a:t>Das Vorhaben wurde im Rahmen der Förderbekanntmachung “Begleitforschung zum Qualitätspakt Lehre” aus Mitteln des Bundesministeriums für Bildung und Forschung unter dem Förderkennzeichen 01PB14007A gefördert. Die Verantwortung für den Inhalt dieser Veröffentlichung liegt beim Autor.</a:t>
            </a:r>
          </a:p>
          <a:p>
            <a:pPr marL="0" indent="0">
              <a:buFont typeface="Arial" panose="020B0604020202020204" pitchFamily="34" charset="0"/>
              <a:buNone/>
            </a:pPr>
            <a:endParaRPr lang="de-DE" dirty="0"/>
          </a:p>
        </p:txBody>
      </p:sp>
    </p:spTree>
    <p:extLst>
      <p:ext uri="{BB962C8B-B14F-4D97-AF65-F5344CB8AC3E}">
        <p14:creationId xmlns:p14="http://schemas.microsoft.com/office/powerpoint/2010/main" val="309125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Erinnerung: </a:t>
            </a:r>
            <a:r>
              <a:rPr lang="de-DE" dirty="0" err="1"/>
              <a:t>Constructive</a:t>
            </a:r>
            <a:r>
              <a:rPr lang="de-DE" dirty="0"/>
              <a:t> </a:t>
            </a:r>
            <a:r>
              <a:rPr lang="de-DE" dirty="0" err="1"/>
              <a:t>Alignment</a:t>
            </a:r>
            <a:endParaRPr lang="de-DE" dirty="0"/>
          </a:p>
        </p:txBody>
      </p:sp>
      <p:sp>
        <p:nvSpPr>
          <p:cNvPr id="3" name="Foliennummernplatzhalter 2"/>
          <p:cNvSpPr>
            <a:spLocks noGrp="1"/>
          </p:cNvSpPr>
          <p:nvPr>
            <p:ph type="sldNum" sz="quarter" idx="11"/>
          </p:nvPr>
        </p:nvSpPr>
        <p:spPr/>
        <p:txBody>
          <a:bodyPr/>
          <a:lstStyle/>
          <a:p>
            <a:fld id="{726708A8-BD7C-4431-B90E-2C0CFD84E804}" type="slidenum">
              <a:rPr lang="de-DE" smtClean="0"/>
              <a:pPr/>
              <a:t>2</a:t>
            </a:fld>
            <a:endParaRPr lang="de-DE" dirty="0"/>
          </a:p>
        </p:txBody>
      </p:sp>
      <p:sp>
        <p:nvSpPr>
          <p:cNvPr id="4" name="Inhaltsplatzhalter 3"/>
          <p:cNvSpPr>
            <a:spLocks noGrp="1"/>
          </p:cNvSpPr>
          <p:nvPr>
            <p:ph idx="1"/>
          </p:nvPr>
        </p:nvSpPr>
        <p:spPr>
          <a:xfrm>
            <a:off x="814134" y="3355399"/>
            <a:ext cx="10539664" cy="506738"/>
          </a:xfrm>
        </p:spPr>
        <p:txBody>
          <a:bodyPr>
            <a:normAutofit/>
          </a:bodyPr>
          <a:lstStyle/>
          <a:p>
            <a:pPr marL="0" indent="0" algn="ctr">
              <a:buNone/>
            </a:pPr>
            <a:r>
              <a:rPr lang="de-DE" sz="2000" dirty="0"/>
              <a:t>Auch Übungen können im Sinne des „</a:t>
            </a:r>
            <a:r>
              <a:rPr lang="de-DE" sz="2000" dirty="0" err="1"/>
              <a:t>alignment</a:t>
            </a:r>
            <a:r>
              <a:rPr lang="de-DE" sz="2000" dirty="0"/>
              <a:t>“ gestaltet werden.</a:t>
            </a:r>
          </a:p>
        </p:txBody>
      </p:sp>
    </p:spTree>
    <p:extLst>
      <p:ext uri="{BB962C8B-B14F-4D97-AF65-F5344CB8AC3E}">
        <p14:creationId xmlns:p14="http://schemas.microsoft.com/office/powerpoint/2010/main" val="3755768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Korrekturen und Bewertungsschemata</a:t>
            </a:r>
          </a:p>
        </p:txBody>
      </p:sp>
      <p:sp>
        <p:nvSpPr>
          <p:cNvPr id="3" name="Foliennummernplatzhalter 2"/>
          <p:cNvSpPr>
            <a:spLocks noGrp="1"/>
          </p:cNvSpPr>
          <p:nvPr>
            <p:ph type="sldNum" sz="quarter" idx="11"/>
          </p:nvPr>
        </p:nvSpPr>
        <p:spPr/>
        <p:txBody>
          <a:bodyPr/>
          <a:lstStyle/>
          <a:p>
            <a:fld id="{726708A8-BD7C-4431-B90E-2C0CFD84E804}" type="slidenum">
              <a:rPr lang="de-DE" smtClean="0"/>
              <a:pPr/>
              <a:t>3</a:t>
            </a:fld>
            <a:endParaRPr lang="de-DE" dirty="0"/>
          </a:p>
        </p:txBody>
      </p:sp>
      <p:sp>
        <p:nvSpPr>
          <p:cNvPr id="4" name="Inhaltsplatzhalter 3"/>
          <p:cNvSpPr>
            <a:spLocks noGrp="1"/>
          </p:cNvSpPr>
          <p:nvPr>
            <p:ph idx="1"/>
          </p:nvPr>
        </p:nvSpPr>
        <p:spPr>
          <a:xfrm>
            <a:off x="814134" y="1153620"/>
            <a:ext cx="10539663" cy="3249938"/>
          </a:xfrm>
        </p:spPr>
        <p:txBody>
          <a:bodyPr>
            <a:normAutofit/>
          </a:bodyPr>
          <a:lstStyle/>
          <a:p>
            <a:pPr marL="0" indent="0">
              <a:buNone/>
            </a:pPr>
            <a:r>
              <a:rPr lang="de-DE" sz="2000" b="1" dirty="0"/>
              <a:t>Notwendigkeit:</a:t>
            </a:r>
          </a:p>
          <a:p>
            <a:r>
              <a:rPr lang="de-DE" sz="2000" dirty="0"/>
              <a:t>Transparenz der Leistungserwartungen.</a:t>
            </a:r>
          </a:p>
          <a:p>
            <a:r>
              <a:rPr lang="de-DE" sz="2000" dirty="0"/>
              <a:t>Vergleichbarkeit der Leistungserwartungen in verschiedenen Tutorien.</a:t>
            </a:r>
          </a:p>
          <a:p>
            <a:pPr marL="0" indent="0">
              <a:buNone/>
            </a:pPr>
            <a:endParaRPr lang="de-DE" sz="2000" dirty="0"/>
          </a:p>
          <a:p>
            <a:pPr marL="0" indent="0">
              <a:buNone/>
            </a:pPr>
            <a:r>
              <a:rPr lang="de-DE" sz="2000" b="1" dirty="0"/>
              <a:t>Eigenschaften von Bewertungsschemata:</a:t>
            </a:r>
          </a:p>
          <a:p>
            <a:r>
              <a:rPr lang="de-DE" sz="2000" dirty="0"/>
              <a:t>Vorgabe von Bewertungsschwerpunkten.  </a:t>
            </a:r>
          </a:p>
          <a:p>
            <a:r>
              <a:rPr lang="de-DE" sz="2000" dirty="0"/>
              <a:t>Sicherstellung der Vergleichbarkeit der Korrekturen.</a:t>
            </a:r>
          </a:p>
          <a:p>
            <a:r>
              <a:rPr lang="de-DE" sz="2000" dirty="0"/>
              <a:t>Idealerweise: Ermessensspielraum für Detailentscheidungen.</a:t>
            </a:r>
          </a:p>
          <a:p>
            <a:pPr marL="0" indent="0">
              <a:buNone/>
            </a:pPr>
            <a:endParaRPr lang="de-DE" sz="2000" dirty="0"/>
          </a:p>
        </p:txBody>
      </p:sp>
      <p:sp>
        <p:nvSpPr>
          <p:cNvPr id="6" name="Inhaltsplatzhalter 3"/>
          <p:cNvSpPr txBox="1">
            <a:spLocks/>
          </p:cNvSpPr>
          <p:nvPr/>
        </p:nvSpPr>
        <p:spPr>
          <a:xfrm>
            <a:off x="814134" y="4533787"/>
            <a:ext cx="10539663" cy="18068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de-DE" sz="2000" dirty="0"/>
          </a:p>
        </p:txBody>
      </p:sp>
      <p:sp>
        <p:nvSpPr>
          <p:cNvPr id="7" name="Rechteck 6"/>
          <p:cNvSpPr/>
          <p:nvPr/>
        </p:nvSpPr>
        <p:spPr>
          <a:xfrm>
            <a:off x="814134" y="4545819"/>
            <a:ext cx="10539663" cy="1631216"/>
          </a:xfrm>
          <a:prstGeom prst="rect">
            <a:avLst/>
          </a:prstGeom>
          <a:solidFill>
            <a:schemeClr val="bg1">
              <a:lumMod val="95000"/>
            </a:schemeClr>
          </a:solidFill>
          <a:ln>
            <a:solidFill>
              <a:schemeClr val="tx1"/>
            </a:solidFill>
          </a:ln>
        </p:spPr>
        <p:txBody>
          <a:bodyPr wrap="square">
            <a:spAutoFit/>
          </a:bodyPr>
          <a:lstStyle/>
          <a:p>
            <a:r>
              <a:rPr lang="de-DE" sz="2000" b="1" dirty="0"/>
              <a:t>Indikatoren für Transparenz der Leistungserwartungen:</a:t>
            </a:r>
          </a:p>
          <a:p>
            <a:pPr marL="342900" indent="-342900">
              <a:buFont typeface="Arial" panose="020B0604020202020204" pitchFamily="34" charset="0"/>
              <a:buChar char="•"/>
            </a:pPr>
            <a:r>
              <a:rPr lang="de-DE" sz="2000" dirty="0"/>
              <a:t>Die Leistungsrückmeldungen erfolgen zügig und differenziert.</a:t>
            </a:r>
          </a:p>
          <a:p>
            <a:pPr marL="342900" indent="-342900">
              <a:buFont typeface="Arial" panose="020B0604020202020204" pitchFamily="34" charset="0"/>
              <a:buChar char="•"/>
            </a:pPr>
            <a:r>
              <a:rPr lang="de-DE" sz="2000" dirty="0"/>
              <a:t>[Der Lehrer] erläutert seine Leistungsrückmeldungen in klaren, insbesondere für die  leistungsschwächeren Schüler nachvollziehbaren Worten.</a:t>
            </a:r>
          </a:p>
          <a:p>
            <a:pPr algn="r"/>
            <a:r>
              <a:rPr lang="de-DE" sz="2000" dirty="0"/>
              <a:t>[Meyer, 2007, S. 117]</a:t>
            </a:r>
          </a:p>
        </p:txBody>
      </p:sp>
    </p:spTree>
    <p:extLst>
      <p:ext uri="{BB962C8B-B14F-4D97-AF65-F5344CB8AC3E}">
        <p14:creationId xmlns:p14="http://schemas.microsoft.com/office/powerpoint/2010/main" val="2811318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Bewertungsschemata</a:t>
            </a:r>
          </a:p>
        </p:txBody>
      </p:sp>
      <p:sp>
        <p:nvSpPr>
          <p:cNvPr id="3" name="Foliennummernplatzhalter 2"/>
          <p:cNvSpPr>
            <a:spLocks noGrp="1"/>
          </p:cNvSpPr>
          <p:nvPr>
            <p:ph type="sldNum" sz="quarter" idx="11"/>
          </p:nvPr>
        </p:nvSpPr>
        <p:spPr/>
        <p:txBody>
          <a:bodyPr/>
          <a:lstStyle/>
          <a:p>
            <a:fld id="{726708A8-BD7C-4431-B90E-2C0CFD84E804}" type="slidenum">
              <a:rPr lang="de-DE" smtClean="0"/>
              <a:pPr/>
              <a:t>4</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Grundgedanken:</a:t>
            </a:r>
          </a:p>
          <a:p>
            <a:r>
              <a:rPr lang="de-DE" sz="2000" dirty="0"/>
              <a:t>Die Korrektur soll das Erreichen der intendierten Lernziele bewerten.</a:t>
            </a:r>
          </a:p>
          <a:p>
            <a:pPr lvl="1">
              <a:buFont typeface="Symbol" panose="05050102010706020507" pitchFamily="18" charset="2"/>
              <a:buChar char="-"/>
            </a:pPr>
            <a:r>
              <a:rPr lang="de-DE" sz="1600" dirty="0"/>
              <a:t>Hierzu notwendig: Verständnis der Lernziele durch die Korrektoren (vgl. Kapitel 3).</a:t>
            </a:r>
          </a:p>
          <a:p>
            <a:r>
              <a:rPr lang="de-DE" sz="2000" dirty="0"/>
              <a:t>Die Korrektur soll Feedback für die Studierenden darstellen.</a:t>
            </a:r>
          </a:p>
          <a:p>
            <a:pPr lvl="1">
              <a:buFont typeface="Symbol" panose="05050102010706020507" pitchFamily="18" charset="2"/>
              <a:buChar char="-"/>
            </a:pPr>
            <a:r>
              <a:rPr lang="de-DE" sz="1600" dirty="0"/>
              <a:t>Hierzu notwendig: Differenzierte Rückmeldung (nicht: „Falsch! 0 Punkte“).</a:t>
            </a:r>
          </a:p>
          <a:p>
            <a:r>
              <a:rPr lang="de-DE" sz="2000" dirty="0"/>
              <a:t>Die Korrektur soll nicht die Arbeit der Studierenden ersetzen.</a:t>
            </a:r>
          </a:p>
          <a:p>
            <a:pPr lvl="1">
              <a:buFont typeface="Symbol" panose="05050102010706020507" pitchFamily="18" charset="2"/>
              <a:buChar char="-"/>
            </a:pPr>
            <a:r>
              <a:rPr lang="de-DE" sz="1600" dirty="0"/>
              <a:t>Konkret: Angabe eines Gegenbeispiel, nicht aber Angabe der korrekten Lösung.</a:t>
            </a:r>
          </a:p>
          <a:p>
            <a:r>
              <a:rPr lang="de-DE" sz="2000" dirty="0"/>
              <a:t>Die Korrektur soll Feedback für die Lehrenden darstellen.</a:t>
            </a:r>
          </a:p>
          <a:p>
            <a:pPr lvl="1">
              <a:buFont typeface="Symbol" panose="05050102010706020507" pitchFamily="18" charset="2"/>
              <a:buChar char="-"/>
            </a:pPr>
            <a:r>
              <a:rPr lang="de-DE" sz="1600" dirty="0"/>
              <a:t>Hierzu notwendig: Identifikation häufig gemachter Fehler.</a:t>
            </a:r>
          </a:p>
          <a:p>
            <a:pPr marL="0" indent="0">
              <a:buNone/>
            </a:pPr>
            <a:endParaRPr lang="de-DE" sz="2000" dirty="0"/>
          </a:p>
          <a:p>
            <a:pPr marL="0" indent="0">
              <a:buNone/>
            </a:pPr>
            <a:r>
              <a:rPr lang="de-DE" sz="2000" b="1" dirty="0"/>
              <a:t>Bemerkung:</a:t>
            </a:r>
          </a:p>
          <a:p>
            <a:r>
              <a:rPr lang="de-DE" sz="2000" dirty="0"/>
              <a:t>Es gibt keine absolute Wahrheit bzgl. Bewertungsschemata, da diese immer die Schwerpunktsetzung der Lehrenden bzw. Korrigierenden abbilden.</a:t>
            </a:r>
          </a:p>
          <a:p>
            <a:r>
              <a:rPr lang="de-DE" sz="2000" dirty="0"/>
              <a:t>Dies gilt insbesondere für die folgenden (eigenen) Beispiele.</a:t>
            </a:r>
          </a:p>
          <a:p>
            <a:pPr marL="0" indent="0">
              <a:buNone/>
            </a:pPr>
            <a:endParaRPr lang="de-DE" sz="2000" dirty="0"/>
          </a:p>
        </p:txBody>
      </p:sp>
    </p:spTree>
    <p:extLst>
      <p:ext uri="{BB962C8B-B14F-4D97-AF65-F5344CB8AC3E}">
        <p14:creationId xmlns:p14="http://schemas.microsoft.com/office/powerpoint/2010/main" val="795470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Beispiele für konkrete Aufgaben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5</a:t>
            </a:fld>
            <a:endParaRPr lang="de-DE" dirty="0"/>
          </a:p>
        </p:txBody>
      </p:sp>
      <p:sp>
        <p:nvSpPr>
          <p:cNvPr id="4" name="Inhaltsplatzhalter 3"/>
          <p:cNvSpPr>
            <a:spLocks noGrp="1"/>
          </p:cNvSpPr>
          <p:nvPr>
            <p:ph idx="1"/>
          </p:nvPr>
        </p:nvSpPr>
        <p:spPr>
          <a:xfrm>
            <a:off x="1648322" y="1141588"/>
            <a:ext cx="8871287" cy="5169902"/>
          </a:xfrm>
        </p:spPr>
        <p:txBody>
          <a:bodyPr>
            <a:noAutofit/>
          </a:bodyPr>
          <a:lstStyle/>
          <a:p>
            <a:pPr marL="0" indent="0" algn="just">
              <a:buNone/>
            </a:pPr>
            <a:r>
              <a:rPr lang="de-DE" sz="1400" b="1" dirty="0"/>
              <a:t>Aufgabe 6</a:t>
            </a:r>
            <a:r>
              <a:rPr lang="de-DE" sz="1400" dirty="0"/>
              <a:t>: (5 Punkte) Realisieren Sie den ADT Queue unter Verwendung eines zirkulären Felds. Die  Größe des Felds soll bei der Konstruktion als Parameter übergeben werden und sich nicht mehr ändern. Dies bedeutet insbesondere, dass - wie auf Folie 1.28 angemerkt - diese Realisierung nicht mehr vollständig  der Spezifikation entspricht; dies soll im Rahmen dieser Aufgabe jedoch kein Problem darstellen.</a:t>
            </a:r>
          </a:p>
          <a:p>
            <a:pPr marL="0" indent="0" algn="just">
              <a:buNone/>
            </a:pPr>
            <a:r>
              <a:rPr lang="de-DE" sz="1400" dirty="0"/>
              <a:t>Verwenden Sie die im </a:t>
            </a:r>
            <a:r>
              <a:rPr lang="de-DE" sz="1400" dirty="0" err="1"/>
              <a:t>Learnweb</a:t>
            </a:r>
            <a:r>
              <a:rPr lang="de-DE" sz="1400" dirty="0"/>
              <a:t> bereit gestellte Schnittstelle </a:t>
            </a:r>
            <a:r>
              <a:rPr lang="de-DE" sz="1400" dirty="0" err="1">
                <a:latin typeface="Lucida Console" panose="020B0609040504020204" pitchFamily="49" charset="0"/>
              </a:rPr>
              <a:t>ADTQueue</a:t>
            </a:r>
            <a:r>
              <a:rPr lang="de-DE" sz="1400" dirty="0">
                <a:latin typeface="Lucida Console" panose="020B0609040504020204" pitchFamily="49" charset="0"/>
              </a:rPr>
              <a:t>&lt;T&gt;</a:t>
            </a:r>
            <a:r>
              <a:rPr lang="de-DE" sz="1400" dirty="0"/>
              <a:t>.</a:t>
            </a:r>
          </a:p>
          <a:p>
            <a:pPr marL="0" indent="0" algn="just">
              <a:buNone/>
            </a:pPr>
            <a:r>
              <a:rPr lang="de-DE" sz="1400" dirty="0"/>
              <a:t>Kommentieren Sie Ihre Implementierung mit </a:t>
            </a:r>
            <a:r>
              <a:rPr lang="de-DE" sz="1400" dirty="0" err="1"/>
              <a:t>Javadoc</a:t>
            </a:r>
            <a:r>
              <a:rPr lang="de-DE" sz="1400" dirty="0"/>
              <a:t> und geben Sie </a:t>
            </a:r>
            <a:r>
              <a:rPr lang="de-DE" sz="1400" dirty="0" err="1"/>
              <a:t>JUnit</a:t>
            </a:r>
            <a:r>
              <a:rPr lang="de-DE" sz="1400" dirty="0"/>
              <a:t>-Testfälle zum Testen Ihrer  Implementierung bzgl. der Semantik des ADT Queue und der Nebenbedingung bzgl. der maximalen  Länge an.</a:t>
            </a:r>
          </a:p>
          <a:p>
            <a:pPr marL="0" indent="0" algn="just">
              <a:buNone/>
            </a:pPr>
            <a:r>
              <a:rPr lang="de-DE" sz="1400" b="1" dirty="0"/>
              <a:t>Bewertungsschema</a:t>
            </a:r>
            <a:r>
              <a:rPr lang="de-DE" sz="1400" dirty="0"/>
              <a:t>:</a:t>
            </a:r>
          </a:p>
          <a:p>
            <a:pPr algn="just"/>
            <a:r>
              <a:rPr lang="de-DE" sz="1400" dirty="0"/>
              <a:t>Für das Erstellen und Testen jeder der folgenden Komponenten ist jeweils ein Punkt vorgesehen:</a:t>
            </a:r>
          </a:p>
          <a:p>
            <a:pPr lvl="1" algn="just">
              <a:buFont typeface="Symbol" panose="05050102010706020507" pitchFamily="18" charset="2"/>
              <a:buChar char="-"/>
            </a:pPr>
            <a:r>
              <a:rPr lang="de-DE" sz="1100" dirty="0"/>
              <a:t>Konstruktor.</a:t>
            </a:r>
          </a:p>
          <a:p>
            <a:pPr lvl="1" algn="just">
              <a:buFont typeface="Symbol" panose="05050102010706020507" pitchFamily="18" charset="2"/>
              <a:buChar char="-"/>
            </a:pPr>
            <a:r>
              <a:rPr lang="de-DE" sz="1100" dirty="0"/>
              <a:t>Methode </a:t>
            </a:r>
            <a:r>
              <a:rPr lang="de-DE" sz="1100" dirty="0" err="1">
                <a:latin typeface="Lucida Console" panose="020B0609040504020204" pitchFamily="49" charset="0"/>
              </a:rPr>
              <a:t>isEmpty</a:t>
            </a:r>
            <a:r>
              <a:rPr lang="de-DE" sz="1100" dirty="0"/>
              <a:t>.</a:t>
            </a:r>
          </a:p>
          <a:p>
            <a:pPr lvl="1" algn="just">
              <a:buFont typeface="Symbol" panose="05050102010706020507" pitchFamily="18" charset="2"/>
              <a:buChar char="-"/>
            </a:pPr>
            <a:r>
              <a:rPr lang="de-DE" sz="1100" dirty="0"/>
              <a:t>Methode </a:t>
            </a:r>
            <a:r>
              <a:rPr lang="de-DE" sz="1100" dirty="0" err="1">
                <a:latin typeface="Lucida Console" panose="020B0609040504020204" pitchFamily="49" charset="0"/>
              </a:rPr>
              <a:t>enqueue</a:t>
            </a:r>
            <a:r>
              <a:rPr lang="de-DE" sz="1100" dirty="0"/>
              <a:t>.</a:t>
            </a:r>
          </a:p>
          <a:p>
            <a:pPr lvl="1" algn="just">
              <a:buFont typeface="Symbol" panose="05050102010706020507" pitchFamily="18" charset="2"/>
              <a:buChar char="-"/>
            </a:pPr>
            <a:r>
              <a:rPr lang="de-DE" sz="1100" dirty="0"/>
              <a:t>Methode </a:t>
            </a:r>
            <a:r>
              <a:rPr lang="de-DE" sz="1100" dirty="0" err="1">
                <a:latin typeface="Lucida Console" panose="020B0609040504020204" pitchFamily="49" charset="0"/>
              </a:rPr>
              <a:t>dequeue</a:t>
            </a:r>
            <a:r>
              <a:rPr lang="de-DE" sz="1100" dirty="0"/>
              <a:t>.</a:t>
            </a:r>
          </a:p>
          <a:p>
            <a:pPr lvl="1" algn="just">
              <a:buFont typeface="Symbol" panose="05050102010706020507" pitchFamily="18" charset="2"/>
              <a:buChar char="-"/>
            </a:pPr>
            <a:r>
              <a:rPr lang="de-DE" sz="1100" dirty="0"/>
              <a:t>Methode </a:t>
            </a:r>
            <a:r>
              <a:rPr lang="de-DE" sz="1100" dirty="0">
                <a:latin typeface="Lucida Console" panose="020B0609040504020204" pitchFamily="49" charset="0"/>
              </a:rPr>
              <a:t>front</a:t>
            </a:r>
            <a:r>
              <a:rPr lang="de-DE" sz="1100" dirty="0"/>
              <a:t>.</a:t>
            </a:r>
          </a:p>
          <a:p>
            <a:pPr marL="0" indent="0" algn="just">
              <a:buNone/>
            </a:pPr>
            <a:r>
              <a:rPr lang="de-DE" sz="1400" dirty="0"/>
              <a:t>Punktabzüge liegen hier im Ermessen der Korrektorin bzw. des Korrektors.</a:t>
            </a:r>
          </a:p>
          <a:p>
            <a:pPr algn="just"/>
            <a:r>
              <a:rPr lang="de-DE" sz="1400" dirty="0"/>
              <a:t>Die Tests für den Konstruktor und alle Methoden mit Ausnahme von </a:t>
            </a:r>
            <a:r>
              <a:rPr lang="de-DE" sz="1400" dirty="0" err="1">
                <a:latin typeface="Lucida Console" panose="020B0609040504020204" pitchFamily="49" charset="0"/>
              </a:rPr>
              <a:t>enqueue</a:t>
            </a:r>
            <a:r>
              <a:rPr lang="de-DE" sz="1400" dirty="0"/>
              <a:t> ergeben sich aus Folie 1.13. Der Test für </a:t>
            </a:r>
            <a:r>
              <a:rPr lang="de-DE" sz="1400" dirty="0" err="1">
                <a:latin typeface="Lucida Console" panose="020B0609040504020204" pitchFamily="49" charset="0"/>
              </a:rPr>
              <a:t>enqueue</a:t>
            </a:r>
            <a:r>
              <a:rPr lang="de-DE" sz="1400" dirty="0"/>
              <a:t> ergibt sich implizit(!) aus der Aufgabenstellung.</a:t>
            </a:r>
          </a:p>
          <a:p>
            <a:pPr algn="just"/>
            <a:r>
              <a:rPr lang="de-DE" sz="1400" dirty="0"/>
              <a:t>Kommentare:</a:t>
            </a:r>
          </a:p>
          <a:p>
            <a:pPr lvl="1" algn="just">
              <a:buFont typeface="Symbol" panose="05050102010706020507" pitchFamily="18" charset="2"/>
              <a:buChar char="-"/>
            </a:pPr>
            <a:r>
              <a:rPr lang="de-DE" sz="1000" dirty="0"/>
              <a:t>Die Verwendung von @</a:t>
            </a:r>
            <a:r>
              <a:rPr lang="de-DE" sz="1000" dirty="0" err="1"/>
              <a:t>Override</a:t>
            </a:r>
            <a:r>
              <a:rPr lang="de-DE" sz="1000" dirty="0"/>
              <a:t> ist erwünscht, wird jedoch nicht erzwungen.</a:t>
            </a:r>
          </a:p>
          <a:p>
            <a:pPr lvl="1" algn="just">
              <a:buFont typeface="Symbol" panose="05050102010706020507" pitchFamily="18" charset="2"/>
              <a:buChar char="-"/>
            </a:pPr>
            <a:r>
              <a:rPr lang="de-DE" sz="1000" dirty="0"/>
              <a:t>Wird nicht kommentiert, wird ein Punkt abgezogen.</a:t>
            </a:r>
          </a:p>
          <a:p>
            <a:pPr lvl="1" algn="just">
              <a:buFont typeface="Symbol" panose="05050102010706020507" pitchFamily="18" charset="2"/>
              <a:buChar char="-"/>
            </a:pPr>
            <a:r>
              <a:rPr lang="de-DE" sz="1000" dirty="0"/>
              <a:t>Wird nicht gemäß </a:t>
            </a:r>
            <a:r>
              <a:rPr lang="de-DE" sz="1000" dirty="0" err="1"/>
              <a:t>Javadoc</a:t>
            </a:r>
            <a:r>
              <a:rPr lang="de-DE" sz="1000" dirty="0"/>
              <a:t> kommentiert, wird ein halber Punkt abgezogen.</a:t>
            </a:r>
          </a:p>
          <a:p>
            <a:pPr marL="0" indent="0" algn="just">
              <a:buNone/>
            </a:pPr>
            <a:endParaRPr lang="de-DE" sz="1400" dirty="0"/>
          </a:p>
          <a:p>
            <a:pPr marL="0" indent="0" algn="just">
              <a:buNone/>
            </a:pPr>
            <a:endParaRPr lang="de-DE" sz="1400" dirty="0"/>
          </a:p>
        </p:txBody>
      </p:sp>
    </p:spTree>
    <p:extLst>
      <p:ext uri="{BB962C8B-B14F-4D97-AF65-F5344CB8AC3E}">
        <p14:creationId xmlns:p14="http://schemas.microsoft.com/office/powerpoint/2010/main" val="2373477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Beispiele für konkrete Aufgaben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6</a:t>
            </a:fld>
            <a:endParaRPr lang="de-DE" dirty="0"/>
          </a:p>
        </p:txBody>
      </p:sp>
      <mc:AlternateContent xmlns:mc="http://schemas.openxmlformats.org/markup-compatibility/2006" xmlns:a14="http://schemas.microsoft.com/office/drawing/2010/main">
        <mc:Choice Requires="a14">
          <p:sp>
            <p:nvSpPr>
              <p:cNvPr id="5" name="Inhaltsplatzhalter 3"/>
              <p:cNvSpPr>
                <a:spLocks noGrp="1"/>
              </p:cNvSpPr>
              <p:nvPr>
                <p:ph idx="1"/>
              </p:nvPr>
            </p:nvSpPr>
            <p:spPr>
              <a:xfrm>
                <a:off x="814135" y="782055"/>
                <a:ext cx="10539663" cy="5594682"/>
              </a:xfrm>
            </p:spPr>
            <p:txBody>
              <a:bodyPr>
                <a:noAutofit/>
              </a:bodyPr>
              <a:lstStyle/>
              <a:p>
                <a:pPr marL="0" indent="0" algn="just">
                  <a:buNone/>
                </a:pPr>
                <a:r>
                  <a:rPr lang="de-DE" sz="1200" b="1" dirty="0"/>
                  <a:t>Aufgabe 10</a:t>
                </a:r>
                <a:r>
                  <a:rPr lang="de-DE" sz="1200" dirty="0"/>
                  <a:t>: (2+2=4 Punkte)</a:t>
                </a:r>
              </a:p>
              <a:p>
                <a:pPr marL="342900" indent="-342900" algn="just">
                  <a:buFont typeface="+mj-lt"/>
                  <a:buAutoNum type="alphaLcParenR"/>
                </a:pPr>
                <a:r>
                  <a:rPr lang="de-DE" sz="1200" dirty="0"/>
                  <a:t>Beweisen Sie formal, dass für </a:t>
                </a:r>
                <a14:m>
                  <m:oMath xmlns:m="http://schemas.openxmlformats.org/officeDocument/2006/math">
                    <m:r>
                      <a:rPr lang="de-DE" sz="1200" i="1">
                        <a:latin typeface="Cambria Math" panose="02040503050406030204" pitchFamily="18" charset="0"/>
                      </a:rPr>
                      <m:t>𝑓</m:t>
                    </m:r>
                    <m:r>
                      <a:rPr lang="de-DE" sz="1200" i="1">
                        <a:latin typeface="Cambria Math" panose="02040503050406030204" pitchFamily="18" charset="0"/>
                      </a:rPr>
                      <m:t>:</m:t>
                    </m:r>
                    <m:r>
                      <a:rPr lang="de-DE" sz="1200" i="1">
                        <a:latin typeface="Cambria Math" panose="02040503050406030204" pitchFamily="18" charset="0"/>
                      </a:rPr>
                      <m:t>ℕ</m:t>
                    </m:r>
                    <m:r>
                      <a:rPr lang="de-DE" sz="1200" b="0" i="0" smtClean="0">
                        <a:latin typeface="Cambria Math" panose="02040503050406030204" pitchFamily="18" charset="0"/>
                      </a:rPr>
                      <m:t> </m:t>
                    </m:r>
                    <m:r>
                      <a:rPr lang="de-DE" sz="1200" i="1">
                        <a:latin typeface="Cambria Math" panose="02040503050406030204" pitchFamily="18" charset="0"/>
                        <a:ea typeface="Cambria Math" panose="02040503050406030204" pitchFamily="18" charset="0"/>
                      </a:rPr>
                      <m:t>→</m:t>
                    </m:r>
                    <m:r>
                      <a:rPr lang="de-DE" sz="1200" i="1">
                        <a:latin typeface="Cambria Math" panose="02040503050406030204" pitchFamily="18" charset="0"/>
                        <a:ea typeface="Cambria Math" panose="02040503050406030204" pitchFamily="18" charset="0"/>
                      </a:rPr>
                      <m:t>ℝ</m:t>
                    </m:r>
                    <m:r>
                      <a:rPr lang="de-DE" sz="1200" b="0" i="1" baseline="30000" smtClean="0">
                        <a:latin typeface="Cambria Math" panose="02040503050406030204" pitchFamily="18" charset="0"/>
                        <a:ea typeface="Cambria Math" panose="02040503050406030204" pitchFamily="18" charset="0"/>
                      </a:rPr>
                      <m:t>&gt;0 </m:t>
                    </m:r>
                    <m:r>
                      <a:rPr lang="de-DE" sz="1200" i="1">
                        <a:latin typeface="Cambria Math" panose="02040503050406030204" pitchFamily="18" charset="0"/>
                        <a:ea typeface="Cambria Math" panose="02040503050406030204" pitchFamily="18" charset="0"/>
                      </a:rPr>
                      <m:t>, </m:t>
                    </m:r>
                    <m:r>
                      <a:rPr lang="de-DE" sz="1200" i="1">
                        <a:latin typeface="Cambria Math" panose="02040503050406030204" pitchFamily="18" charset="0"/>
                        <a:ea typeface="Cambria Math" panose="02040503050406030204" pitchFamily="18" charset="0"/>
                      </a:rPr>
                      <m:t>𝑛</m:t>
                    </m:r>
                    <m:r>
                      <a:rPr lang="de-DE" sz="1200" i="1">
                        <a:latin typeface="Cambria Math" panose="02040503050406030204" pitchFamily="18" charset="0"/>
                        <a:ea typeface="Cambria Math" panose="02040503050406030204" pitchFamily="18" charset="0"/>
                      </a:rPr>
                      <m:t>↦</m:t>
                    </m:r>
                    <m:d>
                      <m:dPr>
                        <m:ctrlPr>
                          <a:rPr lang="de-DE" sz="1200" b="0" i="1" smtClean="0">
                            <a:latin typeface="Cambria Math" panose="02040503050406030204" pitchFamily="18" charset="0"/>
                            <a:ea typeface="Cambria Math" panose="02040503050406030204" pitchFamily="18" charset="0"/>
                          </a:rPr>
                        </m:ctrlPr>
                      </m:dPr>
                      <m:e>
                        <m:r>
                          <a:rPr lang="de-DE" sz="1200" b="0" i="1" smtClean="0">
                            <a:latin typeface="Cambria Math" panose="02040503050406030204" pitchFamily="18" charset="0"/>
                            <a:ea typeface="Cambria Math" panose="02040503050406030204" pitchFamily="18" charset="0"/>
                          </a:rPr>
                          <m:t>𝑛</m:t>
                        </m:r>
                        <m:r>
                          <a:rPr lang="de-DE" sz="1200" b="0" i="1" smtClean="0">
                            <a:latin typeface="Cambria Math" panose="02040503050406030204" pitchFamily="18" charset="0"/>
                            <a:ea typeface="Cambria Math" panose="02040503050406030204" pitchFamily="18" charset="0"/>
                          </a:rPr>
                          <m:t>+1</m:t>
                        </m:r>
                      </m:e>
                    </m:d>
                    <m:r>
                      <a:rPr lang="de-DE" sz="1200" b="0" i="1" baseline="30000" smtClean="0">
                        <a:latin typeface="Cambria Math" panose="02040503050406030204" pitchFamily="18" charset="0"/>
                        <a:ea typeface="Cambria Math" panose="02040503050406030204" pitchFamily="18" charset="0"/>
                      </a:rPr>
                      <m:t>2</m:t>
                    </m:r>
                  </m:oMath>
                </a14:m>
                <a:r>
                  <a:rPr lang="de-DE" sz="1200" dirty="0"/>
                  <a:t> die Eigenschaft </a:t>
                </a:r>
                <a14:m>
                  <m:oMath xmlns:m="http://schemas.openxmlformats.org/officeDocument/2006/math">
                    <m:r>
                      <a:rPr lang="de-DE" sz="1200" b="0" i="1" smtClean="0">
                        <a:latin typeface="Cambria Math" panose="02040503050406030204" pitchFamily="18" charset="0"/>
                      </a:rPr>
                      <m:t>𝑓</m:t>
                    </m:r>
                    <m:r>
                      <a:rPr lang="de-DE" sz="1200" b="0" i="1" smtClean="0">
                        <a:latin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𝑂</m:t>
                    </m:r>
                    <m:d>
                      <m:dPr>
                        <m:ctrlPr>
                          <a:rPr lang="de-DE" sz="1200" b="0" i="1" smtClean="0">
                            <a:latin typeface="Cambria Math" panose="02040503050406030204" pitchFamily="18" charset="0"/>
                            <a:ea typeface="Cambria Math" panose="02040503050406030204" pitchFamily="18" charset="0"/>
                          </a:rPr>
                        </m:ctrlPr>
                      </m:dPr>
                      <m:e>
                        <m:r>
                          <a:rPr lang="de-DE" sz="1200" b="0" i="1" smtClean="0">
                            <a:latin typeface="Cambria Math" panose="02040503050406030204" pitchFamily="18" charset="0"/>
                            <a:ea typeface="Cambria Math" panose="02040503050406030204" pitchFamily="18" charset="0"/>
                          </a:rPr>
                          <m:t>𝑛</m:t>
                        </m:r>
                        <m:r>
                          <a:rPr lang="de-DE" sz="1200" b="0" i="1" baseline="30000" smtClean="0">
                            <a:latin typeface="Cambria Math" panose="02040503050406030204" pitchFamily="18" charset="0"/>
                            <a:ea typeface="Cambria Math" panose="02040503050406030204" pitchFamily="18" charset="0"/>
                          </a:rPr>
                          <m:t>2</m:t>
                        </m:r>
                      </m:e>
                    </m:d>
                  </m:oMath>
                </a14:m>
                <a:r>
                  <a:rPr lang="de-DE" sz="1200" dirty="0"/>
                  <a:t> gilt. </a:t>
                </a:r>
              </a:p>
              <a:p>
                <a:pPr marL="342900" indent="-342900" algn="just">
                  <a:buFont typeface="+mj-lt"/>
                  <a:buAutoNum type="alphaLcParenR"/>
                </a:pPr>
                <a:r>
                  <a:rPr lang="de-DE" sz="1200" dirty="0"/>
                  <a:t>Betrachten Sie die nachfolgende Funktion:</a:t>
                </a:r>
              </a:p>
              <a:p>
                <a:pPr marL="0" indent="0" algn="just">
                  <a:buNone/>
                </a:pPr>
                <a:r>
                  <a:rPr lang="de-DE" sz="1200" dirty="0"/>
                  <a:t>		</a:t>
                </a:r>
                <a14:m>
                  <m:oMath xmlns:m="http://schemas.openxmlformats.org/officeDocument/2006/math">
                    <m:r>
                      <a:rPr lang="de-DE" sz="1200" i="1">
                        <a:latin typeface="Cambria Math" panose="02040503050406030204" pitchFamily="18" charset="0"/>
                      </a:rPr>
                      <m:t>𝑓</m:t>
                    </m:r>
                    <m:r>
                      <a:rPr lang="de-DE" sz="1200" i="1">
                        <a:latin typeface="Cambria Math" panose="02040503050406030204" pitchFamily="18" charset="0"/>
                      </a:rPr>
                      <m:t>:</m:t>
                    </m:r>
                    <m:r>
                      <a:rPr lang="de-DE" sz="1200" i="1">
                        <a:latin typeface="Cambria Math" panose="02040503050406030204" pitchFamily="18" charset="0"/>
                      </a:rPr>
                      <m:t>ℕ</m:t>
                    </m:r>
                    <m:r>
                      <a:rPr lang="de-DE" sz="1200" i="1">
                        <a:latin typeface="Cambria Math" panose="02040503050406030204" pitchFamily="18" charset="0"/>
                        <a:ea typeface="Cambria Math" panose="02040503050406030204" pitchFamily="18" charset="0"/>
                      </a:rPr>
                      <m:t>↦</m:t>
                    </m:r>
                    <m:r>
                      <a:rPr lang="de-DE" sz="1200" i="1">
                        <a:latin typeface="Cambria Math" panose="02040503050406030204" pitchFamily="18" charset="0"/>
                        <a:ea typeface="Cambria Math" panose="02040503050406030204" pitchFamily="18" charset="0"/>
                      </a:rPr>
                      <m:t>ℝ</m:t>
                    </m:r>
                    <m:r>
                      <a:rPr lang="de-DE" sz="1200" b="0" i="1" baseline="30000" smtClean="0">
                        <a:latin typeface="Cambria Math" panose="02040503050406030204" pitchFamily="18" charset="0"/>
                        <a:ea typeface="Cambria Math" panose="02040503050406030204" pitchFamily="18" charset="0"/>
                      </a:rPr>
                      <m:t>&gt;0</m:t>
                    </m:r>
                    <m:r>
                      <a:rPr lang="de-DE" sz="1200" b="0" i="1" smtClean="0">
                        <a:latin typeface="Cambria Math" panose="02040503050406030204" pitchFamily="18" charset="0"/>
                        <a:ea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𝑛</m:t>
                    </m:r>
                    <m:r>
                      <a:rPr lang="de-DE" sz="1200" i="1">
                        <a:latin typeface="Cambria Math" panose="02040503050406030204" pitchFamily="18" charset="0"/>
                        <a:ea typeface="Cambria Math" panose="02040503050406030204" pitchFamily="18" charset="0"/>
                      </a:rPr>
                      <m:t>↦</m:t>
                    </m:r>
                    <m:r>
                      <a:rPr lang="de-DE" sz="1200" b="0" i="1" smtClean="0">
                        <a:latin typeface="Cambria Math" panose="02040503050406030204" pitchFamily="18" charset="0"/>
                        <a:ea typeface="Cambria Math" panose="02040503050406030204" pitchFamily="18" charset="0"/>
                      </a:rPr>
                      <m:t> </m:t>
                    </m:r>
                    <m:d>
                      <m:dPr>
                        <m:begChr m:val="{"/>
                        <m:endChr m:val=""/>
                        <m:ctrlPr>
                          <a:rPr lang="de-DE" sz="1200" b="0" i="1" smtClean="0">
                            <a:latin typeface="Cambria Math" panose="02040503050406030204" pitchFamily="18" charset="0"/>
                            <a:ea typeface="Cambria Math" panose="02040503050406030204" pitchFamily="18" charset="0"/>
                          </a:rPr>
                        </m:ctrlPr>
                      </m:dPr>
                      <m:e>
                        <m:eqArr>
                          <m:eqArrPr>
                            <m:ctrlPr>
                              <a:rPr lang="de-DE" sz="1200" b="0" i="1" smtClean="0">
                                <a:latin typeface="Cambria Math" panose="02040503050406030204" pitchFamily="18" charset="0"/>
                                <a:ea typeface="Cambria Math" panose="02040503050406030204" pitchFamily="18" charset="0"/>
                              </a:rPr>
                            </m:ctrlPr>
                          </m:eqArrPr>
                          <m:e>
                            <m:r>
                              <a:rPr lang="de-DE" sz="1200" b="0" i="1" smtClean="0">
                                <a:latin typeface="Cambria Math" panose="02040503050406030204" pitchFamily="18" charset="0"/>
                                <a:ea typeface="Cambria Math" panose="02040503050406030204" pitchFamily="18" charset="0"/>
                              </a:rPr>
                              <m:t>𝑛</m:t>
                            </m:r>
                            <m:r>
                              <a:rPr lang="de-DE" sz="1200" b="0" i="1" smtClean="0">
                                <a:latin typeface="Cambria Math" panose="02040503050406030204" pitchFamily="18" charset="0"/>
                                <a:ea typeface="Cambria Math" panose="02040503050406030204" pitchFamily="18" charset="0"/>
                              </a:rPr>
                              <m:t>2+15, </m:t>
                            </m:r>
                            <m:r>
                              <a:rPr lang="de-DE" sz="1200" b="0" i="1" smtClean="0">
                                <a:latin typeface="Cambria Math" panose="02040503050406030204" pitchFamily="18" charset="0"/>
                                <a:ea typeface="Cambria Math" panose="02040503050406030204" pitchFamily="18" charset="0"/>
                              </a:rPr>
                              <m:t>𝑓𝑎𝑙𝑙𝑠</m:t>
                            </m:r>
                            <m:r>
                              <a:rPr lang="de-DE" sz="1200" b="0" i="1" smtClean="0">
                                <a:latin typeface="Cambria Math" panose="02040503050406030204" pitchFamily="18" charset="0"/>
                                <a:ea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𝑛</m:t>
                            </m:r>
                            <m:r>
                              <a:rPr lang="de-DE" sz="1200" b="0" i="1" smtClean="0">
                                <a:latin typeface="Cambria Math" panose="02040503050406030204" pitchFamily="18" charset="0"/>
                                <a:ea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𝑔𝑒𝑟𝑎𝑑𝑒</m:t>
                            </m:r>
                            <m:r>
                              <a:rPr lang="de-DE" sz="1200" b="0" i="1" smtClean="0">
                                <a:latin typeface="Cambria Math" panose="02040503050406030204" pitchFamily="18" charset="0"/>
                                <a:ea typeface="Cambria Math" panose="02040503050406030204" pitchFamily="18" charset="0"/>
                              </a:rPr>
                              <m:t>, </m:t>
                            </m:r>
                          </m:e>
                          <m:e>
                            <m:r>
                              <a:rPr lang="de-DE" sz="1200" b="0" i="1" smtClean="0">
                                <a:latin typeface="Cambria Math" panose="02040503050406030204" pitchFamily="18" charset="0"/>
                                <a:ea typeface="Cambria Math" panose="02040503050406030204" pitchFamily="18" charset="0"/>
                              </a:rPr>
                              <m:t>16</m:t>
                            </m:r>
                            <m:r>
                              <a:rPr lang="de-DE" sz="1200" b="0" i="1" smtClean="0">
                                <a:latin typeface="Cambria Math" panose="02040503050406030204" pitchFamily="18" charset="0"/>
                                <a:ea typeface="Cambria Math" panose="02040503050406030204" pitchFamily="18" charset="0"/>
                              </a:rPr>
                              <m:t>𝑛</m:t>
                            </m:r>
                            <m:r>
                              <a:rPr lang="de-DE" sz="1200" b="0" i="1" smtClean="0">
                                <a:latin typeface="Cambria Math" panose="02040503050406030204" pitchFamily="18" charset="0"/>
                                <a:ea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𝑠𝑜𝑛𝑠𝑡</m:t>
                            </m:r>
                            <m:r>
                              <a:rPr lang="de-DE" sz="1200" b="0" i="1" smtClean="0">
                                <a:latin typeface="Cambria Math" panose="02040503050406030204" pitchFamily="18" charset="0"/>
                                <a:ea typeface="Cambria Math" panose="02040503050406030204" pitchFamily="18" charset="0"/>
                              </a:rPr>
                              <m:t>.</m:t>
                            </m:r>
                          </m:e>
                        </m:eqArr>
                      </m:e>
                    </m:d>
                  </m:oMath>
                </a14:m>
                <a:endParaRPr lang="de-DE" sz="1200" dirty="0"/>
              </a:p>
              <a:p>
                <a:pPr marL="0" indent="0" algn="just">
                  <a:buNone/>
                </a:pPr>
                <a:r>
                  <a:rPr lang="de-DE" sz="1200" dirty="0"/>
                  <a:t>Beweisen Sie formal, dass </a:t>
                </a:r>
                <a14:m>
                  <m:oMath xmlns:m="http://schemas.openxmlformats.org/officeDocument/2006/math">
                    <m:r>
                      <a:rPr lang="de-DE" sz="1200" b="0" i="1" smtClean="0">
                        <a:latin typeface="Cambria Math" panose="02040503050406030204" pitchFamily="18" charset="0"/>
                      </a:rPr>
                      <m:t>𝑓</m:t>
                    </m:r>
                    <m:r>
                      <a:rPr lang="de-DE" sz="1200" b="0" i="1" smtClean="0">
                        <a:latin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𝜖</m:t>
                    </m:r>
                    <m:r>
                      <a:rPr lang="de-DE" sz="1200" b="0" i="1" smtClean="0">
                        <a:latin typeface="Cambria Math" panose="02040503050406030204" pitchFamily="18" charset="0"/>
                        <a:ea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𝑂</m:t>
                    </m:r>
                    <m:r>
                      <a:rPr lang="de-DE" sz="1200" b="0" i="1" smtClean="0">
                        <a:latin typeface="Cambria Math" panose="02040503050406030204" pitchFamily="18" charset="0"/>
                        <a:ea typeface="Cambria Math" panose="02040503050406030204" pitchFamily="18" charset="0"/>
                      </a:rPr>
                      <m:t>(</m:t>
                    </m:r>
                    <m:r>
                      <a:rPr lang="de-DE" sz="1200" b="0" i="1" smtClean="0">
                        <a:latin typeface="Cambria Math" panose="02040503050406030204" pitchFamily="18" charset="0"/>
                        <a:ea typeface="Cambria Math" panose="02040503050406030204" pitchFamily="18" charset="0"/>
                      </a:rPr>
                      <m:t>𝑛</m:t>
                    </m:r>
                    <m:r>
                      <a:rPr lang="de-DE" sz="1200" b="0" i="1" baseline="30000" smtClean="0">
                        <a:latin typeface="Cambria Math" panose="02040503050406030204" pitchFamily="18" charset="0"/>
                        <a:ea typeface="Cambria Math" panose="02040503050406030204" pitchFamily="18" charset="0"/>
                      </a:rPr>
                      <m:t>2</m:t>
                    </m:r>
                    <m:r>
                      <a:rPr lang="de-DE" sz="1200" b="0" i="1" smtClean="0">
                        <a:latin typeface="Cambria Math" panose="02040503050406030204" pitchFamily="18" charset="0"/>
                        <a:ea typeface="Cambria Math" panose="02040503050406030204" pitchFamily="18" charset="0"/>
                      </a:rPr>
                      <m:t>)</m:t>
                    </m:r>
                  </m:oMath>
                </a14:m>
                <a:r>
                  <a:rPr lang="de-DE" sz="1200" dirty="0"/>
                  <a:t> gilt.</a:t>
                </a:r>
              </a:p>
              <a:p>
                <a:pPr marL="0" indent="0" algn="just">
                  <a:buNone/>
                </a:pPr>
                <a:r>
                  <a:rPr lang="de-DE" sz="1200" b="1" dirty="0"/>
                  <a:t>Hinweise: </a:t>
                </a:r>
              </a:p>
              <a:p>
                <a:pPr algn="just"/>
                <a:r>
                  <a:rPr lang="de-DE" sz="1200" dirty="0"/>
                  <a:t>Für einen formalen Beweis ist die Angabe der Konstanten </a:t>
                </a:r>
                <a14:m>
                  <m:oMath xmlns:m="http://schemas.openxmlformats.org/officeDocument/2006/math">
                    <m:r>
                      <a:rPr lang="de-DE" sz="1200" b="0" i="1" smtClean="0">
                        <a:latin typeface="Cambria Math" panose="02040503050406030204" pitchFamily="18" charset="0"/>
                      </a:rPr>
                      <m:t>𝑐</m:t>
                    </m:r>
                  </m:oMath>
                </a14:m>
                <a:r>
                  <a:rPr lang="de-DE" sz="1200" dirty="0"/>
                  <a:t> und. </a:t>
                </a:r>
                <a14:m>
                  <m:oMath xmlns:m="http://schemas.openxmlformats.org/officeDocument/2006/math">
                    <m:r>
                      <a:rPr lang="de-DE" sz="1200" b="0" i="1" smtClean="0">
                        <a:latin typeface="Cambria Math" panose="02040503050406030204" pitchFamily="18" charset="0"/>
                      </a:rPr>
                      <m:t>𝑛</m:t>
                    </m:r>
                    <m:r>
                      <a:rPr lang="de-DE" sz="1200" b="0" i="1" baseline="-25000" smtClean="0">
                        <a:latin typeface="Cambria Math" panose="02040503050406030204" pitchFamily="18" charset="0"/>
                      </a:rPr>
                      <m:t>0</m:t>
                    </m:r>
                  </m:oMath>
                </a14:m>
                <a:r>
                  <a:rPr lang="de-DE" sz="1200" dirty="0"/>
                  <a:t> aus Definition 2.1 notwendig.</a:t>
                </a:r>
              </a:p>
              <a:p>
                <a:pPr algn="just"/>
                <a:r>
                  <a:rPr lang="de-DE" sz="1200" dirty="0"/>
                  <a:t>„Beweise“ der Form „offensichtlich“, ”aus der Schule bekannt“, „nur der signifikante Term ist von Bedeutung“ stellen keine im Sinne der Aufgabenstellung gültige Lösung dar.</a:t>
                </a:r>
              </a:p>
              <a:p>
                <a:pPr marL="0" indent="0" algn="just">
                  <a:buNone/>
                </a:pPr>
                <a:endParaRPr lang="de-DE" sz="1200" dirty="0"/>
              </a:p>
              <a:p>
                <a:pPr marL="0" indent="0" algn="just">
                  <a:buNone/>
                </a:pPr>
                <a:r>
                  <a:rPr lang="de-DE" sz="1200" b="1" dirty="0"/>
                  <a:t>Bewertungsschema:</a:t>
                </a:r>
              </a:p>
              <a:p>
                <a:pPr algn="just">
                  <a:buFont typeface="+mj-lt"/>
                  <a:buAutoNum type="alphaLcParenR"/>
                </a:pPr>
                <a:r>
                  <a:rPr lang="de-DE" sz="1200" dirty="0"/>
                  <a:t>In dieser Teilaufgabe sind zwei Punkte zu erreichen.</a:t>
                </a:r>
              </a:p>
              <a:p>
                <a:pPr lvl="1" algn="just"/>
                <a:r>
                  <a:rPr lang="de-DE" sz="1200" dirty="0"/>
                  <a:t>Für den (erläuterten) Ansatz, die Nullstellen zu betrachten, wird ein Punkt vergeben.</a:t>
                </a:r>
              </a:p>
              <a:p>
                <a:pPr lvl="1" algn="just"/>
                <a:r>
                  <a:rPr lang="de-DE" sz="1200" dirty="0"/>
                  <a:t>Für die korrekte Bestimmung der größeren der beiden Nullstellen wird ein halber Punkt vergeben.</a:t>
                </a:r>
              </a:p>
              <a:p>
                <a:pPr lvl="1" algn="just"/>
                <a:r>
                  <a:rPr lang="de-DE" sz="1200" dirty="0"/>
                  <a:t>Für die Angabe beider Konstanten in einer Formel wird ein halber Punkt vergeben.</a:t>
                </a:r>
              </a:p>
              <a:p>
                <a:pPr algn="just">
                  <a:buFont typeface="+mj-lt"/>
                  <a:buAutoNum type="alphaLcParenR"/>
                </a:pPr>
                <a:r>
                  <a:rPr lang="de-DE" sz="1200" dirty="0"/>
                  <a:t>In dieser Teilaufgabe sind zwei Punkte zu erreichen.</a:t>
                </a:r>
              </a:p>
              <a:p>
                <a:pPr lvl="1" algn="just"/>
                <a:r>
                  <a:rPr lang="de-DE" sz="1200" dirty="0"/>
                  <a:t>Für die Bestimmung der Konstanten, aus denen sich ergibt, ab wann </a:t>
                </a:r>
                <a14:m>
                  <m:oMath xmlns:m="http://schemas.openxmlformats.org/officeDocument/2006/math">
                    <m:r>
                      <a:rPr lang="de-DE" sz="1200" b="0" i="1" smtClean="0">
                        <a:latin typeface="Cambria Math" panose="02040503050406030204" pitchFamily="18" charset="0"/>
                      </a:rPr>
                      <m:t>𝑓</m:t>
                    </m:r>
                    <m:d>
                      <m:dPr>
                        <m:ctrlPr>
                          <a:rPr lang="de-DE" sz="1200" b="0" i="1" smtClean="0">
                            <a:latin typeface="Cambria Math" panose="02040503050406030204" pitchFamily="18" charset="0"/>
                          </a:rPr>
                        </m:ctrlPr>
                      </m:dPr>
                      <m:e>
                        <m:r>
                          <a:rPr lang="de-DE" sz="1200" b="0" i="1" smtClean="0">
                            <a:latin typeface="Cambria Math" panose="02040503050406030204" pitchFamily="18" charset="0"/>
                          </a:rPr>
                          <m:t>𝑛</m:t>
                        </m:r>
                      </m:e>
                    </m:d>
                    <m:r>
                      <a:rPr lang="de-DE" sz="1200" b="0" i="1" smtClean="0">
                        <a:latin typeface="Cambria Math" panose="02040503050406030204" pitchFamily="18" charset="0"/>
                        <a:ea typeface="Cambria Math" panose="02040503050406030204" pitchFamily="18" charset="0"/>
                      </a:rPr>
                      <m:t>≤</m:t>
                    </m:r>
                    <m:sSup>
                      <m:sSupPr>
                        <m:ctrlPr>
                          <a:rPr lang="de-DE" sz="1200" b="0" i="1" smtClean="0">
                            <a:latin typeface="Cambria Math" panose="02040503050406030204" pitchFamily="18" charset="0"/>
                            <a:ea typeface="Cambria Math" panose="02040503050406030204" pitchFamily="18" charset="0"/>
                          </a:rPr>
                        </m:ctrlPr>
                      </m:sSupPr>
                      <m:e>
                        <m:r>
                          <a:rPr lang="de-DE" sz="1200" b="0" i="1" smtClean="0">
                            <a:latin typeface="Cambria Math" panose="02040503050406030204" pitchFamily="18" charset="0"/>
                            <a:ea typeface="Cambria Math" panose="02040503050406030204" pitchFamily="18" charset="0"/>
                          </a:rPr>
                          <m:t>𝑛</m:t>
                        </m:r>
                      </m:e>
                      <m:sup>
                        <m:r>
                          <a:rPr lang="de-DE" sz="1200" b="0" i="1" smtClean="0">
                            <a:latin typeface="Cambria Math" panose="02040503050406030204" pitchFamily="18" charset="0"/>
                            <a:ea typeface="Cambria Math" panose="02040503050406030204" pitchFamily="18" charset="0"/>
                          </a:rPr>
                          <m:t>2</m:t>
                        </m:r>
                      </m:sup>
                    </m:sSup>
                    <m:r>
                      <a:rPr lang="de-DE" sz="1200" b="0" i="1" smtClean="0">
                        <a:latin typeface="Cambria Math" panose="02040503050406030204" pitchFamily="18" charset="0"/>
                        <a:ea typeface="Cambria Math" panose="02040503050406030204" pitchFamily="18" charset="0"/>
                      </a:rPr>
                      <m:t>+15</m:t>
                    </m:r>
                  </m:oMath>
                </a14:m>
                <a:r>
                  <a:rPr lang="de-DE" sz="1200" dirty="0"/>
                  <a:t> gilt, wird ein Punkt vergeben.</a:t>
                </a:r>
              </a:p>
              <a:p>
                <a:pPr lvl="1" algn="just"/>
                <a:r>
                  <a:rPr lang="de-DE" sz="1200" dirty="0"/>
                  <a:t>Für die Bestimmung der Konstanten, aus denen sich ergibt, dass dann auch </a:t>
                </a:r>
                <a14:m>
                  <m:oMath xmlns:m="http://schemas.openxmlformats.org/officeDocument/2006/math">
                    <m:r>
                      <a:rPr lang="de-DE" sz="1200" b="0" i="1" smtClean="0">
                        <a:latin typeface="Cambria Math" panose="02040503050406030204" pitchFamily="18" charset="0"/>
                      </a:rPr>
                      <m:t>𝑓</m:t>
                    </m:r>
                    <m:r>
                      <a:rPr lang="de-DE" sz="1200" b="0" i="1" smtClean="0">
                        <a:latin typeface="Cambria Math" panose="02040503050406030204" pitchFamily="18" charset="0"/>
                      </a:rPr>
                      <m:t> ∈</m:t>
                    </m:r>
                    <m:r>
                      <a:rPr lang="de-DE" sz="1200" b="0" i="1" smtClean="0">
                        <a:latin typeface="Cambria Math" panose="02040503050406030204" pitchFamily="18" charset="0"/>
                        <a:ea typeface="Cambria Math" panose="02040503050406030204" pitchFamily="18" charset="0"/>
                      </a:rPr>
                      <m:t>𝑂</m:t>
                    </m:r>
                    <m:r>
                      <a:rPr lang="de-DE" sz="1200" b="0" i="1" smtClean="0">
                        <a:latin typeface="Cambria Math" panose="02040503050406030204" pitchFamily="18" charset="0"/>
                        <a:ea typeface="Cambria Math" panose="02040503050406030204" pitchFamily="18" charset="0"/>
                      </a:rPr>
                      <m:t>(</m:t>
                    </m:r>
                    <m:sSup>
                      <m:sSupPr>
                        <m:ctrlPr>
                          <a:rPr lang="de-DE" sz="1200" b="0" i="1" smtClean="0">
                            <a:latin typeface="Cambria Math" panose="02040503050406030204" pitchFamily="18" charset="0"/>
                            <a:ea typeface="Cambria Math" panose="02040503050406030204" pitchFamily="18" charset="0"/>
                          </a:rPr>
                        </m:ctrlPr>
                      </m:sSupPr>
                      <m:e>
                        <m:r>
                          <a:rPr lang="de-DE" sz="1200" b="0" i="1" smtClean="0">
                            <a:latin typeface="Cambria Math" panose="02040503050406030204" pitchFamily="18" charset="0"/>
                            <a:ea typeface="Cambria Math" panose="02040503050406030204" pitchFamily="18" charset="0"/>
                          </a:rPr>
                          <m:t>𝑛</m:t>
                        </m:r>
                      </m:e>
                      <m:sup>
                        <m:r>
                          <a:rPr lang="de-DE" sz="1200" b="0" i="1" smtClean="0">
                            <a:latin typeface="Cambria Math" panose="02040503050406030204" pitchFamily="18" charset="0"/>
                            <a:ea typeface="Cambria Math" panose="02040503050406030204" pitchFamily="18" charset="0"/>
                          </a:rPr>
                          <m:t>2</m:t>
                        </m:r>
                      </m:sup>
                    </m:sSup>
                    <m:r>
                      <a:rPr lang="de-DE" sz="1200" b="0" i="1" smtClean="0">
                        <a:latin typeface="Cambria Math" panose="02040503050406030204" pitchFamily="18" charset="0"/>
                        <a:ea typeface="Cambria Math" panose="02040503050406030204" pitchFamily="18" charset="0"/>
                      </a:rPr>
                      <m:t>)</m:t>
                    </m:r>
                  </m:oMath>
                </a14:m>
                <a:r>
                  <a:rPr lang="de-DE" sz="1200" dirty="0"/>
                  <a:t> liegt, </a:t>
                </a:r>
                <a:r>
                  <a:rPr lang="de-DE" sz="1200" spc="105" dirty="0">
                    <a:latin typeface="Times New Roman"/>
                    <a:cs typeface="Times New Roman"/>
                  </a:rPr>
                  <a:t>wird </a:t>
                </a:r>
                <a:r>
                  <a:rPr lang="de-DE" sz="1200" spc="65" dirty="0">
                    <a:latin typeface="Times New Roman"/>
                    <a:cs typeface="Times New Roman"/>
                  </a:rPr>
                  <a:t>ein </a:t>
                </a:r>
                <a:r>
                  <a:rPr lang="de-DE" sz="1200" spc="100" dirty="0">
                    <a:latin typeface="Times New Roman"/>
                    <a:cs typeface="Times New Roman"/>
                  </a:rPr>
                  <a:t>Punkt</a:t>
                </a:r>
                <a:r>
                  <a:rPr lang="de-DE" sz="1200" spc="-229" dirty="0">
                    <a:latin typeface="Times New Roman"/>
                    <a:cs typeface="Times New Roman"/>
                  </a:rPr>
                  <a:t> </a:t>
                </a:r>
                <a:r>
                  <a:rPr lang="de-DE" sz="1200" spc="70" dirty="0">
                    <a:latin typeface="Times New Roman"/>
                    <a:cs typeface="Times New Roman"/>
                  </a:rPr>
                  <a:t>vergeben.</a:t>
                </a:r>
              </a:p>
              <a:p>
                <a:pPr marL="457200" lvl="1" indent="0" algn="just">
                  <a:buNone/>
                </a:pPr>
                <a:endParaRPr lang="de-DE" sz="1200" spc="70" dirty="0">
                  <a:latin typeface="Times New Roman"/>
                  <a:cs typeface="Times New Roman"/>
                </a:endParaRPr>
              </a:p>
              <a:p>
                <a:pPr marL="0" indent="0" algn="just">
                  <a:buNone/>
                </a:pPr>
                <a:r>
                  <a:rPr lang="de-DE" sz="1200" spc="70" dirty="0">
                    <a:latin typeface="Times New Roman"/>
                    <a:cs typeface="Times New Roman"/>
                  </a:rPr>
                  <a:t>Werden </a:t>
                </a:r>
                <a:r>
                  <a:rPr lang="de-DE" sz="1200" spc="85" dirty="0">
                    <a:latin typeface="Times New Roman"/>
                    <a:cs typeface="Times New Roman"/>
                  </a:rPr>
                  <a:t>Formulierung </a:t>
                </a:r>
                <a:r>
                  <a:rPr lang="de-DE" sz="1200" spc="100" dirty="0">
                    <a:latin typeface="Times New Roman"/>
                    <a:cs typeface="Times New Roman"/>
                  </a:rPr>
                  <a:t>der </a:t>
                </a:r>
                <a:r>
                  <a:rPr lang="de-DE" sz="1200" spc="85" dirty="0">
                    <a:latin typeface="Times New Roman"/>
                    <a:cs typeface="Times New Roman"/>
                  </a:rPr>
                  <a:t>Art verwendet, </a:t>
                </a:r>
                <a:r>
                  <a:rPr lang="de-DE" sz="1200" spc="80" dirty="0">
                    <a:latin typeface="Times New Roman"/>
                    <a:cs typeface="Times New Roman"/>
                  </a:rPr>
                  <a:t>die </a:t>
                </a:r>
                <a:r>
                  <a:rPr lang="de-DE" sz="1200" spc="55" dirty="0">
                    <a:latin typeface="Times New Roman"/>
                    <a:cs typeface="Times New Roman"/>
                  </a:rPr>
                  <a:t>explizit </a:t>
                </a:r>
                <a:r>
                  <a:rPr lang="de-DE" sz="1200" spc="70" dirty="0">
                    <a:latin typeface="Times New Roman"/>
                    <a:cs typeface="Times New Roman"/>
                  </a:rPr>
                  <a:t>ausgeschlossen sind, </a:t>
                </a:r>
                <a:r>
                  <a:rPr lang="de-DE" sz="1200" spc="105" dirty="0">
                    <a:latin typeface="Times New Roman"/>
                    <a:cs typeface="Times New Roman"/>
                  </a:rPr>
                  <a:t>werden </a:t>
                </a:r>
                <a:r>
                  <a:rPr lang="de-DE" sz="1200" spc="65" dirty="0">
                    <a:latin typeface="Times New Roman"/>
                    <a:cs typeface="Times New Roman"/>
                  </a:rPr>
                  <a:t>keine </a:t>
                </a:r>
                <a:r>
                  <a:rPr lang="de-DE" sz="1200" spc="90" dirty="0">
                    <a:latin typeface="Times New Roman"/>
                    <a:cs typeface="Times New Roman"/>
                  </a:rPr>
                  <a:t>Punkte </a:t>
                </a:r>
                <a:r>
                  <a:rPr lang="de-DE" sz="1200" spc="55" dirty="0">
                    <a:latin typeface="Times New Roman"/>
                    <a:cs typeface="Times New Roman"/>
                  </a:rPr>
                  <a:t>ver</a:t>
                </a:r>
                <a:r>
                  <a:rPr lang="de-DE" sz="1200" spc="65" dirty="0">
                    <a:latin typeface="Times New Roman"/>
                    <a:cs typeface="Times New Roman"/>
                  </a:rPr>
                  <a:t>geben.</a:t>
                </a:r>
                <a:endParaRPr lang="de-DE" sz="1200" dirty="0"/>
              </a:p>
              <a:p>
                <a:pPr marL="0" indent="0" algn="just">
                  <a:buNone/>
                </a:pPr>
                <a:endParaRPr lang="de-DE" sz="1200" dirty="0"/>
              </a:p>
            </p:txBody>
          </p:sp>
        </mc:Choice>
        <mc:Fallback xmlns="">
          <p:sp>
            <p:nvSpPr>
              <p:cNvPr id="5" name="Inhaltsplatzhalter 3"/>
              <p:cNvSpPr>
                <a:spLocks noGrp="1" noRot="1" noChangeAspect="1" noMove="1" noResize="1" noEditPoints="1" noAdjustHandles="1" noChangeArrowheads="1" noChangeShapeType="1" noTextEdit="1"/>
              </p:cNvSpPr>
              <p:nvPr>
                <p:ph idx="1"/>
              </p:nvPr>
            </p:nvSpPr>
            <p:spPr>
              <a:xfrm>
                <a:off x="814135" y="782055"/>
                <a:ext cx="10539663" cy="5594682"/>
              </a:xfrm>
              <a:blipFill>
                <a:blip r:embed="rId2"/>
                <a:stretch>
                  <a:fillRect l="-58" t="-763" r="-58"/>
                </a:stretch>
              </a:blipFill>
            </p:spPr>
            <p:txBody>
              <a:bodyPr/>
              <a:lstStyle/>
              <a:p>
                <a:r>
                  <a:rPr lang="de-DE">
                    <a:noFill/>
                  </a:rPr>
                  <a:t> </a:t>
                </a:r>
              </a:p>
            </p:txBody>
          </p:sp>
        </mc:Fallback>
      </mc:AlternateContent>
    </p:spTree>
    <p:extLst>
      <p:ext uri="{BB962C8B-B14F-4D97-AF65-F5344CB8AC3E}">
        <p14:creationId xmlns:p14="http://schemas.microsoft.com/office/powerpoint/2010/main" val="3408587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Beispiel: Schema für formale Aufgaben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7</a:t>
            </a:fld>
            <a:endParaRPr lang="de-DE" dirty="0"/>
          </a:p>
        </p:txBody>
      </p:sp>
      <p:sp>
        <p:nvSpPr>
          <p:cNvPr id="4" name="Inhaltsplatzhalter 3"/>
          <p:cNvSpPr>
            <a:spLocks noGrp="1"/>
          </p:cNvSpPr>
          <p:nvPr>
            <p:ph idx="1"/>
          </p:nvPr>
        </p:nvSpPr>
        <p:spPr>
          <a:xfrm>
            <a:off x="457201" y="866275"/>
            <a:ext cx="10896597" cy="5594684"/>
          </a:xfrm>
          <a:solidFill>
            <a:schemeClr val="bg1">
              <a:lumMod val="95000"/>
            </a:schemeClr>
          </a:solidFill>
          <a:ln>
            <a:solidFill>
              <a:schemeClr val="tx1"/>
            </a:solidFill>
          </a:ln>
        </p:spPr>
        <p:txBody>
          <a:bodyPr>
            <a:noAutofit/>
          </a:bodyPr>
          <a:lstStyle/>
          <a:p>
            <a:pPr marL="0" indent="0">
              <a:buNone/>
            </a:pPr>
            <a:r>
              <a:rPr lang="de-DE" sz="1800" b="1" dirty="0"/>
              <a:t>Punktvergabe:</a:t>
            </a:r>
          </a:p>
          <a:p>
            <a:pPr marL="0" indent="0">
              <a:buNone/>
            </a:pPr>
            <a:endParaRPr lang="de-DE" sz="1800" dirty="0"/>
          </a:p>
          <a:p>
            <a:pPr marL="0" indent="0">
              <a:buNone/>
            </a:pPr>
            <a:endParaRPr lang="de-DE" sz="1800" dirty="0"/>
          </a:p>
          <a:p>
            <a:pPr marL="0" indent="0">
              <a:buNone/>
            </a:pPr>
            <a:endParaRPr lang="de-DE" sz="1800" dirty="0"/>
          </a:p>
          <a:p>
            <a:pPr marL="0" indent="0">
              <a:buNone/>
            </a:pPr>
            <a:endParaRPr lang="de-DE" sz="1800" dirty="0"/>
          </a:p>
          <a:p>
            <a:pPr marL="0" indent="0">
              <a:buNone/>
            </a:pPr>
            <a:endParaRPr lang="de-DE" sz="1800" dirty="0"/>
          </a:p>
          <a:p>
            <a:pPr marL="0" indent="0">
              <a:buNone/>
            </a:pPr>
            <a:endParaRPr lang="de-DE" sz="1800" b="1" dirty="0"/>
          </a:p>
          <a:p>
            <a:pPr marL="0" indent="0">
              <a:buNone/>
            </a:pPr>
            <a:r>
              <a:rPr lang="de-DE" sz="1800" b="1" dirty="0"/>
              <a:t>Punktabzüge:</a:t>
            </a:r>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lgn="r">
              <a:buNone/>
            </a:pPr>
            <a:r>
              <a:rPr lang="de-DE" sz="1600" dirty="0"/>
              <a:t>Nach: J. S. </a:t>
            </a:r>
            <a:r>
              <a:rPr lang="de-DE" sz="1600" dirty="0" err="1"/>
              <a:t>Vitter</a:t>
            </a:r>
            <a:r>
              <a:rPr lang="de-DE" sz="1600" dirty="0"/>
              <a:t>, http://www.cs.duke.edu/courses/fall01/cps230/Handouts/homeworknote.pdf</a:t>
            </a:r>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b="1" dirty="0"/>
          </a:p>
          <a:p>
            <a:pPr marL="0" indent="0">
              <a:buNone/>
            </a:pPr>
            <a:endParaRPr lang="de-DE" sz="1800" dirty="0"/>
          </a:p>
          <a:p>
            <a:pPr marL="0" indent="0">
              <a:buNone/>
            </a:pPr>
            <a:endParaRPr lang="de-DE" sz="1800" dirty="0"/>
          </a:p>
          <a:p>
            <a:pPr marL="0" indent="0">
              <a:buNone/>
            </a:pPr>
            <a:endParaRPr lang="de-DE" sz="1800" dirty="0"/>
          </a:p>
        </p:txBody>
      </p:sp>
      <p:graphicFrame>
        <p:nvGraphicFramePr>
          <p:cNvPr id="5" name="Tabelle 4"/>
          <p:cNvGraphicFramePr>
            <a:graphicFrameLocks noGrp="1"/>
          </p:cNvGraphicFramePr>
          <p:nvPr>
            <p:extLst>
              <p:ext uri="{D42A27DB-BD31-4B8C-83A1-F6EECF244321}">
                <p14:modId xmlns:p14="http://schemas.microsoft.com/office/powerpoint/2010/main" val="4281124543"/>
              </p:ext>
            </p:extLst>
          </p:nvPr>
        </p:nvGraphicFramePr>
        <p:xfrm>
          <a:off x="814134" y="1277280"/>
          <a:ext cx="9797720" cy="2095944"/>
        </p:xfrm>
        <a:graphic>
          <a:graphicData uri="http://schemas.openxmlformats.org/drawingml/2006/table">
            <a:tbl>
              <a:tblPr firstRow="1" bandRow="1">
                <a:tableStyleId>{5940675A-B579-460E-94D1-54222C63F5DA}</a:tableStyleId>
              </a:tblPr>
              <a:tblGrid>
                <a:gridCol w="1122950">
                  <a:extLst>
                    <a:ext uri="{9D8B030D-6E8A-4147-A177-3AD203B41FA5}">
                      <a16:colId xmlns:a16="http://schemas.microsoft.com/office/drawing/2014/main" val="2844983902"/>
                    </a:ext>
                  </a:extLst>
                </a:gridCol>
                <a:gridCol w="8674770">
                  <a:extLst>
                    <a:ext uri="{9D8B030D-6E8A-4147-A177-3AD203B41FA5}">
                      <a16:colId xmlns:a16="http://schemas.microsoft.com/office/drawing/2014/main" val="1774133340"/>
                    </a:ext>
                  </a:extLst>
                </a:gridCol>
              </a:tblGrid>
              <a:tr h="349324">
                <a:tc>
                  <a:txBody>
                    <a:bodyPr/>
                    <a:lstStyle/>
                    <a:p>
                      <a:pPr algn="r"/>
                      <a:r>
                        <a:rPr lang="de-DE" sz="1600" dirty="0"/>
                        <a:t>100%: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Richtige Antwort, korrekter Beweis.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94255535"/>
                  </a:ext>
                </a:extLst>
              </a:tr>
              <a:tr h="349324">
                <a:tc>
                  <a:txBody>
                    <a:bodyPr/>
                    <a:lstStyle/>
                    <a:p>
                      <a:pPr algn="r"/>
                      <a:r>
                        <a:rPr lang="de-DE" sz="1600" dirty="0"/>
                        <a:t>40-90%: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Fehlerhafter Beweis: Verwirrend aufgeschrieben, fehlenden Fälle, nicht genau genug.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37797900"/>
                  </a:ext>
                </a:extLst>
              </a:tr>
              <a:tr h="349324">
                <a:tc>
                  <a:txBody>
                    <a:bodyPr/>
                    <a:lstStyle/>
                    <a:p>
                      <a:pPr algn="r"/>
                      <a:r>
                        <a:rPr lang="de-DE" sz="1600" dirty="0"/>
                        <a:t>30-50%: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Richtige Antwort, Beweisidee (aber kein exakter Beweis).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6607478"/>
                  </a:ext>
                </a:extLst>
              </a:tr>
              <a:tr h="349324">
                <a:tc>
                  <a:txBody>
                    <a:bodyPr/>
                    <a:lstStyle/>
                    <a:p>
                      <a:pPr algn="r"/>
                      <a:r>
                        <a:rPr lang="de-DE" sz="1600" dirty="0"/>
                        <a:t>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Richtige Antwort, aber kein Beweis.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77172235"/>
                  </a:ext>
                </a:extLst>
              </a:tr>
              <a:tr h="349324">
                <a:tc>
                  <a:txBody>
                    <a:bodyPr/>
                    <a:lstStyle/>
                    <a:p>
                      <a:pPr algn="r"/>
                      <a:r>
                        <a:rPr lang="de-DE" sz="1600" dirty="0"/>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Versuch, Teile des Beweises aufzuschreiben (z.B. Induktionsanfang).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66166249"/>
                  </a:ext>
                </a:extLst>
              </a:tr>
              <a:tr h="349324">
                <a:tc>
                  <a:txBody>
                    <a:bodyPr/>
                    <a:lstStyle/>
                    <a:p>
                      <a:pPr algn="r"/>
                      <a:r>
                        <a:rPr lang="de-DE" sz="1600" dirty="0"/>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Keine Abgabe bzw. Abgabe nicht korrekt.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7233841"/>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2573803092"/>
              </p:ext>
            </p:extLst>
          </p:nvPr>
        </p:nvGraphicFramePr>
        <p:xfrm>
          <a:off x="814134" y="3862136"/>
          <a:ext cx="9797720" cy="1854200"/>
        </p:xfrm>
        <a:graphic>
          <a:graphicData uri="http://schemas.openxmlformats.org/drawingml/2006/table">
            <a:tbl>
              <a:tblPr firstRow="1" bandRow="1">
                <a:tableStyleId>{5940675A-B579-460E-94D1-54222C63F5DA}</a:tableStyleId>
              </a:tblPr>
              <a:tblGrid>
                <a:gridCol w="1122950">
                  <a:extLst>
                    <a:ext uri="{9D8B030D-6E8A-4147-A177-3AD203B41FA5}">
                      <a16:colId xmlns:a16="http://schemas.microsoft.com/office/drawing/2014/main" val="2844983902"/>
                    </a:ext>
                  </a:extLst>
                </a:gridCol>
                <a:gridCol w="8674770">
                  <a:extLst>
                    <a:ext uri="{9D8B030D-6E8A-4147-A177-3AD203B41FA5}">
                      <a16:colId xmlns:a16="http://schemas.microsoft.com/office/drawing/2014/main" val="1774133340"/>
                    </a:ext>
                  </a:extLst>
                </a:gridCol>
              </a:tblGrid>
              <a:tr h="370840">
                <a:tc>
                  <a:txBody>
                    <a:bodyPr/>
                    <a:lstStyle/>
                    <a:p>
                      <a:pPr algn="r"/>
                      <a:r>
                        <a:rPr lang="de-DE" sz="1600" dirty="0"/>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Pro einfachem mathematischen Fehler.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94255535"/>
                  </a:ext>
                </a:extLst>
              </a:tr>
              <a:tr h="370840">
                <a:tc>
                  <a:txBody>
                    <a:bodyPr/>
                    <a:lstStyle/>
                    <a:p>
                      <a:pPr algn="r"/>
                      <a:r>
                        <a:rPr lang="de-DE" sz="1600" dirty="0"/>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Antwort nicht in der geforderten Form.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37797900"/>
                  </a:ext>
                </a:extLst>
              </a:tr>
              <a:tr h="370840">
                <a:tc>
                  <a:txBody>
                    <a:bodyPr/>
                    <a:lstStyle/>
                    <a:p>
                      <a:pPr algn="r"/>
                      <a:r>
                        <a:rPr lang="de-DE" sz="1600" dirty="0"/>
                        <a:t>10-30%: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Schlechte Darstellung des Beweises.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6607478"/>
                  </a:ext>
                </a:extLst>
              </a:tr>
              <a:tr h="370840">
                <a:tc>
                  <a:txBody>
                    <a:bodyPr/>
                    <a:lstStyle/>
                    <a:p>
                      <a:pPr algn="r"/>
                      <a:r>
                        <a:rPr lang="de-DE" sz="1600" dirty="0"/>
                        <a:t>10-50%: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Nichtbeachten der Aufgabenstellung (z.B. anderer Ansatz als gefordert).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77172235"/>
                  </a:ext>
                </a:extLst>
              </a:tr>
              <a:tr h="370840">
                <a:tc>
                  <a:txBody>
                    <a:bodyPr/>
                    <a:lstStyle/>
                    <a:p>
                      <a:pPr algn="r"/>
                      <a:r>
                        <a:rPr lang="de-DE" sz="1600" dirty="0"/>
                        <a:t>10-50%: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t>Fehlende Begründung für Beweisschritt (abhängig von Bedeutung/Schwierigkeit).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66166249"/>
                  </a:ext>
                </a:extLst>
              </a:tr>
            </a:tbl>
          </a:graphicData>
        </a:graphic>
      </p:graphicFrame>
    </p:spTree>
    <p:extLst>
      <p:ext uri="{BB962C8B-B14F-4D97-AF65-F5344CB8AC3E}">
        <p14:creationId xmlns:p14="http://schemas.microsoft.com/office/powerpoint/2010/main" val="3257517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Rubriken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8</a:t>
            </a:fld>
            <a:endParaRPr lang="de-DE" dirty="0"/>
          </a:p>
        </p:txBody>
      </p:sp>
      <p:sp>
        <p:nvSpPr>
          <p:cNvPr id="4" name="Inhaltsplatzhalter 3"/>
          <p:cNvSpPr>
            <a:spLocks noGrp="1"/>
          </p:cNvSpPr>
          <p:nvPr>
            <p:ph idx="1"/>
          </p:nvPr>
        </p:nvSpPr>
        <p:spPr>
          <a:xfrm>
            <a:off x="814134" y="770021"/>
            <a:ext cx="10539663" cy="5714999"/>
          </a:xfrm>
        </p:spPr>
        <p:txBody>
          <a:bodyPr/>
          <a:lstStyle/>
          <a:p>
            <a:pPr marL="0" indent="0">
              <a:buNone/>
            </a:pPr>
            <a:r>
              <a:rPr lang="de-DE" sz="1800" b="1" dirty="0"/>
              <a:t>Definition einer Rubrik [</a:t>
            </a:r>
            <a:r>
              <a:rPr lang="de-DE" sz="1800" b="1" dirty="0" err="1"/>
              <a:t>Popham</a:t>
            </a:r>
            <a:r>
              <a:rPr lang="de-DE" sz="1800" b="1" dirty="0"/>
              <a:t>, 1997]:</a:t>
            </a:r>
          </a:p>
          <a:p>
            <a:r>
              <a:rPr lang="de-DE" sz="1800" dirty="0"/>
              <a:t>Richtlinie zur Bewertung der Qualität studentischer Arbeiten.  </a:t>
            </a:r>
          </a:p>
          <a:p>
            <a:r>
              <a:rPr lang="de-DE" sz="1800" dirty="0"/>
              <a:t>Bestandteile:</a:t>
            </a:r>
          </a:p>
          <a:p>
            <a:pPr lvl="1">
              <a:buFont typeface="Symbol" panose="05050102010706020507" pitchFamily="18" charset="2"/>
              <a:buChar char="-"/>
            </a:pPr>
            <a:r>
              <a:rPr lang="de-DE" sz="1400" dirty="0"/>
              <a:t>Kriterien, bzgl. derer bewertet wird.</a:t>
            </a:r>
          </a:p>
          <a:p>
            <a:pPr lvl="1">
              <a:buFont typeface="Symbol" panose="05050102010706020507" pitchFamily="18" charset="2"/>
              <a:buChar char="-"/>
            </a:pPr>
            <a:r>
              <a:rPr lang="de-DE" sz="1400" dirty="0"/>
              <a:t>Skalen, bzgl. derer die Qualität einzelner Kriterien gemessen wird.</a:t>
            </a:r>
          </a:p>
          <a:p>
            <a:pPr lvl="1">
              <a:buFont typeface="Symbol" panose="05050102010706020507" pitchFamily="18" charset="2"/>
              <a:buChar char="-"/>
            </a:pPr>
            <a:r>
              <a:rPr lang="de-DE" sz="1400" dirty="0"/>
              <a:t>Vorgehen zur Berechnung eines nummerischen Wertes (holistisch/analytisch).</a:t>
            </a:r>
          </a:p>
          <a:p>
            <a:pPr marL="0" indent="0">
              <a:buNone/>
            </a:pPr>
            <a:r>
              <a:rPr lang="de-DE" sz="1800" b="1" dirty="0"/>
              <a:t>Beispiel für Skaleneinteilungen [</a:t>
            </a:r>
            <a:r>
              <a:rPr lang="de-DE" sz="1800" b="1" dirty="0" err="1"/>
              <a:t>Stegeman</a:t>
            </a:r>
            <a:r>
              <a:rPr lang="de-DE" sz="1800" b="1" dirty="0"/>
              <a:t> et al., 2014]:</a:t>
            </a:r>
          </a:p>
          <a:p>
            <a:r>
              <a:rPr lang="de-DE" sz="1800" dirty="0"/>
              <a:t>Einteilung für Programmierarbeiten:</a:t>
            </a:r>
          </a:p>
          <a:p>
            <a:pPr marL="0" indent="0">
              <a:buNone/>
            </a:pPr>
            <a:endParaRPr lang="de-DE" sz="2000" dirty="0"/>
          </a:p>
          <a:p>
            <a:pPr marL="0" indent="0">
              <a:buNone/>
            </a:pPr>
            <a:endParaRPr lang="de-DE" dirty="0"/>
          </a:p>
          <a:p>
            <a:pPr marL="0" indent="0">
              <a:buNone/>
            </a:pPr>
            <a:endParaRPr lang="de-DE" dirty="0"/>
          </a:p>
        </p:txBody>
      </p:sp>
      <p:graphicFrame>
        <p:nvGraphicFramePr>
          <p:cNvPr id="5" name="Tabelle 4"/>
          <p:cNvGraphicFramePr>
            <a:graphicFrameLocks noGrp="1"/>
          </p:cNvGraphicFramePr>
          <p:nvPr>
            <p:extLst>
              <p:ext uri="{D42A27DB-BD31-4B8C-83A1-F6EECF244321}">
                <p14:modId xmlns:p14="http://schemas.microsoft.com/office/powerpoint/2010/main" val="1933336740"/>
              </p:ext>
            </p:extLst>
          </p:nvPr>
        </p:nvGraphicFramePr>
        <p:xfrm>
          <a:off x="814132" y="3390676"/>
          <a:ext cx="10539665" cy="1483360"/>
        </p:xfrm>
        <a:graphic>
          <a:graphicData uri="http://schemas.openxmlformats.org/drawingml/2006/table">
            <a:tbl>
              <a:tblPr firstRow="1" bandRow="1">
                <a:tableStyleId>{5940675A-B579-460E-94D1-54222C63F5DA}</a:tableStyleId>
              </a:tblPr>
              <a:tblGrid>
                <a:gridCol w="672598">
                  <a:extLst>
                    <a:ext uri="{9D8B030D-6E8A-4147-A177-3AD203B41FA5}">
                      <a16:colId xmlns:a16="http://schemas.microsoft.com/office/drawing/2014/main" val="4181651788"/>
                    </a:ext>
                  </a:extLst>
                </a:gridCol>
                <a:gridCol w="2043794">
                  <a:extLst>
                    <a:ext uri="{9D8B030D-6E8A-4147-A177-3AD203B41FA5}">
                      <a16:colId xmlns:a16="http://schemas.microsoft.com/office/drawing/2014/main" val="2326919612"/>
                    </a:ext>
                  </a:extLst>
                </a:gridCol>
                <a:gridCol w="7823273">
                  <a:extLst>
                    <a:ext uri="{9D8B030D-6E8A-4147-A177-3AD203B41FA5}">
                      <a16:colId xmlns:a16="http://schemas.microsoft.com/office/drawing/2014/main" val="4191402541"/>
                    </a:ext>
                  </a:extLst>
                </a:gridCol>
              </a:tblGrid>
              <a:tr h="370840">
                <a:tc>
                  <a:txBody>
                    <a:bodyPr/>
                    <a:lstStyle/>
                    <a:p>
                      <a:r>
                        <a:rPr lang="de-DE" sz="1600" dirty="0"/>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„not </a:t>
                      </a:r>
                      <a:r>
                        <a:rPr lang="de-DE" sz="1600" dirty="0" err="1"/>
                        <a:t>good</a:t>
                      </a:r>
                      <a:r>
                        <a:rPr lang="de-DE" sz="1600" dirty="0"/>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Es existieren große Probleme, die behoben werden müssen.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87911553"/>
                  </a:ext>
                </a:extLst>
              </a:tr>
              <a:tr h="370840">
                <a:tc>
                  <a:txBody>
                    <a:bodyPr/>
                    <a:lstStyle/>
                    <a:p>
                      <a:r>
                        <a:rPr lang="de-DE" sz="1600" dirty="0"/>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a:t>
                      </a:r>
                      <a:r>
                        <a:rPr lang="de-DE" sz="1600" dirty="0" err="1"/>
                        <a:t>almost</a:t>
                      </a:r>
                      <a:r>
                        <a:rPr lang="de-DE" sz="1600" dirty="0"/>
                        <a:t> </a:t>
                      </a:r>
                      <a:r>
                        <a:rPr lang="de-DE" sz="1600" dirty="0" err="1"/>
                        <a:t>there</a:t>
                      </a:r>
                      <a:r>
                        <a:rPr lang="de-DE" sz="1600" dirty="0"/>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Es existieren keine große Probleme mehr, aber mehr Übung ist notwendig.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66961234"/>
                  </a:ext>
                </a:extLst>
              </a:tr>
              <a:tr h="370840">
                <a:tc>
                  <a:txBody>
                    <a:bodyPr/>
                    <a:lstStyle/>
                    <a:p>
                      <a:r>
                        <a:rPr lang="de-DE" sz="1600" dirty="0"/>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a:t>
                      </a:r>
                      <a:r>
                        <a:rPr lang="de-DE" sz="1600" dirty="0" err="1"/>
                        <a:t>very</a:t>
                      </a:r>
                      <a:r>
                        <a:rPr lang="de-DE" sz="1600" dirty="0"/>
                        <a:t> </a:t>
                      </a:r>
                      <a:r>
                        <a:rPr lang="de-DE" sz="1600" dirty="0" err="1"/>
                        <a:t>good</a:t>
                      </a:r>
                      <a:r>
                        <a:rPr lang="de-DE" sz="1600" dirty="0"/>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Die Ziele wurden erreicht, es könnte aber noch marginal besser sein.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90211108"/>
                  </a:ext>
                </a:extLst>
              </a:tr>
              <a:tr h="370840">
                <a:tc>
                  <a:txBody>
                    <a:bodyPr/>
                    <a:lstStyle/>
                    <a:p>
                      <a:r>
                        <a:rPr lang="de-DE" sz="1600" dirty="0"/>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a:t>
                      </a:r>
                      <a:r>
                        <a:rPr lang="de-DE" sz="1600" dirty="0" err="1"/>
                        <a:t>excellent</a:t>
                      </a:r>
                      <a:r>
                        <a:rPr lang="de-DE" sz="1600" dirty="0"/>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de-DE" sz="1600" dirty="0"/>
                        <a:t>Die Erwartungen wurden übertroffen.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42171994"/>
                  </a:ext>
                </a:extLst>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1261797924"/>
              </p:ext>
            </p:extLst>
          </p:nvPr>
        </p:nvGraphicFramePr>
        <p:xfrm>
          <a:off x="814130" y="5148981"/>
          <a:ext cx="10539667" cy="1336040"/>
        </p:xfrm>
        <a:graphic>
          <a:graphicData uri="http://schemas.openxmlformats.org/drawingml/2006/table">
            <a:tbl>
              <a:tblPr firstRow="1" bandRow="1">
                <a:tableStyleId>{5940675A-B579-460E-94D1-54222C63F5DA}</a:tableStyleId>
              </a:tblPr>
              <a:tblGrid>
                <a:gridCol w="1085175">
                  <a:extLst>
                    <a:ext uri="{9D8B030D-6E8A-4147-A177-3AD203B41FA5}">
                      <a16:colId xmlns:a16="http://schemas.microsoft.com/office/drawing/2014/main" val="2029180334"/>
                    </a:ext>
                  </a:extLst>
                </a:gridCol>
                <a:gridCol w="2363623">
                  <a:extLst>
                    <a:ext uri="{9D8B030D-6E8A-4147-A177-3AD203B41FA5}">
                      <a16:colId xmlns:a16="http://schemas.microsoft.com/office/drawing/2014/main" val="3600565365"/>
                    </a:ext>
                  </a:extLst>
                </a:gridCol>
                <a:gridCol w="2363623">
                  <a:extLst>
                    <a:ext uri="{9D8B030D-6E8A-4147-A177-3AD203B41FA5}">
                      <a16:colId xmlns:a16="http://schemas.microsoft.com/office/drawing/2014/main" val="1651224735"/>
                    </a:ext>
                  </a:extLst>
                </a:gridCol>
                <a:gridCol w="2363623">
                  <a:extLst>
                    <a:ext uri="{9D8B030D-6E8A-4147-A177-3AD203B41FA5}">
                      <a16:colId xmlns:a16="http://schemas.microsoft.com/office/drawing/2014/main" val="127533411"/>
                    </a:ext>
                  </a:extLst>
                </a:gridCol>
                <a:gridCol w="2363623">
                  <a:extLst>
                    <a:ext uri="{9D8B030D-6E8A-4147-A177-3AD203B41FA5}">
                      <a16:colId xmlns:a16="http://schemas.microsoft.com/office/drawing/2014/main" val="808563395"/>
                    </a:ext>
                  </a:extLst>
                </a:gridCol>
              </a:tblGrid>
              <a:tr h="370840">
                <a:tc>
                  <a:txBody>
                    <a:bodyPr/>
                    <a:lstStyle/>
                    <a:p>
                      <a:pPr algn="ctr"/>
                      <a:r>
                        <a:rPr lang="de-DE" sz="1100" b="1" dirty="0"/>
                        <a:t>Level</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1</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2</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3</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4</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6222457"/>
                  </a:ext>
                </a:extLst>
              </a:tr>
              <a:tr h="370840">
                <a:tc gridSpan="5">
                  <a:txBody>
                    <a:bodyPr/>
                    <a:lstStyle/>
                    <a:p>
                      <a:pPr algn="ctr"/>
                      <a:r>
                        <a:rPr lang="en-US" sz="1100" b="1" dirty="0"/>
                        <a:t>Documentation</a:t>
                      </a:r>
                      <a:r>
                        <a:rPr lang="en-US" sz="1100" dirty="0"/>
                        <a:t> -</a:t>
                      </a:r>
                      <a:r>
                        <a:rPr lang="en-US" sz="1100" baseline="0" dirty="0"/>
                        <a:t> </a:t>
                      </a:r>
                      <a:r>
                        <a:rPr lang="en-US" sz="1100" dirty="0"/>
                        <a:t>is the code well-annotated to ensure rapid understanding?</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3750199907"/>
                  </a:ext>
                </a:extLst>
              </a:tr>
              <a:tr h="370840">
                <a:tc>
                  <a:txBody>
                    <a:bodyPr/>
                    <a:lstStyle/>
                    <a:p>
                      <a:r>
                        <a:rPr lang="de-DE" sz="1100" b="1" dirty="0" err="1"/>
                        <a:t>names</a:t>
                      </a:r>
                      <a:endParaRPr lang="de-DE" sz="1100" b="1"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names appear unreadable,  meaningless or misleading</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names accurately describe the  intent of the code, but can be  incomplete, fuzzy, lengthy,  misspelled</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names accurately describe the  intent of the code, and are  complete, distinctive, concise,  correctly spelled</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all names in the program use a  consistent vocabulary</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2565831"/>
                  </a:ext>
                </a:extLst>
              </a:tr>
            </a:tbl>
          </a:graphicData>
        </a:graphic>
      </p:graphicFrame>
    </p:spTree>
    <p:extLst>
      <p:ext uri="{BB962C8B-B14F-4D97-AF65-F5344CB8AC3E}">
        <p14:creationId xmlns:p14="http://schemas.microsoft.com/office/powerpoint/2010/main" val="2371818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Bewertung mittels einer Rubrik</a:t>
            </a:r>
          </a:p>
        </p:txBody>
      </p:sp>
      <p:sp>
        <p:nvSpPr>
          <p:cNvPr id="3" name="Foliennummernplatzhalter 2"/>
          <p:cNvSpPr>
            <a:spLocks noGrp="1"/>
          </p:cNvSpPr>
          <p:nvPr>
            <p:ph type="sldNum" sz="quarter" idx="11"/>
          </p:nvPr>
        </p:nvSpPr>
        <p:spPr/>
        <p:txBody>
          <a:bodyPr/>
          <a:lstStyle/>
          <a:p>
            <a:fld id="{726708A8-BD7C-4431-B90E-2C0CFD84E804}" type="slidenum">
              <a:rPr lang="de-DE" smtClean="0"/>
              <a:pPr/>
              <a:t>9</a:t>
            </a:fld>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586232759"/>
              </p:ext>
            </p:extLst>
          </p:nvPr>
        </p:nvGraphicFramePr>
        <p:xfrm>
          <a:off x="814135" y="1437102"/>
          <a:ext cx="10539410" cy="1930400"/>
        </p:xfrm>
        <a:graphic>
          <a:graphicData uri="http://schemas.openxmlformats.org/drawingml/2006/table">
            <a:tbl>
              <a:tblPr firstRow="1" bandRow="1">
                <a:tableStyleId>{5940675A-B579-460E-94D1-54222C63F5DA}</a:tableStyleId>
              </a:tblPr>
              <a:tblGrid>
                <a:gridCol w="2107882">
                  <a:extLst>
                    <a:ext uri="{9D8B030D-6E8A-4147-A177-3AD203B41FA5}">
                      <a16:colId xmlns:a16="http://schemas.microsoft.com/office/drawing/2014/main" val="997681648"/>
                    </a:ext>
                  </a:extLst>
                </a:gridCol>
                <a:gridCol w="2107882">
                  <a:extLst>
                    <a:ext uri="{9D8B030D-6E8A-4147-A177-3AD203B41FA5}">
                      <a16:colId xmlns:a16="http://schemas.microsoft.com/office/drawing/2014/main" val="1415543346"/>
                    </a:ext>
                  </a:extLst>
                </a:gridCol>
                <a:gridCol w="2107882">
                  <a:extLst>
                    <a:ext uri="{9D8B030D-6E8A-4147-A177-3AD203B41FA5}">
                      <a16:colId xmlns:a16="http://schemas.microsoft.com/office/drawing/2014/main" val="1016620910"/>
                    </a:ext>
                  </a:extLst>
                </a:gridCol>
                <a:gridCol w="2107882">
                  <a:extLst>
                    <a:ext uri="{9D8B030D-6E8A-4147-A177-3AD203B41FA5}">
                      <a16:colId xmlns:a16="http://schemas.microsoft.com/office/drawing/2014/main" val="2872725740"/>
                    </a:ext>
                  </a:extLst>
                </a:gridCol>
                <a:gridCol w="2107882">
                  <a:extLst>
                    <a:ext uri="{9D8B030D-6E8A-4147-A177-3AD203B41FA5}">
                      <a16:colId xmlns:a16="http://schemas.microsoft.com/office/drawing/2014/main" val="684003069"/>
                    </a:ext>
                  </a:extLst>
                </a:gridCol>
              </a:tblGrid>
              <a:tr h="370840">
                <a:tc>
                  <a:txBody>
                    <a:bodyPr/>
                    <a:lstStyle/>
                    <a:p>
                      <a:pPr algn="ctr"/>
                      <a:r>
                        <a:rPr lang="de-DE" sz="1100" b="1" dirty="0"/>
                        <a:t>Level</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1</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2</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3</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100" b="1" dirty="0"/>
                        <a:t>4</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8083079"/>
                  </a:ext>
                </a:extLst>
              </a:tr>
              <a:tr h="370840">
                <a:tc gridSpan="5">
                  <a:txBody>
                    <a:bodyPr/>
                    <a:lstStyle/>
                    <a:p>
                      <a:pPr algn="ctr"/>
                      <a:r>
                        <a:rPr lang="en-US" sz="1100" b="1" dirty="0"/>
                        <a:t>Algorithms</a:t>
                      </a:r>
                      <a:r>
                        <a:rPr lang="en-US" sz="1100" baseline="0" dirty="0"/>
                        <a:t> - </a:t>
                      </a:r>
                      <a:r>
                        <a:rPr lang="en-US" sz="1100" dirty="0"/>
                        <a:t>is each part of the code as simple as possible?</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tc>
                <a:tc hMerge="1">
                  <a:txBody>
                    <a:bodyPr/>
                    <a:lstStyle/>
                    <a:p>
                      <a:endParaRPr lang="de-DE" dirty="0"/>
                    </a:p>
                  </a:txBody>
                  <a:tcPr/>
                </a:tc>
                <a:tc hMerge="1">
                  <a:txBody>
                    <a:bodyPr/>
                    <a:lstStyle/>
                    <a:p>
                      <a:endParaRPr lang="de-DE" dirty="0"/>
                    </a:p>
                  </a:txBody>
                  <a:tcPr/>
                </a:tc>
                <a:tc hMerge="1">
                  <a:txBody>
                    <a:bodyPr/>
                    <a:lstStyle/>
                    <a:p>
                      <a:endParaRPr lang="de-DE" dirty="0"/>
                    </a:p>
                  </a:txBody>
                  <a:tcPr/>
                </a:tc>
                <a:extLst>
                  <a:ext uri="{0D108BD9-81ED-4DB2-BD59-A6C34878D82A}">
                    <a16:rowId xmlns:a16="http://schemas.microsoft.com/office/drawing/2014/main" val="394449118"/>
                  </a:ext>
                </a:extLst>
              </a:tr>
              <a:tr h="370840">
                <a:tc>
                  <a:txBody>
                    <a:bodyPr/>
                    <a:lstStyle/>
                    <a:p>
                      <a:r>
                        <a:rPr lang="de-DE" sz="1100" b="1" dirty="0" err="1"/>
                        <a:t>flow</a:t>
                      </a:r>
                      <a:endParaRPr lang="de-DE" sz="1100" b="1"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there is deep nesting; code  performs more than one task per  line; control structures are  customized in a misleading way</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flow is complex or contains many  exceptions; choice of control  structures and libraries is  inappropriate</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flow is simple and contains few  exceptions; choice of control  structures and libraries is  appropriate</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100" dirty="0"/>
                        <a:t>flow prominently features the  expected path</a:t>
                      </a:r>
                    </a:p>
                    <a:p>
                      <a:endParaRPr lang="de-DE" sz="11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21570946"/>
                  </a:ext>
                </a:extLst>
              </a:tr>
              <a:tr h="370840">
                <a:tc>
                  <a:txBody>
                    <a:bodyPr/>
                    <a:lstStyle/>
                    <a:p>
                      <a:r>
                        <a:rPr lang="de-DE" sz="1100" b="1" dirty="0" err="1"/>
                        <a:t>expression</a:t>
                      </a:r>
                      <a:endParaRPr lang="de-DE" sz="11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100" dirty="0"/>
                        <a:t>expressions are repeated or  contain unnamed constants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100" dirty="0"/>
                        <a:t>expressions are complex; data  types are inappropriate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100" dirty="0"/>
                        <a:t>expressions are simple; data  types are appropriate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100" dirty="0"/>
                        <a:t>expressions are all essential for  control flow</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73068300"/>
                  </a:ext>
                </a:extLst>
              </a:tr>
            </a:tbl>
          </a:graphicData>
        </a:graphic>
      </p:graphicFrame>
      <p:sp>
        <p:nvSpPr>
          <p:cNvPr id="8" name="Textfeld 7"/>
          <p:cNvSpPr txBox="1"/>
          <p:nvPr/>
        </p:nvSpPr>
        <p:spPr>
          <a:xfrm>
            <a:off x="813882" y="903507"/>
            <a:ext cx="10539663" cy="400110"/>
          </a:xfrm>
          <a:prstGeom prst="rect">
            <a:avLst/>
          </a:prstGeom>
          <a:noFill/>
        </p:spPr>
        <p:txBody>
          <a:bodyPr wrap="square" rtlCol="0">
            <a:spAutoFit/>
          </a:bodyPr>
          <a:lstStyle/>
          <a:p>
            <a:r>
              <a:rPr lang="de-DE" sz="2000" dirty="0"/>
              <a:t>N.B.: Jede Zeile entlang der Qualitätsdimension enthält konkrete Beschreibungen.</a:t>
            </a:r>
          </a:p>
        </p:txBody>
      </p:sp>
      <p:sp>
        <p:nvSpPr>
          <p:cNvPr id="9" name="Textfeld 8"/>
          <p:cNvSpPr txBox="1"/>
          <p:nvPr/>
        </p:nvSpPr>
        <p:spPr>
          <a:xfrm>
            <a:off x="814135" y="3609915"/>
            <a:ext cx="10539410" cy="2554545"/>
          </a:xfrm>
          <a:prstGeom prst="rect">
            <a:avLst/>
          </a:prstGeom>
          <a:noFill/>
        </p:spPr>
        <p:txBody>
          <a:bodyPr wrap="square" rtlCol="0">
            <a:spAutoFit/>
          </a:bodyPr>
          <a:lstStyle/>
          <a:p>
            <a:r>
              <a:rPr lang="de-DE" sz="2000" b="1" dirty="0"/>
              <a:t>Vorgehen [</a:t>
            </a:r>
            <a:r>
              <a:rPr lang="de-DE" sz="2000" b="1" dirty="0" err="1"/>
              <a:t>Stegeman</a:t>
            </a:r>
            <a:r>
              <a:rPr lang="de-DE" sz="2000" b="1" dirty="0"/>
              <a:t> et al., 2014]:</a:t>
            </a:r>
          </a:p>
          <a:p>
            <a:endParaRPr lang="de-DE" sz="2000" b="1" dirty="0"/>
          </a:p>
          <a:p>
            <a:pPr marL="342900" indent="-342900">
              <a:buFont typeface="Arial" panose="020B0604020202020204" pitchFamily="34" charset="0"/>
              <a:buChar char="•"/>
            </a:pPr>
            <a:r>
              <a:rPr lang="de-DE" sz="2000" dirty="0"/>
              <a:t>Markieren der am besten zutreffenden Qualitätsstufe pro Kriterium.</a:t>
            </a:r>
          </a:p>
          <a:p>
            <a:pPr marL="800100" lvl="1" indent="-342900">
              <a:buFont typeface="Symbol" panose="05050102010706020507" pitchFamily="18" charset="2"/>
              <a:buChar char="-"/>
            </a:pPr>
            <a:r>
              <a:rPr lang="de-DE" sz="2000" dirty="0"/>
              <a:t>„Stufe 2“ impliziert, dass keine der in „Stufe 1“ beschriebenen Aspekte zutreffen.</a:t>
            </a:r>
          </a:p>
          <a:p>
            <a:pPr marL="800100" lvl="1" indent="-342900">
              <a:buFont typeface="Symbol" panose="05050102010706020507" pitchFamily="18" charset="2"/>
              <a:buChar char="-"/>
            </a:pPr>
            <a:r>
              <a:rPr lang="de-DE" sz="2000" dirty="0"/>
              <a:t>„Stufe 4“ impliziert, dass die in „Stufe 3“ beschriebenen Aspekte ebenfalls zutreffen.</a:t>
            </a:r>
          </a:p>
          <a:p>
            <a:pPr marL="342900" indent="-342900">
              <a:buFont typeface="Arial" panose="020B0604020202020204" pitchFamily="34" charset="0"/>
              <a:buChar char="•"/>
            </a:pPr>
            <a:r>
              <a:rPr lang="de-DE" sz="2000" dirty="0"/>
              <a:t>Entscheidung für Berechnung eines nummerischen Werts:</a:t>
            </a:r>
          </a:p>
          <a:p>
            <a:pPr marL="800100" lvl="1" indent="-342900">
              <a:buFont typeface="Symbol" panose="05050102010706020507" pitchFamily="18" charset="2"/>
              <a:buChar char="-"/>
            </a:pPr>
            <a:r>
              <a:rPr lang="de-DE" sz="2000" dirty="0"/>
              <a:t>Holistisch: Alle Werte werden aggregiert. Es wird eine Note aus dieser Summe abgeleitet.</a:t>
            </a:r>
          </a:p>
          <a:p>
            <a:pPr marL="800100" lvl="1" indent="-342900">
              <a:buFont typeface="Symbol" panose="05050102010706020507" pitchFamily="18" charset="2"/>
              <a:buChar char="-"/>
            </a:pPr>
            <a:r>
              <a:rPr lang="de-DE" sz="2000" dirty="0"/>
              <a:t>Analytisch: Es erfolgt eine Gewichtung der einzelnen Kriterien.</a:t>
            </a:r>
          </a:p>
        </p:txBody>
      </p:sp>
    </p:spTree>
    <p:extLst>
      <p:ext uri="{BB962C8B-B14F-4D97-AF65-F5344CB8AC3E}">
        <p14:creationId xmlns:p14="http://schemas.microsoft.com/office/powerpoint/2010/main" val="1452829008"/>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1999</Words>
  <Application>Microsoft Macintosh PowerPoint</Application>
  <PresentationFormat>Widescreen</PresentationFormat>
  <Paragraphs>288</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Calibri Light</vt:lpstr>
      <vt:lpstr>Cambria Math</vt:lpstr>
      <vt:lpstr>Lucida Console</vt:lpstr>
      <vt:lpstr>Symbol</vt:lpstr>
      <vt:lpstr>Times New Roman</vt:lpstr>
      <vt:lpstr>1_Office</vt:lpstr>
      <vt:lpstr>Tutorenschulung Informatik Kapitel 4: Übungsaufgaben</vt:lpstr>
      <vt:lpstr>Erinnerung: Constructive Alignment</vt:lpstr>
      <vt:lpstr>Korrekturen und Bewertungsschemata</vt:lpstr>
      <vt:lpstr>Bewertungsschemata</vt:lpstr>
      <vt:lpstr>Beispiele für konkrete Aufgaben</vt:lpstr>
      <vt:lpstr>Beispiele für konkrete Aufgaben</vt:lpstr>
      <vt:lpstr>Beispiel: Schema für formale Aufgaben</vt:lpstr>
      <vt:lpstr>Rubriken</vt:lpstr>
      <vt:lpstr>Bewertung mittels einer Rubrik</vt:lpstr>
      <vt:lpstr>Kommentare / Beispiele</vt:lpstr>
      <vt:lpstr>Ein worst-case Szenario(?)</vt:lpstr>
      <vt:lpstr>Lerngelegenheiten - I</vt:lpstr>
      <vt:lpstr>Lerngelegenheiten - II</vt:lpstr>
      <vt:lpstr>Anregung für Überlegungen</vt:lpstr>
      <vt:lpstr>„Best practice“-Hinweise - I</vt:lpstr>
      <vt:lpstr>„Best practice“ – Hinweise - II</vt:lpstr>
      <vt:lpstr>Zusammenfassung</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Tutorenschulung Informatik Kapitel 1: Qualitätsmerkmale guten Unterrichts</dc:title>
  <dc:creator>Carstens, Franziska</dc:creator>
  <cp:lastModifiedBy>Jan Vahrenhold</cp:lastModifiedBy>
  <cp:revision>142</cp:revision>
  <dcterms:created xsi:type="dcterms:W3CDTF">2018-11-05T09:30:51Z</dcterms:created>
  <dcterms:modified xsi:type="dcterms:W3CDTF">2019-02-15T16:41:15Z</dcterms:modified>
</cp:coreProperties>
</file>