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4"/>
    <p:restoredTop sz="94669"/>
  </p:normalViewPr>
  <p:slideViewPr>
    <p:cSldViewPr snapToGrid="0">
      <p:cViewPr varScale="1">
        <p:scale>
          <a:sx n="85" d="100"/>
          <a:sy n="85" d="100"/>
        </p:scale>
        <p:origin x="192" y="224"/>
      </p:cViewPr>
      <p:guideLst/>
    </p:cSldViewPr>
  </p:slideViewPr>
  <p:notesTextViewPr>
    <p:cViewPr>
      <p:scale>
        <a:sx n="3" d="2"/>
        <a:sy n="3" d="2"/>
      </p:scale>
      <p:origin x="0" y="0"/>
    </p:cViewPr>
  </p:notesTextViewPr>
  <p:notesViewPr>
    <p:cSldViewPr snapToGrid="0">
      <p:cViewPr varScale="1">
        <p:scale>
          <a:sx n="124" d="100"/>
          <a:sy n="124" d="100"/>
        </p:scale>
        <p:origin x="252"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B35775-61C2-4472-93D4-257184379C4C}" type="datetimeFigureOut">
              <a:rPr lang="de-DE" smtClean="0"/>
              <a:t>21.02.19</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161DE5-91D5-4ECA-A716-0ADCFBA794D8}" type="slidenum">
              <a:rPr lang="de-DE" smtClean="0"/>
              <a:t>‹#›</a:t>
            </a:fld>
            <a:endParaRPr lang="de-DE"/>
          </a:p>
        </p:txBody>
      </p:sp>
    </p:spTree>
    <p:extLst>
      <p:ext uri="{BB962C8B-B14F-4D97-AF65-F5344CB8AC3E}">
        <p14:creationId xmlns:p14="http://schemas.microsoft.com/office/powerpoint/2010/main" val="2057831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1537535"/>
          </a:xfrm>
        </p:spPr>
        <p:txBody>
          <a:bodyPr anchor="b">
            <a:normAutofit/>
          </a:bodyPr>
          <a:lstStyle>
            <a:lvl1pPr algn="ctr">
              <a:defRPr sz="4000">
                <a:latin typeface="+mn-lt"/>
              </a:defRPr>
            </a:lvl1pPr>
          </a:lstStyle>
          <a:p>
            <a:r>
              <a:rPr lang="de-DE" dirty="0"/>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Tree>
    <p:extLst>
      <p:ext uri="{BB962C8B-B14F-4D97-AF65-F5344CB8AC3E}">
        <p14:creationId xmlns:p14="http://schemas.microsoft.com/office/powerpoint/2010/main" val="2252929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5" name="Foliennummernplatzhalter 4"/>
          <p:cNvSpPr>
            <a:spLocks noGrp="1"/>
          </p:cNvSpPr>
          <p:nvPr>
            <p:ph type="sldNum" sz="quarter" idx="12"/>
          </p:nvPr>
        </p:nvSpPr>
        <p:spPr/>
        <p:txBody>
          <a:bodyPr/>
          <a:lstStyle/>
          <a:p>
            <a:fld id="{31FC9972-F4DB-4390-B5B8-B6188D47A40F}" type="slidenum">
              <a:rPr lang="de-DE" smtClean="0"/>
              <a:t>‹#›</a:t>
            </a:fld>
            <a:endParaRPr lang="de-DE"/>
          </a:p>
        </p:txBody>
      </p:sp>
      <p:sp>
        <p:nvSpPr>
          <p:cNvPr id="6" name="Textfeld 5"/>
          <p:cNvSpPr txBox="1"/>
          <p:nvPr userDrawn="1"/>
        </p:nvSpPr>
        <p:spPr>
          <a:xfrm>
            <a:off x="4442847" y="6519446"/>
            <a:ext cx="7749153" cy="338554"/>
          </a:xfrm>
          <a:prstGeom prst="rect">
            <a:avLst/>
          </a:prstGeom>
          <a:noFill/>
        </p:spPr>
        <p:txBody>
          <a:bodyPr wrap="square" rtlCol="0">
            <a:spAutoFit/>
          </a:bodyPr>
          <a:lstStyle/>
          <a:p>
            <a:pPr algn="r"/>
            <a:r>
              <a:rPr lang="de-DE" sz="1600" dirty="0"/>
              <a:t>Tutorenschulung – Kapitel 3: Leistungsmessung-</a:t>
            </a:r>
            <a:r>
              <a:rPr lang="de-DE" sz="1600" baseline="0" dirty="0"/>
              <a:t> und </a:t>
            </a:r>
            <a:r>
              <a:rPr lang="de-DE" sz="1600" baseline="0" dirty="0" err="1"/>
              <a:t>bewertung</a:t>
            </a:r>
            <a:endParaRPr lang="de-DE" sz="1600" dirty="0"/>
          </a:p>
        </p:txBody>
      </p:sp>
    </p:spTree>
    <p:extLst>
      <p:ext uri="{BB962C8B-B14F-4D97-AF65-F5344CB8AC3E}">
        <p14:creationId xmlns:p14="http://schemas.microsoft.com/office/powerpoint/2010/main" val="2373330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814135" y="365126"/>
            <a:ext cx="10539663" cy="404896"/>
          </a:xfrm>
        </p:spPr>
        <p:txBody>
          <a:bodyPr/>
          <a:lstStyle/>
          <a:p>
            <a:r>
              <a:rPr lang="de-DE"/>
              <a:t>Titelmasterformat durch Klicken bearbeiten</a:t>
            </a:r>
          </a:p>
        </p:txBody>
      </p:sp>
      <p:sp>
        <p:nvSpPr>
          <p:cNvPr id="4" name="Foliennummernplatzhalter 3"/>
          <p:cNvSpPr>
            <a:spLocks noGrp="1"/>
          </p:cNvSpPr>
          <p:nvPr>
            <p:ph type="sldNum" sz="quarter" idx="11"/>
          </p:nvPr>
        </p:nvSpPr>
        <p:spPr>
          <a:xfrm>
            <a:off x="11353799" y="365126"/>
            <a:ext cx="838201" cy="404896"/>
          </a:xfrm>
        </p:spPr>
        <p:txBody>
          <a:bodyPr/>
          <a:lstStyle>
            <a:lvl1pPr algn="ctr">
              <a:defRPr sz="1600"/>
            </a:lvl1pPr>
          </a:lstStyle>
          <a:p>
            <a:fld id="{726708A8-BD7C-4431-B90E-2C0CFD84E804}" type="slidenum">
              <a:rPr lang="de-DE" smtClean="0"/>
              <a:pPr/>
              <a:t>‹#›</a:t>
            </a:fld>
            <a:endParaRPr lang="de-DE" dirty="0"/>
          </a:p>
        </p:txBody>
      </p:sp>
      <p:sp>
        <p:nvSpPr>
          <p:cNvPr id="8" name="Textfeld 7"/>
          <p:cNvSpPr txBox="1"/>
          <p:nvPr userDrawn="1"/>
        </p:nvSpPr>
        <p:spPr>
          <a:xfrm>
            <a:off x="-3928345" y="1008109"/>
            <a:ext cx="10539663" cy="5077326"/>
          </a:xfrm>
          <a:prstGeom prst="rect">
            <a:avLst/>
          </a:prstGeom>
          <a:noFill/>
        </p:spPr>
        <p:txBody>
          <a:bodyPr wrap="square" rtlCol="0">
            <a:spAutoFit/>
          </a:bodyPr>
          <a:lstStyle/>
          <a:p>
            <a:endParaRPr lang="de-DE" dirty="0"/>
          </a:p>
        </p:txBody>
      </p:sp>
      <p:sp>
        <p:nvSpPr>
          <p:cNvPr id="9" name="Textplatzhalter 2"/>
          <p:cNvSpPr>
            <a:spLocks noGrp="1"/>
          </p:cNvSpPr>
          <p:nvPr>
            <p:ph idx="1"/>
          </p:nvPr>
        </p:nvSpPr>
        <p:spPr>
          <a:xfrm>
            <a:off x="814134" y="1153620"/>
            <a:ext cx="10539663" cy="5169902"/>
          </a:xfrm>
          <a:prstGeom prst="rect">
            <a:avLst/>
          </a:prstGeom>
        </p:spPr>
        <p:txBody>
          <a:bodyPr vert="horz" lIns="91440" tIns="45720" rIns="91440" bIns="4572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Textfeld 6"/>
          <p:cNvSpPr txBox="1"/>
          <p:nvPr userDrawn="1"/>
        </p:nvSpPr>
        <p:spPr>
          <a:xfrm>
            <a:off x="4442847" y="6519446"/>
            <a:ext cx="7749153" cy="338554"/>
          </a:xfrm>
          <a:prstGeom prst="rect">
            <a:avLst/>
          </a:prstGeom>
          <a:noFill/>
        </p:spPr>
        <p:txBody>
          <a:bodyPr wrap="square" rtlCol="0">
            <a:spAutoFit/>
          </a:bodyPr>
          <a:lstStyle/>
          <a:p>
            <a:pPr algn="r"/>
            <a:r>
              <a:rPr lang="de-DE" sz="1600" dirty="0"/>
              <a:t>Tutorenschulung – Kapitel 3: Leistungsmessung und -bewertung</a:t>
            </a:r>
          </a:p>
        </p:txBody>
      </p:sp>
    </p:spTree>
    <p:extLst>
      <p:ext uri="{BB962C8B-B14F-4D97-AF65-F5344CB8AC3E}">
        <p14:creationId xmlns:p14="http://schemas.microsoft.com/office/powerpoint/2010/main" val="264209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enutzerdefiniertes Layout">
    <p:spTree>
      <p:nvGrpSpPr>
        <p:cNvPr id="1" name=""/>
        <p:cNvGrpSpPr/>
        <p:nvPr/>
      </p:nvGrpSpPr>
      <p:grpSpPr>
        <a:xfrm>
          <a:off x="0" y="0"/>
          <a:ext cx="0" cy="0"/>
          <a:chOff x="0" y="0"/>
          <a:chExt cx="0" cy="0"/>
        </a:xfrm>
      </p:grpSpPr>
      <p:sp>
        <p:nvSpPr>
          <p:cNvPr id="7" name="Inhaltsplatzhalter 6"/>
          <p:cNvSpPr>
            <a:spLocks noGrp="1"/>
          </p:cNvSpPr>
          <p:nvPr>
            <p:ph sz="quarter" idx="10" hasCustomPrompt="1"/>
          </p:nvPr>
        </p:nvSpPr>
        <p:spPr>
          <a:xfrm>
            <a:off x="986506" y="769353"/>
            <a:ext cx="10070515" cy="542089"/>
          </a:xfrm>
        </p:spPr>
        <p:txBody>
          <a:bodyPr/>
          <a:lstStyle>
            <a:lvl1pPr marL="0" indent="0">
              <a:buNone/>
              <a:defRPr sz="2800"/>
            </a:lvl1pPr>
          </a:lstStyle>
          <a:p>
            <a:pPr lvl="0"/>
            <a:r>
              <a:rPr lang="de-DE" dirty="0"/>
              <a:t>Überschrift</a:t>
            </a:r>
          </a:p>
        </p:txBody>
      </p:sp>
      <p:sp>
        <p:nvSpPr>
          <p:cNvPr id="9" name="Inhaltsplatzhalter 8"/>
          <p:cNvSpPr>
            <a:spLocks noGrp="1"/>
          </p:cNvSpPr>
          <p:nvPr>
            <p:ph sz="quarter" idx="11" hasCustomPrompt="1"/>
          </p:nvPr>
        </p:nvSpPr>
        <p:spPr>
          <a:xfrm>
            <a:off x="985837" y="1455738"/>
            <a:ext cx="10071183" cy="4464050"/>
          </a:xfrm>
        </p:spPr>
        <p:txBody>
          <a:bodyPr/>
          <a:lstStyle>
            <a:lvl1pPr>
              <a:defRPr sz="2000"/>
            </a:lvl1pPr>
          </a:lstStyle>
          <a:p>
            <a:pPr lvl="0"/>
            <a:r>
              <a:rPr lang="de-DE" dirty="0"/>
              <a:t>Quellen</a:t>
            </a:r>
          </a:p>
        </p:txBody>
      </p:sp>
    </p:spTree>
    <p:extLst>
      <p:ext uri="{BB962C8B-B14F-4D97-AF65-F5344CB8AC3E}">
        <p14:creationId xmlns:p14="http://schemas.microsoft.com/office/powerpoint/2010/main" val="27098732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14136" y="365126"/>
            <a:ext cx="10539664" cy="404896"/>
          </a:xfrm>
          <a:prstGeom prst="rect">
            <a:avLst/>
          </a:prstGeom>
        </p:spPr>
        <p:txBody>
          <a:bodyPr vert="horz" lIns="91440" tIns="45720" rIns="91440" bIns="45720" rtlCol="0" anchor="ctr">
            <a:normAutofit/>
          </a:bodyPr>
          <a:lstStyle/>
          <a:p>
            <a:r>
              <a:rPr lang="de-DE" dirty="0"/>
              <a:t>Titel</a:t>
            </a:r>
          </a:p>
        </p:txBody>
      </p:sp>
      <p:sp>
        <p:nvSpPr>
          <p:cNvPr id="3" name="Textplatzhalter 2"/>
          <p:cNvSpPr>
            <a:spLocks noGrp="1"/>
          </p:cNvSpPr>
          <p:nvPr>
            <p:ph type="body" idx="1"/>
          </p:nvPr>
        </p:nvSpPr>
        <p:spPr>
          <a:xfrm>
            <a:off x="814136" y="914400"/>
            <a:ext cx="10539664" cy="5262563"/>
          </a:xfrm>
          <a:prstGeom prst="rect">
            <a:avLst/>
          </a:prstGeom>
        </p:spPr>
        <p:txBody>
          <a:bodyPr vert="horz" lIns="91440" tIns="45720" rIns="91440" bIns="4572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p:cNvSpPr>
            <a:spLocks noGrp="1"/>
          </p:cNvSpPr>
          <p:nvPr>
            <p:ph type="sldNum" sz="quarter" idx="4"/>
          </p:nvPr>
        </p:nvSpPr>
        <p:spPr>
          <a:xfrm>
            <a:off x="11393906" y="365126"/>
            <a:ext cx="798094" cy="404896"/>
          </a:xfrm>
          <a:prstGeom prst="rect">
            <a:avLst/>
          </a:prstGeom>
        </p:spPr>
        <p:txBody>
          <a:bodyPr vert="horz" lIns="91440" tIns="45720" rIns="91440" bIns="45720" rtlCol="0" anchor="ctr"/>
          <a:lstStyle>
            <a:lvl1pPr algn="ctr">
              <a:defRPr sz="1600">
                <a:solidFill>
                  <a:schemeClr val="tx1"/>
                </a:solidFill>
              </a:defRPr>
            </a:lvl1pPr>
          </a:lstStyle>
          <a:p>
            <a:fld id="{726708A8-BD7C-4431-B90E-2C0CFD84E804}" type="slidenum">
              <a:rPr lang="de-DE" smtClean="0"/>
              <a:pPr/>
              <a:t>‹#›</a:t>
            </a:fld>
            <a:endParaRPr lang="de-DE" dirty="0"/>
          </a:p>
        </p:txBody>
      </p:sp>
    </p:spTree>
    <p:extLst>
      <p:ext uri="{BB962C8B-B14F-4D97-AF65-F5344CB8AC3E}">
        <p14:creationId xmlns:p14="http://schemas.microsoft.com/office/powerpoint/2010/main" val="3969902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r" defTabSz="91440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hyperlink" Target="http://creativecommons.org/licenses/by-sa/4.0/" TargetMode="External"/><Relationship Id="rId2" Type="http://schemas.openxmlformats.org/officeDocument/2006/relationships/hyperlink" Target="https://ketti.uni-muenster.de/" TargetMode="Externa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48915" y="1122363"/>
            <a:ext cx="11682663" cy="1537535"/>
          </a:xfrm>
        </p:spPr>
        <p:txBody>
          <a:bodyPr>
            <a:normAutofit/>
          </a:bodyPr>
          <a:lstStyle/>
          <a:p>
            <a:r>
              <a:rPr lang="de-DE" dirty="0"/>
              <a:t>Tutorenschulung Informatik</a:t>
            </a:r>
            <a:br>
              <a:rPr lang="de-DE" dirty="0"/>
            </a:br>
            <a:r>
              <a:rPr lang="de-DE" dirty="0"/>
              <a:t>Kapitel 3: Leistungsmessung und -bewertung</a:t>
            </a:r>
          </a:p>
        </p:txBody>
      </p:sp>
      <p:sp>
        <p:nvSpPr>
          <p:cNvPr id="3" name="Untertitel 2"/>
          <p:cNvSpPr>
            <a:spLocks noGrp="1"/>
          </p:cNvSpPr>
          <p:nvPr>
            <p:ph type="subTitle" idx="1"/>
          </p:nvPr>
        </p:nvSpPr>
        <p:spPr/>
        <p:txBody>
          <a:bodyPr>
            <a:normAutofit/>
          </a:bodyPr>
          <a:lstStyle/>
          <a:p>
            <a:r>
              <a:rPr lang="de-DE" dirty="0"/>
              <a:t>Jan </a:t>
            </a:r>
            <a:r>
              <a:rPr lang="de-DE" dirty="0" err="1"/>
              <a:t>Vahrenhold</a:t>
            </a:r>
            <a:endParaRPr lang="de-DE" dirty="0"/>
          </a:p>
          <a:p>
            <a:r>
              <a:rPr lang="de-DE" dirty="0"/>
              <a:t>Institut für Informatik</a:t>
            </a:r>
          </a:p>
          <a:p>
            <a:r>
              <a:rPr lang="de-DE" dirty="0"/>
              <a:t>Westfälische Wilhelms-Universität Münster</a:t>
            </a:r>
          </a:p>
        </p:txBody>
      </p:sp>
    </p:spTree>
    <p:extLst>
      <p:ext uri="{BB962C8B-B14F-4D97-AF65-F5344CB8AC3E}">
        <p14:creationId xmlns:p14="http://schemas.microsoft.com/office/powerpoint/2010/main" val="3626611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Anforderungsbereiche - II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10</a:t>
            </a:fld>
            <a:endParaRPr lang="de-DE" dirty="0"/>
          </a:p>
        </p:txBody>
      </p:sp>
      <p:sp>
        <p:nvSpPr>
          <p:cNvPr id="4" name="Inhaltsplatzhalter 3"/>
          <p:cNvSpPr>
            <a:spLocks noGrp="1"/>
          </p:cNvSpPr>
          <p:nvPr>
            <p:ph idx="1"/>
          </p:nvPr>
        </p:nvSpPr>
        <p:spPr>
          <a:xfrm>
            <a:off x="814134" y="770022"/>
            <a:ext cx="10539663" cy="4162299"/>
          </a:xfrm>
        </p:spPr>
        <p:txBody>
          <a:bodyPr>
            <a:normAutofit/>
          </a:bodyPr>
          <a:lstStyle/>
          <a:p>
            <a:pPr marL="0" indent="0">
              <a:buNone/>
            </a:pPr>
            <a:r>
              <a:rPr lang="de-DE" sz="2000" b="1" dirty="0"/>
              <a:t>Anforderungsbereich I: </a:t>
            </a:r>
            <a:r>
              <a:rPr lang="de-DE" sz="2000" dirty="0"/>
              <a:t>Wissen wiedergeben.</a:t>
            </a:r>
          </a:p>
          <a:p>
            <a:pPr marL="0" indent="0">
              <a:buNone/>
            </a:pPr>
            <a:endParaRPr lang="de-DE" sz="2000" dirty="0"/>
          </a:p>
          <a:p>
            <a:pPr marL="0" indent="0">
              <a:buNone/>
            </a:pPr>
            <a:r>
              <a:rPr lang="de-DE" sz="2000" b="1" dirty="0"/>
              <a:t>Anforderungsbereich II: </a:t>
            </a:r>
            <a:r>
              <a:rPr lang="de-DE" sz="2000" dirty="0"/>
              <a:t>Transfer erbringen.</a:t>
            </a:r>
          </a:p>
          <a:p>
            <a:pPr marL="0" indent="0">
              <a:buNone/>
            </a:pPr>
            <a:endParaRPr lang="de-DE" sz="2000" dirty="0"/>
          </a:p>
          <a:p>
            <a:pPr marL="0" indent="0">
              <a:buNone/>
            </a:pPr>
            <a:r>
              <a:rPr lang="de-DE" sz="2000" b="1" dirty="0"/>
              <a:t>Anforderungsbereich III:</a:t>
            </a:r>
          </a:p>
          <a:p>
            <a:r>
              <a:rPr lang="de-DE" sz="2000" dirty="0"/>
              <a:t>Planmäßiges Verarbeiten komplexer Gegenstände.</a:t>
            </a:r>
          </a:p>
          <a:p>
            <a:pPr lvl="1"/>
            <a:r>
              <a:rPr lang="de-DE" sz="1600" dirty="0"/>
              <a:t>Erreichen selbstständiger Lösungen bzw. Gestaltungen.</a:t>
            </a:r>
          </a:p>
          <a:p>
            <a:pPr lvl="1"/>
            <a:r>
              <a:rPr lang="de-DE" sz="1600" dirty="0"/>
              <a:t>Erreichen selbstständiger Deutungen, Folgerungen, Begründungen bzw. Bewertungen.</a:t>
            </a:r>
          </a:p>
          <a:p>
            <a:r>
              <a:rPr lang="de-DE" sz="2000" dirty="0"/>
              <a:t>Selbstständige Auswahl oder Anpassung gelernter Methoden.</a:t>
            </a:r>
          </a:p>
          <a:p>
            <a:pPr marL="0" indent="0">
              <a:buNone/>
            </a:pPr>
            <a:endParaRPr lang="de-DE" sz="2000" dirty="0"/>
          </a:p>
          <a:p>
            <a:pPr marL="0" indent="0">
              <a:buNone/>
            </a:pPr>
            <a:r>
              <a:rPr lang="de-DE" sz="2000" b="1" dirty="0"/>
              <a:t>Vorgaben für schriftliche Abiturprüfungen:</a:t>
            </a:r>
          </a:p>
          <a:p>
            <a:pPr marL="0" indent="0">
              <a:buNone/>
            </a:pPr>
            <a:endParaRPr lang="de-DE" sz="2000" dirty="0"/>
          </a:p>
        </p:txBody>
      </p:sp>
      <p:sp>
        <p:nvSpPr>
          <p:cNvPr id="5" name="Textfeld 4"/>
          <p:cNvSpPr txBox="1"/>
          <p:nvPr/>
        </p:nvSpPr>
        <p:spPr>
          <a:xfrm>
            <a:off x="945397" y="4932321"/>
            <a:ext cx="10827502" cy="1477328"/>
          </a:xfrm>
          <a:prstGeom prst="rect">
            <a:avLst/>
          </a:prstGeom>
          <a:solidFill>
            <a:schemeClr val="bg1">
              <a:lumMod val="95000"/>
            </a:schemeClr>
          </a:solidFill>
          <a:ln>
            <a:solidFill>
              <a:schemeClr val="tx1"/>
            </a:solidFill>
          </a:ln>
        </p:spPr>
        <p:txBody>
          <a:bodyPr wrap="square" rtlCol="0">
            <a:spAutoFit/>
          </a:bodyPr>
          <a:lstStyle/>
          <a:p>
            <a:pPr algn="just"/>
            <a:r>
              <a:rPr lang="de-DE" dirty="0">
                <a:latin typeface="Times New Roman" panose="02020603050405020304" pitchFamily="18" charset="0"/>
                <a:cs typeface="Times New Roman" panose="02020603050405020304" pitchFamily="18" charset="0"/>
              </a:rPr>
              <a:t>Die Aufgaben erreichen dann ein angemessenes Niveau, wenn der </a:t>
            </a:r>
            <a:r>
              <a:rPr lang="de-DE" b="1" dirty="0">
                <a:solidFill>
                  <a:schemeClr val="accent1"/>
                </a:solidFill>
                <a:latin typeface="Times New Roman" panose="02020603050405020304" pitchFamily="18" charset="0"/>
                <a:cs typeface="Times New Roman" panose="02020603050405020304" pitchFamily="18" charset="0"/>
              </a:rPr>
              <a:t>Hauptanteil</a:t>
            </a:r>
            <a:r>
              <a:rPr lang="de-DE" dirty="0">
                <a:latin typeface="Times New Roman" panose="02020603050405020304" pitchFamily="18" charset="0"/>
                <a:cs typeface="Times New Roman" panose="02020603050405020304" pitchFamily="18" charset="0"/>
              </a:rPr>
              <a:t> der zu erbringenden</a:t>
            </a:r>
          </a:p>
          <a:p>
            <a:pPr algn="just"/>
            <a:r>
              <a:rPr lang="de-DE" dirty="0">
                <a:latin typeface="Times New Roman" panose="02020603050405020304" pitchFamily="18" charset="0"/>
                <a:cs typeface="Times New Roman" panose="02020603050405020304" pitchFamily="18" charset="0"/>
              </a:rPr>
              <a:t>Prüfungsleistungen im </a:t>
            </a:r>
            <a:r>
              <a:rPr lang="de-DE" b="1" dirty="0">
                <a:solidFill>
                  <a:schemeClr val="accent1"/>
                </a:solidFill>
                <a:latin typeface="Times New Roman" panose="02020603050405020304" pitchFamily="18" charset="0"/>
                <a:cs typeface="Times New Roman" panose="02020603050405020304" pitchFamily="18" charset="0"/>
              </a:rPr>
              <a:t>Anforderungsbereich II</a:t>
            </a:r>
            <a:r>
              <a:rPr lang="de-DE" dirty="0">
                <a:latin typeface="Times New Roman" panose="02020603050405020304" pitchFamily="18" charset="0"/>
                <a:cs typeface="Times New Roman" panose="02020603050405020304" pitchFamily="18" charset="0"/>
              </a:rPr>
              <a:t> liegt und daneben die beiden anderen  Anforderungsbereiche berücksichtigt werden, und zwar </a:t>
            </a:r>
            <a:r>
              <a:rPr lang="de-DE" b="1" dirty="0">
                <a:solidFill>
                  <a:schemeClr val="accent1"/>
                </a:solidFill>
                <a:latin typeface="Times New Roman" panose="02020603050405020304" pitchFamily="18" charset="0"/>
                <a:cs typeface="Times New Roman" panose="02020603050405020304" pitchFamily="18" charset="0"/>
              </a:rPr>
              <a:t>Anforderungsbereich I in deutlichem  höherem Maße als Anforderungsbereich III</a:t>
            </a:r>
            <a:r>
              <a:rPr lang="de-DE" dirty="0">
                <a:latin typeface="Times New Roman" panose="02020603050405020304" pitchFamily="18" charset="0"/>
                <a:cs typeface="Times New Roman" panose="02020603050405020304" pitchFamily="18" charset="0"/>
              </a:rPr>
              <a:t>.</a:t>
            </a:r>
          </a:p>
          <a:p>
            <a:pPr algn="r"/>
            <a:r>
              <a:rPr lang="de-DE" dirty="0"/>
              <a:t>Quelle: [MSW, 1999, S. 86]</a:t>
            </a:r>
          </a:p>
        </p:txBody>
      </p:sp>
    </p:spTree>
    <p:extLst>
      <p:ext uri="{BB962C8B-B14F-4D97-AF65-F5344CB8AC3E}">
        <p14:creationId xmlns:p14="http://schemas.microsoft.com/office/powerpoint/2010/main" val="1868314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Anforderungsbereiche: Beispiele - 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11</a:t>
            </a:fld>
            <a:endParaRPr lang="de-DE" dirty="0"/>
          </a:p>
        </p:txBody>
      </p:sp>
      <p:sp>
        <p:nvSpPr>
          <p:cNvPr id="4" name="Inhaltsplatzhalter 3"/>
          <p:cNvSpPr>
            <a:spLocks noGrp="1"/>
          </p:cNvSpPr>
          <p:nvPr>
            <p:ph idx="1"/>
          </p:nvPr>
        </p:nvSpPr>
        <p:spPr>
          <a:xfrm>
            <a:off x="814134" y="970530"/>
            <a:ext cx="10539663" cy="5169902"/>
          </a:xfrm>
        </p:spPr>
        <p:txBody>
          <a:bodyPr>
            <a:noAutofit/>
          </a:bodyPr>
          <a:lstStyle/>
          <a:p>
            <a:pPr marL="0" indent="0">
              <a:buNone/>
            </a:pPr>
            <a:r>
              <a:rPr lang="de-DE" sz="2000" b="1" dirty="0"/>
              <a:t>Anforderungsbereich I:</a:t>
            </a:r>
          </a:p>
          <a:p>
            <a:r>
              <a:rPr lang="de-DE" sz="2000" dirty="0"/>
              <a:t>Wiedergabe von Kenntnissen, teilweise mit Unterrichtsbezug.</a:t>
            </a:r>
          </a:p>
          <a:p>
            <a:pPr marL="0" indent="0">
              <a:buNone/>
            </a:pPr>
            <a:r>
              <a:rPr lang="de-DE" sz="2000" b="1" dirty="0"/>
              <a:t>Beispiele [MSW, 2005]:</a:t>
            </a:r>
          </a:p>
          <a:p>
            <a:r>
              <a:rPr lang="de-DE" sz="2000" dirty="0"/>
              <a:t>Angeben.</a:t>
            </a:r>
          </a:p>
          <a:p>
            <a:pPr lvl="1">
              <a:buFont typeface="Symbol" panose="05050102010706020507" pitchFamily="18" charset="2"/>
              <a:buChar char="-"/>
            </a:pPr>
            <a:r>
              <a:rPr lang="de-DE" sz="1600" dirty="0"/>
              <a:t>Ohne nähere Erläuterungen und Begründungen aufzählen, nennen.</a:t>
            </a:r>
          </a:p>
          <a:p>
            <a:pPr lvl="1">
              <a:buFont typeface="Symbol" panose="05050102010706020507" pitchFamily="18" charset="2"/>
              <a:buChar char="-"/>
            </a:pPr>
            <a:r>
              <a:rPr lang="de-DE" sz="1600" dirty="0"/>
              <a:t>”Geben Sie die sieben Schichten des OSI-Referenz-Modells an.“</a:t>
            </a:r>
          </a:p>
          <a:p>
            <a:r>
              <a:rPr lang="de-DE" sz="2000" dirty="0"/>
              <a:t>Beschreiben.</a:t>
            </a:r>
          </a:p>
          <a:p>
            <a:pPr lvl="1">
              <a:buFont typeface="Symbol" panose="05050102010706020507" pitchFamily="18" charset="2"/>
              <a:buChar char="-"/>
            </a:pPr>
            <a:r>
              <a:rPr lang="de-DE" sz="1600" dirty="0"/>
              <a:t>Sachverhalte oder Zusammenhänge unter Verwendung der Fachsprache in eigenen Worten  verständlich wiedergeben.</a:t>
            </a:r>
          </a:p>
          <a:p>
            <a:pPr lvl="1">
              <a:buFont typeface="Symbol" panose="05050102010706020507" pitchFamily="18" charset="2"/>
              <a:buChar char="-"/>
            </a:pPr>
            <a:r>
              <a:rPr lang="de-DE" sz="1600" dirty="0"/>
              <a:t>„Beschreiben Sie die Grenzen endlicher Automaten.“, ”Beschreiben Sie ein Verfahren zum Löschen von Knoten in einem binären </a:t>
            </a:r>
            <a:r>
              <a:rPr lang="de-DE" sz="1600" dirty="0" err="1"/>
              <a:t>Suchbaum</a:t>
            </a:r>
            <a:r>
              <a:rPr lang="de-DE" sz="1600" dirty="0"/>
              <a:t>.“</a:t>
            </a:r>
          </a:p>
          <a:p>
            <a:r>
              <a:rPr lang="de-DE" sz="2000" dirty="0"/>
              <a:t>Darstellen, Dokumentieren.</a:t>
            </a:r>
          </a:p>
          <a:p>
            <a:pPr lvl="1">
              <a:buFont typeface="Symbol" panose="05050102010706020507" pitchFamily="18" charset="2"/>
              <a:buChar char="-"/>
            </a:pPr>
            <a:r>
              <a:rPr lang="de-DE" sz="1600" dirty="0"/>
              <a:t>Zusammenhänge, Sachverhalte oder Arbeitsverfahren in strukturierter Form graphisch oder  sprachlich wiedergeben.</a:t>
            </a:r>
          </a:p>
          <a:p>
            <a:pPr lvl="1">
              <a:buFont typeface="Symbol" panose="05050102010706020507" pitchFamily="18" charset="2"/>
              <a:buChar char="-"/>
            </a:pPr>
            <a:r>
              <a:rPr lang="de-DE" sz="1600" dirty="0"/>
              <a:t>„Stellen Sie das Ergebnis als UML-Klassendiagramm dar.“, ”Dokumentieren Sie die gegebene Klasse.“</a:t>
            </a:r>
          </a:p>
          <a:p>
            <a:pPr marL="0" indent="0">
              <a:buNone/>
            </a:pPr>
            <a:endParaRPr lang="de-DE" sz="2000" dirty="0"/>
          </a:p>
          <a:p>
            <a:pPr marL="0" indent="0">
              <a:buNone/>
            </a:pPr>
            <a:endParaRPr lang="de-DE" sz="2000" dirty="0"/>
          </a:p>
        </p:txBody>
      </p:sp>
    </p:spTree>
    <p:extLst>
      <p:ext uri="{BB962C8B-B14F-4D97-AF65-F5344CB8AC3E}">
        <p14:creationId xmlns:p14="http://schemas.microsoft.com/office/powerpoint/2010/main" val="4171201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Anforderungsbereiche: Beispiele - II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12</a:t>
            </a:fld>
            <a:endParaRPr lang="de-DE" dirty="0"/>
          </a:p>
        </p:txBody>
      </p:sp>
      <p:sp>
        <p:nvSpPr>
          <p:cNvPr id="4" name="Inhaltsplatzhalter 3"/>
          <p:cNvSpPr>
            <a:spLocks noGrp="1"/>
          </p:cNvSpPr>
          <p:nvPr>
            <p:ph idx="1"/>
          </p:nvPr>
        </p:nvSpPr>
        <p:spPr/>
        <p:txBody>
          <a:bodyPr>
            <a:normAutofit/>
          </a:bodyPr>
          <a:lstStyle/>
          <a:p>
            <a:pPr marL="0" indent="0">
              <a:buNone/>
            </a:pPr>
            <a:r>
              <a:rPr lang="de-DE" sz="2400" b="1" dirty="0"/>
              <a:t>Anforderungsbereich II:</a:t>
            </a:r>
          </a:p>
          <a:p>
            <a:r>
              <a:rPr lang="de-DE" sz="2400" dirty="0"/>
              <a:t>Übertragung (</a:t>
            </a:r>
            <a:r>
              <a:rPr lang="de-DE" sz="2400" b="1" dirty="0">
                <a:solidFill>
                  <a:schemeClr val="accent1"/>
                </a:solidFill>
              </a:rPr>
              <a:t>Transfer</a:t>
            </a:r>
            <a:r>
              <a:rPr lang="de-DE" sz="2400" dirty="0"/>
              <a:t>) bekannter Sachverhalte auf neue Situationen.</a:t>
            </a:r>
          </a:p>
          <a:p>
            <a:pPr marL="0" indent="0">
              <a:buNone/>
            </a:pPr>
            <a:endParaRPr lang="de-DE" sz="2400" dirty="0"/>
          </a:p>
          <a:p>
            <a:pPr marL="0" indent="0">
              <a:buNone/>
            </a:pPr>
            <a:r>
              <a:rPr lang="de-DE" sz="2400" b="1" dirty="0"/>
              <a:t>Beispiele [MSW, 2005]:</a:t>
            </a:r>
          </a:p>
          <a:p>
            <a:r>
              <a:rPr lang="de-DE" sz="2400" dirty="0"/>
              <a:t>Bestimmen, Ermitteln.</a:t>
            </a:r>
          </a:p>
          <a:p>
            <a:pPr lvl="1"/>
            <a:r>
              <a:rPr lang="de-DE" sz="2000" dirty="0"/>
              <a:t>Mittels charakteristischer Merkmale einen Sachverhalt genau feststellen und beschreiben.</a:t>
            </a:r>
          </a:p>
          <a:p>
            <a:pPr lvl="1"/>
            <a:r>
              <a:rPr lang="de-DE" sz="2000" dirty="0"/>
              <a:t>„Bestimmen Sie die Anzahl der Vergleiche und Vertauschungen dieses Sortierverfahrens.“</a:t>
            </a:r>
          </a:p>
          <a:p>
            <a:r>
              <a:rPr lang="de-DE" sz="2400" dirty="0"/>
              <a:t>Vergleichen.</a:t>
            </a:r>
          </a:p>
          <a:p>
            <a:pPr lvl="1"/>
            <a:r>
              <a:rPr lang="de-DE" sz="2000" dirty="0"/>
              <a:t>Nach vorgegebenen oder selbst gewählten Gesichtspunkten Gemeinsamkeiten, Ähnlichkeiten und  Unterschiede ermitteln und darstellen.</a:t>
            </a:r>
          </a:p>
          <a:p>
            <a:pPr lvl="1"/>
            <a:r>
              <a:rPr lang="de-DE" sz="2000" dirty="0"/>
              <a:t>„Vergleichen Sie in Bezug auf Einfüge- und Löschoperationen Felder mit Binärbäumen.“, „Vergleichen Sie die iterative mit der rekursiven Lösung.“</a:t>
            </a:r>
          </a:p>
          <a:p>
            <a:pPr marL="0" indent="0">
              <a:buNone/>
            </a:pPr>
            <a:endParaRPr lang="de-DE" dirty="0"/>
          </a:p>
        </p:txBody>
      </p:sp>
    </p:spTree>
    <p:extLst>
      <p:ext uri="{BB962C8B-B14F-4D97-AF65-F5344CB8AC3E}">
        <p14:creationId xmlns:p14="http://schemas.microsoft.com/office/powerpoint/2010/main" val="644933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Anforderungsbereiche: Beispiele - III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13</a:t>
            </a:fld>
            <a:endParaRPr lang="de-DE" dirty="0"/>
          </a:p>
        </p:txBody>
      </p:sp>
      <p:sp>
        <p:nvSpPr>
          <p:cNvPr id="4" name="Inhaltsplatzhalter 3"/>
          <p:cNvSpPr>
            <a:spLocks noGrp="1"/>
          </p:cNvSpPr>
          <p:nvPr>
            <p:ph idx="1"/>
          </p:nvPr>
        </p:nvSpPr>
        <p:spPr>
          <a:xfrm>
            <a:off x="705645" y="1680562"/>
            <a:ext cx="10539663" cy="3914326"/>
          </a:xfrm>
        </p:spPr>
        <p:txBody>
          <a:bodyPr>
            <a:normAutofit/>
          </a:bodyPr>
          <a:lstStyle/>
          <a:p>
            <a:pPr marL="0" indent="0">
              <a:buNone/>
            </a:pPr>
            <a:r>
              <a:rPr lang="de-DE" sz="2000" b="1" dirty="0"/>
              <a:t>Beispiele [MSW, 2005] (Fortsetzung):</a:t>
            </a:r>
          </a:p>
          <a:p>
            <a:r>
              <a:rPr lang="de-DE" sz="2000" dirty="0"/>
              <a:t>Zeigen.</a:t>
            </a:r>
          </a:p>
          <a:p>
            <a:pPr lvl="1">
              <a:buFont typeface="Symbol" panose="05050102010706020507" pitchFamily="18" charset="2"/>
              <a:buChar char="-"/>
            </a:pPr>
            <a:r>
              <a:rPr lang="de-DE" sz="1600" dirty="0"/>
              <a:t>Eine Aussage, einen Sachverhalt nach Berechnungen, Herleitungen oder logischen Begründungen  bestätigen.</a:t>
            </a:r>
          </a:p>
          <a:p>
            <a:pPr lvl="1">
              <a:buFont typeface="Symbol" panose="05050102010706020507" pitchFamily="18" charset="2"/>
              <a:buChar char="-"/>
            </a:pPr>
            <a:r>
              <a:rPr lang="de-DE" sz="1600" dirty="0"/>
              <a:t>„Zeigen Sie anhand eines Ableitungsbaums, dass das Wort ableitbar ist.“</a:t>
            </a:r>
          </a:p>
          <a:p>
            <a:r>
              <a:rPr lang="de-DE" sz="2000" dirty="0"/>
              <a:t>Erweitern, Vervollständigen.</a:t>
            </a:r>
          </a:p>
          <a:p>
            <a:pPr lvl="1">
              <a:buFont typeface="Symbol" panose="05050102010706020507" pitchFamily="18" charset="2"/>
              <a:buChar char="-"/>
            </a:pPr>
            <a:r>
              <a:rPr lang="de-DE" sz="1600" dirty="0"/>
              <a:t>Eine gegebene Struktur um Bestandteile erweitern.</a:t>
            </a:r>
          </a:p>
          <a:p>
            <a:pPr lvl="1">
              <a:buFont typeface="Symbol" panose="05050102010706020507" pitchFamily="18" charset="2"/>
              <a:buChar char="-"/>
            </a:pPr>
            <a:r>
              <a:rPr lang="de-DE" sz="1600" dirty="0"/>
              <a:t>„Erweitern Sie das Diagramm.“, „Vervollständigen Sie die Implementation.“</a:t>
            </a:r>
          </a:p>
          <a:p>
            <a:r>
              <a:rPr lang="de-DE" sz="2000" dirty="0"/>
              <a:t>Implementieren.</a:t>
            </a:r>
          </a:p>
          <a:p>
            <a:pPr lvl="1">
              <a:buFont typeface="Symbol" panose="05050102010706020507" pitchFamily="18" charset="2"/>
              <a:buChar char="-"/>
            </a:pPr>
            <a:r>
              <a:rPr lang="de-DE" sz="1600" dirty="0"/>
              <a:t>Algorithmen und Datenstrukturen in einer Programmiersprache aufschreiben.</a:t>
            </a:r>
          </a:p>
          <a:p>
            <a:pPr lvl="1">
              <a:buFont typeface="Symbol" panose="05050102010706020507" pitchFamily="18" charset="2"/>
              <a:buChar char="-"/>
            </a:pPr>
            <a:r>
              <a:rPr lang="de-DE" sz="1600" dirty="0"/>
              <a:t>„Implementieren Sie die Methoden der Kellerklasse.“</a:t>
            </a:r>
          </a:p>
          <a:p>
            <a:pPr lvl="1">
              <a:buFont typeface="Symbol" panose="05050102010706020507" pitchFamily="18" charset="2"/>
              <a:buChar char="-"/>
            </a:pPr>
            <a:r>
              <a:rPr lang="de-DE" sz="1600" dirty="0"/>
              <a:t>Operator kann auch Anforderungsbereich III zugeordnet werden.</a:t>
            </a:r>
          </a:p>
          <a:p>
            <a:pPr marL="0" indent="0">
              <a:buNone/>
            </a:pPr>
            <a:endParaRPr lang="de-DE" sz="2000" dirty="0"/>
          </a:p>
        </p:txBody>
      </p:sp>
    </p:spTree>
    <p:extLst>
      <p:ext uri="{BB962C8B-B14F-4D97-AF65-F5344CB8AC3E}">
        <p14:creationId xmlns:p14="http://schemas.microsoft.com/office/powerpoint/2010/main" val="3562642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Anforderungsbereiche: Beispiele - IV</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14</a:t>
            </a:fld>
            <a:endParaRPr lang="de-DE" dirty="0"/>
          </a:p>
        </p:txBody>
      </p:sp>
      <p:sp>
        <p:nvSpPr>
          <p:cNvPr id="4" name="Inhaltsplatzhalter 3"/>
          <p:cNvSpPr>
            <a:spLocks noGrp="1"/>
          </p:cNvSpPr>
          <p:nvPr>
            <p:ph idx="1"/>
          </p:nvPr>
        </p:nvSpPr>
        <p:spPr/>
        <p:txBody>
          <a:bodyPr>
            <a:normAutofit fontScale="85000" lnSpcReduction="10000"/>
          </a:bodyPr>
          <a:lstStyle/>
          <a:p>
            <a:pPr marL="0" indent="0">
              <a:buNone/>
            </a:pPr>
            <a:r>
              <a:rPr lang="de-DE" b="1" dirty="0"/>
              <a:t>Anforderungsbereich III:</a:t>
            </a:r>
          </a:p>
          <a:p>
            <a:r>
              <a:rPr lang="de-DE" dirty="0"/>
              <a:t>Selbstständiges Lösen, Gestalten, Folgern, Werten.</a:t>
            </a:r>
          </a:p>
          <a:p>
            <a:r>
              <a:rPr lang="de-DE" dirty="0"/>
              <a:t>Kennzeichen: Eigenständige Auswahl und Anpassung von Methoden.</a:t>
            </a:r>
          </a:p>
          <a:p>
            <a:pPr marL="0" indent="0">
              <a:buNone/>
            </a:pPr>
            <a:endParaRPr lang="de-DE" dirty="0"/>
          </a:p>
          <a:p>
            <a:pPr marL="0" indent="0">
              <a:buNone/>
            </a:pPr>
            <a:r>
              <a:rPr lang="de-DE" b="1" dirty="0"/>
              <a:t>Beispiele [MSW, 2005]:</a:t>
            </a:r>
          </a:p>
          <a:p>
            <a:r>
              <a:rPr lang="de-DE" dirty="0"/>
              <a:t>Begründen.</a:t>
            </a:r>
          </a:p>
          <a:p>
            <a:pPr lvl="1">
              <a:buFont typeface="Symbol" panose="05050102010706020507" pitchFamily="18" charset="2"/>
              <a:buChar char="-"/>
            </a:pPr>
            <a:r>
              <a:rPr lang="de-DE" dirty="0"/>
              <a:t>Einen Sachverhalt oder eine Entwurfsentscheidung durch Angabe von Gründen erklären.</a:t>
            </a:r>
          </a:p>
          <a:p>
            <a:pPr lvl="1">
              <a:buFont typeface="Symbol" panose="05050102010706020507" pitchFamily="18" charset="2"/>
              <a:buChar char="-"/>
            </a:pPr>
            <a:r>
              <a:rPr lang="de-DE" dirty="0"/>
              <a:t>„Begründen Sie die Wahl Ihrer Datenstruktur.“, „Begründen Sie den Entwurf Ihres Modells.“</a:t>
            </a:r>
          </a:p>
          <a:p>
            <a:pPr lvl="1">
              <a:buFont typeface="Symbol" panose="05050102010706020507" pitchFamily="18" charset="2"/>
              <a:buChar char="-"/>
            </a:pPr>
            <a:r>
              <a:rPr lang="de-DE" dirty="0"/>
              <a:t>Operator kann auch Anforderungsbereich II zugeordnet werden.</a:t>
            </a:r>
          </a:p>
          <a:p>
            <a:r>
              <a:rPr lang="de-DE" dirty="0"/>
              <a:t>Beurteilen.</a:t>
            </a:r>
          </a:p>
          <a:p>
            <a:pPr lvl="1">
              <a:buFont typeface="Symbol" panose="05050102010706020507" pitchFamily="18" charset="2"/>
              <a:buChar char="-"/>
            </a:pPr>
            <a:r>
              <a:rPr lang="de-DE" dirty="0"/>
              <a:t>Zu einem Sachverhalt ein selbstständiges Urteil unter Verwendung von Fachwissen und  Fachmethoden formulieren und begründen.</a:t>
            </a:r>
          </a:p>
          <a:p>
            <a:pPr lvl="1">
              <a:buFont typeface="Symbol" panose="05050102010706020507" pitchFamily="18" charset="2"/>
              <a:buChar char="-"/>
            </a:pPr>
            <a:r>
              <a:rPr lang="de-DE" dirty="0"/>
              <a:t>„Beurteilen Sie die folgende These: Jedes Problem, das sich präzise beschreiben lässt, kann mit einem Computer gelöst werden.“</a:t>
            </a:r>
          </a:p>
          <a:p>
            <a:pPr marL="0" indent="0">
              <a:buNone/>
            </a:pPr>
            <a:endParaRPr lang="de-DE" dirty="0"/>
          </a:p>
        </p:txBody>
      </p:sp>
    </p:spTree>
    <p:extLst>
      <p:ext uri="{BB962C8B-B14F-4D97-AF65-F5344CB8AC3E}">
        <p14:creationId xmlns:p14="http://schemas.microsoft.com/office/powerpoint/2010/main" val="4141390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Anforderungsbereiche: Beispiele - V</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15</a:t>
            </a:fld>
            <a:endParaRPr lang="de-DE" dirty="0"/>
          </a:p>
        </p:txBody>
      </p:sp>
      <p:sp>
        <p:nvSpPr>
          <p:cNvPr id="4" name="Inhaltsplatzhalter 3"/>
          <p:cNvSpPr>
            <a:spLocks noGrp="1"/>
          </p:cNvSpPr>
          <p:nvPr>
            <p:ph idx="1"/>
          </p:nvPr>
        </p:nvSpPr>
        <p:spPr/>
        <p:txBody>
          <a:bodyPr>
            <a:noAutofit/>
          </a:bodyPr>
          <a:lstStyle/>
          <a:p>
            <a:pPr marL="0" indent="0">
              <a:buNone/>
            </a:pPr>
            <a:r>
              <a:rPr lang="de-DE" sz="2000" b="1" dirty="0"/>
              <a:t>Beispiele [MSW, 2005] (Fortsetzung):</a:t>
            </a:r>
          </a:p>
          <a:p>
            <a:r>
              <a:rPr lang="de-DE" sz="2000" dirty="0"/>
              <a:t>Stellung nehmen.</a:t>
            </a:r>
          </a:p>
          <a:p>
            <a:pPr lvl="1">
              <a:buFont typeface="Symbol" panose="05050102010706020507" pitchFamily="18" charset="2"/>
              <a:buChar char="-"/>
            </a:pPr>
            <a:r>
              <a:rPr lang="de-DE" sz="1600" dirty="0"/>
              <a:t>Unter Heranziehung relevanter Sachverhalte die eigene Meinung zu einem Problem argumentativ  entwickeln und darlegen.</a:t>
            </a:r>
          </a:p>
          <a:p>
            <a:pPr lvl="1">
              <a:buFont typeface="Symbol" panose="05050102010706020507" pitchFamily="18" charset="2"/>
              <a:buChar char="-"/>
            </a:pPr>
            <a:r>
              <a:rPr lang="de-DE" sz="1600" dirty="0"/>
              <a:t>„Nehmen Sie bezüglich der Datenschutzproblematik Stellung.“</a:t>
            </a:r>
          </a:p>
          <a:p>
            <a:pPr marL="0" indent="0">
              <a:buNone/>
            </a:pPr>
            <a:endParaRPr lang="de-DE" sz="2000" dirty="0"/>
          </a:p>
          <a:p>
            <a:pPr marL="0" indent="0">
              <a:buNone/>
            </a:pPr>
            <a:r>
              <a:rPr lang="de-DE" sz="2000" b="1" dirty="0"/>
              <a:t>Zusammenfassung:</a:t>
            </a:r>
          </a:p>
          <a:p>
            <a:r>
              <a:rPr lang="de-DE" sz="2000" dirty="0"/>
              <a:t>Anforderungsbereich I: Wissen wiedergeben.</a:t>
            </a:r>
          </a:p>
          <a:p>
            <a:pPr lvl="1">
              <a:buFont typeface="Symbol" panose="05050102010706020507" pitchFamily="18" charset="2"/>
              <a:buChar char="-"/>
            </a:pPr>
            <a:r>
              <a:rPr lang="de-DE" sz="1600" dirty="0"/>
              <a:t>Angeben, Beschreiben, Darstellen/Dokumentieren, </a:t>
            </a:r>
            <a:r>
              <a:rPr lang="de-DE" sz="1600" dirty="0" err="1"/>
              <a:t>Einordnen</a:t>
            </a:r>
            <a:r>
              <a:rPr lang="de-DE" sz="1600" baseline="30000" dirty="0" err="1"/>
              <a:t>II</a:t>
            </a:r>
            <a:r>
              <a:rPr lang="de-DE" sz="1600" dirty="0"/>
              <a:t>, </a:t>
            </a:r>
            <a:r>
              <a:rPr lang="de-DE" sz="1600" dirty="0" err="1"/>
              <a:t>Erläutern</a:t>
            </a:r>
            <a:r>
              <a:rPr lang="de-DE" sz="1600" baseline="30000" dirty="0" err="1"/>
              <a:t>II</a:t>
            </a:r>
            <a:r>
              <a:rPr lang="de-DE" sz="1600" dirty="0"/>
              <a:t>, Überführen/</a:t>
            </a:r>
            <a:r>
              <a:rPr lang="de-DE" sz="1600" dirty="0" err="1"/>
              <a:t>Übertragen</a:t>
            </a:r>
            <a:r>
              <a:rPr lang="de-DE" sz="1600" baseline="30000" dirty="0" err="1"/>
              <a:t>II</a:t>
            </a:r>
            <a:r>
              <a:rPr lang="de-DE" sz="1600" dirty="0"/>
              <a:t>.</a:t>
            </a:r>
            <a:endParaRPr lang="de-DE" sz="2000" dirty="0"/>
          </a:p>
          <a:p>
            <a:pPr marL="457200" lvl="1" indent="0">
              <a:buNone/>
            </a:pPr>
            <a:r>
              <a:rPr lang="de-DE" sz="1600" baseline="30000" dirty="0">
                <a:solidFill>
                  <a:schemeClr val="bg1">
                    <a:lumMod val="50000"/>
                  </a:schemeClr>
                </a:solidFill>
              </a:rPr>
              <a:t>II</a:t>
            </a:r>
            <a:r>
              <a:rPr lang="de-DE" sz="1600" dirty="0">
                <a:solidFill>
                  <a:schemeClr val="bg1">
                    <a:lumMod val="50000"/>
                  </a:schemeClr>
                </a:solidFill>
              </a:rPr>
              <a:t>: Auch Anforderungsbereich II </a:t>
            </a:r>
            <a:r>
              <a:rPr lang="de-DE" sz="1600" dirty="0" err="1">
                <a:solidFill>
                  <a:schemeClr val="bg1">
                    <a:lumMod val="50000"/>
                  </a:schemeClr>
                </a:solidFill>
              </a:rPr>
              <a:t>zuweisbar</a:t>
            </a:r>
            <a:endParaRPr lang="de-DE" sz="1600" dirty="0">
              <a:solidFill>
                <a:schemeClr val="bg1">
                  <a:lumMod val="50000"/>
                </a:schemeClr>
              </a:solidFill>
            </a:endParaRPr>
          </a:p>
          <a:p>
            <a:r>
              <a:rPr lang="de-DE" sz="2000" dirty="0"/>
              <a:t>Anforderungsbereich II : Transfer erbringen.</a:t>
            </a:r>
          </a:p>
          <a:p>
            <a:pPr lvl="1">
              <a:buFont typeface="Symbol" panose="05050102010706020507" pitchFamily="18" charset="2"/>
              <a:buChar char="-"/>
            </a:pPr>
            <a:r>
              <a:rPr lang="de-DE" sz="1600" dirty="0" err="1"/>
              <a:t>Analysieren</a:t>
            </a:r>
            <a:r>
              <a:rPr lang="de-DE" sz="1600" baseline="30000" dirty="0" err="1"/>
              <a:t>III</a:t>
            </a:r>
            <a:r>
              <a:rPr lang="de-DE" sz="1600" dirty="0"/>
              <a:t>, Bestimmen/Ermitteln, Entwerfen/</a:t>
            </a:r>
            <a:r>
              <a:rPr lang="de-DE" sz="1600" dirty="0" err="1"/>
              <a:t>Entwickeln</a:t>
            </a:r>
            <a:r>
              <a:rPr lang="de-DE" sz="1600" baseline="30000" dirty="0" err="1"/>
              <a:t>III</a:t>
            </a:r>
            <a:r>
              <a:rPr lang="de-DE" sz="1600" dirty="0"/>
              <a:t>, Erweitern/Vervollständigen,  Herleiten/Ableiten, </a:t>
            </a:r>
            <a:r>
              <a:rPr lang="de-DE" sz="1600" dirty="0" err="1"/>
              <a:t>Implementieren</a:t>
            </a:r>
            <a:r>
              <a:rPr lang="de-DE" sz="1600" baseline="30000" dirty="0" err="1"/>
              <a:t>III</a:t>
            </a:r>
            <a:r>
              <a:rPr lang="de-DE" sz="1600" dirty="0"/>
              <a:t>, </a:t>
            </a:r>
            <a:r>
              <a:rPr lang="de-DE" sz="1600" dirty="0" err="1"/>
              <a:t>Modellieren</a:t>
            </a:r>
            <a:r>
              <a:rPr lang="de-DE" sz="1600" baseline="30000" dirty="0" err="1"/>
              <a:t>III</a:t>
            </a:r>
            <a:r>
              <a:rPr lang="de-DE" sz="1600" dirty="0"/>
              <a:t>, Vergleichen, Zeigen.</a:t>
            </a:r>
          </a:p>
          <a:p>
            <a:pPr marL="457200" lvl="1" indent="0">
              <a:buNone/>
            </a:pPr>
            <a:r>
              <a:rPr lang="de-DE" sz="1600" baseline="30000" dirty="0">
                <a:solidFill>
                  <a:schemeClr val="bg1">
                    <a:lumMod val="50000"/>
                  </a:schemeClr>
                </a:solidFill>
              </a:rPr>
              <a:t>III</a:t>
            </a:r>
            <a:r>
              <a:rPr lang="de-DE" sz="1600" dirty="0">
                <a:solidFill>
                  <a:schemeClr val="bg1">
                    <a:lumMod val="50000"/>
                  </a:schemeClr>
                </a:solidFill>
              </a:rPr>
              <a:t>: Auch Anforderungsbereich III </a:t>
            </a:r>
            <a:r>
              <a:rPr lang="de-DE" sz="1600" dirty="0" err="1">
                <a:solidFill>
                  <a:schemeClr val="bg1">
                    <a:lumMod val="50000"/>
                  </a:schemeClr>
                </a:solidFill>
              </a:rPr>
              <a:t>zuweisbar</a:t>
            </a:r>
            <a:endParaRPr lang="de-DE" sz="1600" dirty="0">
              <a:solidFill>
                <a:schemeClr val="bg1">
                  <a:lumMod val="50000"/>
                </a:schemeClr>
              </a:solidFill>
            </a:endParaRPr>
          </a:p>
          <a:p>
            <a:r>
              <a:rPr lang="de-DE" sz="2000" dirty="0"/>
              <a:t>Anforderungsbereich III: Selbstständig Lösen und Bewerten.</a:t>
            </a:r>
          </a:p>
          <a:p>
            <a:pPr lvl="1">
              <a:buFont typeface="Symbol" panose="05050102010706020507" pitchFamily="18" charset="2"/>
              <a:buChar char="-"/>
            </a:pPr>
            <a:r>
              <a:rPr lang="de-DE" sz="1600" dirty="0" err="1"/>
              <a:t>Begründen</a:t>
            </a:r>
            <a:r>
              <a:rPr lang="de-DE" sz="1600" baseline="30000" dirty="0" err="1"/>
              <a:t>II</a:t>
            </a:r>
            <a:r>
              <a:rPr lang="de-DE" sz="1600" dirty="0"/>
              <a:t>, Beurteilen, Stellung nehmen.</a:t>
            </a:r>
          </a:p>
          <a:p>
            <a:pPr marL="0" indent="0">
              <a:buNone/>
            </a:pPr>
            <a:endParaRPr lang="de-DE" sz="2000" dirty="0"/>
          </a:p>
        </p:txBody>
      </p:sp>
    </p:spTree>
    <p:extLst>
      <p:ext uri="{BB962C8B-B14F-4D97-AF65-F5344CB8AC3E}">
        <p14:creationId xmlns:p14="http://schemas.microsoft.com/office/powerpoint/2010/main" val="1066362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Planung von Prüfungen - 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16</a:t>
            </a:fld>
            <a:endParaRPr lang="de-DE" dirty="0"/>
          </a:p>
        </p:txBody>
      </p:sp>
      <p:sp>
        <p:nvSpPr>
          <p:cNvPr id="4" name="Inhaltsplatzhalter 3"/>
          <p:cNvSpPr>
            <a:spLocks noGrp="1"/>
          </p:cNvSpPr>
          <p:nvPr>
            <p:ph idx="1"/>
          </p:nvPr>
        </p:nvSpPr>
        <p:spPr>
          <a:xfrm>
            <a:off x="814135" y="1618569"/>
            <a:ext cx="10539663" cy="3666353"/>
          </a:xfrm>
        </p:spPr>
        <p:txBody>
          <a:bodyPr>
            <a:normAutofit/>
          </a:bodyPr>
          <a:lstStyle/>
          <a:p>
            <a:pPr marL="0" indent="0">
              <a:buNone/>
            </a:pPr>
            <a:r>
              <a:rPr lang="de-DE" sz="2000" b="1" dirty="0"/>
              <a:t>Pragmatische Hinweise [Humbert, 2006, S. 143]:</a:t>
            </a:r>
          </a:p>
          <a:p>
            <a:r>
              <a:rPr lang="de-DE" sz="2000" dirty="0"/>
              <a:t>Konzeption von Prüfungen bereits </a:t>
            </a:r>
            <a:r>
              <a:rPr lang="de-DE" sz="2000" b="1" dirty="0">
                <a:solidFill>
                  <a:schemeClr val="accent1"/>
                </a:solidFill>
              </a:rPr>
              <a:t>während der Planung </a:t>
            </a:r>
            <a:r>
              <a:rPr lang="de-DE" sz="2000" dirty="0"/>
              <a:t>einer Unterrichtsreihe.  </a:t>
            </a:r>
          </a:p>
          <a:p>
            <a:r>
              <a:rPr lang="de-DE" sz="2000" dirty="0"/>
              <a:t>Ausrichtung der Unterrichtsdetails auf die konzipierte Prüfung.</a:t>
            </a:r>
          </a:p>
          <a:p>
            <a:pPr lvl="1"/>
            <a:r>
              <a:rPr lang="de-DE" sz="1600" dirty="0"/>
              <a:t>Zu welchem Zeitpunkt werden die notwendigen Grundlagen eingeführt?</a:t>
            </a:r>
          </a:p>
          <a:p>
            <a:pPr lvl="1"/>
            <a:r>
              <a:rPr lang="de-DE" sz="1600" dirty="0"/>
              <a:t>Welche inhaltlichen Schwerpunkte werden gesetzt? (Proportionale Abbildung)</a:t>
            </a:r>
          </a:p>
          <a:p>
            <a:pPr lvl="1"/>
            <a:r>
              <a:rPr lang="de-DE" sz="1600" dirty="0"/>
              <a:t>Welche „unwichtigen“ Details können übergangen werden?</a:t>
            </a:r>
          </a:p>
          <a:p>
            <a:r>
              <a:rPr lang="de-DE" sz="2000" dirty="0"/>
              <a:t>Planung einer Einzelstunde:</a:t>
            </a:r>
          </a:p>
          <a:p>
            <a:pPr lvl="1"/>
            <a:r>
              <a:rPr lang="de-DE" sz="1600" dirty="0"/>
              <a:t>Welche </a:t>
            </a:r>
            <a:r>
              <a:rPr lang="de-DE" sz="1600" b="1" dirty="0">
                <a:solidFill>
                  <a:schemeClr val="accent1"/>
                </a:solidFill>
              </a:rPr>
              <a:t>konkreten</a:t>
            </a:r>
            <a:r>
              <a:rPr lang="de-DE" sz="1600" dirty="0"/>
              <a:t> Aufgaben zur Ergebnissicherung </a:t>
            </a:r>
            <a:r>
              <a:rPr lang="de-DE" sz="1600" b="1" dirty="0">
                <a:solidFill>
                  <a:schemeClr val="accent1"/>
                </a:solidFill>
              </a:rPr>
              <a:t>dieser</a:t>
            </a:r>
            <a:r>
              <a:rPr lang="de-DE" sz="1600" dirty="0"/>
              <a:t> Stunde sollten von den Schülerinnen und  Schülern bearbeitet werden können?</a:t>
            </a:r>
          </a:p>
          <a:p>
            <a:pPr marL="0" indent="0">
              <a:buNone/>
            </a:pPr>
            <a:endParaRPr lang="de-DE" sz="2000" dirty="0"/>
          </a:p>
        </p:txBody>
      </p:sp>
    </p:spTree>
    <p:extLst>
      <p:ext uri="{BB962C8B-B14F-4D97-AF65-F5344CB8AC3E}">
        <p14:creationId xmlns:p14="http://schemas.microsoft.com/office/powerpoint/2010/main" val="249386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Planung von Prüfungen - II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17</a:t>
            </a:fld>
            <a:endParaRPr lang="de-DE" dirty="0"/>
          </a:p>
        </p:txBody>
      </p:sp>
      <p:sp>
        <p:nvSpPr>
          <p:cNvPr id="4" name="Inhaltsplatzhalter 3"/>
          <p:cNvSpPr>
            <a:spLocks noGrp="1"/>
          </p:cNvSpPr>
          <p:nvPr>
            <p:ph idx="1"/>
          </p:nvPr>
        </p:nvSpPr>
        <p:spPr/>
        <p:txBody>
          <a:bodyPr>
            <a:normAutofit/>
          </a:bodyPr>
          <a:lstStyle/>
          <a:p>
            <a:pPr marL="0" indent="0">
              <a:buNone/>
            </a:pPr>
            <a:r>
              <a:rPr lang="de-DE" sz="2000" b="1" dirty="0"/>
              <a:t>Formulierung von Lernzielen:</a:t>
            </a:r>
          </a:p>
          <a:p>
            <a:r>
              <a:rPr lang="de-DE" sz="2000" dirty="0"/>
              <a:t>Angabe, wann das Lernziel erreicht ist.</a:t>
            </a:r>
          </a:p>
          <a:p>
            <a:r>
              <a:rPr lang="de-DE" sz="2000" dirty="0"/>
              <a:t>Angabe, in welcher Form das Erreichen dokumentiert werden kann.</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r>
              <a:rPr lang="de-DE" sz="2000" dirty="0"/>
              <a:t>Ausrichten des Unterrichts auf Lernziele.</a:t>
            </a:r>
          </a:p>
          <a:p>
            <a:pPr lvl="1">
              <a:buFont typeface="Symbol" panose="05050102010706020507" pitchFamily="18" charset="2"/>
              <a:buChar char="-"/>
            </a:pPr>
            <a:r>
              <a:rPr lang="de-DE" sz="1600" dirty="0"/>
              <a:t>Betonung der Lernziele durch Schwerpunktsetzung.</a:t>
            </a:r>
          </a:p>
          <a:p>
            <a:pPr lvl="1">
              <a:buFont typeface="Symbol" panose="05050102010706020507" pitchFamily="18" charset="2"/>
              <a:buChar char="-"/>
            </a:pPr>
            <a:r>
              <a:rPr lang="de-DE" sz="1600" dirty="0"/>
              <a:t>Klare Begriffsbildungen in Korrespondenz zu den vorgesehenen Dokumentationsmöglichkeiten.</a:t>
            </a:r>
          </a:p>
          <a:p>
            <a:pPr marL="0" indent="0">
              <a:buNone/>
            </a:pPr>
            <a:endParaRPr lang="de-DE" sz="2000" dirty="0"/>
          </a:p>
        </p:txBody>
      </p:sp>
      <p:sp>
        <p:nvSpPr>
          <p:cNvPr id="5" name="Textfeld 4"/>
          <p:cNvSpPr txBox="1"/>
          <p:nvPr/>
        </p:nvSpPr>
        <p:spPr>
          <a:xfrm>
            <a:off x="814134" y="2646947"/>
            <a:ext cx="10395284" cy="1477328"/>
          </a:xfrm>
          <a:prstGeom prst="rect">
            <a:avLst/>
          </a:prstGeom>
          <a:solidFill>
            <a:schemeClr val="bg1">
              <a:lumMod val="95000"/>
            </a:schemeClr>
          </a:solidFill>
          <a:ln>
            <a:solidFill>
              <a:schemeClr val="tx1"/>
            </a:solidFill>
          </a:ln>
        </p:spPr>
        <p:txBody>
          <a:bodyPr wrap="square" rtlCol="0">
            <a:spAutoFit/>
          </a:bodyPr>
          <a:lstStyle/>
          <a:p>
            <a:r>
              <a:rPr lang="de-DE" dirty="0">
                <a:latin typeface="Times New Roman" panose="02020603050405020304" pitchFamily="18" charset="0"/>
                <a:cs typeface="Times New Roman" panose="02020603050405020304" pitchFamily="18" charset="0"/>
              </a:rPr>
              <a:t>Die Schülerin verdeutlicht den Unterschied zwischen einer Klasse und einem Objekt, indem sie an dem  Beispiel ”Säugetier“ angibt, dass dies eine Klasse ist, während die Hauskatze ”</a:t>
            </a:r>
            <a:r>
              <a:rPr lang="de-DE" dirty="0" err="1">
                <a:latin typeface="Times New Roman" panose="02020603050405020304" pitchFamily="18" charset="0"/>
                <a:cs typeface="Times New Roman" panose="02020603050405020304" pitchFamily="18" charset="0"/>
              </a:rPr>
              <a:t>Thetys</a:t>
            </a:r>
            <a:r>
              <a:rPr lang="de-DE" dirty="0">
                <a:latin typeface="Times New Roman" panose="02020603050405020304" pitchFamily="18" charset="0"/>
                <a:cs typeface="Times New Roman" panose="02020603050405020304" pitchFamily="18" charset="0"/>
              </a:rPr>
              <a:t>“ ein Objekt darstellt und die Unterschiede daran verdeutlicht, dass bei der Klasse ”Säugetier“ Attribute angegeben werden, die erst nach der/durch die Instanziierung mit Werten belegt werden können.</a:t>
            </a:r>
          </a:p>
          <a:p>
            <a:pPr algn="r"/>
            <a:r>
              <a:rPr lang="de-DE" dirty="0"/>
              <a:t>Quelle: [Humbert, 2006, S. 143]</a:t>
            </a:r>
          </a:p>
        </p:txBody>
      </p:sp>
    </p:spTree>
    <p:extLst>
      <p:ext uri="{BB962C8B-B14F-4D97-AF65-F5344CB8AC3E}">
        <p14:creationId xmlns:p14="http://schemas.microsoft.com/office/powerpoint/2010/main" val="165411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Aufgabenformen - 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18</a:t>
            </a:fld>
            <a:endParaRPr lang="de-DE" dirty="0"/>
          </a:p>
        </p:txBody>
      </p:sp>
      <p:pic>
        <p:nvPicPr>
          <p:cNvPr id="5" name="Inhaltsplatzhalt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24734" y="1272474"/>
            <a:ext cx="8112636" cy="3247742"/>
          </a:xfrm>
        </p:spPr>
      </p:pic>
      <p:sp>
        <p:nvSpPr>
          <p:cNvPr id="6" name="Textfeld 5"/>
          <p:cNvSpPr txBox="1"/>
          <p:nvPr/>
        </p:nvSpPr>
        <p:spPr>
          <a:xfrm>
            <a:off x="1666949" y="5157097"/>
            <a:ext cx="8834034" cy="1015663"/>
          </a:xfrm>
          <a:prstGeom prst="rect">
            <a:avLst/>
          </a:prstGeom>
          <a:noFill/>
        </p:spPr>
        <p:txBody>
          <a:bodyPr wrap="square" rtlCol="0">
            <a:spAutoFit/>
          </a:bodyPr>
          <a:lstStyle/>
          <a:p>
            <a:r>
              <a:rPr lang="de-DE" sz="2000" b="1" dirty="0"/>
              <a:t>Verwendung der Aufgabenformen:</a:t>
            </a:r>
          </a:p>
          <a:p>
            <a:pPr marL="342900" indent="-342900">
              <a:buFont typeface="Arial" panose="020B0604020202020204" pitchFamily="34" charset="0"/>
              <a:buChar char="•"/>
            </a:pPr>
            <a:r>
              <a:rPr lang="de-DE" sz="2000" dirty="0"/>
              <a:t>Freie Aufgabenformen: Diagnose der Schülerleistung.</a:t>
            </a:r>
          </a:p>
          <a:p>
            <a:pPr marL="342900" indent="-342900">
              <a:buFont typeface="Arial" panose="020B0604020202020204" pitchFamily="34" charset="0"/>
              <a:buChar char="•"/>
            </a:pPr>
            <a:r>
              <a:rPr lang="de-DE" sz="2000" dirty="0"/>
              <a:t>Gebundene Aufgabenformen: Vergleich verschiedener Lerngruppen.</a:t>
            </a:r>
          </a:p>
        </p:txBody>
      </p:sp>
      <p:sp>
        <p:nvSpPr>
          <p:cNvPr id="7" name="Textfeld 6"/>
          <p:cNvSpPr txBox="1"/>
          <p:nvPr/>
        </p:nvSpPr>
        <p:spPr>
          <a:xfrm>
            <a:off x="7423688" y="4520216"/>
            <a:ext cx="3254644" cy="615553"/>
          </a:xfrm>
          <a:prstGeom prst="rect">
            <a:avLst/>
          </a:prstGeom>
          <a:noFill/>
        </p:spPr>
        <p:txBody>
          <a:bodyPr wrap="square" rtlCol="0">
            <a:spAutoFit/>
          </a:bodyPr>
          <a:lstStyle/>
          <a:p>
            <a:pPr algn="r"/>
            <a:r>
              <a:rPr lang="de-DE" sz="1600" dirty="0"/>
              <a:t>Nach: [Humbert, 2006, S. 149]</a:t>
            </a:r>
          </a:p>
          <a:p>
            <a:endParaRPr lang="de-DE" dirty="0"/>
          </a:p>
        </p:txBody>
      </p:sp>
    </p:spTree>
    <p:extLst>
      <p:ext uri="{BB962C8B-B14F-4D97-AF65-F5344CB8AC3E}">
        <p14:creationId xmlns:p14="http://schemas.microsoft.com/office/powerpoint/2010/main" val="33992937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Aufgabenformen - II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19</a:t>
            </a:fld>
            <a:endParaRPr lang="de-DE" dirty="0"/>
          </a:p>
        </p:txBody>
      </p:sp>
      <p:sp>
        <p:nvSpPr>
          <p:cNvPr id="4" name="Inhaltsplatzhalter 3"/>
          <p:cNvSpPr>
            <a:spLocks noGrp="1"/>
          </p:cNvSpPr>
          <p:nvPr>
            <p:ph idx="1"/>
          </p:nvPr>
        </p:nvSpPr>
        <p:spPr>
          <a:xfrm>
            <a:off x="814135" y="1153620"/>
            <a:ext cx="6811032" cy="5169902"/>
          </a:xfrm>
        </p:spPr>
        <p:txBody>
          <a:bodyPr>
            <a:normAutofit/>
          </a:bodyPr>
          <a:lstStyle/>
          <a:p>
            <a:pPr marL="0" indent="0">
              <a:buNone/>
            </a:pPr>
            <a:r>
              <a:rPr lang="de-DE" sz="2000" b="1" dirty="0"/>
              <a:t>Gebundene Formen:</a:t>
            </a:r>
          </a:p>
          <a:p>
            <a:r>
              <a:rPr lang="de-DE" sz="2000" dirty="0"/>
              <a:t>Ökonomische Auswertbarkeit.</a:t>
            </a:r>
          </a:p>
          <a:p>
            <a:r>
              <a:rPr lang="de-DE" sz="2000" dirty="0"/>
              <a:t>Überprüfung der passiven Verfügbarkeit von  Wissen.</a:t>
            </a:r>
          </a:p>
          <a:p>
            <a:r>
              <a:rPr lang="de-DE" sz="2000" dirty="0"/>
              <a:t>Schwierigkeit bei „mehrfacher Wahl“: Vorgabe sinnvoll erscheinender falscher Antworten.</a:t>
            </a:r>
          </a:p>
          <a:p>
            <a:pPr marL="0" indent="0">
              <a:buNone/>
            </a:pPr>
            <a:endParaRPr lang="de-DE" sz="2000" dirty="0"/>
          </a:p>
          <a:p>
            <a:pPr marL="0" indent="0">
              <a:buNone/>
            </a:pPr>
            <a:r>
              <a:rPr lang="de-DE" sz="2000" b="1" dirty="0"/>
              <a:t>Freie Formen:</a:t>
            </a:r>
          </a:p>
          <a:p>
            <a:r>
              <a:rPr lang="de-DE" sz="2000" dirty="0"/>
              <a:t>Aufwändige Korrektur unkorrekter Antworten.</a:t>
            </a:r>
          </a:p>
          <a:p>
            <a:r>
              <a:rPr lang="de-DE" sz="2000" dirty="0"/>
              <a:t>Musterlösungen mit Bewertungshinweisen.</a:t>
            </a:r>
          </a:p>
          <a:p>
            <a:r>
              <a:rPr lang="de-DE" sz="2000" dirty="0"/>
              <a:t>Möglichkeit, Lösungswege zu erkennen.</a:t>
            </a:r>
          </a:p>
          <a:p>
            <a:pPr marL="0" indent="0">
              <a:buNone/>
            </a:pPr>
            <a:endParaRPr lang="de-DE" sz="2000" dirty="0"/>
          </a:p>
          <a:p>
            <a:pPr marL="0" indent="0">
              <a:buNone/>
            </a:pPr>
            <a:endParaRPr lang="de-DE" sz="2000" dirty="0"/>
          </a:p>
        </p:txBody>
      </p:sp>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51718" y="924425"/>
            <a:ext cx="4172012" cy="4638777"/>
          </a:xfrm>
          <a:prstGeom prst="rect">
            <a:avLst/>
          </a:prstGeom>
        </p:spPr>
      </p:pic>
    </p:spTree>
    <p:extLst>
      <p:ext uri="{BB962C8B-B14F-4D97-AF65-F5344CB8AC3E}">
        <p14:creationId xmlns:p14="http://schemas.microsoft.com/office/powerpoint/2010/main" val="1582781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Was ist Leistung? - 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2</a:t>
            </a:fld>
            <a:endParaRPr lang="de-DE" dirty="0"/>
          </a:p>
        </p:txBody>
      </p:sp>
      <p:sp>
        <p:nvSpPr>
          <p:cNvPr id="4" name="Inhaltsplatzhalter 3"/>
          <p:cNvSpPr>
            <a:spLocks noGrp="1"/>
          </p:cNvSpPr>
          <p:nvPr>
            <p:ph idx="1"/>
          </p:nvPr>
        </p:nvSpPr>
        <p:spPr/>
        <p:txBody>
          <a:bodyPr>
            <a:normAutofit/>
          </a:bodyPr>
          <a:lstStyle/>
          <a:p>
            <a:pPr marL="0" indent="0">
              <a:buNone/>
            </a:pPr>
            <a:r>
              <a:rPr lang="de-DE" sz="2000" b="1" dirty="0"/>
              <a:t>Leistungsprinzip in der Erziehung [Klafki, 2007b]:</a:t>
            </a:r>
          </a:p>
          <a:p>
            <a:r>
              <a:rPr lang="de-DE" sz="2000" dirty="0"/>
              <a:t>Klare Abgrenzung vom Begriff ”Leistungsgesellschaft“.</a:t>
            </a:r>
          </a:p>
          <a:p>
            <a:endParaRPr lang="de-DE" sz="2000" dirty="0"/>
          </a:p>
          <a:p>
            <a:endParaRPr lang="de-DE" sz="2000" dirty="0"/>
          </a:p>
          <a:p>
            <a:endParaRPr lang="de-DE" sz="2000" dirty="0"/>
          </a:p>
          <a:p>
            <a:pPr marL="0" indent="0">
              <a:buNone/>
            </a:pPr>
            <a:endParaRPr lang="de-DE" sz="2000" dirty="0"/>
          </a:p>
          <a:p>
            <a:r>
              <a:rPr lang="de-DE" sz="2000" dirty="0"/>
              <a:t>Zielbestimmungen (für alle Schulstufen).</a:t>
            </a:r>
          </a:p>
          <a:p>
            <a:pPr lvl="1">
              <a:buFont typeface="Symbol" panose="05050102010706020507" pitchFamily="18" charset="2"/>
              <a:buChar char="-"/>
            </a:pPr>
            <a:r>
              <a:rPr lang="de-DE" sz="1600" dirty="0"/>
              <a:t>Mündigkeit; Fähigkeit zur Selbst- und Mitbestimmung; Kritik- und Urteilsfähigkeit; Fähigkeit, sich  kritisch auf neue Situationen und Anforderungen einstellen zu können. . .</a:t>
            </a:r>
          </a:p>
          <a:p>
            <a:pPr lvl="1">
              <a:buFont typeface="Symbol" panose="05050102010706020507" pitchFamily="18" charset="2"/>
              <a:buChar char="-"/>
            </a:pPr>
            <a:r>
              <a:rPr lang="de-DE" sz="1600" dirty="0"/>
              <a:t>[Klafki, 2007b, S. 226]: ”gefährlich leerformel- und floskelhaft [. . . ] [, aber] im Prinzip sehr wohl in einer historisch-kritischen Untersuchung begründbar“.</a:t>
            </a:r>
          </a:p>
          <a:p>
            <a:pPr marL="0" indent="0">
              <a:buNone/>
            </a:pPr>
            <a:endParaRPr lang="de-DE" sz="2000" dirty="0"/>
          </a:p>
          <a:p>
            <a:pPr marL="0" indent="0">
              <a:buNone/>
            </a:pPr>
            <a:r>
              <a:rPr lang="de-DE" sz="2000" dirty="0">
                <a:solidFill>
                  <a:schemeClr val="bg1">
                    <a:lumMod val="65000"/>
                  </a:schemeClr>
                </a:solidFill>
              </a:rPr>
              <a:t>Diese Folien entstammen einer Vorlesung zur Didaktik der Sekundarstufe, behalten jedoch ihre Gültigkeit  auch im Kontext der Hochschuldidaktik.</a:t>
            </a:r>
          </a:p>
          <a:p>
            <a:pPr marL="0" indent="0">
              <a:buNone/>
            </a:pPr>
            <a:endParaRPr lang="de-DE" sz="2000" dirty="0"/>
          </a:p>
          <a:p>
            <a:pPr marL="0" indent="0">
              <a:buNone/>
            </a:pPr>
            <a:endParaRPr lang="de-DE" sz="2000" dirty="0"/>
          </a:p>
          <a:p>
            <a:pPr marL="0" indent="0">
              <a:buNone/>
            </a:pPr>
            <a:endParaRPr lang="de-DE" sz="2000" dirty="0"/>
          </a:p>
        </p:txBody>
      </p:sp>
      <p:sp>
        <p:nvSpPr>
          <p:cNvPr id="5" name="Textfeld 4"/>
          <p:cNvSpPr txBox="1"/>
          <p:nvPr/>
        </p:nvSpPr>
        <p:spPr>
          <a:xfrm>
            <a:off x="814134" y="2213810"/>
            <a:ext cx="10539663" cy="923330"/>
          </a:xfrm>
          <a:prstGeom prst="rect">
            <a:avLst/>
          </a:prstGeom>
          <a:solidFill>
            <a:schemeClr val="bg1">
              <a:lumMod val="95000"/>
            </a:schemeClr>
          </a:solidFill>
          <a:ln>
            <a:solidFill>
              <a:schemeClr val="tx1"/>
            </a:solidFill>
          </a:ln>
        </p:spPr>
        <p:txBody>
          <a:bodyPr wrap="square" rtlCol="0">
            <a:spAutoFit/>
          </a:bodyPr>
          <a:lstStyle/>
          <a:p>
            <a:r>
              <a:rPr lang="de-DE" dirty="0">
                <a:latin typeface="Times New Roman" panose="02020603050405020304" pitchFamily="18" charset="0"/>
                <a:cs typeface="Times New Roman" panose="02020603050405020304" pitchFamily="18" charset="0"/>
              </a:rPr>
              <a:t>[Das] Verständnis der Rede von der Leistungsgesellschaft [ist] nicht geeignet [. . . ], ein pädagogisch</a:t>
            </a:r>
          </a:p>
          <a:p>
            <a:r>
              <a:rPr lang="de-DE" dirty="0">
                <a:latin typeface="Times New Roman" panose="02020603050405020304" pitchFamily="18" charset="0"/>
                <a:cs typeface="Times New Roman" panose="02020603050405020304" pitchFamily="18" charset="0"/>
              </a:rPr>
              <a:t>verantwortbares Leistungsprinzip zu begründen.</a:t>
            </a:r>
          </a:p>
          <a:p>
            <a:pPr algn="r"/>
            <a:r>
              <a:rPr lang="de-DE" dirty="0"/>
              <a:t>Quelle: [Klafki, 2007b, S. 225]</a:t>
            </a:r>
          </a:p>
        </p:txBody>
      </p:sp>
    </p:spTree>
    <p:extLst>
      <p:ext uri="{BB962C8B-B14F-4D97-AF65-F5344CB8AC3E}">
        <p14:creationId xmlns:p14="http://schemas.microsoft.com/office/powerpoint/2010/main" val="211966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Aufgabenformen: Beispiel - 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20</a:t>
            </a:fld>
            <a:endParaRPr lang="de-DE" dirty="0"/>
          </a:p>
        </p:txBody>
      </p:sp>
      <p:sp>
        <p:nvSpPr>
          <p:cNvPr id="4" name="Inhaltsplatzhalter 3"/>
          <p:cNvSpPr>
            <a:spLocks noGrp="1"/>
          </p:cNvSpPr>
          <p:nvPr>
            <p:ph idx="1"/>
          </p:nvPr>
        </p:nvSpPr>
        <p:spPr>
          <a:xfrm>
            <a:off x="814134" y="1153620"/>
            <a:ext cx="10539663" cy="4704739"/>
          </a:xfrm>
          <a:solidFill>
            <a:schemeClr val="bg1">
              <a:lumMod val="95000"/>
            </a:schemeClr>
          </a:solidFill>
          <a:ln>
            <a:solidFill>
              <a:schemeClr val="tx1"/>
            </a:solidFill>
          </a:ln>
        </p:spPr>
        <p:txBody>
          <a:bodyPr>
            <a:normAutofit/>
          </a:bodyPr>
          <a:lstStyle/>
          <a:p>
            <a:pPr marL="457200" indent="-457200">
              <a:buFont typeface="+mj-lt"/>
              <a:buAutoNum type="arabicPeriod"/>
            </a:pPr>
            <a:r>
              <a:rPr lang="de-DE" sz="2000" b="1" dirty="0"/>
              <a:t>Aufgabe (12 Punkte)</a:t>
            </a:r>
          </a:p>
          <a:p>
            <a:pPr marL="457200" lvl="1" indent="0">
              <a:buNone/>
            </a:pPr>
            <a:r>
              <a:rPr lang="de-DE" sz="2000" b="1" dirty="0"/>
              <a:t>Objektorientierung – Klassen – Objekte – Methoden</a:t>
            </a:r>
          </a:p>
          <a:p>
            <a:pPr marL="457200" lvl="1" indent="0">
              <a:buNone/>
            </a:pPr>
            <a:r>
              <a:rPr lang="de-DE" sz="2000" dirty="0"/>
              <a:t>Identifizieren Sie in dem nebenstehenden Python-Quellcode die auftretenden Klassen und Objekte und ordnen Sie die in dem Quellcode benutzten Methoden den Objekten/Klassen zu, die diese Methoden ”anbieten“. Geben Sie bitte ausschließlich die Klassen, Objekte und Methoden an, die tatsächlich verwendet werden. Wenn Sie für auftauchende Klassen im Quellcode kein Objekt  finden, so ist dies nicht als problematisch anzusehen.</a:t>
            </a:r>
          </a:p>
          <a:p>
            <a:pPr marL="457200" lvl="1" indent="0">
              <a:buNone/>
            </a:pPr>
            <a:r>
              <a:rPr lang="de-DE" sz="2000" dirty="0"/>
              <a:t>Tragen Sie Ihre Ergebnisse in die untenstehende Tabelle ein.</a:t>
            </a:r>
          </a:p>
          <a:p>
            <a:pPr marL="457200" lvl="1" indent="0" algn="ctr">
              <a:buNone/>
            </a:pPr>
            <a:r>
              <a:rPr lang="de-DE" sz="2000" b="1" dirty="0"/>
              <a:t>Fehlerhafte Einträge führen zu Punktabzug.</a:t>
            </a:r>
          </a:p>
          <a:p>
            <a:pPr marL="457200" lvl="1" indent="0" algn="ctr">
              <a:buNone/>
            </a:pPr>
            <a:endParaRPr lang="de-DE" sz="2000" dirty="0"/>
          </a:p>
          <a:p>
            <a:pPr marL="0" indent="0">
              <a:buNone/>
            </a:pPr>
            <a:endParaRPr lang="de-DE" sz="2000" dirty="0"/>
          </a:p>
          <a:p>
            <a:pPr marL="0" indent="0">
              <a:buNone/>
            </a:pPr>
            <a:endParaRPr lang="de-DE" sz="2000" dirty="0"/>
          </a:p>
        </p:txBody>
      </p:sp>
      <p:graphicFrame>
        <p:nvGraphicFramePr>
          <p:cNvPr id="6" name="Tabelle 5"/>
          <p:cNvGraphicFramePr>
            <a:graphicFrameLocks noGrp="1"/>
          </p:cNvGraphicFramePr>
          <p:nvPr>
            <p:extLst>
              <p:ext uri="{D42A27DB-BD31-4B8C-83A1-F6EECF244321}">
                <p14:modId xmlns:p14="http://schemas.microsoft.com/office/powerpoint/2010/main" val="1610180242"/>
              </p:ext>
            </p:extLst>
          </p:nvPr>
        </p:nvGraphicFramePr>
        <p:xfrm>
          <a:off x="3581831" y="4067300"/>
          <a:ext cx="5422686" cy="1483360"/>
        </p:xfrm>
        <a:graphic>
          <a:graphicData uri="http://schemas.openxmlformats.org/drawingml/2006/table">
            <a:tbl>
              <a:tblPr firstRow="1" bandRow="1">
                <a:tableStyleId>{5940675A-B579-460E-94D1-54222C63F5DA}</a:tableStyleId>
              </a:tblPr>
              <a:tblGrid>
                <a:gridCol w="1807562">
                  <a:extLst>
                    <a:ext uri="{9D8B030D-6E8A-4147-A177-3AD203B41FA5}">
                      <a16:colId xmlns:a16="http://schemas.microsoft.com/office/drawing/2014/main" val="4094659616"/>
                    </a:ext>
                  </a:extLst>
                </a:gridCol>
                <a:gridCol w="1807562">
                  <a:extLst>
                    <a:ext uri="{9D8B030D-6E8A-4147-A177-3AD203B41FA5}">
                      <a16:colId xmlns:a16="http://schemas.microsoft.com/office/drawing/2014/main" val="3788416245"/>
                    </a:ext>
                  </a:extLst>
                </a:gridCol>
                <a:gridCol w="1807562">
                  <a:extLst>
                    <a:ext uri="{9D8B030D-6E8A-4147-A177-3AD203B41FA5}">
                      <a16:colId xmlns:a16="http://schemas.microsoft.com/office/drawing/2014/main" val="1622495502"/>
                    </a:ext>
                  </a:extLst>
                </a:gridCol>
              </a:tblGrid>
              <a:tr h="370840">
                <a:tc>
                  <a:txBody>
                    <a:bodyPr/>
                    <a:lstStyle/>
                    <a:p>
                      <a:pPr algn="ctr"/>
                      <a:r>
                        <a:rPr lang="de-DE" dirty="0"/>
                        <a:t>Klasse </a:t>
                      </a:r>
                    </a:p>
                  </a:txBody>
                  <a:tcPr/>
                </a:tc>
                <a:tc>
                  <a:txBody>
                    <a:bodyPr/>
                    <a:lstStyle/>
                    <a:p>
                      <a:pPr algn="ctr"/>
                      <a:r>
                        <a:rPr lang="de-DE" dirty="0"/>
                        <a:t>Objekt(e)</a:t>
                      </a:r>
                    </a:p>
                  </a:txBody>
                  <a:tcPr/>
                </a:tc>
                <a:tc>
                  <a:txBody>
                    <a:bodyPr/>
                    <a:lstStyle/>
                    <a:p>
                      <a:pPr algn="ctr"/>
                      <a:r>
                        <a:rPr lang="de-DE" dirty="0"/>
                        <a:t>Methode(n)</a:t>
                      </a:r>
                    </a:p>
                  </a:txBody>
                  <a:tcPr/>
                </a:tc>
                <a:extLst>
                  <a:ext uri="{0D108BD9-81ED-4DB2-BD59-A6C34878D82A}">
                    <a16:rowId xmlns:a16="http://schemas.microsoft.com/office/drawing/2014/main" val="4082927325"/>
                  </a:ext>
                </a:extLst>
              </a:tr>
              <a:tr h="370840">
                <a:tc>
                  <a:txBody>
                    <a:bodyPr/>
                    <a:lstStyle/>
                    <a:p>
                      <a:endParaRPr lang="de-DE" dirty="0"/>
                    </a:p>
                  </a:txBody>
                  <a:tcPr/>
                </a:tc>
                <a:tc>
                  <a:txBody>
                    <a:bodyPr/>
                    <a:lstStyle/>
                    <a:p>
                      <a:endParaRPr lang="de-DE" dirty="0"/>
                    </a:p>
                  </a:txBody>
                  <a:tcPr/>
                </a:tc>
                <a:tc>
                  <a:txBody>
                    <a:bodyPr/>
                    <a:lstStyle/>
                    <a:p>
                      <a:endParaRPr lang="de-DE"/>
                    </a:p>
                  </a:txBody>
                  <a:tcPr/>
                </a:tc>
                <a:extLst>
                  <a:ext uri="{0D108BD9-81ED-4DB2-BD59-A6C34878D82A}">
                    <a16:rowId xmlns:a16="http://schemas.microsoft.com/office/drawing/2014/main" val="164066154"/>
                  </a:ext>
                </a:extLst>
              </a:tr>
              <a:tr h="370840">
                <a:tc>
                  <a:txBody>
                    <a:bodyPr/>
                    <a:lstStyle/>
                    <a:p>
                      <a:endParaRPr lang="de-DE" dirty="0"/>
                    </a:p>
                  </a:txBody>
                  <a:tcPr/>
                </a:tc>
                <a:tc>
                  <a:txBody>
                    <a:bodyPr/>
                    <a:lstStyle/>
                    <a:p>
                      <a:endParaRPr lang="de-DE" dirty="0"/>
                    </a:p>
                  </a:txBody>
                  <a:tcPr/>
                </a:tc>
                <a:tc>
                  <a:txBody>
                    <a:bodyPr/>
                    <a:lstStyle/>
                    <a:p>
                      <a:endParaRPr lang="de-DE"/>
                    </a:p>
                  </a:txBody>
                  <a:tcPr/>
                </a:tc>
                <a:extLst>
                  <a:ext uri="{0D108BD9-81ED-4DB2-BD59-A6C34878D82A}">
                    <a16:rowId xmlns:a16="http://schemas.microsoft.com/office/drawing/2014/main" val="165249679"/>
                  </a:ext>
                </a:extLst>
              </a:tr>
              <a:tr h="370840">
                <a:tc>
                  <a:txBody>
                    <a:bodyPr/>
                    <a:lstStyle/>
                    <a:p>
                      <a:endParaRPr lang="de-DE"/>
                    </a:p>
                  </a:txBody>
                  <a:tcPr/>
                </a:tc>
                <a:tc>
                  <a:txBody>
                    <a:bodyPr/>
                    <a:lstStyle/>
                    <a:p>
                      <a:endParaRPr lang="de-DE"/>
                    </a:p>
                  </a:txBody>
                  <a:tcPr/>
                </a:tc>
                <a:tc>
                  <a:txBody>
                    <a:bodyPr/>
                    <a:lstStyle/>
                    <a:p>
                      <a:endParaRPr lang="de-DE" dirty="0"/>
                    </a:p>
                  </a:txBody>
                  <a:tcPr/>
                </a:tc>
                <a:extLst>
                  <a:ext uri="{0D108BD9-81ED-4DB2-BD59-A6C34878D82A}">
                    <a16:rowId xmlns:a16="http://schemas.microsoft.com/office/drawing/2014/main" val="1730041711"/>
                  </a:ext>
                </a:extLst>
              </a:tr>
            </a:tbl>
          </a:graphicData>
        </a:graphic>
      </p:graphicFrame>
      <p:sp>
        <p:nvSpPr>
          <p:cNvPr id="7" name="object 14"/>
          <p:cNvSpPr txBox="1"/>
          <p:nvPr/>
        </p:nvSpPr>
        <p:spPr>
          <a:xfrm>
            <a:off x="7711437" y="6068284"/>
            <a:ext cx="3642360" cy="246221"/>
          </a:xfrm>
          <a:prstGeom prst="rect">
            <a:avLst/>
          </a:prstGeom>
        </p:spPr>
        <p:txBody>
          <a:bodyPr vert="horz" wrap="square" lIns="0" tIns="0" rIns="0" bIns="0" rtlCol="0">
            <a:spAutoFit/>
          </a:bodyPr>
          <a:lstStyle/>
          <a:p>
            <a:pPr marL="12700" algn="r">
              <a:lnSpc>
                <a:spcPct val="100000"/>
              </a:lnSpc>
            </a:pPr>
            <a:r>
              <a:rPr sz="1600" spc="-10" dirty="0">
                <a:cs typeface="Arial"/>
              </a:rPr>
              <a:t>Quelle: </a:t>
            </a:r>
            <a:r>
              <a:rPr sz="1600" spc="-10" dirty="0">
                <a:cs typeface="Arial"/>
                <a:hlinkClick r:id="" action="ppaction://noaction"/>
              </a:rPr>
              <a:t>[Humbert, </a:t>
            </a:r>
            <a:r>
              <a:rPr sz="1600" spc="35" dirty="0">
                <a:cs typeface="Arial"/>
                <a:hlinkClick r:id="" action="ppaction://noaction"/>
              </a:rPr>
              <a:t>2006,</a:t>
            </a:r>
            <a:r>
              <a:rPr sz="1600" spc="-345" dirty="0">
                <a:cs typeface="Arial"/>
              </a:rPr>
              <a:t> </a:t>
            </a:r>
            <a:r>
              <a:rPr sz="1600" spc="-80" dirty="0">
                <a:cs typeface="Arial"/>
              </a:rPr>
              <a:t>S. </a:t>
            </a:r>
            <a:r>
              <a:rPr sz="1600" spc="30" dirty="0">
                <a:cs typeface="Arial"/>
              </a:rPr>
              <a:t>231]</a:t>
            </a:r>
            <a:endParaRPr sz="1600" dirty="0">
              <a:cs typeface="Arial"/>
            </a:endParaRPr>
          </a:p>
        </p:txBody>
      </p:sp>
    </p:spTree>
    <p:extLst>
      <p:ext uri="{BB962C8B-B14F-4D97-AF65-F5344CB8AC3E}">
        <p14:creationId xmlns:p14="http://schemas.microsoft.com/office/powerpoint/2010/main" val="8528797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Aufgabenformen: Beispiel - II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21</a:t>
            </a:fld>
            <a:endParaRPr lang="de-DE" dirty="0"/>
          </a:p>
        </p:txBody>
      </p:sp>
      <p:sp>
        <p:nvSpPr>
          <p:cNvPr id="4" name="Inhaltsplatzhalter 3"/>
          <p:cNvSpPr>
            <a:spLocks noGrp="1"/>
          </p:cNvSpPr>
          <p:nvPr>
            <p:ph idx="1"/>
          </p:nvPr>
        </p:nvSpPr>
        <p:spPr>
          <a:xfrm>
            <a:off x="814134" y="770022"/>
            <a:ext cx="10539663" cy="5642810"/>
          </a:xfrm>
        </p:spPr>
        <p:txBody>
          <a:bodyPr>
            <a:normAutofit/>
          </a:bodyPr>
          <a:lstStyle/>
          <a:p>
            <a:pPr marL="514350" indent="-514350">
              <a:buAutoNum type="arabicPeriod"/>
            </a:pPr>
            <a:r>
              <a:rPr lang="de-DE" sz="2000" b="1" dirty="0"/>
              <a:t>Aufgabe (12 Punkte)</a:t>
            </a:r>
          </a:p>
          <a:p>
            <a:pPr marL="457200" lvl="1" indent="0">
              <a:buNone/>
            </a:pPr>
            <a:r>
              <a:rPr lang="de-DE" sz="1400" dirty="0" err="1">
                <a:latin typeface="Courier" pitchFamily="2" charset="0"/>
                <a:cs typeface="Calibri" panose="020F0502020204030204" pitchFamily="34" charset="0"/>
              </a:rPr>
              <a:t>from</a:t>
            </a:r>
            <a:r>
              <a:rPr lang="de-DE" sz="1400" dirty="0">
                <a:latin typeface="Courier" pitchFamily="2" charset="0"/>
                <a:cs typeface="Calibri" panose="020F0502020204030204" pitchFamily="34" charset="0"/>
              </a:rPr>
              <a:t> </a:t>
            </a:r>
            <a:r>
              <a:rPr lang="de-DE" sz="1400" dirty="0" err="1">
                <a:latin typeface="Courier" pitchFamily="2" charset="0"/>
                <a:cs typeface="Calibri" panose="020F0502020204030204" pitchFamily="34" charset="0"/>
              </a:rPr>
              <a:t>sumkern</a:t>
            </a:r>
            <a:r>
              <a:rPr lang="de-DE" sz="1400" dirty="0">
                <a:latin typeface="Courier" pitchFamily="2" charset="0"/>
                <a:cs typeface="Calibri" panose="020F0502020204030204" pitchFamily="34" charset="0"/>
              </a:rPr>
              <a:t> </a:t>
            </a:r>
            <a:r>
              <a:rPr lang="de-DE" sz="1400" dirty="0" err="1">
                <a:latin typeface="Courier" pitchFamily="2" charset="0"/>
                <a:cs typeface="Calibri" panose="020F0502020204030204" pitchFamily="34" charset="0"/>
              </a:rPr>
              <a:t>import</a:t>
            </a:r>
            <a:r>
              <a:rPr lang="de-DE" sz="1400" dirty="0">
                <a:latin typeface="Courier" pitchFamily="2" charset="0"/>
                <a:cs typeface="Calibri" panose="020F0502020204030204" pitchFamily="34" charset="0"/>
              </a:rPr>
              <a:t> Bildschirm</a:t>
            </a:r>
          </a:p>
          <a:p>
            <a:pPr marL="457200" lvl="1" indent="0">
              <a:buNone/>
            </a:pPr>
            <a:r>
              <a:rPr lang="de-DE" sz="1400" dirty="0" err="1">
                <a:latin typeface="Courier" pitchFamily="2" charset="0"/>
                <a:cs typeface="Calibri" panose="020F0502020204030204" pitchFamily="34" charset="0"/>
              </a:rPr>
              <a:t>from</a:t>
            </a:r>
            <a:r>
              <a:rPr lang="de-DE" sz="1400" dirty="0">
                <a:latin typeface="Courier" pitchFamily="2" charset="0"/>
                <a:cs typeface="Calibri" panose="020F0502020204030204" pitchFamily="34" charset="0"/>
              </a:rPr>
              <a:t> </a:t>
            </a:r>
            <a:r>
              <a:rPr lang="de-DE" sz="1400" dirty="0" err="1">
                <a:latin typeface="Courier" pitchFamily="2" charset="0"/>
                <a:cs typeface="Calibri" panose="020F0502020204030204" pitchFamily="34" charset="0"/>
              </a:rPr>
              <a:t>sumkern</a:t>
            </a:r>
            <a:r>
              <a:rPr lang="de-DE" sz="1400" dirty="0">
                <a:latin typeface="Courier" pitchFamily="2" charset="0"/>
                <a:cs typeface="Calibri" panose="020F0502020204030204" pitchFamily="34" charset="0"/>
              </a:rPr>
              <a:t> </a:t>
            </a:r>
            <a:r>
              <a:rPr lang="de-DE" sz="1400" dirty="0" err="1">
                <a:latin typeface="Courier" pitchFamily="2" charset="0"/>
                <a:cs typeface="Calibri" panose="020F0502020204030204" pitchFamily="34" charset="0"/>
              </a:rPr>
              <a:t>import</a:t>
            </a:r>
            <a:r>
              <a:rPr lang="de-DE" sz="1400" dirty="0">
                <a:latin typeface="Courier" pitchFamily="2" charset="0"/>
                <a:cs typeface="Calibri" panose="020F0502020204030204" pitchFamily="34" charset="0"/>
              </a:rPr>
              <a:t> Stift</a:t>
            </a:r>
          </a:p>
          <a:p>
            <a:pPr marL="457200" lvl="1" indent="0">
              <a:buNone/>
            </a:pPr>
            <a:r>
              <a:rPr lang="de-DE" sz="1400" dirty="0" err="1">
                <a:latin typeface="Courier" pitchFamily="2" charset="0"/>
                <a:cs typeface="Calibri" panose="020F0502020204030204" pitchFamily="34" charset="0"/>
              </a:rPr>
              <a:t>from</a:t>
            </a:r>
            <a:r>
              <a:rPr lang="de-DE" sz="1400" dirty="0">
                <a:latin typeface="Courier" pitchFamily="2" charset="0"/>
                <a:cs typeface="Calibri" panose="020F0502020204030204" pitchFamily="34" charset="0"/>
              </a:rPr>
              <a:t> </a:t>
            </a:r>
            <a:r>
              <a:rPr lang="de-DE" sz="1400" dirty="0" err="1">
                <a:latin typeface="Courier" pitchFamily="2" charset="0"/>
                <a:cs typeface="Calibri" panose="020F0502020204030204" pitchFamily="34" charset="0"/>
              </a:rPr>
              <a:t>sumkern</a:t>
            </a:r>
            <a:r>
              <a:rPr lang="de-DE" sz="1400" dirty="0">
                <a:latin typeface="Courier" pitchFamily="2" charset="0"/>
                <a:cs typeface="Calibri" panose="020F0502020204030204" pitchFamily="34" charset="0"/>
              </a:rPr>
              <a:t> </a:t>
            </a:r>
            <a:r>
              <a:rPr lang="de-DE" sz="1400" dirty="0" err="1">
                <a:latin typeface="Courier" pitchFamily="2" charset="0"/>
                <a:cs typeface="Calibri" panose="020F0502020204030204" pitchFamily="34" charset="0"/>
              </a:rPr>
              <a:t>import</a:t>
            </a:r>
            <a:r>
              <a:rPr lang="de-DE" sz="1400" dirty="0">
                <a:latin typeface="Courier" pitchFamily="2" charset="0"/>
                <a:cs typeface="Calibri" panose="020F0502020204030204" pitchFamily="34" charset="0"/>
              </a:rPr>
              <a:t> Maus</a:t>
            </a:r>
          </a:p>
          <a:p>
            <a:pPr marL="457200" lvl="1" indent="0">
              <a:buNone/>
            </a:pPr>
            <a:r>
              <a:rPr lang="de-DE" sz="1400" dirty="0" err="1">
                <a:latin typeface="Courier" pitchFamily="2" charset="0"/>
                <a:cs typeface="Calibri" panose="020F0502020204030204" pitchFamily="34" charset="0"/>
              </a:rPr>
              <a:t>from</a:t>
            </a:r>
            <a:r>
              <a:rPr lang="de-DE" sz="1400" dirty="0">
                <a:latin typeface="Courier" pitchFamily="2" charset="0"/>
                <a:cs typeface="Calibri" panose="020F0502020204030204" pitchFamily="34" charset="0"/>
              </a:rPr>
              <a:t> </a:t>
            </a:r>
            <a:r>
              <a:rPr lang="de-DE" sz="1400" dirty="0" err="1">
                <a:latin typeface="Courier" pitchFamily="2" charset="0"/>
                <a:cs typeface="Calibri" panose="020F0502020204030204" pitchFamily="34" charset="0"/>
              </a:rPr>
              <a:t>sumkern</a:t>
            </a:r>
            <a:r>
              <a:rPr lang="de-DE" sz="1400" dirty="0">
                <a:latin typeface="Courier" pitchFamily="2" charset="0"/>
                <a:cs typeface="Calibri" panose="020F0502020204030204" pitchFamily="34" charset="0"/>
              </a:rPr>
              <a:t> </a:t>
            </a:r>
            <a:r>
              <a:rPr lang="de-DE" sz="1400" dirty="0" err="1">
                <a:latin typeface="Courier" pitchFamily="2" charset="0"/>
                <a:cs typeface="Calibri" panose="020F0502020204030204" pitchFamily="34" charset="0"/>
              </a:rPr>
              <a:t>import</a:t>
            </a:r>
            <a:r>
              <a:rPr lang="de-DE" sz="1400" dirty="0">
                <a:latin typeface="Courier" pitchFamily="2" charset="0"/>
                <a:cs typeface="Calibri" panose="020F0502020204030204" pitchFamily="34" charset="0"/>
              </a:rPr>
              <a:t> Tastatur</a:t>
            </a:r>
          </a:p>
          <a:p>
            <a:pPr marL="457200" lvl="1" indent="0">
              <a:buNone/>
            </a:pPr>
            <a:endParaRPr lang="de-DE" sz="1400" dirty="0">
              <a:latin typeface="Courier" pitchFamily="2" charset="0"/>
              <a:cs typeface="Calibri" panose="020F0502020204030204" pitchFamily="34" charset="0"/>
            </a:endParaRPr>
          </a:p>
          <a:p>
            <a:pPr marL="457200" lvl="1" indent="0">
              <a:buNone/>
            </a:pPr>
            <a:r>
              <a:rPr lang="de-DE" sz="1400" dirty="0" err="1">
                <a:latin typeface="Courier" pitchFamily="2" charset="0"/>
                <a:cs typeface="Calibri" panose="020F0502020204030204" pitchFamily="34" charset="0"/>
              </a:rPr>
              <a:t>meinBildschirm</a:t>
            </a:r>
            <a:r>
              <a:rPr lang="de-DE" sz="1400" dirty="0">
                <a:latin typeface="Courier" pitchFamily="2" charset="0"/>
                <a:cs typeface="Calibri" panose="020F0502020204030204" pitchFamily="34" charset="0"/>
              </a:rPr>
              <a:t>= Bildschirm()</a:t>
            </a:r>
          </a:p>
          <a:p>
            <a:pPr marL="457200" lvl="1" indent="0">
              <a:buNone/>
            </a:pPr>
            <a:r>
              <a:rPr lang="de-DE" sz="1400" dirty="0" err="1">
                <a:latin typeface="Courier" pitchFamily="2" charset="0"/>
                <a:cs typeface="Calibri" panose="020F0502020204030204" pitchFamily="34" charset="0"/>
              </a:rPr>
              <a:t>meinStift</a:t>
            </a:r>
            <a:r>
              <a:rPr lang="de-DE" sz="1400" dirty="0">
                <a:latin typeface="Courier" pitchFamily="2" charset="0"/>
                <a:cs typeface="Calibri" panose="020F0502020204030204" pitchFamily="34" charset="0"/>
              </a:rPr>
              <a:t>= Stift()</a:t>
            </a:r>
          </a:p>
          <a:p>
            <a:pPr marL="457200" lvl="1" indent="0">
              <a:buNone/>
            </a:pPr>
            <a:r>
              <a:rPr lang="de-DE" sz="1400" dirty="0" err="1">
                <a:latin typeface="Courier" pitchFamily="2" charset="0"/>
                <a:cs typeface="Calibri" panose="020F0502020204030204" pitchFamily="34" charset="0"/>
              </a:rPr>
              <a:t>meineMaus</a:t>
            </a:r>
            <a:r>
              <a:rPr lang="de-DE" sz="1400" dirty="0">
                <a:latin typeface="Courier" pitchFamily="2" charset="0"/>
                <a:cs typeface="Calibri" panose="020F0502020204030204" pitchFamily="34" charset="0"/>
              </a:rPr>
              <a:t>= Maus()</a:t>
            </a:r>
          </a:p>
          <a:p>
            <a:pPr marL="457200" lvl="1" indent="0">
              <a:buNone/>
            </a:pPr>
            <a:r>
              <a:rPr lang="de-DE" sz="1400" dirty="0" err="1">
                <a:latin typeface="Courier" pitchFamily="2" charset="0"/>
                <a:cs typeface="Calibri" panose="020F0502020204030204" pitchFamily="34" charset="0"/>
              </a:rPr>
              <a:t>meinStift.bewegeBis</a:t>
            </a:r>
            <a:r>
              <a:rPr lang="de-DE" sz="1400" dirty="0">
                <a:latin typeface="Courier" pitchFamily="2" charset="0"/>
                <a:cs typeface="Calibri" panose="020F0502020204030204" pitchFamily="34" charset="0"/>
              </a:rPr>
              <a:t>(</a:t>
            </a:r>
            <a:r>
              <a:rPr lang="de-DE" sz="1400" dirty="0" err="1">
                <a:latin typeface="Courier" pitchFamily="2" charset="0"/>
                <a:cs typeface="Calibri" panose="020F0502020204030204" pitchFamily="34" charset="0"/>
              </a:rPr>
              <a:t>meineMaus.hPosition</a:t>
            </a:r>
            <a:r>
              <a:rPr lang="de-DE" sz="1400" dirty="0">
                <a:latin typeface="Courier" pitchFamily="2" charset="0"/>
                <a:cs typeface="Calibri" panose="020F0502020204030204" pitchFamily="34" charset="0"/>
              </a:rPr>
              <a:t>(), </a:t>
            </a:r>
            <a:r>
              <a:rPr lang="de-DE" sz="1400" dirty="0" err="1">
                <a:latin typeface="Courier" pitchFamily="2" charset="0"/>
                <a:cs typeface="Calibri" panose="020F0502020204030204" pitchFamily="34" charset="0"/>
              </a:rPr>
              <a:t>meineMaus.vPosition</a:t>
            </a:r>
            <a:r>
              <a:rPr lang="de-DE" sz="1400" dirty="0">
                <a:latin typeface="Courier" pitchFamily="2" charset="0"/>
                <a:cs typeface="Calibri" panose="020F0502020204030204" pitchFamily="34" charset="0"/>
              </a:rPr>
              <a:t>())</a:t>
            </a:r>
          </a:p>
          <a:p>
            <a:pPr marL="457200" lvl="1" indent="0">
              <a:buNone/>
            </a:pPr>
            <a:r>
              <a:rPr lang="de-DE" sz="1400" dirty="0" err="1">
                <a:latin typeface="Courier" pitchFamily="2" charset="0"/>
                <a:cs typeface="Calibri" panose="020F0502020204030204" pitchFamily="34" charset="0"/>
              </a:rPr>
              <a:t>meinStift.zeichneKreis</a:t>
            </a:r>
            <a:r>
              <a:rPr lang="de-DE" sz="1400" dirty="0">
                <a:latin typeface="Courier" pitchFamily="2" charset="0"/>
                <a:cs typeface="Calibri" panose="020F0502020204030204" pitchFamily="34" charset="0"/>
              </a:rPr>
              <a:t>(8)</a:t>
            </a:r>
          </a:p>
          <a:p>
            <a:pPr marL="457200" lvl="1" indent="0">
              <a:buNone/>
            </a:pPr>
            <a:endParaRPr lang="de-DE" sz="2000" dirty="0"/>
          </a:p>
          <a:p>
            <a:pPr marL="457200" lvl="1" indent="0">
              <a:buNone/>
            </a:pPr>
            <a:r>
              <a:rPr lang="de-DE" sz="2000" dirty="0"/>
              <a:t>Tragen Sie Ihre Ergebnisse in die unten stehende Tabelle ein.</a:t>
            </a:r>
          </a:p>
          <a:p>
            <a:pPr marL="457200" lvl="1" indent="0" algn="ctr">
              <a:buNone/>
            </a:pPr>
            <a:r>
              <a:rPr lang="de-DE" sz="2000" b="1" dirty="0"/>
              <a:t>Fehlerhafte Einträge führen zu Punktabzug.</a:t>
            </a:r>
          </a:p>
          <a:p>
            <a:pPr marL="457200" lvl="1" indent="0" algn="ctr">
              <a:buNone/>
            </a:pPr>
            <a:endParaRPr lang="de-DE" sz="2000" b="1" dirty="0"/>
          </a:p>
          <a:p>
            <a:pPr marL="457200" lvl="1" indent="0" algn="ctr">
              <a:buNone/>
            </a:pPr>
            <a:endParaRPr lang="de-DE" sz="2000" dirty="0"/>
          </a:p>
          <a:p>
            <a:pPr marL="457200" lvl="1" indent="0">
              <a:buNone/>
            </a:pPr>
            <a:endParaRPr lang="de-DE" sz="2000" dirty="0"/>
          </a:p>
        </p:txBody>
      </p:sp>
      <p:graphicFrame>
        <p:nvGraphicFramePr>
          <p:cNvPr id="5" name="Tabelle 4"/>
          <p:cNvGraphicFramePr>
            <a:graphicFrameLocks noGrp="1"/>
          </p:cNvGraphicFramePr>
          <p:nvPr>
            <p:extLst>
              <p:ext uri="{D42A27DB-BD31-4B8C-83A1-F6EECF244321}">
                <p14:modId xmlns:p14="http://schemas.microsoft.com/office/powerpoint/2010/main" val="372925540"/>
              </p:ext>
            </p:extLst>
          </p:nvPr>
        </p:nvGraphicFramePr>
        <p:xfrm>
          <a:off x="3893550" y="4700872"/>
          <a:ext cx="4765842" cy="1483360"/>
        </p:xfrm>
        <a:graphic>
          <a:graphicData uri="http://schemas.openxmlformats.org/drawingml/2006/table">
            <a:tbl>
              <a:tblPr firstRow="1" bandRow="1">
                <a:tableStyleId>{5940675A-B579-460E-94D1-54222C63F5DA}</a:tableStyleId>
              </a:tblPr>
              <a:tblGrid>
                <a:gridCol w="1588614">
                  <a:extLst>
                    <a:ext uri="{9D8B030D-6E8A-4147-A177-3AD203B41FA5}">
                      <a16:colId xmlns:a16="http://schemas.microsoft.com/office/drawing/2014/main" val="2134938333"/>
                    </a:ext>
                  </a:extLst>
                </a:gridCol>
                <a:gridCol w="1588614">
                  <a:extLst>
                    <a:ext uri="{9D8B030D-6E8A-4147-A177-3AD203B41FA5}">
                      <a16:colId xmlns:a16="http://schemas.microsoft.com/office/drawing/2014/main" val="585757414"/>
                    </a:ext>
                  </a:extLst>
                </a:gridCol>
                <a:gridCol w="1588614">
                  <a:extLst>
                    <a:ext uri="{9D8B030D-6E8A-4147-A177-3AD203B41FA5}">
                      <a16:colId xmlns:a16="http://schemas.microsoft.com/office/drawing/2014/main" val="3665419756"/>
                    </a:ext>
                  </a:extLst>
                </a:gridCol>
              </a:tblGrid>
              <a:tr h="370840">
                <a:tc>
                  <a:txBody>
                    <a:bodyPr/>
                    <a:lstStyle/>
                    <a:p>
                      <a:pPr algn="ctr"/>
                      <a:r>
                        <a:rPr lang="de-DE" dirty="0"/>
                        <a:t>Klasse</a:t>
                      </a:r>
                    </a:p>
                  </a:txBody>
                  <a:tcPr/>
                </a:tc>
                <a:tc>
                  <a:txBody>
                    <a:bodyPr/>
                    <a:lstStyle/>
                    <a:p>
                      <a:pPr algn="ctr"/>
                      <a:r>
                        <a:rPr lang="de-DE" dirty="0"/>
                        <a:t>Objekt(e)</a:t>
                      </a:r>
                    </a:p>
                  </a:txBody>
                  <a:tcPr/>
                </a:tc>
                <a:tc>
                  <a:txBody>
                    <a:bodyPr/>
                    <a:lstStyle/>
                    <a:p>
                      <a:pPr algn="ctr"/>
                      <a:r>
                        <a:rPr lang="de-DE" dirty="0"/>
                        <a:t>Methode(n)</a:t>
                      </a:r>
                    </a:p>
                  </a:txBody>
                  <a:tcPr/>
                </a:tc>
                <a:extLst>
                  <a:ext uri="{0D108BD9-81ED-4DB2-BD59-A6C34878D82A}">
                    <a16:rowId xmlns:a16="http://schemas.microsoft.com/office/drawing/2014/main" val="292820377"/>
                  </a:ext>
                </a:extLst>
              </a:tr>
              <a:tr h="370840">
                <a:tc>
                  <a:txBody>
                    <a:bodyPr/>
                    <a:lstStyle/>
                    <a:p>
                      <a:endParaRPr lang="de-DE"/>
                    </a:p>
                  </a:txBody>
                  <a:tcPr/>
                </a:tc>
                <a:tc>
                  <a:txBody>
                    <a:bodyPr/>
                    <a:lstStyle/>
                    <a:p>
                      <a:endParaRPr lang="de-DE"/>
                    </a:p>
                  </a:txBody>
                  <a:tcPr/>
                </a:tc>
                <a:tc>
                  <a:txBody>
                    <a:bodyPr/>
                    <a:lstStyle/>
                    <a:p>
                      <a:endParaRPr lang="de-DE"/>
                    </a:p>
                  </a:txBody>
                  <a:tcPr/>
                </a:tc>
                <a:extLst>
                  <a:ext uri="{0D108BD9-81ED-4DB2-BD59-A6C34878D82A}">
                    <a16:rowId xmlns:a16="http://schemas.microsoft.com/office/drawing/2014/main" val="1739135990"/>
                  </a:ext>
                </a:extLst>
              </a:tr>
              <a:tr h="370840">
                <a:tc>
                  <a:txBody>
                    <a:bodyPr/>
                    <a:lstStyle/>
                    <a:p>
                      <a:endParaRPr lang="de-DE"/>
                    </a:p>
                  </a:txBody>
                  <a:tcPr/>
                </a:tc>
                <a:tc>
                  <a:txBody>
                    <a:bodyPr/>
                    <a:lstStyle/>
                    <a:p>
                      <a:endParaRPr lang="de-DE"/>
                    </a:p>
                  </a:txBody>
                  <a:tcPr/>
                </a:tc>
                <a:tc>
                  <a:txBody>
                    <a:bodyPr/>
                    <a:lstStyle/>
                    <a:p>
                      <a:endParaRPr lang="de-DE"/>
                    </a:p>
                  </a:txBody>
                  <a:tcPr/>
                </a:tc>
                <a:extLst>
                  <a:ext uri="{0D108BD9-81ED-4DB2-BD59-A6C34878D82A}">
                    <a16:rowId xmlns:a16="http://schemas.microsoft.com/office/drawing/2014/main" val="2255105543"/>
                  </a:ext>
                </a:extLst>
              </a:tr>
              <a:tr h="370840">
                <a:tc>
                  <a:txBody>
                    <a:bodyPr/>
                    <a:lstStyle/>
                    <a:p>
                      <a:endParaRPr lang="de-DE" dirty="0"/>
                    </a:p>
                  </a:txBody>
                  <a:tcPr/>
                </a:tc>
                <a:tc>
                  <a:txBody>
                    <a:bodyPr/>
                    <a:lstStyle/>
                    <a:p>
                      <a:endParaRPr lang="de-DE"/>
                    </a:p>
                  </a:txBody>
                  <a:tcPr/>
                </a:tc>
                <a:tc>
                  <a:txBody>
                    <a:bodyPr/>
                    <a:lstStyle/>
                    <a:p>
                      <a:endParaRPr lang="de-DE" dirty="0"/>
                    </a:p>
                  </a:txBody>
                  <a:tcPr/>
                </a:tc>
                <a:extLst>
                  <a:ext uri="{0D108BD9-81ED-4DB2-BD59-A6C34878D82A}">
                    <a16:rowId xmlns:a16="http://schemas.microsoft.com/office/drawing/2014/main" val="507414032"/>
                  </a:ext>
                </a:extLst>
              </a:tr>
            </a:tbl>
          </a:graphicData>
        </a:graphic>
      </p:graphicFrame>
      <p:sp>
        <p:nvSpPr>
          <p:cNvPr id="6" name="object 14">
            <a:extLst>
              <a:ext uri="{FF2B5EF4-FFF2-40B4-BE49-F238E27FC236}">
                <a16:creationId xmlns:a16="http://schemas.microsoft.com/office/drawing/2014/main" id="{FB9CC800-B822-1242-92BB-C55E3D600FC6}"/>
              </a:ext>
            </a:extLst>
          </p:cNvPr>
          <p:cNvSpPr txBox="1"/>
          <p:nvPr/>
        </p:nvSpPr>
        <p:spPr>
          <a:xfrm>
            <a:off x="7711437" y="6068284"/>
            <a:ext cx="3642360" cy="246221"/>
          </a:xfrm>
          <a:prstGeom prst="rect">
            <a:avLst/>
          </a:prstGeom>
        </p:spPr>
        <p:txBody>
          <a:bodyPr vert="horz" wrap="square" lIns="0" tIns="0" rIns="0" bIns="0" rtlCol="0">
            <a:spAutoFit/>
          </a:bodyPr>
          <a:lstStyle/>
          <a:p>
            <a:pPr marL="12700" algn="r">
              <a:lnSpc>
                <a:spcPct val="100000"/>
              </a:lnSpc>
            </a:pPr>
            <a:r>
              <a:rPr sz="1600" spc="-10" dirty="0">
                <a:cs typeface="Arial"/>
              </a:rPr>
              <a:t>Quelle: </a:t>
            </a:r>
            <a:r>
              <a:rPr sz="1600" spc="-10" dirty="0">
                <a:cs typeface="Arial"/>
                <a:hlinkClick r:id="" action="ppaction://noaction"/>
              </a:rPr>
              <a:t>[Humbert, </a:t>
            </a:r>
            <a:r>
              <a:rPr sz="1600" spc="35" dirty="0">
                <a:cs typeface="Arial"/>
                <a:hlinkClick r:id="" action="ppaction://noaction"/>
              </a:rPr>
              <a:t>2006,</a:t>
            </a:r>
            <a:r>
              <a:rPr sz="1600" spc="-345" dirty="0">
                <a:cs typeface="Arial"/>
              </a:rPr>
              <a:t> </a:t>
            </a:r>
            <a:r>
              <a:rPr sz="1600" spc="-80" dirty="0">
                <a:cs typeface="Arial"/>
              </a:rPr>
              <a:t>S. </a:t>
            </a:r>
            <a:r>
              <a:rPr sz="1600" spc="30" dirty="0">
                <a:cs typeface="Arial"/>
              </a:rPr>
              <a:t>231]</a:t>
            </a:r>
            <a:endParaRPr sz="1600" dirty="0">
              <a:cs typeface="Arial"/>
            </a:endParaRPr>
          </a:p>
        </p:txBody>
      </p:sp>
    </p:spTree>
    <p:extLst>
      <p:ext uri="{BB962C8B-B14F-4D97-AF65-F5344CB8AC3E}">
        <p14:creationId xmlns:p14="http://schemas.microsoft.com/office/powerpoint/2010/main" val="2905471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Aufgabenformen: Beispiel - III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22</a:t>
            </a:fld>
            <a:endParaRPr lang="de-DE" dirty="0"/>
          </a:p>
        </p:txBody>
      </p:sp>
      <p:sp>
        <p:nvSpPr>
          <p:cNvPr id="4" name="Inhaltsplatzhalter 3"/>
          <p:cNvSpPr>
            <a:spLocks noGrp="1"/>
          </p:cNvSpPr>
          <p:nvPr>
            <p:ph idx="1"/>
          </p:nvPr>
        </p:nvSpPr>
        <p:spPr>
          <a:xfrm>
            <a:off x="814134" y="1153621"/>
            <a:ext cx="10539663" cy="3232400"/>
          </a:xfrm>
          <a:solidFill>
            <a:schemeClr val="bg1">
              <a:lumMod val="95000"/>
            </a:schemeClr>
          </a:solidFill>
          <a:ln>
            <a:solidFill>
              <a:schemeClr val="tx1"/>
            </a:solidFill>
          </a:ln>
        </p:spPr>
        <p:txBody>
          <a:bodyPr>
            <a:normAutofit lnSpcReduction="10000"/>
          </a:bodyPr>
          <a:lstStyle/>
          <a:p>
            <a:pPr marL="262891" lvl="1" indent="0">
              <a:lnSpc>
                <a:spcPct val="100000"/>
              </a:lnSpc>
              <a:buNone/>
              <a:tabLst>
                <a:tab pos="758825" algn="l"/>
                <a:tab pos="759460" algn="l"/>
              </a:tabLst>
            </a:pPr>
            <a:r>
              <a:rPr lang="de-DE" sz="2000" dirty="0">
                <a:cs typeface="Times New Roman"/>
              </a:rPr>
              <a:t>Aufgabe (12 Punkte)</a:t>
            </a:r>
          </a:p>
          <a:p>
            <a:pPr marL="720091" lvl="1" indent="-457200">
              <a:lnSpc>
                <a:spcPct val="100000"/>
              </a:lnSpc>
              <a:buFont typeface="+mj-lt"/>
              <a:buAutoNum type="arabicPeriod"/>
              <a:tabLst>
                <a:tab pos="758825" algn="l"/>
                <a:tab pos="759460" algn="l"/>
              </a:tabLst>
            </a:pPr>
            <a:r>
              <a:rPr lang="de-DE" sz="2000" b="1" dirty="0">
                <a:cs typeface="Times New Roman"/>
              </a:rPr>
              <a:t>Objektorientierung – Klassen – Objekte – Methoden </a:t>
            </a:r>
          </a:p>
          <a:p>
            <a:pPr marL="720091" lvl="2" indent="0">
              <a:lnSpc>
                <a:spcPct val="100000"/>
              </a:lnSpc>
              <a:buNone/>
              <a:tabLst>
                <a:tab pos="758825" algn="l"/>
                <a:tab pos="759460" algn="l"/>
              </a:tabLst>
            </a:pPr>
            <a:r>
              <a:rPr lang="de-DE" b="1" dirty="0">
                <a:cs typeface="Times New Roman"/>
              </a:rPr>
              <a:t>[. . . ]</a:t>
            </a:r>
          </a:p>
          <a:p>
            <a:pPr marL="720091" lvl="1" indent="-457200">
              <a:lnSpc>
                <a:spcPct val="100000"/>
              </a:lnSpc>
              <a:buFont typeface="+mj-lt"/>
              <a:buAutoNum type="arabicPeriod"/>
              <a:tabLst>
                <a:tab pos="758825" algn="l"/>
                <a:tab pos="759460" algn="l"/>
              </a:tabLst>
            </a:pPr>
            <a:r>
              <a:rPr lang="de-DE" sz="2000" b="1" dirty="0">
                <a:cs typeface="Times New Roman"/>
              </a:rPr>
              <a:t>Aufgabe (9 Punkte) </a:t>
            </a:r>
          </a:p>
          <a:p>
            <a:pPr marL="720091" lvl="2" indent="0">
              <a:lnSpc>
                <a:spcPct val="100000"/>
              </a:lnSpc>
              <a:buNone/>
              <a:tabLst>
                <a:tab pos="758825" algn="l"/>
                <a:tab pos="759460" algn="l"/>
              </a:tabLst>
            </a:pPr>
            <a:r>
              <a:rPr lang="de-DE" b="1" dirty="0">
                <a:cs typeface="Times New Roman"/>
              </a:rPr>
              <a:t>Informatik – Datenschutz – Objektorientierung</a:t>
            </a:r>
          </a:p>
          <a:p>
            <a:pPr marL="262891" lvl="1" indent="0">
              <a:lnSpc>
                <a:spcPct val="100000"/>
              </a:lnSpc>
              <a:buNone/>
              <a:tabLst>
                <a:tab pos="758825" algn="l"/>
                <a:tab pos="759460" algn="l"/>
              </a:tabLst>
            </a:pPr>
            <a:endParaRPr lang="de-DE" sz="2050" dirty="0">
              <a:cs typeface="Times New Roman"/>
            </a:endParaRPr>
          </a:p>
          <a:p>
            <a:pPr marL="262891" lvl="1" indent="0">
              <a:lnSpc>
                <a:spcPct val="100000"/>
              </a:lnSpc>
              <a:buNone/>
              <a:tabLst>
                <a:tab pos="758825" algn="l"/>
                <a:tab pos="759460" algn="l"/>
              </a:tabLst>
            </a:pPr>
            <a:r>
              <a:rPr lang="de-DE" sz="2050" dirty="0">
                <a:cs typeface="Times New Roman"/>
              </a:rPr>
              <a:t>(a)	Geben Sie </a:t>
            </a:r>
            <a:r>
              <a:rPr lang="de-DE" sz="2050" b="1" dirty="0">
                <a:cs typeface="Times New Roman"/>
              </a:rPr>
              <a:t>Ihre</a:t>
            </a:r>
            <a:r>
              <a:rPr lang="de-DE" sz="2050" dirty="0">
                <a:cs typeface="Times New Roman"/>
              </a:rPr>
              <a:t> Definition für Informatik an.</a:t>
            </a:r>
          </a:p>
          <a:p>
            <a:pPr marL="262891" lvl="1" indent="0">
              <a:lnSpc>
                <a:spcPct val="100000"/>
              </a:lnSpc>
              <a:buNone/>
              <a:tabLst>
                <a:tab pos="758825" algn="l"/>
                <a:tab pos="759460" algn="l"/>
              </a:tabLst>
            </a:pPr>
            <a:r>
              <a:rPr lang="de-DE" sz="2050" dirty="0">
                <a:cs typeface="Times New Roman"/>
              </a:rPr>
              <a:t>(b)	Was bedeutet ”informationelle Selbstbestimmung“?</a:t>
            </a:r>
          </a:p>
          <a:p>
            <a:pPr marL="262891" lvl="1" indent="0">
              <a:lnSpc>
                <a:spcPct val="100000"/>
              </a:lnSpc>
              <a:buNone/>
              <a:tabLst>
                <a:tab pos="758825" algn="l"/>
                <a:tab pos="759460" algn="l"/>
              </a:tabLst>
            </a:pPr>
            <a:r>
              <a:rPr lang="de-DE" sz="2050" dirty="0">
                <a:cs typeface="Times New Roman"/>
              </a:rPr>
              <a:t>(c)	Grenzen Sie die Begriffe </a:t>
            </a:r>
            <a:r>
              <a:rPr lang="de-DE" sz="2050" b="1" dirty="0">
                <a:cs typeface="Times New Roman"/>
              </a:rPr>
              <a:t>Klasse</a:t>
            </a:r>
            <a:r>
              <a:rPr lang="de-DE" sz="2050" dirty="0">
                <a:cs typeface="Times New Roman"/>
              </a:rPr>
              <a:t> und </a:t>
            </a:r>
            <a:r>
              <a:rPr lang="de-DE" sz="2050" b="1" dirty="0">
                <a:cs typeface="Times New Roman"/>
              </a:rPr>
              <a:t>Objekt</a:t>
            </a:r>
            <a:r>
              <a:rPr lang="de-DE" sz="2050" dirty="0">
                <a:cs typeface="Times New Roman"/>
              </a:rPr>
              <a:t> voneinander ab.</a:t>
            </a:r>
          </a:p>
          <a:p>
            <a:pPr marL="262891" lvl="1" indent="0">
              <a:lnSpc>
                <a:spcPct val="100000"/>
              </a:lnSpc>
              <a:buNone/>
              <a:tabLst>
                <a:tab pos="758825" algn="l"/>
                <a:tab pos="759460" algn="l"/>
              </a:tabLst>
            </a:pPr>
            <a:endParaRPr lang="de-DE" sz="2050" dirty="0">
              <a:latin typeface="Times New Roman"/>
              <a:cs typeface="Times New Roman"/>
            </a:endParaRPr>
          </a:p>
          <a:p>
            <a:pPr marL="0" indent="0">
              <a:buNone/>
            </a:pPr>
            <a:endParaRPr lang="de-DE" dirty="0"/>
          </a:p>
        </p:txBody>
      </p:sp>
      <p:sp>
        <p:nvSpPr>
          <p:cNvPr id="5" name="Textfeld 4"/>
          <p:cNvSpPr txBox="1"/>
          <p:nvPr/>
        </p:nvSpPr>
        <p:spPr>
          <a:xfrm>
            <a:off x="814135" y="4757980"/>
            <a:ext cx="10654611" cy="1323439"/>
          </a:xfrm>
          <a:prstGeom prst="rect">
            <a:avLst/>
          </a:prstGeom>
          <a:noFill/>
        </p:spPr>
        <p:txBody>
          <a:bodyPr wrap="square" rtlCol="0">
            <a:spAutoFit/>
          </a:bodyPr>
          <a:lstStyle/>
          <a:p>
            <a:r>
              <a:rPr lang="de-DE" sz="2000" b="1" dirty="0"/>
              <a:t>Rahmenbedingungen:</a:t>
            </a:r>
          </a:p>
          <a:p>
            <a:pPr marL="342900" indent="-342900">
              <a:buFont typeface="Arial" panose="020B0604020202020204" pitchFamily="34" charset="0"/>
              <a:buChar char="•"/>
            </a:pPr>
            <a:r>
              <a:rPr lang="de-DE" sz="2000" dirty="0"/>
              <a:t>Lernzielkontrolle zu einer Unterrichtseinheit.</a:t>
            </a:r>
          </a:p>
          <a:p>
            <a:pPr marL="342900" indent="-342900">
              <a:buFont typeface="Arial" panose="020B0604020202020204" pitchFamily="34" charset="0"/>
              <a:buChar char="•"/>
            </a:pPr>
            <a:r>
              <a:rPr lang="de-DE" sz="2000" dirty="0"/>
              <a:t>Grundkurs in der 11. Jahrgangsstufe der gymnasialen Oberstufe.  </a:t>
            </a:r>
          </a:p>
          <a:p>
            <a:pPr marL="342900" indent="-342900">
              <a:buFont typeface="Arial" panose="020B0604020202020204" pitchFamily="34" charset="0"/>
              <a:buChar char="•"/>
            </a:pPr>
            <a:r>
              <a:rPr lang="de-DE" sz="2000" dirty="0"/>
              <a:t>Bearbeitungszeit: 15 Minuten.</a:t>
            </a:r>
          </a:p>
        </p:txBody>
      </p:sp>
      <p:sp>
        <p:nvSpPr>
          <p:cNvPr id="6" name="object 14">
            <a:extLst>
              <a:ext uri="{FF2B5EF4-FFF2-40B4-BE49-F238E27FC236}">
                <a16:creationId xmlns:a16="http://schemas.microsoft.com/office/drawing/2014/main" id="{8FC4BA37-EB79-2840-B88D-ED06F7608A99}"/>
              </a:ext>
            </a:extLst>
          </p:cNvPr>
          <p:cNvSpPr txBox="1"/>
          <p:nvPr/>
        </p:nvSpPr>
        <p:spPr>
          <a:xfrm>
            <a:off x="7711437" y="4539290"/>
            <a:ext cx="3642360" cy="246221"/>
          </a:xfrm>
          <a:prstGeom prst="rect">
            <a:avLst/>
          </a:prstGeom>
        </p:spPr>
        <p:txBody>
          <a:bodyPr vert="horz" wrap="square" lIns="0" tIns="0" rIns="0" bIns="0" rtlCol="0">
            <a:spAutoFit/>
          </a:bodyPr>
          <a:lstStyle/>
          <a:p>
            <a:pPr marL="12700" algn="r">
              <a:lnSpc>
                <a:spcPct val="100000"/>
              </a:lnSpc>
            </a:pPr>
            <a:r>
              <a:rPr sz="1600" spc="-10" dirty="0">
                <a:cs typeface="Arial"/>
              </a:rPr>
              <a:t>Quelle: </a:t>
            </a:r>
            <a:r>
              <a:rPr sz="1600" spc="-10" dirty="0">
                <a:cs typeface="Arial"/>
                <a:hlinkClick r:id="" action="ppaction://noaction"/>
              </a:rPr>
              <a:t>[Humbert, </a:t>
            </a:r>
            <a:r>
              <a:rPr sz="1600" spc="35" dirty="0">
                <a:cs typeface="Arial"/>
                <a:hlinkClick r:id="" action="ppaction://noaction"/>
              </a:rPr>
              <a:t>2006,</a:t>
            </a:r>
            <a:r>
              <a:rPr sz="1600" spc="-345" dirty="0">
                <a:cs typeface="Arial"/>
              </a:rPr>
              <a:t> </a:t>
            </a:r>
            <a:r>
              <a:rPr sz="1600" spc="-80" dirty="0">
                <a:cs typeface="Arial"/>
              </a:rPr>
              <a:t>S. </a:t>
            </a:r>
            <a:r>
              <a:rPr sz="1600" spc="30" dirty="0">
                <a:cs typeface="Arial"/>
              </a:rPr>
              <a:t>231]</a:t>
            </a:r>
            <a:endParaRPr sz="1600" dirty="0">
              <a:cs typeface="Arial"/>
            </a:endParaRPr>
          </a:p>
        </p:txBody>
      </p:sp>
    </p:spTree>
    <p:extLst>
      <p:ext uri="{BB962C8B-B14F-4D97-AF65-F5344CB8AC3E}">
        <p14:creationId xmlns:p14="http://schemas.microsoft.com/office/powerpoint/2010/main" val="4288165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Transparenz</a:t>
            </a:r>
          </a:p>
        </p:txBody>
      </p:sp>
      <p:sp>
        <p:nvSpPr>
          <p:cNvPr id="3" name="Foliennummernplatzhalter 2"/>
          <p:cNvSpPr>
            <a:spLocks noGrp="1"/>
          </p:cNvSpPr>
          <p:nvPr>
            <p:ph type="sldNum" sz="quarter" idx="11"/>
          </p:nvPr>
        </p:nvSpPr>
        <p:spPr/>
        <p:txBody>
          <a:bodyPr/>
          <a:lstStyle/>
          <a:p>
            <a:fld id="{726708A8-BD7C-4431-B90E-2C0CFD84E804}" type="slidenum">
              <a:rPr lang="de-DE" smtClean="0"/>
              <a:pPr/>
              <a:t>23</a:t>
            </a:fld>
            <a:endParaRPr lang="de-DE" dirty="0"/>
          </a:p>
        </p:txBody>
      </p:sp>
      <p:sp>
        <p:nvSpPr>
          <p:cNvPr id="4" name="Inhaltsplatzhalter 3"/>
          <p:cNvSpPr>
            <a:spLocks noGrp="1"/>
          </p:cNvSpPr>
          <p:nvPr>
            <p:ph idx="1"/>
          </p:nvPr>
        </p:nvSpPr>
        <p:spPr>
          <a:xfrm>
            <a:off x="814135" y="1494583"/>
            <a:ext cx="10539663" cy="2519478"/>
          </a:xfrm>
        </p:spPr>
        <p:txBody>
          <a:bodyPr>
            <a:normAutofit/>
          </a:bodyPr>
          <a:lstStyle/>
          <a:p>
            <a:pPr marL="0" indent="0">
              <a:buNone/>
            </a:pPr>
            <a:r>
              <a:rPr lang="de-DE" sz="2000" b="1" dirty="0"/>
              <a:t>Möglicher Ansatz zum Erreichen von Transparenz:</a:t>
            </a:r>
          </a:p>
          <a:p>
            <a:r>
              <a:rPr lang="de-DE" sz="2000" dirty="0"/>
              <a:t>Angabe der bei einer Aufgabe erreichbaren Maximalpunktzahl.</a:t>
            </a:r>
          </a:p>
          <a:p>
            <a:pPr lvl="1">
              <a:buFont typeface="Symbol" panose="05050102010706020507" pitchFamily="18" charset="2"/>
              <a:buChar char="-"/>
            </a:pPr>
            <a:r>
              <a:rPr lang="de-DE" sz="1600" dirty="0"/>
              <a:t>Zusammenhang zur angenommenen Bearbeitungszeit, nicht zum angenommenen  Schwierigkeitsgrad.</a:t>
            </a:r>
          </a:p>
          <a:p>
            <a:pPr lvl="1">
              <a:buFont typeface="Symbol" panose="05050102010706020507" pitchFamily="18" charset="2"/>
              <a:buChar char="-"/>
            </a:pPr>
            <a:r>
              <a:rPr lang="de-DE" sz="1600" dirty="0"/>
              <a:t>Begründung: Schwierigkeitsgrad wird von Lehrperson und Schülerinnen und Schüler nicht notwendig  in gleicher Weise eingeschätzt.</a:t>
            </a:r>
          </a:p>
          <a:p>
            <a:r>
              <a:rPr lang="de-DE" sz="2000" dirty="0"/>
              <a:t>Vorteil: Bessere Planbarkeit der Bearbeitungszeit.</a:t>
            </a:r>
          </a:p>
          <a:p>
            <a:r>
              <a:rPr lang="de-DE" sz="2000" dirty="0"/>
              <a:t>Nachteil: Keine Möglichkeit, Aufgaben im Nachhinein „abzuwerten“.</a:t>
            </a:r>
          </a:p>
          <a:p>
            <a:pPr marL="0" indent="0">
              <a:buNone/>
            </a:pPr>
            <a:endParaRPr lang="de-DE" sz="2000" dirty="0"/>
          </a:p>
        </p:txBody>
      </p:sp>
    </p:spTree>
    <p:extLst>
      <p:ext uri="{BB962C8B-B14F-4D97-AF65-F5344CB8AC3E}">
        <p14:creationId xmlns:p14="http://schemas.microsoft.com/office/powerpoint/2010/main" val="39079499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Sequenzierung</a:t>
            </a:r>
          </a:p>
        </p:txBody>
      </p:sp>
      <p:sp>
        <p:nvSpPr>
          <p:cNvPr id="3" name="Foliennummernplatzhalter 2"/>
          <p:cNvSpPr>
            <a:spLocks noGrp="1"/>
          </p:cNvSpPr>
          <p:nvPr>
            <p:ph type="sldNum" sz="quarter" idx="11"/>
          </p:nvPr>
        </p:nvSpPr>
        <p:spPr/>
        <p:txBody>
          <a:bodyPr/>
          <a:lstStyle/>
          <a:p>
            <a:fld id="{726708A8-BD7C-4431-B90E-2C0CFD84E804}" type="slidenum">
              <a:rPr lang="de-DE" smtClean="0"/>
              <a:pPr/>
              <a:t>24</a:t>
            </a:fld>
            <a:endParaRPr lang="de-DE" dirty="0"/>
          </a:p>
        </p:txBody>
      </p:sp>
      <p:sp>
        <p:nvSpPr>
          <p:cNvPr id="4" name="Inhaltsplatzhalter 3"/>
          <p:cNvSpPr>
            <a:spLocks noGrp="1"/>
          </p:cNvSpPr>
          <p:nvPr>
            <p:ph idx="1"/>
          </p:nvPr>
        </p:nvSpPr>
        <p:spPr>
          <a:xfrm>
            <a:off x="814134" y="1153620"/>
            <a:ext cx="10539663" cy="4673743"/>
          </a:xfrm>
        </p:spPr>
        <p:txBody>
          <a:bodyPr>
            <a:normAutofit/>
          </a:bodyPr>
          <a:lstStyle/>
          <a:p>
            <a:pPr marL="0" indent="0">
              <a:buNone/>
            </a:pPr>
            <a:r>
              <a:rPr lang="de-DE" sz="2000" b="1" dirty="0"/>
              <a:t>Sequenzierung von Aufgaben:</a:t>
            </a:r>
          </a:p>
          <a:p>
            <a:r>
              <a:rPr lang="de-DE" sz="2000" dirty="0"/>
              <a:t>[Humbert, 2006]: 80% der Schülerinnen und Schüler arbeiten die Aufgaben „von vorne nach hinten“ ab. </a:t>
            </a:r>
          </a:p>
          <a:p>
            <a:r>
              <a:rPr lang="de-DE" sz="2000" dirty="0"/>
              <a:t>Empfehlungen:</a:t>
            </a:r>
          </a:p>
          <a:p>
            <a:pPr lvl="1">
              <a:buFont typeface="Symbol" panose="05050102010706020507" pitchFamily="18" charset="2"/>
              <a:buChar char="-"/>
            </a:pPr>
            <a:r>
              <a:rPr lang="de-DE" sz="1600" dirty="0"/>
              <a:t>Beginn mit einfachen Aufgaben, um Prüfungsanspannung abzumildern.</a:t>
            </a:r>
          </a:p>
          <a:p>
            <a:pPr lvl="1">
              <a:buFont typeface="Symbol" panose="05050102010706020507" pitchFamily="18" charset="2"/>
              <a:buChar char="-"/>
            </a:pPr>
            <a:r>
              <a:rPr lang="de-DE" sz="1600" dirty="0"/>
              <a:t>Versuch, sich innerhalb von Teilaufgaben von einfachen zu komplexeren Problemlösestrategien zu  steigern.</a:t>
            </a:r>
          </a:p>
          <a:p>
            <a:pPr lvl="1">
              <a:buFont typeface="Symbol" panose="05050102010706020507" pitchFamily="18" charset="2"/>
              <a:buChar char="-"/>
            </a:pPr>
            <a:r>
              <a:rPr lang="de-DE" sz="1600" dirty="0"/>
              <a:t>Einfache Aufgaben ”am Ende“ werden von schwächeren Schülerinnen und Schüler im Regelfall selten „erreicht“.</a:t>
            </a:r>
          </a:p>
          <a:p>
            <a:r>
              <a:rPr lang="de-DE" sz="2000" dirty="0"/>
              <a:t>Alternative Sequenzierungsweise:</a:t>
            </a:r>
          </a:p>
          <a:p>
            <a:pPr lvl="1">
              <a:buFont typeface="Symbol" panose="05050102010706020507" pitchFamily="18" charset="2"/>
              <a:buChar char="-"/>
            </a:pPr>
            <a:r>
              <a:rPr lang="de-DE" sz="1600" dirty="0"/>
              <a:t>Chronologie in der Prüfung entspricht Chronologie im Unterricht.</a:t>
            </a:r>
          </a:p>
          <a:p>
            <a:pPr lvl="1">
              <a:buFont typeface="Symbol" panose="05050102010706020507" pitchFamily="18" charset="2"/>
              <a:buChar char="-"/>
            </a:pPr>
            <a:r>
              <a:rPr lang="de-DE" sz="1600" dirty="0"/>
              <a:t>Vorteil: Klarere inhaltliche Hinweise an Schülerinnen und Schüler.</a:t>
            </a:r>
          </a:p>
          <a:p>
            <a:pPr lvl="1">
              <a:buFont typeface="Symbol" panose="05050102010706020507" pitchFamily="18" charset="2"/>
              <a:buChar char="-"/>
            </a:pPr>
            <a:r>
              <a:rPr lang="de-DE" sz="1600" dirty="0"/>
              <a:t>Nachteil: Keine Aussage über relativen Schwierigkeitsgrad.</a:t>
            </a:r>
          </a:p>
          <a:p>
            <a:pPr marL="0" indent="0">
              <a:buNone/>
            </a:pPr>
            <a:endParaRPr lang="de-DE" sz="2000" dirty="0"/>
          </a:p>
          <a:p>
            <a:pPr marL="0" indent="0">
              <a:buNone/>
            </a:pPr>
            <a:endParaRPr lang="de-DE" sz="2000" dirty="0"/>
          </a:p>
          <a:p>
            <a:pPr marL="0" indent="0">
              <a:buNone/>
            </a:pPr>
            <a:endParaRPr lang="de-DE" sz="2000" dirty="0"/>
          </a:p>
        </p:txBody>
      </p:sp>
    </p:spTree>
    <p:extLst>
      <p:ext uri="{BB962C8B-B14F-4D97-AF65-F5344CB8AC3E}">
        <p14:creationId xmlns:p14="http://schemas.microsoft.com/office/powerpoint/2010/main" val="7036249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Musterlösungen</a:t>
            </a:r>
          </a:p>
        </p:txBody>
      </p:sp>
      <p:sp>
        <p:nvSpPr>
          <p:cNvPr id="3" name="Foliennummernplatzhalter 2"/>
          <p:cNvSpPr>
            <a:spLocks noGrp="1"/>
          </p:cNvSpPr>
          <p:nvPr>
            <p:ph type="sldNum" sz="quarter" idx="11"/>
          </p:nvPr>
        </p:nvSpPr>
        <p:spPr/>
        <p:txBody>
          <a:bodyPr/>
          <a:lstStyle/>
          <a:p>
            <a:fld id="{726708A8-BD7C-4431-B90E-2C0CFD84E804}" type="slidenum">
              <a:rPr lang="de-DE" smtClean="0"/>
              <a:pPr/>
              <a:t>25</a:t>
            </a:fld>
            <a:endParaRPr lang="de-DE" dirty="0"/>
          </a:p>
        </p:txBody>
      </p:sp>
      <p:sp>
        <p:nvSpPr>
          <p:cNvPr id="4" name="Inhaltsplatzhalter 3"/>
          <p:cNvSpPr>
            <a:spLocks noGrp="1"/>
          </p:cNvSpPr>
          <p:nvPr>
            <p:ph idx="1"/>
          </p:nvPr>
        </p:nvSpPr>
        <p:spPr/>
        <p:txBody>
          <a:bodyPr>
            <a:normAutofit/>
          </a:bodyPr>
          <a:lstStyle/>
          <a:p>
            <a:pPr marL="0" indent="0">
              <a:buNone/>
            </a:pPr>
            <a:r>
              <a:rPr lang="de-DE" sz="2000" b="1" dirty="0"/>
              <a:t>Grundsatz</a:t>
            </a:r>
            <a:r>
              <a:rPr lang="de-DE" sz="2000" dirty="0"/>
              <a:t>:</a:t>
            </a:r>
          </a:p>
          <a:p>
            <a:r>
              <a:rPr lang="de-DE" sz="2000" dirty="0"/>
              <a:t>Erstellen einer Musterlösung </a:t>
            </a:r>
            <a:r>
              <a:rPr lang="de-DE" sz="2000" b="1" dirty="0">
                <a:solidFill>
                  <a:schemeClr val="accent1"/>
                </a:solidFill>
              </a:rPr>
              <a:t>vor</a:t>
            </a:r>
            <a:r>
              <a:rPr lang="de-DE" sz="2000" dirty="0"/>
              <a:t> Durchführung der Prüfung.</a:t>
            </a:r>
          </a:p>
          <a:p>
            <a:pPr marL="0" indent="0">
              <a:buNone/>
            </a:pPr>
            <a:endParaRPr lang="de-DE" sz="2000" dirty="0"/>
          </a:p>
          <a:p>
            <a:pPr marL="0" indent="0">
              <a:buNone/>
            </a:pPr>
            <a:r>
              <a:rPr lang="de-DE" sz="2000" b="1" dirty="0"/>
              <a:t>Begründung</a:t>
            </a:r>
            <a:r>
              <a:rPr lang="de-DE" sz="2000" dirty="0"/>
              <a:t>:</a:t>
            </a:r>
          </a:p>
          <a:p>
            <a:r>
              <a:rPr lang="de-DE" sz="2000" dirty="0"/>
              <a:t>Möglichkeit, Detailprobleme rechtzeitig zu finden.</a:t>
            </a:r>
          </a:p>
          <a:p>
            <a:pPr lvl="1"/>
            <a:r>
              <a:rPr lang="de-DE" sz="1600" dirty="0"/>
              <a:t>Sind alle Bezeichnungen (gerade bei mehrteiligen Aufgaben) konsistent?</a:t>
            </a:r>
          </a:p>
          <a:p>
            <a:r>
              <a:rPr lang="de-DE" sz="2000" dirty="0"/>
              <a:t>Zerlegen der Lösung in Teilschritte.</a:t>
            </a:r>
          </a:p>
          <a:p>
            <a:pPr lvl="1"/>
            <a:r>
              <a:rPr lang="de-DE" sz="1600" dirty="0"/>
              <a:t>Festlegen der einzelnen Schritte und ihrer </a:t>
            </a:r>
            <a:r>
              <a:rPr lang="de-DE" sz="1600" dirty="0" err="1"/>
              <a:t>Bepunktung</a:t>
            </a:r>
            <a:r>
              <a:rPr lang="de-DE" sz="1600" dirty="0"/>
              <a:t>.</a:t>
            </a:r>
          </a:p>
          <a:p>
            <a:pPr lvl="1"/>
            <a:r>
              <a:rPr lang="de-DE" sz="1600" dirty="0"/>
              <a:t>Überprüfung, ob Anforderungsbereich III nicht überbetont ist.</a:t>
            </a:r>
          </a:p>
          <a:p>
            <a:r>
              <a:rPr lang="de-DE" sz="2000" dirty="0"/>
              <a:t>Feststellung der Bearbeitungszeit durch Schülerinnen und Schüler.</a:t>
            </a:r>
          </a:p>
          <a:p>
            <a:pPr lvl="1"/>
            <a:r>
              <a:rPr lang="de-DE" sz="1600" dirty="0"/>
              <a:t>Festhalten der eigenen Bearbeitungszeit (inkl. Lesen der Aufgabe).</a:t>
            </a:r>
          </a:p>
          <a:p>
            <a:pPr lvl="1"/>
            <a:r>
              <a:rPr lang="de-DE" sz="1600" dirty="0"/>
              <a:t>Multiplikation mit einem Faktor zwischen zwei und vier (Erfahrungswerte mit der Lerngruppe  berücksichtigen) ergibt die gesuchte Bearbeitungszeit der Schülerinnen und Schüler.</a:t>
            </a:r>
          </a:p>
          <a:p>
            <a:pPr marL="0" indent="0">
              <a:buNone/>
            </a:pPr>
            <a:endParaRPr lang="de-DE" sz="2000" dirty="0"/>
          </a:p>
        </p:txBody>
      </p:sp>
    </p:spTree>
    <p:extLst>
      <p:ext uri="{BB962C8B-B14F-4D97-AF65-F5344CB8AC3E}">
        <p14:creationId xmlns:p14="http://schemas.microsoft.com/office/powerpoint/2010/main" val="42642907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Projektarbeit</a:t>
            </a:r>
          </a:p>
        </p:txBody>
      </p:sp>
      <p:sp>
        <p:nvSpPr>
          <p:cNvPr id="3" name="Foliennummernplatzhalter 2"/>
          <p:cNvSpPr>
            <a:spLocks noGrp="1"/>
          </p:cNvSpPr>
          <p:nvPr>
            <p:ph type="sldNum" sz="quarter" idx="11"/>
          </p:nvPr>
        </p:nvSpPr>
        <p:spPr/>
        <p:txBody>
          <a:bodyPr/>
          <a:lstStyle/>
          <a:p>
            <a:fld id="{726708A8-BD7C-4431-B90E-2C0CFD84E804}" type="slidenum">
              <a:rPr lang="de-DE" smtClean="0"/>
              <a:pPr/>
              <a:t>26</a:t>
            </a:fld>
            <a:endParaRPr lang="de-DE" dirty="0"/>
          </a:p>
        </p:txBody>
      </p:sp>
      <p:sp>
        <p:nvSpPr>
          <p:cNvPr id="4" name="Inhaltsplatzhalter 3"/>
          <p:cNvSpPr>
            <a:spLocks noGrp="1"/>
          </p:cNvSpPr>
          <p:nvPr>
            <p:ph idx="1"/>
          </p:nvPr>
        </p:nvSpPr>
        <p:spPr/>
        <p:txBody>
          <a:bodyPr>
            <a:noAutofit/>
          </a:bodyPr>
          <a:lstStyle/>
          <a:p>
            <a:pPr marL="0" indent="0">
              <a:buNone/>
            </a:pPr>
            <a:r>
              <a:rPr lang="de-DE" sz="2000" b="1" dirty="0"/>
              <a:t>Definition von Projektarbeit:</a:t>
            </a:r>
          </a:p>
          <a:p>
            <a:r>
              <a:rPr lang="de-DE" sz="2000" dirty="0"/>
              <a:t>Ziel:</a:t>
            </a:r>
          </a:p>
          <a:p>
            <a:pPr marL="457200" lvl="1" indent="0">
              <a:buNone/>
            </a:pPr>
            <a:r>
              <a:rPr lang="de-DE" sz="1600" dirty="0"/>
              <a:t>„Erstellung eines Softwareprodukts einschließlich einer benutzerbezogenen und einer  wartungsbezogenen Dokumentation.“ 							[Lehmann, 1992, S. 34]</a:t>
            </a:r>
          </a:p>
          <a:p>
            <a:pPr marL="0" indent="0">
              <a:buNone/>
            </a:pPr>
            <a:r>
              <a:rPr lang="de-DE" sz="2000" b="1" dirty="0"/>
              <a:t>Einbettung in die Unterrichtsplanung:</a:t>
            </a:r>
          </a:p>
          <a:p>
            <a:r>
              <a:rPr lang="de-DE" sz="2000" dirty="0"/>
              <a:t>Im Vorfeld: Methodik der Software-Entwicklung.</a:t>
            </a:r>
          </a:p>
          <a:p>
            <a:pPr lvl="1">
              <a:buFont typeface="Symbol" panose="05050102010706020507" pitchFamily="18" charset="2"/>
              <a:buChar char="-"/>
            </a:pPr>
            <a:r>
              <a:rPr lang="de-DE" sz="1600" dirty="0"/>
              <a:t>Wichtig: Notwendigkeit eines methodischen Vorgehens (</a:t>
            </a:r>
            <a:r>
              <a:rPr lang="de-DE" sz="1600" i="1" dirty="0"/>
              <a:t>Software Life Cycle</a:t>
            </a:r>
            <a:r>
              <a:rPr lang="de-DE" sz="1600" dirty="0"/>
              <a:t>).</a:t>
            </a:r>
          </a:p>
          <a:p>
            <a:pPr lvl="1">
              <a:buFont typeface="Symbol" panose="05050102010706020507" pitchFamily="18" charset="2"/>
              <a:buChar char="-"/>
            </a:pPr>
            <a:r>
              <a:rPr lang="de-DE" sz="1600" dirty="0"/>
              <a:t>Nicht notwendig/möglich: Darstellung und Umsetzung mehrerer </a:t>
            </a:r>
            <a:r>
              <a:rPr lang="de-DE" sz="1600" dirty="0" err="1"/>
              <a:t>Methodiken</a:t>
            </a:r>
            <a:r>
              <a:rPr lang="de-DE" sz="1600" dirty="0"/>
              <a:t>.</a:t>
            </a:r>
          </a:p>
          <a:p>
            <a:r>
              <a:rPr lang="de-DE" sz="2000" dirty="0"/>
              <a:t>Im Vorfeld: Entwicklung „im Kleinen“.</a:t>
            </a:r>
          </a:p>
          <a:p>
            <a:pPr lvl="1">
              <a:buFont typeface="Symbol" panose="05050102010706020507" pitchFamily="18" charset="2"/>
              <a:buChar char="-"/>
            </a:pPr>
            <a:r>
              <a:rPr lang="de-DE" sz="1600" dirty="0"/>
              <a:t>Arbeit mit Prozeduren/Methoden.</a:t>
            </a:r>
          </a:p>
          <a:p>
            <a:pPr lvl="1">
              <a:buFont typeface="Symbol" panose="05050102010706020507" pitchFamily="18" charset="2"/>
              <a:buChar char="-"/>
            </a:pPr>
            <a:r>
              <a:rPr lang="de-DE" sz="1600" dirty="0"/>
              <a:t>Umgang mit Entwicklungswerkzeugen.</a:t>
            </a:r>
          </a:p>
          <a:p>
            <a:r>
              <a:rPr lang="de-DE" sz="2000" dirty="0"/>
              <a:t>Ideal: Analyse eines „geeigneten“ fertigen Softwareprodukts.</a:t>
            </a:r>
          </a:p>
          <a:p>
            <a:endParaRPr lang="de-DE" sz="2000" dirty="0"/>
          </a:p>
          <a:p>
            <a:pPr marL="0" indent="0">
              <a:buNone/>
            </a:pPr>
            <a:r>
              <a:rPr lang="de-DE" sz="1600" dirty="0"/>
              <a:t>Grundlage für diesen Abschnitt: [Lehmann, 1992]</a:t>
            </a:r>
          </a:p>
          <a:p>
            <a:pPr marL="0" indent="0">
              <a:buNone/>
            </a:pPr>
            <a:endParaRPr lang="de-DE" sz="2000" dirty="0"/>
          </a:p>
        </p:txBody>
      </p:sp>
    </p:spTree>
    <p:extLst>
      <p:ext uri="{BB962C8B-B14F-4D97-AF65-F5344CB8AC3E}">
        <p14:creationId xmlns:p14="http://schemas.microsoft.com/office/powerpoint/2010/main" val="38526935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Aspekte der Projektarbeit</a:t>
            </a:r>
          </a:p>
        </p:txBody>
      </p:sp>
      <p:sp>
        <p:nvSpPr>
          <p:cNvPr id="3" name="Foliennummernplatzhalter 2"/>
          <p:cNvSpPr>
            <a:spLocks noGrp="1"/>
          </p:cNvSpPr>
          <p:nvPr>
            <p:ph type="sldNum" sz="quarter" idx="11"/>
          </p:nvPr>
        </p:nvSpPr>
        <p:spPr/>
        <p:txBody>
          <a:bodyPr/>
          <a:lstStyle/>
          <a:p>
            <a:fld id="{726708A8-BD7C-4431-B90E-2C0CFD84E804}" type="slidenum">
              <a:rPr lang="de-DE" smtClean="0"/>
              <a:pPr/>
              <a:t>27</a:t>
            </a:fld>
            <a:endParaRPr lang="de-DE" dirty="0"/>
          </a:p>
        </p:txBody>
      </p:sp>
      <p:pic>
        <p:nvPicPr>
          <p:cNvPr id="5" name="Inhaltsplatzhalt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24641" y="770022"/>
            <a:ext cx="6918649" cy="4615330"/>
          </a:xfrm>
        </p:spPr>
      </p:pic>
      <p:sp>
        <p:nvSpPr>
          <p:cNvPr id="7" name="Textfeld 6"/>
          <p:cNvSpPr txBox="1"/>
          <p:nvPr/>
        </p:nvSpPr>
        <p:spPr>
          <a:xfrm>
            <a:off x="7667995" y="5784130"/>
            <a:ext cx="3750590" cy="369332"/>
          </a:xfrm>
          <a:prstGeom prst="rect">
            <a:avLst/>
          </a:prstGeom>
          <a:noFill/>
        </p:spPr>
        <p:txBody>
          <a:bodyPr wrap="square" rtlCol="0">
            <a:spAutoFit/>
          </a:bodyPr>
          <a:lstStyle/>
          <a:p>
            <a:pPr algn="r"/>
            <a:r>
              <a:rPr lang="de-DE"/>
              <a:t>Nach: [Lehmann, 1992, S. 34]</a:t>
            </a:r>
            <a:endParaRPr lang="de-DE" dirty="0"/>
          </a:p>
        </p:txBody>
      </p:sp>
    </p:spTree>
    <p:extLst>
      <p:ext uri="{BB962C8B-B14F-4D97-AF65-F5344CB8AC3E}">
        <p14:creationId xmlns:p14="http://schemas.microsoft.com/office/powerpoint/2010/main" val="7065524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Bewertung in Arbeitsgruppen</a:t>
            </a:r>
          </a:p>
        </p:txBody>
      </p:sp>
      <p:sp>
        <p:nvSpPr>
          <p:cNvPr id="3" name="Foliennummernplatzhalter 2"/>
          <p:cNvSpPr>
            <a:spLocks noGrp="1"/>
          </p:cNvSpPr>
          <p:nvPr>
            <p:ph type="sldNum" sz="quarter" idx="11"/>
          </p:nvPr>
        </p:nvSpPr>
        <p:spPr/>
        <p:txBody>
          <a:bodyPr/>
          <a:lstStyle/>
          <a:p>
            <a:fld id="{726708A8-BD7C-4431-B90E-2C0CFD84E804}" type="slidenum">
              <a:rPr lang="de-DE" smtClean="0"/>
              <a:pPr/>
              <a:t>28</a:t>
            </a:fld>
            <a:endParaRPr lang="de-DE" dirty="0"/>
          </a:p>
        </p:txBody>
      </p:sp>
      <p:sp>
        <p:nvSpPr>
          <p:cNvPr id="4" name="Inhaltsplatzhalter 3"/>
          <p:cNvSpPr>
            <a:spLocks noGrp="1"/>
          </p:cNvSpPr>
          <p:nvPr>
            <p:ph idx="1"/>
          </p:nvPr>
        </p:nvSpPr>
        <p:spPr>
          <a:xfrm>
            <a:off x="814134" y="1153620"/>
            <a:ext cx="10539663" cy="4813227"/>
          </a:xfrm>
        </p:spPr>
        <p:txBody>
          <a:bodyPr>
            <a:normAutofit/>
          </a:bodyPr>
          <a:lstStyle/>
          <a:p>
            <a:pPr marL="0" indent="0">
              <a:buNone/>
            </a:pPr>
            <a:r>
              <a:rPr lang="de-DE" sz="2000" b="1" dirty="0"/>
              <a:t>Hauptproblematik:</a:t>
            </a:r>
          </a:p>
          <a:p>
            <a:r>
              <a:rPr lang="de-DE" sz="2000" dirty="0"/>
              <a:t>Feststellung der in </a:t>
            </a:r>
            <a:r>
              <a:rPr lang="de-DE" sz="2000" b="1" dirty="0">
                <a:solidFill>
                  <a:schemeClr val="accent1"/>
                </a:solidFill>
              </a:rPr>
              <a:t>Gruppen</a:t>
            </a:r>
            <a:r>
              <a:rPr lang="de-DE" sz="2000" dirty="0"/>
              <a:t>arbeit erbrachten </a:t>
            </a:r>
            <a:r>
              <a:rPr lang="de-DE" sz="2000" b="1" dirty="0">
                <a:solidFill>
                  <a:schemeClr val="accent1"/>
                </a:solidFill>
              </a:rPr>
              <a:t>Individual</a:t>
            </a:r>
            <a:r>
              <a:rPr lang="de-DE" sz="2000" dirty="0"/>
              <a:t>leistung.</a:t>
            </a:r>
          </a:p>
          <a:p>
            <a:r>
              <a:rPr lang="de-DE" sz="2000" dirty="0"/>
              <a:t>Nicht sinnvoll: Identische Noten für alle Gruppenmitglieder.</a:t>
            </a:r>
          </a:p>
          <a:p>
            <a:r>
              <a:rPr lang="de-DE" sz="2000" dirty="0"/>
              <a:t>Trotzdem: Bewertung der Gruppenleistung.</a:t>
            </a:r>
          </a:p>
          <a:p>
            <a:pPr marL="0" indent="0">
              <a:buNone/>
            </a:pPr>
            <a:endParaRPr lang="de-DE" sz="2000" dirty="0"/>
          </a:p>
          <a:p>
            <a:pPr marL="0" indent="0">
              <a:buNone/>
            </a:pPr>
            <a:r>
              <a:rPr lang="de-DE" sz="2000" b="1" dirty="0"/>
              <a:t>Mögliches Vorgehen:</a:t>
            </a:r>
          </a:p>
          <a:p>
            <a:r>
              <a:rPr lang="de-DE" sz="2000" dirty="0"/>
              <a:t>Gemeinsame </a:t>
            </a:r>
            <a:r>
              <a:rPr lang="de-DE" sz="2000" b="1" dirty="0" err="1">
                <a:solidFill>
                  <a:schemeClr val="accent1"/>
                </a:solidFill>
              </a:rPr>
              <a:t>Teil</a:t>
            </a:r>
            <a:r>
              <a:rPr lang="de-DE" sz="2000" dirty="0" err="1"/>
              <a:t>note</a:t>
            </a:r>
            <a:r>
              <a:rPr lang="de-DE" sz="2000" dirty="0"/>
              <a:t> für Gruppenergebnis.</a:t>
            </a:r>
          </a:p>
          <a:p>
            <a:pPr lvl="1">
              <a:buFont typeface="Symbol" panose="05050102010706020507" pitchFamily="18" charset="2"/>
              <a:buChar char="-"/>
            </a:pPr>
            <a:r>
              <a:rPr lang="de-DE" sz="1600" dirty="0"/>
              <a:t>Ist das Programm lauffähig? Wie ist das Produkt dokumentiert?</a:t>
            </a:r>
          </a:p>
          <a:p>
            <a:r>
              <a:rPr lang="de-DE" sz="2000" dirty="0"/>
              <a:t>Einzelbewertungen (Beispiele):</a:t>
            </a:r>
          </a:p>
          <a:p>
            <a:pPr lvl="1">
              <a:buFont typeface="Symbol" panose="05050102010706020507" pitchFamily="18" charset="2"/>
              <a:buChar char="-"/>
            </a:pPr>
            <a:r>
              <a:rPr lang="de-DE" sz="1600" dirty="0"/>
              <a:t>Zusammenfassung der geleisteten bzw. geplanten Arbeit.</a:t>
            </a:r>
          </a:p>
          <a:p>
            <a:pPr lvl="1">
              <a:buFont typeface="Symbol" panose="05050102010706020507" pitchFamily="18" charset="2"/>
              <a:buChar char="-"/>
            </a:pPr>
            <a:r>
              <a:rPr lang="de-DE" sz="1600" dirty="0"/>
              <a:t>Erstellung von Protokollen.</a:t>
            </a:r>
          </a:p>
          <a:p>
            <a:pPr lvl="1">
              <a:buFont typeface="Symbol" panose="05050102010706020507" pitchFamily="18" charset="2"/>
              <a:buChar char="-"/>
            </a:pPr>
            <a:r>
              <a:rPr lang="de-DE" sz="1600" dirty="0"/>
              <a:t>Vortrag der Arbeitsergebnisse vor allen Schülern.</a:t>
            </a:r>
          </a:p>
          <a:p>
            <a:pPr lvl="1">
              <a:buFont typeface="Symbol" panose="05050102010706020507" pitchFamily="18" charset="2"/>
              <a:buChar char="-"/>
            </a:pPr>
            <a:r>
              <a:rPr lang="de-DE" sz="1600" b="1" dirty="0">
                <a:solidFill>
                  <a:schemeClr val="accent1"/>
                </a:solidFill>
              </a:rPr>
              <a:t>Wichtig</a:t>
            </a:r>
            <a:r>
              <a:rPr lang="de-DE" sz="1600" dirty="0"/>
              <a:t>: Bezug zum Schwierigkeitsgrad der zu erledigenden Aufgabe.</a:t>
            </a:r>
          </a:p>
          <a:p>
            <a:pPr marL="0" indent="0">
              <a:buNone/>
            </a:pPr>
            <a:endParaRPr lang="de-DE" sz="2000" dirty="0"/>
          </a:p>
        </p:txBody>
      </p:sp>
    </p:spTree>
    <p:extLst>
      <p:ext uri="{BB962C8B-B14F-4D97-AF65-F5344CB8AC3E}">
        <p14:creationId xmlns:p14="http://schemas.microsoft.com/office/powerpoint/2010/main" val="24578135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Beobachtung von Leistungen</a:t>
            </a:r>
          </a:p>
        </p:txBody>
      </p:sp>
      <p:sp>
        <p:nvSpPr>
          <p:cNvPr id="3" name="Foliennummernplatzhalter 2"/>
          <p:cNvSpPr>
            <a:spLocks noGrp="1"/>
          </p:cNvSpPr>
          <p:nvPr>
            <p:ph type="sldNum" sz="quarter" idx="11"/>
          </p:nvPr>
        </p:nvSpPr>
        <p:spPr/>
        <p:txBody>
          <a:bodyPr/>
          <a:lstStyle/>
          <a:p>
            <a:fld id="{726708A8-BD7C-4431-B90E-2C0CFD84E804}" type="slidenum">
              <a:rPr lang="de-DE" smtClean="0"/>
              <a:pPr/>
              <a:t>29</a:t>
            </a:fld>
            <a:endParaRPr lang="de-DE" dirty="0"/>
          </a:p>
        </p:txBody>
      </p:sp>
      <p:sp>
        <p:nvSpPr>
          <p:cNvPr id="4" name="Inhaltsplatzhalter 3"/>
          <p:cNvSpPr>
            <a:spLocks noGrp="1"/>
          </p:cNvSpPr>
          <p:nvPr>
            <p:ph idx="1"/>
          </p:nvPr>
        </p:nvSpPr>
        <p:spPr>
          <a:xfrm>
            <a:off x="814135" y="1572075"/>
            <a:ext cx="10539663" cy="3526868"/>
          </a:xfrm>
        </p:spPr>
        <p:txBody>
          <a:bodyPr>
            <a:normAutofit/>
          </a:bodyPr>
          <a:lstStyle/>
          <a:p>
            <a:pPr marL="0" indent="0">
              <a:buNone/>
            </a:pPr>
            <a:r>
              <a:rPr lang="de-DE" sz="2000" b="1" dirty="0"/>
              <a:t>Bewertung durch Beobachtung:</a:t>
            </a:r>
          </a:p>
          <a:p>
            <a:r>
              <a:rPr lang="de-DE" sz="2000" dirty="0"/>
              <a:t>Beobachtung des Gruppenverhaltens und der individuellen Beiträge.</a:t>
            </a:r>
          </a:p>
          <a:p>
            <a:pPr lvl="1"/>
            <a:r>
              <a:rPr lang="de-DE" sz="1600" dirty="0"/>
              <a:t>(Passive) Teilnahme der Lehrperson an Gruppensitzungen.</a:t>
            </a:r>
          </a:p>
          <a:p>
            <a:r>
              <a:rPr lang="de-DE" sz="2000" dirty="0"/>
              <a:t>Beobachtung der Fertigkeiten im Umgang mit dem Arbeitsgerät.</a:t>
            </a:r>
          </a:p>
          <a:p>
            <a:pPr lvl="1">
              <a:buFont typeface="Symbol" panose="05050102010706020507" pitchFamily="18" charset="2"/>
              <a:buChar char="-"/>
            </a:pPr>
            <a:r>
              <a:rPr lang="de-DE" sz="1600" dirty="0"/>
              <a:t>Einsatz von „Entwicklungsumgebungen“ und ggfs. Netzwerken.</a:t>
            </a:r>
          </a:p>
          <a:p>
            <a:pPr lvl="1">
              <a:buFont typeface="Symbol" panose="05050102010706020507" pitchFamily="18" charset="2"/>
              <a:buChar char="-"/>
            </a:pPr>
            <a:r>
              <a:rPr lang="de-DE" sz="1600" dirty="0"/>
              <a:t>Möglicher Indikator: Präsenz am Arbeitsgerät.</a:t>
            </a:r>
          </a:p>
          <a:p>
            <a:pPr lvl="1">
              <a:buFont typeface="Symbol" panose="05050102010706020507" pitchFamily="18" charset="2"/>
              <a:buChar char="-"/>
            </a:pPr>
            <a:r>
              <a:rPr lang="de-DE" sz="1600" b="1" dirty="0">
                <a:solidFill>
                  <a:schemeClr val="accent1"/>
                </a:solidFill>
              </a:rPr>
              <a:t>Wichtig</a:t>
            </a:r>
            <a:r>
              <a:rPr lang="de-DE" sz="1600" dirty="0"/>
              <a:t>: Keine reine Anwendungsschulung und -bewertung.</a:t>
            </a:r>
          </a:p>
          <a:p>
            <a:r>
              <a:rPr lang="de-DE" sz="2000" dirty="0"/>
              <a:t>Beobachtung der Fertigkeiten in der Informationsbeschaffung.</a:t>
            </a:r>
          </a:p>
          <a:p>
            <a:pPr lvl="1">
              <a:buFont typeface="Symbol" panose="05050102010706020507" pitchFamily="18" charset="2"/>
              <a:buChar char="-"/>
            </a:pPr>
            <a:r>
              <a:rPr lang="de-DE" sz="1600" dirty="0"/>
              <a:t>Selbstständigkeit der Informationsbeschaffung (z.B. aus Handbüchern).</a:t>
            </a:r>
          </a:p>
          <a:p>
            <a:pPr lvl="1">
              <a:buFont typeface="Symbol" panose="05050102010706020507" pitchFamily="18" charset="2"/>
              <a:buChar char="-"/>
            </a:pPr>
            <a:r>
              <a:rPr lang="de-DE" sz="1600" dirty="0"/>
              <a:t>Qualität der Umsetzung der Hinweise der Lehrperson.</a:t>
            </a:r>
          </a:p>
          <a:p>
            <a:pPr marL="0" indent="0">
              <a:buNone/>
            </a:pPr>
            <a:endParaRPr lang="de-DE" sz="2000" dirty="0"/>
          </a:p>
        </p:txBody>
      </p:sp>
    </p:spTree>
    <p:extLst>
      <p:ext uri="{BB962C8B-B14F-4D97-AF65-F5344CB8AC3E}">
        <p14:creationId xmlns:p14="http://schemas.microsoft.com/office/powerpoint/2010/main" val="391533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Was ist Leistung? - II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3</a:t>
            </a:fld>
            <a:endParaRPr lang="de-DE" dirty="0"/>
          </a:p>
        </p:txBody>
      </p:sp>
      <p:sp>
        <p:nvSpPr>
          <p:cNvPr id="4" name="Inhaltsplatzhalter 3"/>
          <p:cNvSpPr>
            <a:spLocks noGrp="1"/>
          </p:cNvSpPr>
          <p:nvPr>
            <p:ph idx="1"/>
          </p:nvPr>
        </p:nvSpPr>
        <p:spPr>
          <a:xfrm>
            <a:off x="814134" y="2650210"/>
            <a:ext cx="10539663" cy="3673312"/>
          </a:xfrm>
        </p:spPr>
        <p:txBody>
          <a:bodyPr>
            <a:normAutofit lnSpcReduction="10000"/>
          </a:bodyPr>
          <a:lstStyle/>
          <a:p>
            <a:pPr marL="0" indent="0">
              <a:buNone/>
            </a:pPr>
            <a:r>
              <a:rPr lang="de-DE" sz="2000" b="1" dirty="0"/>
              <a:t>Definition 3.1</a:t>
            </a:r>
          </a:p>
          <a:p>
            <a:pPr marL="0" indent="0">
              <a:buNone/>
            </a:pPr>
            <a:r>
              <a:rPr lang="de-DE" sz="2000" b="1" dirty="0">
                <a:solidFill>
                  <a:schemeClr val="accent1"/>
                </a:solidFill>
              </a:rPr>
              <a:t>Leistung</a:t>
            </a:r>
            <a:r>
              <a:rPr lang="de-DE" sz="2000" dirty="0"/>
              <a:t> ist definiert als </a:t>
            </a:r>
            <a:r>
              <a:rPr lang="de-DE" sz="2000" b="1" dirty="0">
                <a:solidFill>
                  <a:schemeClr val="accent1"/>
                </a:solidFill>
              </a:rPr>
              <a:t>Ergebnis und Vollzug einer zielgerichteten Tätigkeit</a:t>
            </a:r>
            <a:r>
              <a:rPr lang="de-DE" sz="2000" dirty="0"/>
              <a:t>, die mit  </a:t>
            </a:r>
            <a:r>
              <a:rPr lang="de-DE" sz="2000" b="1" dirty="0">
                <a:solidFill>
                  <a:schemeClr val="accent1"/>
                </a:solidFill>
              </a:rPr>
              <a:t>Anstrengung</a:t>
            </a:r>
            <a:r>
              <a:rPr lang="de-DE" sz="2000" dirty="0"/>
              <a:t> und </a:t>
            </a:r>
            <a:r>
              <a:rPr lang="de-DE" sz="2000" dirty="0" err="1"/>
              <a:t>gegebenfalls</a:t>
            </a:r>
            <a:r>
              <a:rPr lang="de-DE" sz="2000" dirty="0"/>
              <a:t> mit Selbstüberwindung verbunden ist und für die  </a:t>
            </a:r>
            <a:r>
              <a:rPr lang="de-DE" sz="2000" b="1" dirty="0">
                <a:solidFill>
                  <a:schemeClr val="accent1"/>
                </a:solidFill>
              </a:rPr>
              <a:t>Gütemaßstäbe</a:t>
            </a:r>
            <a:r>
              <a:rPr lang="de-DE" sz="2000" dirty="0"/>
              <a:t> anerkannt werden, die also beurteilt wird.</a:t>
            </a:r>
          </a:p>
          <a:p>
            <a:pPr marL="0" indent="0">
              <a:buNone/>
            </a:pPr>
            <a:endParaRPr lang="de-DE" sz="2000" dirty="0"/>
          </a:p>
          <a:p>
            <a:pPr marL="0" indent="0" algn="r">
              <a:buNone/>
            </a:pPr>
            <a:r>
              <a:rPr lang="de-DE" sz="2000" dirty="0"/>
              <a:t>Quelle: [Humbert, 2006, S. 141], nach: [Klafki, 2007b, S. 228]</a:t>
            </a:r>
          </a:p>
          <a:p>
            <a:pPr marL="0" indent="0">
              <a:buNone/>
            </a:pPr>
            <a:endParaRPr lang="de-DE" sz="2000" dirty="0"/>
          </a:p>
          <a:p>
            <a:pPr marL="0" indent="0">
              <a:buNone/>
            </a:pPr>
            <a:r>
              <a:rPr lang="de-DE" sz="2000" b="1" dirty="0"/>
              <a:t>Unterscheidungen:</a:t>
            </a:r>
          </a:p>
          <a:p>
            <a:r>
              <a:rPr lang="de-DE" sz="2000" dirty="0"/>
              <a:t>Leistungsbewertung: Aussage über Stand des Lernprozesses.  </a:t>
            </a:r>
          </a:p>
          <a:p>
            <a:r>
              <a:rPr lang="de-DE" sz="2000" dirty="0"/>
              <a:t>Leistungsmessung: Aussage über momentanes Leistungsvermögen.</a:t>
            </a:r>
          </a:p>
          <a:p>
            <a:pPr marL="0" indent="0">
              <a:buNone/>
            </a:pPr>
            <a:endParaRPr lang="de-DE" sz="2000" dirty="0"/>
          </a:p>
        </p:txBody>
      </p:sp>
      <p:sp>
        <p:nvSpPr>
          <p:cNvPr id="5" name="Textfeld 4"/>
          <p:cNvSpPr txBox="1"/>
          <p:nvPr/>
        </p:nvSpPr>
        <p:spPr>
          <a:xfrm>
            <a:off x="991892" y="1069383"/>
            <a:ext cx="10058400" cy="1208868"/>
          </a:xfrm>
          <a:prstGeom prst="rect">
            <a:avLst/>
          </a:prstGeom>
          <a:solidFill>
            <a:schemeClr val="bg1">
              <a:lumMod val="95000"/>
            </a:schemeClr>
          </a:solidFill>
          <a:ln>
            <a:solidFill>
              <a:schemeClr val="tx1"/>
            </a:solidFill>
          </a:ln>
        </p:spPr>
        <p:txBody>
          <a:bodyPr wrap="square" rtlCol="0">
            <a:spAutoFit/>
          </a:bodyPr>
          <a:lstStyle/>
          <a:p>
            <a:r>
              <a:rPr lang="de-DE" dirty="0">
                <a:latin typeface="Times New Roman" panose="02020603050405020304" pitchFamily="18" charset="0"/>
                <a:cs typeface="Times New Roman" panose="02020603050405020304" pitchFamily="18" charset="0"/>
              </a:rPr>
              <a:t>Machen jene Zielsetzungen Leistung in der Schule und Erziehung zur Leistungsbereitschaft bzw. zur</a:t>
            </a:r>
          </a:p>
          <a:p>
            <a:r>
              <a:rPr lang="de-DE" dirty="0">
                <a:latin typeface="Times New Roman" panose="02020603050405020304" pitchFamily="18" charset="0"/>
                <a:cs typeface="Times New Roman" panose="02020603050405020304" pitchFamily="18" charset="0"/>
              </a:rPr>
              <a:t>Leistungsmotivation überflüssig?</a:t>
            </a:r>
          </a:p>
          <a:p>
            <a:r>
              <a:rPr lang="de-DE" dirty="0">
                <a:latin typeface="Times New Roman" panose="02020603050405020304" pitchFamily="18" charset="0"/>
                <a:cs typeface="Times New Roman" panose="02020603050405020304" pitchFamily="18" charset="0"/>
              </a:rPr>
              <a:t>Ich behaupte: Das ist keineswegs der Fall.</a:t>
            </a:r>
          </a:p>
          <a:p>
            <a:pPr algn="r"/>
            <a:r>
              <a:rPr lang="de-DE" dirty="0"/>
              <a:t>Quelle: [Klafki, 2007b, S. 228]</a:t>
            </a:r>
          </a:p>
        </p:txBody>
      </p:sp>
    </p:spTree>
    <p:extLst>
      <p:ext uri="{BB962C8B-B14F-4D97-AF65-F5344CB8AC3E}">
        <p14:creationId xmlns:p14="http://schemas.microsoft.com/office/powerpoint/2010/main" val="35118246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Bewertung des erstellten Produktes</a:t>
            </a:r>
          </a:p>
        </p:txBody>
      </p:sp>
      <p:sp>
        <p:nvSpPr>
          <p:cNvPr id="3" name="Foliennummernplatzhalter 2"/>
          <p:cNvSpPr>
            <a:spLocks noGrp="1"/>
          </p:cNvSpPr>
          <p:nvPr>
            <p:ph type="sldNum" sz="quarter" idx="11"/>
          </p:nvPr>
        </p:nvSpPr>
        <p:spPr/>
        <p:txBody>
          <a:bodyPr/>
          <a:lstStyle/>
          <a:p>
            <a:fld id="{726708A8-BD7C-4431-B90E-2C0CFD84E804}" type="slidenum">
              <a:rPr lang="de-DE" smtClean="0"/>
              <a:pPr/>
              <a:t>30</a:t>
            </a:fld>
            <a:endParaRPr lang="de-DE" dirty="0"/>
          </a:p>
        </p:txBody>
      </p:sp>
      <p:sp>
        <p:nvSpPr>
          <p:cNvPr id="4" name="Inhaltsplatzhalter 3"/>
          <p:cNvSpPr>
            <a:spLocks noGrp="1"/>
          </p:cNvSpPr>
          <p:nvPr>
            <p:ph idx="1"/>
          </p:nvPr>
        </p:nvSpPr>
        <p:spPr>
          <a:xfrm>
            <a:off x="814134" y="1153620"/>
            <a:ext cx="10539663" cy="4441268"/>
          </a:xfrm>
        </p:spPr>
        <p:txBody>
          <a:bodyPr>
            <a:normAutofit/>
          </a:bodyPr>
          <a:lstStyle/>
          <a:p>
            <a:pPr marL="0" indent="0">
              <a:buNone/>
            </a:pPr>
            <a:r>
              <a:rPr lang="de-DE" sz="2000" b="1" dirty="0"/>
              <a:t>Kriterien zur Bewertung von Programmen:</a:t>
            </a:r>
          </a:p>
          <a:p>
            <a:r>
              <a:rPr lang="de-DE" sz="2000" dirty="0"/>
              <a:t>Analyse und Entwurf.</a:t>
            </a:r>
          </a:p>
          <a:p>
            <a:pPr lvl="1">
              <a:buFont typeface="Symbol" panose="05050102010706020507" pitchFamily="18" charset="2"/>
              <a:buChar char="-"/>
            </a:pPr>
            <a:r>
              <a:rPr lang="de-DE" sz="1600" dirty="0"/>
              <a:t>Angemessene Zerlegung des Problems.</a:t>
            </a:r>
          </a:p>
          <a:p>
            <a:pPr lvl="1">
              <a:buFont typeface="Symbol" panose="05050102010706020507" pitchFamily="18" charset="2"/>
              <a:buChar char="-"/>
            </a:pPr>
            <a:r>
              <a:rPr lang="de-DE" sz="1600" dirty="0"/>
              <a:t>Passende Verwendung modularer Lösungsbestandteile.</a:t>
            </a:r>
          </a:p>
          <a:p>
            <a:r>
              <a:rPr lang="de-DE" sz="2000" dirty="0"/>
              <a:t>Umsetzung des Entwurfs.</a:t>
            </a:r>
          </a:p>
          <a:p>
            <a:pPr lvl="1">
              <a:buFont typeface="Symbol" panose="05050102010706020507" pitchFamily="18" charset="2"/>
              <a:buChar char="-"/>
            </a:pPr>
            <a:r>
              <a:rPr lang="de-DE" sz="1600" dirty="0"/>
              <a:t>Umsetzung vereinbarter Konventionen für Strukturierung, Bezeichner und Dokumentation.  Beispielliteratur: [</a:t>
            </a:r>
            <a:r>
              <a:rPr lang="de-DE" sz="1600" dirty="0" err="1"/>
              <a:t>Vermeulen</a:t>
            </a:r>
            <a:r>
              <a:rPr lang="de-DE" sz="1600" dirty="0"/>
              <a:t> et al., 2000]).</a:t>
            </a:r>
          </a:p>
          <a:p>
            <a:pPr lvl="1">
              <a:buFont typeface="Symbol" panose="05050102010706020507" pitchFamily="18" charset="2"/>
              <a:buChar char="-"/>
            </a:pPr>
            <a:r>
              <a:rPr lang="de-DE" sz="1600" dirty="0"/>
              <a:t>Verwendung zur Verfügung gestellter Werkzeuge.</a:t>
            </a:r>
          </a:p>
          <a:p>
            <a:pPr lvl="1">
              <a:buFont typeface="Symbol" panose="05050102010706020507" pitchFamily="18" charset="2"/>
              <a:buChar char="-"/>
            </a:pPr>
            <a:r>
              <a:rPr lang="de-DE" sz="1600" dirty="0"/>
              <a:t>(Originalität (Eleganz) der Lösung.)</a:t>
            </a:r>
          </a:p>
          <a:p>
            <a:pPr lvl="1">
              <a:buFont typeface="Symbol" panose="05050102010706020507" pitchFamily="18" charset="2"/>
              <a:buChar char="-"/>
            </a:pPr>
            <a:r>
              <a:rPr lang="de-DE" sz="1600" dirty="0"/>
              <a:t>(Effizienz der Lösung, z.B. bei Auswahl äquivalenter Konstrukte.)</a:t>
            </a:r>
          </a:p>
          <a:p>
            <a:r>
              <a:rPr lang="de-DE" sz="2000" dirty="0"/>
              <a:t>Fähigkeit zur Gruppenarbeit.</a:t>
            </a:r>
          </a:p>
          <a:p>
            <a:pPr lvl="1">
              <a:buFont typeface="Symbol" panose="05050102010706020507" pitchFamily="18" charset="2"/>
              <a:buChar char="-"/>
            </a:pPr>
            <a:r>
              <a:rPr lang="de-DE" sz="1600" dirty="0"/>
              <a:t>Konsistenz der verwendeten Notationen.</a:t>
            </a:r>
          </a:p>
          <a:p>
            <a:pPr lvl="1">
              <a:buFont typeface="Symbol" panose="05050102010706020507" pitchFamily="18" charset="2"/>
              <a:buChar char="-"/>
            </a:pPr>
            <a:r>
              <a:rPr lang="de-DE" sz="1600" dirty="0"/>
              <a:t>Dokumentation der Schnittstellen.</a:t>
            </a:r>
          </a:p>
          <a:p>
            <a:pPr marL="0" indent="0">
              <a:buNone/>
            </a:pPr>
            <a:endParaRPr lang="de-DE" sz="2000" dirty="0"/>
          </a:p>
        </p:txBody>
      </p:sp>
    </p:spTree>
    <p:extLst>
      <p:ext uri="{BB962C8B-B14F-4D97-AF65-F5344CB8AC3E}">
        <p14:creationId xmlns:p14="http://schemas.microsoft.com/office/powerpoint/2010/main" val="41241585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Mitteilungen von Bewertungen</a:t>
            </a:r>
          </a:p>
        </p:txBody>
      </p:sp>
      <p:sp>
        <p:nvSpPr>
          <p:cNvPr id="3" name="Foliennummernplatzhalter 2"/>
          <p:cNvSpPr>
            <a:spLocks noGrp="1"/>
          </p:cNvSpPr>
          <p:nvPr>
            <p:ph type="sldNum" sz="quarter" idx="11"/>
          </p:nvPr>
        </p:nvSpPr>
        <p:spPr/>
        <p:txBody>
          <a:bodyPr/>
          <a:lstStyle/>
          <a:p>
            <a:fld id="{726708A8-BD7C-4431-B90E-2C0CFD84E804}" type="slidenum">
              <a:rPr lang="de-DE" smtClean="0"/>
              <a:pPr/>
              <a:t>31</a:t>
            </a:fld>
            <a:endParaRPr lang="de-DE" dirty="0"/>
          </a:p>
        </p:txBody>
      </p:sp>
      <p:sp>
        <p:nvSpPr>
          <p:cNvPr id="4" name="Inhaltsplatzhalter 3"/>
          <p:cNvSpPr>
            <a:spLocks noGrp="1"/>
          </p:cNvSpPr>
          <p:nvPr>
            <p:ph idx="1"/>
          </p:nvPr>
        </p:nvSpPr>
        <p:spPr>
          <a:xfrm>
            <a:off x="814135" y="2355600"/>
            <a:ext cx="10778598" cy="3511370"/>
          </a:xfrm>
          <a:solidFill>
            <a:schemeClr val="bg1">
              <a:lumMod val="95000"/>
            </a:schemeClr>
          </a:solidFill>
          <a:ln>
            <a:solidFill>
              <a:schemeClr val="tx1"/>
            </a:solidFill>
          </a:ln>
        </p:spPr>
        <p:txBody>
          <a:bodyPr>
            <a:normAutofit fontScale="92500" lnSpcReduction="20000"/>
          </a:bodyPr>
          <a:lstStyle/>
          <a:p>
            <a:pPr marL="0" indent="0" algn="just">
              <a:buNone/>
            </a:pPr>
            <a:endParaRPr lang="de-DE" sz="2000" dirty="0"/>
          </a:p>
          <a:p>
            <a:pPr marL="0" indent="0" algn="just">
              <a:buNone/>
            </a:pPr>
            <a:r>
              <a:rPr lang="de-DE" sz="2000" dirty="0"/>
              <a:t>Gruppe A1 (Schüler s1, s2) hat sich mit der grafischen Darstellung der Ziehung von Lottozahlen </a:t>
            </a:r>
            <a:r>
              <a:rPr lang="de-DE" sz="2000" dirty="0" err="1"/>
              <a:t>befaßt</a:t>
            </a:r>
            <a:r>
              <a:rPr lang="de-DE" sz="2000" dirty="0"/>
              <a:t>.  Die Arbeit wurde sehr schnell im wesentlichen von s1 geleistet, teilweise auch in Hausarbeit. Der  entstandene Programmteil zeigt eine schöne Anwendung von Grafik (diese wurde vorher im Unterricht  nur ansatzweise behandelt) und ist recht eindrucksvoll. Nach einigen Hinweisen wurde das Programm  noch besser strukturiert. s1 konnte dann häufig Hilfestellung in anderen Gruppen leisten.</a:t>
            </a:r>
          </a:p>
          <a:p>
            <a:pPr marL="0" indent="0" algn="just">
              <a:buNone/>
            </a:pPr>
            <a:r>
              <a:rPr lang="de-DE" sz="2000" dirty="0"/>
              <a:t>s2 hat einige Ideen bei der Festlegung der Anforderungen beigetragen, sich aber sonst weitgehend an s1  „angehängt“ und sich die Programmteile erklären lassen. Am Computer war er kaum tätig.</a:t>
            </a:r>
          </a:p>
          <a:p>
            <a:pPr marL="0" indent="0" algn="just">
              <a:buNone/>
            </a:pPr>
            <a:r>
              <a:rPr lang="de-DE" sz="2000" dirty="0"/>
              <a:t>In einem kleinen (in der Darstellung wenig einfallsreichen) Referat konnte er nachweisen, dass er sich  Grundlagen der Grafikprogrammierung erarbeitet hat.</a:t>
            </a:r>
          </a:p>
          <a:p>
            <a:pPr marL="0" indent="0" algn="just">
              <a:buNone/>
            </a:pPr>
            <a:r>
              <a:rPr lang="de-DE" sz="2000" dirty="0"/>
              <a:t>Noten: s1: 1+, s2:  4</a:t>
            </a:r>
          </a:p>
          <a:p>
            <a:pPr marL="0" indent="0" algn="r">
              <a:buNone/>
            </a:pPr>
            <a:r>
              <a:rPr lang="de-DE" sz="2000" dirty="0"/>
              <a:t>Quelle: [Lehmann, 1992, S. 37]</a:t>
            </a:r>
          </a:p>
        </p:txBody>
      </p:sp>
      <p:sp>
        <p:nvSpPr>
          <p:cNvPr id="5" name="Textfeld 4"/>
          <p:cNvSpPr txBox="1"/>
          <p:nvPr/>
        </p:nvSpPr>
        <p:spPr>
          <a:xfrm>
            <a:off x="814135" y="1208868"/>
            <a:ext cx="10778598" cy="707886"/>
          </a:xfrm>
          <a:prstGeom prst="rect">
            <a:avLst/>
          </a:prstGeom>
          <a:noFill/>
        </p:spPr>
        <p:txBody>
          <a:bodyPr wrap="square" rtlCol="0">
            <a:spAutoFit/>
          </a:bodyPr>
          <a:lstStyle/>
          <a:p>
            <a:pPr marL="342900" indent="-342900">
              <a:buFont typeface="Arial" panose="020B0604020202020204" pitchFamily="34" charset="0"/>
              <a:buChar char="•"/>
            </a:pPr>
            <a:r>
              <a:rPr lang="de-DE" sz="2000" dirty="0"/>
              <a:t>Information über Bewertungskriterien </a:t>
            </a:r>
            <a:r>
              <a:rPr lang="de-DE" sz="2000" b="1" dirty="0">
                <a:solidFill>
                  <a:schemeClr val="accent1"/>
                </a:solidFill>
              </a:rPr>
              <a:t>vor</a:t>
            </a:r>
            <a:r>
              <a:rPr lang="de-DE" sz="2000" dirty="0"/>
              <a:t> Projektbeginn.  </a:t>
            </a:r>
          </a:p>
          <a:p>
            <a:pPr marL="342900" indent="-342900">
              <a:buFont typeface="Arial" panose="020B0604020202020204" pitchFamily="34" charset="0"/>
              <a:buChar char="•"/>
            </a:pPr>
            <a:r>
              <a:rPr lang="de-DE" sz="2000" dirty="0"/>
              <a:t>Rückmeldung </a:t>
            </a:r>
            <a:r>
              <a:rPr lang="de-DE" sz="2000" b="1" dirty="0">
                <a:solidFill>
                  <a:schemeClr val="accent1"/>
                </a:solidFill>
              </a:rPr>
              <a:t>während</a:t>
            </a:r>
            <a:r>
              <a:rPr lang="de-DE" sz="2000" dirty="0"/>
              <a:t> der Projektlaufzeit.</a:t>
            </a:r>
          </a:p>
        </p:txBody>
      </p:sp>
    </p:spTree>
    <p:extLst>
      <p:ext uri="{BB962C8B-B14F-4D97-AF65-F5344CB8AC3E}">
        <p14:creationId xmlns:p14="http://schemas.microsoft.com/office/powerpoint/2010/main" val="324078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Zusammenfassung</a:t>
            </a:r>
          </a:p>
        </p:txBody>
      </p:sp>
      <p:sp>
        <p:nvSpPr>
          <p:cNvPr id="3" name="Foliennummernplatzhalter 2"/>
          <p:cNvSpPr>
            <a:spLocks noGrp="1"/>
          </p:cNvSpPr>
          <p:nvPr>
            <p:ph type="sldNum" sz="quarter" idx="11"/>
          </p:nvPr>
        </p:nvSpPr>
        <p:spPr/>
        <p:txBody>
          <a:bodyPr/>
          <a:lstStyle/>
          <a:p>
            <a:fld id="{726708A8-BD7C-4431-B90E-2C0CFD84E804}" type="slidenum">
              <a:rPr lang="de-DE" smtClean="0"/>
              <a:pPr/>
              <a:t>32</a:t>
            </a:fld>
            <a:endParaRPr lang="de-DE" dirty="0"/>
          </a:p>
        </p:txBody>
      </p:sp>
      <p:sp>
        <p:nvSpPr>
          <p:cNvPr id="4" name="Inhaltsplatzhalter 3"/>
          <p:cNvSpPr>
            <a:spLocks noGrp="1"/>
          </p:cNvSpPr>
          <p:nvPr>
            <p:ph idx="1"/>
          </p:nvPr>
        </p:nvSpPr>
        <p:spPr>
          <a:xfrm>
            <a:off x="814134" y="1076128"/>
            <a:ext cx="10539663" cy="5169902"/>
          </a:xfrm>
        </p:spPr>
        <p:txBody>
          <a:bodyPr>
            <a:normAutofit/>
          </a:bodyPr>
          <a:lstStyle/>
          <a:p>
            <a:pPr marL="0" indent="0">
              <a:buNone/>
            </a:pPr>
            <a:r>
              <a:rPr lang="de-DE" sz="2200" b="1" dirty="0"/>
              <a:t>Leistung:</a:t>
            </a:r>
          </a:p>
          <a:p>
            <a:r>
              <a:rPr lang="de-DE" sz="2200" dirty="0"/>
              <a:t>Ergebnis und Vollzug einer zielgerichteten Tätigkeit,  verbunden mit Anstrengung; Existenz anerkannter  Gütemaßstäbe.</a:t>
            </a:r>
          </a:p>
          <a:p>
            <a:r>
              <a:rPr lang="de-DE" sz="2200" dirty="0"/>
              <a:t>Unterscheidung: Vergleichsstudie ↔ Unterricht.</a:t>
            </a:r>
          </a:p>
          <a:p>
            <a:pPr marL="0" indent="0">
              <a:buNone/>
            </a:pPr>
            <a:endParaRPr lang="de-DE" sz="2200" dirty="0"/>
          </a:p>
          <a:p>
            <a:pPr marL="0" indent="0">
              <a:buNone/>
            </a:pPr>
            <a:r>
              <a:rPr lang="de-DE" sz="2200" b="1" dirty="0"/>
              <a:t>Operationalisierung:</a:t>
            </a:r>
          </a:p>
          <a:p>
            <a:r>
              <a:rPr lang="de-DE" sz="2200" dirty="0"/>
              <a:t>Anforderungsbereiche „Wiedergabe“, „Transfer“, „Selbstständiges Arbeiten“.</a:t>
            </a:r>
          </a:p>
          <a:p>
            <a:pPr marL="0" indent="0">
              <a:buNone/>
            </a:pPr>
            <a:endParaRPr lang="de-DE" sz="2200" dirty="0"/>
          </a:p>
          <a:p>
            <a:pPr marL="0" indent="0">
              <a:buNone/>
            </a:pPr>
            <a:r>
              <a:rPr lang="de-DE" sz="2200" b="1" dirty="0"/>
              <a:t>Konstruktion von Prüfungen:</a:t>
            </a:r>
          </a:p>
          <a:p>
            <a:r>
              <a:rPr lang="de-DE" sz="2200" dirty="0"/>
              <a:t>Konzeption (mit Musterlösung!) sowie Formulierung von  Lernzielen bereits während der Planung.</a:t>
            </a:r>
          </a:p>
          <a:p>
            <a:r>
              <a:rPr lang="de-DE" sz="2200" dirty="0"/>
              <a:t>Aufgabenformen, Sequenzierung, Transparenz.</a:t>
            </a:r>
          </a:p>
          <a:p>
            <a:pPr marL="0" indent="0">
              <a:buNone/>
            </a:pPr>
            <a:endParaRPr lang="de-DE" dirty="0"/>
          </a:p>
        </p:txBody>
      </p:sp>
    </p:spTree>
    <p:extLst>
      <p:ext uri="{BB962C8B-B14F-4D97-AF65-F5344CB8AC3E}">
        <p14:creationId xmlns:p14="http://schemas.microsoft.com/office/powerpoint/2010/main" val="23938638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quarter" idx="10"/>
          </p:nvPr>
        </p:nvSpPr>
        <p:spPr/>
        <p:txBody>
          <a:bodyPr/>
          <a:lstStyle/>
          <a:p>
            <a:r>
              <a:rPr lang="de-DE" dirty="0"/>
              <a:t>Literaturverzeichnis</a:t>
            </a:r>
          </a:p>
        </p:txBody>
      </p:sp>
      <p:sp>
        <p:nvSpPr>
          <p:cNvPr id="3" name="Inhaltsplatzhalter 2"/>
          <p:cNvSpPr>
            <a:spLocks noGrp="1"/>
          </p:cNvSpPr>
          <p:nvPr>
            <p:ph sz="quarter" idx="11"/>
          </p:nvPr>
        </p:nvSpPr>
        <p:spPr>
          <a:xfrm>
            <a:off x="985837" y="1455738"/>
            <a:ext cx="10071183" cy="4957094"/>
          </a:xfrm>
        </p:spPr>
        <p:txBody>
          <a:bodyPr>
            <a:noAutofit/>
          </a:bodyPr>
          <a:lstStyle/>
          <a:p>
            <a:pPr marL="0" indent="0">
              <a:buNone/>
            </a:pPr>
            <a:r>
              <a:rPr lang="de-DE" sz="1600" b="1" dirty="0"/>
              <a:t>[Humbert, 2006] </a:t>
            </a:r>
            <a:r>
              <a:rPr lang="de-DE" sz="1600" dirty="0"/>
              <a:t>Humbert, Ludger: </a:t>
            </a:r>
            <a:r>
              <a:rPr lang="de-DE" sz="1600" i="1" dirty="0"/>
              <a:t>Didaktik der Informatik mit praxiserprobtem Unterrichtsmaterial</a:t>
            </a:r>
            <a:r>
              <a:rPr lang="de-DE" sz="1600" dirty="0"/>
              <a:t>. Teubner,  Wiesbaden, 2. Auflage, 2006.</a:t>
            </a:r>
          </a:p>
          <a:p>
            <a:pPr marL="0" indent="0">
              <a:buNone/>
            </a:pPr>
            <a:r>
              <a:rPr lang="de-DE" sz="1600" b="1" dirty="0"/>
              <a:t>[Klafki, 2007a] </a:t>
            </a:r>
            <a:r>
              <a:rPr lang="de-DE" sz="1600" dirty="0"/>
              <a:t>Klafki, Wolfgang: </a:t>
            </a:r>
            <a:r>
              <a:rPr lang="de-DE" sz="1600" i="1" dirty="0"/>
              <a:t>Neue Studien zur Bildungstheorie und Didaktik</a:t>
            </a:r>
            <a:r>
              <a:rPr lang="de-DE" sz="1600" dirty="0"/>
              <a:t>: </a:t>
            </a:r>
            <a:r>
              <a:rPr lang="de-DE" sz="1600" i="1" dirty="0"/>
              <a:t>Zeitgemäße Allgemeinbildung und kritisch-konstruktive Didaktik</a:t>
            </a:r>
            <a:r>
              <a:rPr lang="de-DE" sz="1600" dirty="0"/>
              <a:t>. Beltz, Weinheim und Basel, 6. Auflage, 2007a.</a:t>
            </a:r>
          </a:p>
          <a:p>
            <a:pPr marL="0" indent="0">
              <a:buNone/>
            </a:pPr>
            <a:r>
              <a:rPr lang="de-DE" sz="1600" b="1" dirty="0"/>
              <a:t>[Klafki, 2007b] </a:t>
            </a:r>
            <a:r>
              <a:rPr lang="de-DE" sz="1600" dirty="0"/>
              <a:t>Klafki, Wolfgang: </a:t>
            </a:r>
            <a:r>
              <a:rPr lang="de-DE" sz="1600" i="1" dirty="0"/>
              <a:t>Sinn und Unsinn des Leistungsprinzips in der Erziehung</a:t>
            </a:r>
            <a:r>
              <a:rPr lang="de-DE" sz="1600" dirty="0"/>
              <a:t>. In: [Klafki, 2007a], S. 209–247. Siebente Studie.</a:t>
            </a:r>
          </a:p>
          <a:p>
            <a:pPr marL="0" indent="0">
              <a:buNone/>
            </a:pPr>
            <a:r>
              <a:rPr lang="de-DE" sz="1600" b="1" dirty="0"/>
              <a:t>[Lehmann, 1992] </a:t>
            </a:r>
            <a:r>
              <a:rPr lang="de-DE" sz="1600" dirty="0"/>
              <a:t>Lehmann, Eberhard: Leistungsbewertung im Projektunterricht. LOG IN 12(5/6):33–37, 1992.</a:t>
            </a:r>
          </a:p>
          <a:p>
            <a:pPr marL="0" indent="0">
              <a:buNone/>
            </a:pPr>
            <a:r>
              <a:rPr lang="de-DE" sz="1600" b="1" dirty="0"/>
              <a:t>[MSW, 1999] </a:t>
            </a:r>
            <a:r>
              <a:rPr lang="de-DE" sz="1600" dirty="0"/>
              <a:t>Ministerium für  Schule, Weiterbildung, Wissenschaft und Forschung  des  Landes Nordrhein-  Westfalen, </a:t>
            </a:r>
            <a:r>
              <a:rPr lang="de-DE" sz="1600" dirty="0" err="1"/>
              <a:t>Hg</a:t>
            </a:r>
            <a:r>
              <a:rPr lang="de-DE" sz="1600" dirty="0"/>
              <a:t>.: </a:t>
            </a:r>
            <a:r>
              <a:rPr lang="de-DE" sz="1600" i="1" dirty="0"/>
              <a:t>Richtlinien und Lehrpläne für die Sekundarstufe II – Gymnasium/Gesamtschule in Nordrhein-  Westfalen: Informatik. </a:t>
            </a:r>
            <a:r>
              <a:rPr lang="de-DE" sz="1600" dirty="0"/>
              <a:t>Ritterbach Verlag GmbH, Frechen, 1999. Online in Internet: http://www.ritterbac  de/</a:t>
            </a:r>
            <a:r>
              <a:rPr lang="de-DE" sz="1600" dirty="0" err="1"/>
              <a:t>lp_online</a:t>
            </a:r>
            <a:r>
              <a:rPr lang="de-DE" sz="1600" dirty="0"/>
              <a:t>/4725.pdf [Stand: 2010-12-05].</a:t>
            </a:r>
          </a:p>
          <a:p>
            <a:pPr marL="0" indent="0">
              <a:buNone/>
            </a:pPr>
            <a:r>
              <a:rPr lang="de-DE" sz="1600" b="1" dirty="0"/>
              <a:t>[MSW, 2005] </a:t>
            </a:r>
            <a:r>
              <a:rPr lang="de-DE" sz="1600" dirty="0"/>
              <a:t>Ministerium für  Schule, Weiterbildung, Wissenschaft und Forschung  des  Landes Nordrhein-  Westfalen: Abitur NRW 2007: Informatik, Übersicht über die Operatoren, 2005. Online in Internet: http://www.standardsicherung.schulministerium.nrw.de/abitur-gost/getfile.php?file=  172 [Stand: 2008-05-04].</a:t>
            </a:r>
          </a:p>
          <a:p>
            <a:pPr marL="0" indent="0">
              <a:buNone/>
            </a:pPr>
            <a:r>
              <a:rPr lang="de-DE" sz="1600" b="1" dirty="0"/>
              <a:t>[Raithel, 2006] </a:t>
            </a:r>
            <a:r>
              <a:rPr lang="de-DE" sz="1600" dirty="0"/>
              <a:t>Raithel, Jürgen: </a:t>
            </a:r>
            <a:r>
              <a:rPr lang="de-DE" sz="1600" i="1" dirty="0"/>
              <a:t>Quantitative Forschung: Ein Praxiskurs</a:t>
            </a:r>
            <a:r>
              <a:rPr lang="de-DE" sz="1600" dirty="0"/>
              <a:t>. VS Verlag für Sozialwissenschaften,  Wiesbaden, 2006.</a:t>
            </a:r>
          </a:p>
          <a:p>
            <a:pPr marL="0" indent="0">
              <a:buNone/>
            </a:pPr>
            <a:r>
              <a:rPr lang="de-DE" sz="1600" b="1" dirty="0"/>
              <a:t>[</a:t>
            </a:r>
            <a:r>
              <a:rPr lang="de-DE" sz="1600" b="1" dirty="0" err="1"/>
              <a:t>Vermeulen</a:t>
            </a:r>
            <a:r>
              <a:rPr lang="de-DE" sz="1600" b="1" dirty="0"/>
              <a:t> et al., 2000] </a:t>
            </a:r>
            <a:r>
              <a:rPr lang="de-DE" sz="1600" dirty="0" err="1"/>
              <a:t>Vermeulen</a:t>
            </a:r>
            <a:r>
              <a:rPr lang="de-DE" sz="1600" dirty="0"/>
              <a:t>, </a:t>
            </a:r>
            <a:r>
              <a:rPr lang="de-DE" sz="1600" dirty="0" err="1"/>
              <a:t>Allan</a:t>
            </a:r>
            <a:r>
              <a:rPr lang="de-DE" sz="1600" dirty="0"/>
              <a:t>, Scott W.  Ambler, Greg </a:t>
            </a:r>
            <a:r>
              <a:rPr lang="de-DE" sz="1600" dirty="0" err="1"/>
              <a:t>Bumgardner</a:t>
            </a:r>
            <a:r>
              <a:rPr lang="de-DE" sz="1600" dirty="0"/>
              <a:t>, </a:t>
            </a:r>
            <a:r>
              <a:rPr lang="de-DE" sz="1600" dirty="0" err="1"/>
              <a:t>Eldon</a:t>
            </a:r>
            <a:r>
              <a:rPr lang="de-DE" sz="1600" dirty="0"/>
              <a:t> Metz, Trevor </a:t>
            </a:r>
            <a:r>
              <a:rPr lang="de-DE" sz="1600" dirty="0" err="1"/>
              <a:t>Misfeldt</a:t>
            </a:r>
            <a:r>
              <a:rPr lang="de-DE" sz="1600" dirty="0"/>
              <a:t>,  Jim  </a:t>
            </a:r>
            <a:r>
              <a:rPr lang="de-DE" sz="1600" dirty="0" err="1"/>
              <a:t>Shur</a:t>
            </a:r>
            <a:r>
              <a:rPr lang="de-DE" sz="1600" dirty="0"/>
              <a:t> und Patrick Thompson: </a:t>
            </a:r>
            <a:r>
              <a:rPr lang="de-DE" sz="1600" i="1" dirty="0"/>
              <a:t>The Elements </a:t>
            </a:r>
            <a:r>
              <a:rPr lang="de-DE" sz="1600" i="1" dirty="0" err="1"/>
              <a:t>of</a:t>
            </a:r>
            <a:r>
              <a:rPr lang="de-DE" sz="1600" i="1" dirty="0"/>
              <a:t> </a:t>
            </a:r>
            <a:r>
              <a:rPr lang="de-DE" sz="1600" i="1" dirty="0" err="1"/>
              <a:t>Java</a:t>
            </a:r>
            <a:r>
              <a:rPr lang="de-DE" sz="1600" i="1" baseline="30000" dirty="0" err="1"/>
              <a:t>TM</a:t>
            </a:r>
            <a:r>
              <a:rPr lang="de-DE" sz="1600" dirty="0"/>
              <a:t>   Style. Cambridge University Press,   Cambridge, 2000.</a:t>
            </a:r>
          </a:p>
        </p:txBody>
      </p:sp>
    </p:spTree>
    <p:extLst>
      <p:ext uri="{BB962C8B-B14F-4D97-AF65-F5344CB8AC3E}">
        <p14:creationId xmlns:p14="http://schemas.microsoft.com/office/powerpoint/2010/main" val="41871939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EA0F2E-B92F-414E-A138-ED0D1F4F710F}"/>
              </a:ext>
            </a:extLst>
          </p:cNvPr>
          <p:cNvSpPr>
            <a:spLocks noGrp="1"/>
          </p:cNvSpPr>
          <p:nvPr>
            <p:ph sz="quarter" idx="10"/>
          </p:nvPr>
        </p:nvSpPr>
        <p:spPr/>
        <p:txBody>
          <a:bodyPr/>
          <a:lstStyle/>
          <a:p>
            <a:r>
              <a:rPr lang="de-DE" dirty="0"/>
              <a:t>Hinweise</a:t>
            </a:r>
          </a:p>
        </p:txBody>
      </p:sp>
      <p:sp>
        <p:nvSpPr>
          <p:cNvPr id="3" name="Content Placeholder 2">
            <a:extLst>
              <a:ext uri="{FF2B5EF4-FFF2-40B4-BE49-F238E27FC236}">
                <a16:creationId xmlns:a16="http://schemas.microsoft.com/office/drawing/2014/main" id="{950DA1B0-D565-F54C-81FF-A84B8706DFDE}"/>
              </a:ext>
            </a:extLst>
          </p:cNvPr>
          <p:cNvSpPr>
            <a:spLocks noGrp="1"/>
          </p:cNvSpPr>
          <p:nvPr>
            <p:ph sz="quarter" idx="11"/>
          </p:nvPr>
        </p:nvSpPr>
        <p:spPr>
          <a:xfrm>
            <a:off x="3537679" y="1455738"/>
            <a:ext cx="7519341" cy="1287462"/>
          </a:xfrm>
        </p:spPr>
        <p:txBody>
          <a:bodyPr>
            <a:normAutofit/>
          </a:bodyPr>
          <a:lstStyle/>
          <a:p>
            <a:pPr marL="0" indent="0">
              <a:buNone/>
            </a:pPr>
            <a:r>
              <a:rPr lang="de-DE" dirty="0"/>
              <a:t>Materialien zur Tutorenschulung </a:t>
            </a:r>
            <a:r>
              <a:rPr lang="de-DE" dirty="0" err="1"/>
              <a:t>by</a:t>
            </a:r>
            <a:r>
              <a:rPr lang="de-DE" dirty="0"/>
              <a:t> </a:t>
            </a:r>
            <a:r>
              <a:rPr lang="de-DE" dirty="0">
                <a:hlinkClick r:id="rId2"/>
              </a:rPr>
              <a:t>Projekt KETTI: Kompetenzentwicklung von Tutorinnen und Tutoren in der Informatik</a:t>
            </a:r>
            <a:r>
              <a:rPr lang="de-DE" dirty="0"/>
              <a:t> </a:t>
            </a:r>
            <a:r>
              <a:rPr lang="de-DE" dirty="0" err="1"/>
              <a:t>is</a:t>
            </a:r>
            <a:r>
              <a:rPr lang="de-DE" dirty="0"/>
              <a:t> </a:t>
            </a:r>
            <a:r>
              <a:rPr lang="de-DE" dirty="0" err="1"/>
              <a:t>licensed</a:t>
            </a:r>
            <a:r>
              <a:rPr lang="de-DE" dirty="0"/>
              <a:t> </a:t>
            </a:r>
            <a:r>
              <a:rPr lang="de-DE" dirty="0" err="1"/>
              <a:t>under</a:t>
            </a:r>
            <a:r>
              <a:rPr lang="de-DE" dirty="0"/>
              <a:t> a </a:t>
            </a:r>
            <a:r>
              <a:rPr lang="de-DE" dirty="0">
                <a:hlinkClick r:id="rId3"/>
              </a:rPr>
              <a:t>Creative Commons Attribution-ShareAlike 4.0 International License</a:t>
            </a:r>
            <a:r>
              <a:rPr lang="de-DE" dirty="0"/>
              <a:t>.</a:t>
            </a:r>
          </a:p>
        </p:txBody>
      </p:sp>
      <p:pic>
        <p:nvPicPr>
          <p:cNvPr id="1026" name="Picture 2" descr="Creative Commons License">
            <a:extLst>
              <a:ext uri="{FF2B5EF4-FFF2-40B4-BE49-F238E27FC236}">
                <a16:creationId xmlns:a16="http://schemas.microsoft.com/office/drawing/2014/main" id="{EEFCD78B-D93F-5943-A7BA-BD27BC7EEEC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8497" y="1505758"/>
            <a:ext cx="1352296" cy="47637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43D0CDE6-83C2-6D4C-9848-73FA6EBFFDD7}"/>
              </a:ext>
            </a:extLst>
          </p:cNvPr>
          <p:cNvPicPr>
            <a:picLocks noChangeAspect="1"/>
          </p:cNvPicPr>
          <p:nvPr/>
        </p:nvPicPr>
        <p:blipFill>
          <a:blip r:embed="rId5"/>
          <a:stretch>
            <a:fillRect/>
          </a:stretch>
        </p:blipFill>
        <p:spPr>
          <a:xfrm>
            <a:off x="892160" y="2920818"/>
            <a:ext cx="2363192" cy="1677866"/>
          </a:xfrm>
          <a:prstGeom prst="rect">
            <a:avLst/>
          </a:prstGeom>
        </p:spPr>
      </p:pic>
      <p:sp>
        <p:nvSpPr>
          <p:cNvPr id="6" name="Content Placeholder 2">
            <a:extLst>
              <a:ext uri="{FF2B5EF4-FFF2-40B4-BE49-F238E27FC236}">
                <a16:creationId xmlns:a16="http://schemas.microsoft.com/office/drawing/2014/main" id="{FD419646-3543-494B-BCA2-0C8BADDCDAED}"/>
              </a:ext>
            </a:extLst>
          </p:cNvPr>
          <p:cNvSpPr txBox="1">
            <a:spLocks/>
          </p:cNvSpPr>
          <p:nvPr/>
        </p:nvSpPr>
        <p:spPr>
          <a:xfrm>
            <a:off x="3537678" y="2977099"/>
            <a:ext cx="7519341" cy="15616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DE" dirty="0"/>
              <a:t>Das Vorhaben wurde im Rahmen der Förderbekanntmachung “Begleitforschung zum Qualitätspakt Lehre” aus Mitteln des Bundesministeriums für Bildung und Forschung unter dem Förderkennzeichen 01PB14007A gefördert. Die Verantwortung für den Inhalt dieser Veröffentlichung liegt beim Autor.</a:t>
            </a:r>
          </a:p>
          <a:p>
            <a:pPr marL="0" indent="0">
              <a:buFont typeface="Arial" panose="020B0604020202020204" pitchFamily="34" charset="0"/>
              <a:buNone/>
            </a:pPr>
            <a:endParaRPr lang="de-DE" dirty="0"/>
          </a:p>
        </p:txBody>
      </p:sp>
    </p:spTree>
    <p:extLst>
      <p:ext uri="{BB962C8B-B14F-4D97-AF65-F5344CB8AC3E}">
        <p14:creationId xmlns:p14="http://schemas.microsoft.com/office/powerpoint/2010/main" val="4041734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Kriterien für Testverfahren</a:t>
            </a:r>
          </a:p>
        </p:txBody>
      </p:sp>
      <p:sp>
        <p:nvSpPr>
          <p:cNvPr id="3" name="Foliennummernplatzhalter 2"/>
          <p:cNvSpPr>
            <a:spLocks noGrp="1"/>
          </p:cNvSpPr>
          <p:nvPr>
            <p:ph type="sldNum" sz="quarter" idx="11"/>
          </p:nvPr>
        </p:nvSpPr>
        <p:spPr/>
        <p:txBody>
          <a:bodyPr/>
          <a:lstStyle/>
          <a:p>
            <a:fld id="{726708A8-BD7C-4431-B90E-2C0CFD84E804}" type="slidenum">
              <a:rPr lang="de-DE" smtClean="0"/>
              <a:pPr/>
              <a:t>4</a:t>
            </a:fld>
            <a:endParaRPr lang="de-DE" dirty="0"/>
          </a:p>
        </p:txBody>
      </p:sp>
      <p:sp>
        <p:nvSpPr>
          <p:cNvPr id="4" name="Inhaltsplatzhalter 3"/>
          <p:cNvSpPr>
            <a:spLocks noGrp="1"/>
          </p:cNvSpPr>
          <p:nvPr>
            <p:ph idx="1"/>
          </p:nvPr>
        </p:nvSpPr>
        <p:spPr/>
        <p:txBody>
          <a:bodyPr>
            <a:noAutofit/>
          </a:bodyPr>
          <a:lstStyle/>
          <a:p>
            <a:pPr marL="0" indent="0">
              <a:buNone/>
            </a:pPr>
            <a:r>
              <a:rPr lang="de-DE" sz="2000" b="1" dirty="0"/>
              <a:t>Testgütekriterien</a:t>
            </a:r>
            <a:r>
              <a:rPr lang="de-DE" sz="2000" dirty="0"/>
              <a:t>:</a:t>
            </a:r>
          </a:p>
          <a:p>
            <a:pPr marL="457200" indent="-457200">
              <a:buFont typeface="+mj-lt"/>
              <a:buAutoNum type="arabicPeriod"/>
            </a:pPr>
            <a:r>
              <a:rPr lang="de-DE" sz="2000" dirty="0"/>
              <a:t>Objektivität.</a:t>
            </a:r>
          </a:p>
          <a:p>
            <a:pPr lvl="1"/>
            <a:r>
              <a:rPr lang="de-DE" sz="1600" dirty="0"/>
              <a:t>Unabhängigkeit der Testergebnisse von Untersuchenden bzw. Auswertenden.</a:t>
            </a:r>
          </a:p>
          <a:p>
            <a:pPr lvl="1"/>
            <a:r>
              <a:rPr lang="de-DE" sz="1600" dirty="0"/>
              <a:t>Durchführungsobjektivität: Wird durch eine andere befragende Person ein anderes Antwortverhalten  erzeugt?</a:t>
            </a:r>
          </a:p>
          <a:p>
            <a:pPr lvl="1"/>
            <a:r>
              <a:rPr lang="de-DE" sz="1600" dirty="0"/>
              <a:t>Auswertungsobjektivität: Führt das identische Antwortverhalten zu identischen Messergebnissen?  </a:t>
            </a:r>
          </a:p>
          <a:p>
            <a:pPr lvl="1"/>
            <a:r>
              <a:rPr lang="de-DE" sz="1600" dirty="0"/>
              <a:t>Interpretationsobjektivität: Führen identische Untersuchungsbefunde zu identischen Folgerungen?</a:t>
            </a:r>
          </a:p>
          <a:p>
            <a:pPr marL="457200" indent="-457200">
              <a:buFont typeface="+mj-lt"/>
              <a:buAutoNum type="arabicPeriod"/>
            </a:pPr>
            <a:r>
              <a:rPr lang="de-DE" sz="2000" dirty="0"/>
              <a:t>Reliabilität.</a:t>
            </a:r>
          </a:p>
          <a:p>
            <a:pPr lvl="1"/>
            <a:r>
              <a:rPr lang="de-DE" sz="1600" dirty="0"/>
              <a:t>Messgenauigkeit der Ergebnisse bei Wiederholung der Untersuchungen. </a:t>
            </a:r>
          </a:p>
          <a:p>
            <a:pPr lvl="1"/>
            <a:r>
              <a:rPr lang="de-DE" sz="1600" dirty="0"/>
              <a:t>Methoden: </a:t>
            </a:r>
            <a:r>
              <a:rPr lang="de-DE" sz="1600" i="1" dirty="0"/>
              <a:t>„Test-</a:t>
            </a:r>
            <a:r>
              <a:rPr lang="de-DE" sz="1600" i="1" dirty="0" err="1"/>
              <a:t>Retest</a:t>
            </a:r>
            <a:r>
              <a:rPr lang="de-DE" sz="1600" i="1" dirty="0"/>
              <a:t>“, </a:t>
            </a:r>
            <a:r>
              <a:rPr lang="de-DE" sz="1600" dirty="0"/>
              <a:t>”Paralleltest“, ”Testhalbierung“.</a:t>
            </a:r>
          </a:p>
          <a:p>
            <a:pPr marL="457200" indent="-457200">
              <a:buFont typeface="+mj-lt"/>
              <a:buAutoNum type="arabicPeriod"/>
            </a:pPr>
            <a:r>
              <a:rPr lang="de-DE" sz="2000" dirty="0"/>
              <a:t>Validität.</a:t>
            </a:r>
          </a:p>
          <a:p>
            <a:pPr lvl="1"/>
            <a:r>
              <a:rPr lang="de-DE" sz="1600" dirty="0"/>
              <a:t>”Misst das Instrument tatsächlich das, was es messen soll?“  </a:t>
            </a:r>
          </a:p>
          <a:p>
            <a:pPr lvl="1"/>
            <a:r>
              <a:rPr lang="de-DE" sz="1600" dirty="0"/>
              <a:t>Hauptziel der quantitativen Sozialforschung </a:t>
            </a:r>
            <a:r>
              <a:rPr lang="de-DE" sz="1600" dirty="0">
                <a:solidFill>
                  <a:schemeClr val="bg1">
                    <a:lumMod val="65000"/>
                  </a:schemeClr>
                </a:solidFill>
              </a:rPr>
              <a:t>(hier keine Vertiefung).</a:t>
            </a:r>
          </a:p>
          <a:p>
            <a:pPr marL="0" indent="0">
              <a:buNone/>
            </a:pPr>
            <a:endParaRPr lang="de-DE" sz="2000" dirty="0">
              <a:solidFill>
                <a:schemeClr val="bg1">
                  <a:lumMod val="65000"/>
                </a:schemeClr>
              </a:solidFill>
            </a:endParaRPr>
          </a:p>
          <a:p>
            <a:pPr marL="0" indent="0" algn="r">
              <a:buNone/>
            </a:pPr>
            <a:r>
              <a:rPr lang="de-DE" sz="2000" dirty="0"/>
              <a:t>Zitiert nach: [Raithel, 2006, S. 42ff.]</a:t>
            </a:r>
          </a:p>
          <a:p>
            <a:pPr marL="0" indent="0">
              <a:buNone/>
            </a:pPr>
            <a:endParaRPr lang="de-DE" sz="2000" dirty="0"/>
          </a:p>
        </p:txBody>
      </p:sp>
    </p:spTree>
    <p:extLst>
      <p:ext uri="{BB962C8B-B14F-4D97-AF65-F5344CB8AC3E}">
        <p14:creationId xmlns:p14="http://schemas.microsoft.com/office/powerpoint/2010/main" val="965567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Funktionen der Leistungsbewertung</a:t>
            </a:r>
          </a:p>
        </p:txBody>
      </p:sp>
      <p:sp>
        <p:nvSpPr>
          <p:cNvPr id="3" name="Foliennummernplatzhalter 2"/>
          <p:cNvSpPr>
            <a:spLocks noGrp="1"/>
          </p:cNvSpPr>
          <p:nvPr>
            <p:ph type="sldNum" sz="quarter" idx="11"/>
          </p:nvPr>
        </p:nvSpPr>
        <p:spPr/>
        <p:txBody>
          <a:bodyPr/>
          <a:lstStyle/>
          <a:p>
            <a:fld id="{726708A8-BD7C-4431-B90E-2C0CFD84E804}" type="slidenum">
              <a:rPr lang="de-DE" smtClean="0"/>
              <a:pPr/>
              <a:t>5</a:t>
            </a:fld>
            <a:endParaRPr lang="de-DE" dirty="0"/>
          </a:p>
        </p:txBody>
      </p:sp>
      <p:sp>
        <p:nvSpPr>
          <p:cNvPr id="4" name="Inhaltsplatzhalter 3"/>
          <p:cNvSpPr>
            <a:spLocks noGrp="1"/>
          </p:cNvSpPr>
          <p:nvPr>
            <p:ph idx="1"/>
          </p:nvPr>
        </p:nvSpPr>
        <p:spPr/>
        <p:txBody>
          <a:bodyPr>
            <a:normAutofit lnSpcReduction="10000"/>
          </a:bodyPr>
          <a:lstStyle/>
          <a:p>
            <a:pPr marL="0" indent="0">
              <a:buNone/>
            </a:pPr>
            <a:r>
              <a:rPr lang="de-DE" sz="2000" b="1" dirty="0"/>
              <a:t>Ziele der Leistungsbewertung im schulischen Alltag:</a:t>
            </a:r>
          </a:p>
          <a:p>
            <a:r>
              <a:rPr lang="de-DE" sz="2000" dirty="0"/>
              <a:t>Notenfindung.</a:t>
            </a:r>
          </a:p>
          <a:p>
            <a:r>
              <a:rPr lang="de-DE" sz="2000" dirty="0"/>
              <a:t>Fremd- und Eigenkontrolle der Lernergebnisse.  </a:t>
            </a:r>
          </a:p>
          <a:p>
            <a:r>
              <a:rPr lang="de-DE" sz="2000" dirty="0"/>
              <a:t>Evaluation, Motivation, Diagnose.</a:t>
            </a:r>
          </a:p>
          <a:p>
            <a:pPr marL="0" indent="0">
              <a:buNone/>
            </a:pPr>
            <a:endParaRPr lang="de-DE" sz="2000" dirty="0"/>
          </a:p>
          <a:p>
            <a:pPr marL="0" indent="0">
              <a:buNone/>
            </a:pPr>
            <a:r>
              <a:rPr lang="de-DE" sz="2000" b="1" dirty="0"/>
              <a:t>Beobachtung:</a:t>
            </a:r>
          </a:p>
          <a:p>
            <a:r>
              <a:rPr lang="de-DE" sz="2000" dirty="0"/>
              <a:t>Schulische Leistungsmessung kann Testgütekriterien nicht erfüllen.</a:t>
            </a:r>
          </a:p>
          <a:p>
            <a:pPr marL="0" indent="0">
              <a:buNone/>
            </a:pPr>
            <a:endParaRPr lang="de-DE" sz="2000" dirty="0"/>
          </a:p>
          <a:p>
            <a:pPr marL="0" indent="0">
              <a:buNone/>
            </a:pPr>
            <a:r>
              <a:rPr lang="de-DE" sz="2000" b="1" dirty="0"/>
              <a:t>Unterscheidung:</a:t>
            </a:r>
          </a:p>
          <a:p>
            <a:r>
              <a:rPr lang="de-DE" sz="2000" dirty="0"/>
              <a:t>Vergleichsstudien: Aufgaben müssen unabhängig vom konkreten Unterrichtsgeschehen  bearbeitet werden können.</a:t>
            </a:r>
          </a:p>
          <a:p>
            <a:r>
              <a:rPr lang="de-DE" sz="2000" dirty="0"/>
              <a:t>Unterricht: Lehrperson kann Prüfungen an Lerngruppe ausrichten.</a:t>
            </a:r>
          </a:p>
          <a:p>
            <a:pPr marL="0" indent="0">
              <a:buNone/>
            </a:pPr>
            <a:endParaRPr lang="de-DE" sz="2000" dirty="0"/>
          </a:p>
          <a:p>
            <a:pPr marL="0" indent="0">
              <a:buNone/>
            </a:pPr>
            <a:r>
              <a:rPr lang="de-DE" sz="2000" dirty="0"/>
              <a:t>Grundlage für diesen Abschnitt: [Humbert, 2006, Kap. 8]</a:t>
            </a:r>
          </a:p>
          <a:p>
            <a:pPr marL="0" indent="0">
              <a:buNone/>
            </a:pPr>
            <a:endParaRPr lang="de-DE" sz="2000" dirty="0"/>
          </a:p>
        </p:txBody>
      </p:sp>
    </p:spTree>
    <p:extLst>
      <p:ext uri="{BB962C8B-B14F-4D97-AF65-F5344CB8AC3E}">
        <p14:creationId xmlns:p14="http://schemas.microsoft.com/office/powerpoint/2010/main" val="1642487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Grundsätze zur Leistungsmessung - 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6</a:t>
            </a:fld>
            <a:endParaRPr lang="de-DE" dirty="0"/>
          </a:p>
        </p:txBody>
      </p:sp>
      <p:sp>
        <p:nvSpPr>
          <p:cNvPr id="4" name="Inhaltsplatzhalter 3"/>
          <p:cNvSpPr>
            <a:spLocks noGrp="1"/>
          </p:cNvSpPr>
          <p:nvPr>
            <p:ph idx="1"/>
          </p:nvPr>
        </p:nvSpPr>
        <p:spPr/>
        <p:txBody>
          <a:bodyPr>
            <a:normAutofit/>
          </a:bodyPr>
          <a:lstStyle/>
          <a:p>
            <a:pPr marL="0" indent="0">
              <a:buNone/>
            </a:pPr>
            <a:r>
              <a:rPr lang="de-DE" sz="2000" b="1" dirty="0"/>
              <a:t>Situation der Lehrperson:</a:t>
            </a:r>
          </a:p>
          <a:p>
            <a:r>
              <a:rPr lang="de-DE" sz="2000" dirty="0"/>
              <a:t>Lehrperson unterrichtet in der Regel die Gruppe, die sie prüft.</a:t>
            </a:r>
          </a:p>
          <a:p>
            <a:r>
              <a:rPr lang="de-DE" sz="2000" dirty="0"/>
              <a:t>Möglichkeit, Prüfungen auf den </a:t>
            </a:r>
            <a:r>
              <a:rPr lang="de-DE" sz="2000" b="1" dirty="0">
                <a:solidFill>
                  <a:schemeClr val="accent1"/>
                </a:solidFill>
              </a:rPr>
              <a:t>von ihr selbst geplanten </a:t>
            </a:r>
            <a:r>
              <a:rPr lang="de-DE" sz="2000" dirty="0"/>
              <a:t>Unterricht abzustimmen.</a:t>
            </a:r>
          </a:p>
          <a:p>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r>
              <a:rPr lang="de-DE" sz="2000" b="1" dirty="0"/>
              <a:t>Grundsatz der proportionalen Abbildung:</a:t>
            </a:r>
          </a:p>
          <a:p>
            <a:r>
              <a:rPr lang="de-DE" sz="2000" dirty="0"/>
              <a:t>Inhaltliche Schwerpunkte im Unterricht sind inhaltliche Schwerpunkte der Prüfung.  </a:t>
            </a:r>
          </a:p>
          <a:p>
            <a:r>
              <a:rPr lang="de-DE" sz="2000" dirty="0"/>
              <a:t>Abbildung der im Unterricht behandelten Kompetenzbereiche.</a:t>
            </a:r>
          </a:p>
          <a:p>
            <a:pPr marL="0" indent="0">
              <a:buNone/>
            </a:pPr>
            <a:endParaRPr lang="de-DE" sz="2000" dirty="0"/>
          </a:p>
        </p:txBody>
      </p:sp>
      <p:sp>
        <p:nvSpPr>
          <p:cNvPr id="5" name="Textfeld 4"/>
          <p:cNvSpPr txBox="1"/>
          <p:nvPr/>
        </p:nvSpPr>
        <p:spPr>
          <a:xfrm>
            <a:off x="814133" y="2681207"/>
            <a:ext cx="10539663" cy="923330"/>
          </a:xfrm>
          <a:prstGeom prst="rect">
            <a:avLst/>
          </a:prstGeom>
          <a:solidFill>
            <a:schemeClr val="bg1">
              <a:lumMod val="95000"/>
            </a:schemeClr>
          </a:solidFill>
          <a:ln>
            <a:solidFill>
              <a:schemeClr val="tx1"/>
            </a:solidFill>
          </a:ln>
        </p:spPr>
        <p:txBody>
          <a:bodyPr wrap="square" rtlCol="0">
            <a:spAutoFit/>
          </a:bodyPr>
          <a:lstStyle/>
          <a:p>
            <a:r>
              <a:rPr lang="de-DE" dirty="0">
                <a:latin typeface="Times New Roman" panose="02020603050405020304" pitchFamily="18" charset="0"/>
                <a:cs typeface="Times New Roman" panose="02020603050405020304" pitchFamily="18" charset="0"/>
              </a:rPr>
              <a:t>Die Zielsetzung der Lehrerin besteht also darin, herauszufinden, ob und wie gut ihre Schülerinnen in</a:t>
            </a:r>
          </a:p>
          <a:p>
            <a:r>
              <a:rPr lang="de-DE" dirty="0">
                <a:latin typeface="Times New Roman" panose="02020603050405020304" pitchFamily="18" charset="0"/>
                <a:cs typeface="Times New Roman" panose="02020603050405020304" pitchFamily="18" charset="0"/>
              </a:rPr>
              <a:t>der Prüfungssituation zeigen, dass die die angestrebten, inhaltlichen Ziele erreicht haben.</a:t>
            </a:r>
          </a:p>
          <a:p>
            <a:pPr algn="r"/>
            <a:r>
              <a:rPr lang="de-DE" dirty="0"/>
              <a:t>Quelle: [Humbert, 2006, S. 144]</a:t>
            </a:r>
          </a:p>
        </p:txBody>
      </p:sp>
    </p:spTree>
    <p:extLst>
      <p:ext uri="{BB962C8B-B14F-4D97-AF65-F5344CB8AC3E}">
        <p14:creationId xmlns:p14="http://schemas.microsoft.com/office/powerpoint/2010/main" val="886732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Grundsätze zur Leistungsmessung - II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7</a:t>
            </a:fld>
            <a:endParaRPr lang="de-DE" dirty="0"/>
          </a:p>
        </p:txBody>
      </p:sp>
      <p:sp>
        <p:nvSpPr>
          <p:cNvPr id="4" name="Inhaltsplatzhalter 3"/>
          <p:cNvSpPr>
            <a:spLocks noGrp="1"/>
          </p:cNvSpPr>
          <p:nvPr>
            <p:ph idx="1"/>
          </p:nvPr>
        </p:nvSpPr>
        <p:spPr/>
        <p:txBody>
          <a:bodyPr>
            <a:normAutofit/>
          </a:bodyPr>
          <a:lstStyle/>
          <a:p>
            <a:pPr marL="0" indent="0">
              <a:buNone/>
            </a:pPr>
            <a:r>
              <a:rPr lang="de-DE" sz="2000" b="1" dirty="0"/>
              <a:t>Grundsatz der Variabilität:</a:t>
            </a:r>
          </a:p>
          <a:p>
            <a:r>
              <a:rPr lang="de-DE" sz="2000" dirty="0"/>
              <a:t>Unterstützung mehrerer Prüfungsformen in einer Prüfung.</a:t>
            </a:r>
          </a:p>
          <a:p>
            <a:pPr marL="0" indent="0">
              <a:buNone/>
            </a:pPr>
            <a:endParaRPr lang="de-DE" sz="2000" dirty="0"/>
          </a:p>
          <a:p>
            <a:pPr marL="0" indent="0">
              <a:buNone/>
            </a:pPr>
            <a:r>
              <a:rPr lang="de-DE" sz="2000" b="1" dirty="0"/>
              <a:t>Begründung</a:t>
            </a:r>
            <a:r>
              <a:rPr lang="de-DE" sz="2000" dirty="0"/>
              <a:t>:</a:t>
            </a:r>
          </a:p>
          <a:p>
            <a:r>
              <a:rPr lang="de-DE" sz="2000" dirty="0"/>
              <a:t>Eingehen auf ”Vorlieben“ der Schülerinnen und Schüler.</a:t>
            </a:r>
          </a:p>
          <a:p>
            <a:r>
              <a:rPr lang="de-DE" sz="2000" dirty="0"/>
              <a:t>Möglichkeit, auf verschiedene Weisen das Können zu zeigen.</a:t>
            </a:r>
          </a:p>
          <a:p>
            <a:pPr marL="0" indent="0">
              <a:buNone/>
            </a:pPr>
            <a:endParaRPr lang="de-DE" sz="2000" dirty="0"/>
          </a:p>
          <a:p>
            <a:pPr marL="0" indent="0">
              <a:buNone/>
            </a:pPr>
            <a:r>
              <a:rPr lang="de-DE" sz="2000" b="1" dirty="0"/>
              <a:t>Einschränkungen</a:t>
            </a:r>
            <a:r>
              <a:rPr lang="de-DE" sz="2000" dirty="0"/>
              <a:t>:</a:t>
            </a:r>
          </a:p>
          <a:p>
            <a:r>
              <a:rPr lang="de-DE" sz="2000" dirty="0"/>
              <a:t>Nicht alle Prüfungsformen (z.B. Gruppenarbeit) immer möglich. </a:t>
            </a:r>
          </a:p>
          <a:p>
            <a:r>
              <a:rPr lang="de-DE" sz="2000" dirty="0"/>
              <a:t>”Gewöhnung“ der Schülerinnen und Schüler an Fragetechniken.</a:t>
            </a:r>
          </a:p>
          <a:p>
            <a:pPr lvl="1">
              <a:buFont typeface="Symbol" panose="05050102010706020507" pitchFamily="18" charset="2"/>
              <a:buChar char="-"/>
            </a:pPr>
            <a:r>
              <a:rPr lang="de-DE" sz="1600" dirty="0"/>
              <a:t>Prüfungsaufgaben dürfen keine neuen Fragetechniken enthalten.</a:t>
            </a:r>
          </a:p>
          <a:p>
            <a:pPr lvl="1">
              <a:buFont typeface="Symbol" panose="05050102010706020507" pitchFamily="18" charset="2"/>
              <a:buChar char="-"/>
            </a:pPr>
            <a:r>
              <a:rPr lang="de-DE" sz="1600" dirty="0"/>
              <a:t>Notwendigkeit, eine einheitliche Fachsprache zu verwenden.</a:t>
            </a:r>
          </a:p>
          <a:p>
            <a:pPr marL="0" indent="0">
              <a:buNone/>
            </a:pPr>
            <a:endParaRPr lang="de-DE" sz="2000" dirty="0"/>
          </a:p>
        </p:txBody>
      </p:sp>
    </p:spTree>
    <p:extLst>
      <p:ext uri="{BB962C8B-B14F-4D97-AF65-F5344CB8AC3E}">
        <p14:creationId xmlns:p14="http://schemas.microsoft.com/office/powerpoint/2010/main" val="3828607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Operationalisierung</a:t>
            </a:r>
          </a:p>
        </p:txBody>
      </p:sp>
      <p:sp>
        <p:nvSpPr>
          <p:cNvPr id="3" name="Foliennummernplatzhalter 2"/>
          <p:cNvSpPr>
            <a:spLocks noGrp="1"/>
          </p:cNvSpPr>
          <p:nvPr>
            <p:ph type="sldNum" sz="quarter" idx="11"/>
          </p:nvPr>
        </p:nvSpPr>
        <p:spPr/>
        <p:txBody>
          <a:bodyPr/>
          <a:lstStyle/>
          <a:p>
            <a:fld id="{726708A8-BD7C-4431-B90E-2C0CFD84E804}" type="slidenum">
              <a:rPr lang="de-DE" smtClean="0"/>
              <a:pPr/>
              <a:t>8</a:t>
            </a:fld>
            <a:endParaRPr lang="de-DE" dirty="0"/>
          </a:p>
        </p:txBody>
      </p:sp>
      <p:sp>
        <p:nvSpPr>
          <p:cNvPr id="4" name="Inhaltsplatzhalter 3"/>
          <p:cNvSpPr>
            <a:spLocks noGrp="1"/>
          </p:cNvSpPr>
          <p:nvPr>
            <p:ph idx="1"/>
          </p:nvPr>
        </p:nvSpPr>
        <p:spPr/>
        <p:txBody>
          <a:bodyPr>
            <a:normAutofit/>
          </a:bodyPr>
          <a:lstStyle/>
          <a:p>
            <a:pPr marL="0" indent="0">
              <a:buNone/>
            </a:pPr>
            <a:r>
              <a:rPr lang="de-DE" sz="2000" b="1" dirty="0"/>
              <a:t>Zielsetzung</a:t>
            </a:r>
            <a:r>
              <a:rPr lang="de-DE" sz="2000" dirty="0"/>
              <a:t>:</a:t>
            </a:r>
          </a:p>
          <a:p>
            <a:r>
              <a:rPr lang="de-DE" sz="2000" dirty="0"/>
              <a:t>Entwicklung von Prüfungsaufgaben, die eine möglichst weitgehende Vergleichbarkeit der  Anforderungen garantieren.</a:t>
            </a:r>
          </a:p>
          <a:p>
            <a:pPr marL="0" indent="0">
              <a:buNone/>
            </a:pPr>
            <a:endParaRPr lang="de-DE" sz="2000" dirty="0"/>
          </a:p>
          <a:p>
            <a:pPr marL="0" indent="0">
              <a:buNone/>
            </a:pPr>
            <a:r>
              <a:rPr lang="de-DE" sz="2000" b="1" dirty="0"/>
              <a:t>Vorgehensweise</a:t>
            </a:r>
            <a:r>
              <a:rPr lang="de-DE" sz="2000" dirty="0"/>
              <a:t>:</a:t>
            </a:r>
          </a:p>
          <a:p>
            <a:r>
              <a:rPr lang="de-DE" sz="2000" dirty="0"/>
              <a:t>Verwendung von einheitlichen Begrifflichkeiten.  </a:t>
            </a:r>
          </a:p>
          <a:p>
            <a:r>
              <a:rPr lang="de-DE" sz="2000" dirty="0"/>
              <a:t>Hinweise auf folgende Aspekte einer Aufgabe:</a:t>
            </a:r>
          </a:p>
          <a:p>
            <a:pPr lvl="1">
              <a:buFont typeface="Symbol" panose="05050102010706020507" pitchFamily="18" charset="2"/>
              <a:buChar char="-"/>
            </a:pPr>
            <a:r>
              <a:rPr lang="de-DE" sz="1600" dirty="0"/>
              <a:t>Art und Umfang der erwarteten Bearbeitung.</a:t>
            </a:r>
          </a:p>
          <a:p>
            <a:pPr lvl="1">
              <a:buFont typeface="Symbol" panose="05050102010706020507" pitchFamily="18" charset="2"/>
              <a:buChar char="-"/>
            </a:pPr>
            <a:r>
              <a:rPr lang="de-DE" sz="1600" dirty="0"/>
              <a:t>Art und Umfang der abgeprüften Kompetenzen.</a:t>
            </a:r>
          </a:p>
          <a:p>
            <a:r>
              <a:rPr lang="de-DE" sz="2000" dirty="0"/>
              <a:t>Ausweisen von Verben (</a:t>
            </a:r>
            <a:r>
              <a:rPr lang="de-DE" sz="2000" b="1" dirty="0">
                <a:solidFill>
                  <a:schemeClr val="accent1"/>
                </a:solidFill>
              </a:rPr>
              <a:t>Operatoren</a:t>
            </a:r>
            <a:r>
              <a:rPr lang="de-DE" sz="2000" dirty="0"/>
              <a:t>), die den Kompetenzbereichen zugeordnet werden  können.</a:t>
            </a:r>
          </a:p>
          <a:p>
            <a:pPr marL="0" indent="0">
              <a:buNone/>
            </a:pPr>
            <a:endParaRPr lang="de-DE" sz="2000" dirty="0"/>
          </a:p>
          <a:p>
            <a:pPr marL="0" indent="0">
              <a:buNone/>
            </a:pPr>
            <a:r>
              <a:rPr lang="de-DE" sz="2000" dirty="0"/>
              <a:t>Grundlage für nachfolgende Übersicht: [MSW, 1999, S. 84ff.]</a:t>
            </a:r>
          </a:p>
          <a:p>
            <a:pPr marL="0" indent="0">
              <a:buNone/>
            </a:pPr>
            <a:r>
              <a:rPr lang="de-DE" sz="2000" dirty="0"/>
              <a:t>Operatoren für das Fach Informatik im NRW-Zentralabitur 2007: [MSW, 2005]</a:t>
            </a:r>
          </a:p>
          <a:p>
            <a:pPr marL="0" indent="0">
              <a:buNone/>
            </a:pPr>
            <a:endParaRPr lang="de-DE" sz="2000" dirty="0"/>
          </a:p>
        </p:txBody>
      </p:sp>
    </p:spTree>
    <p:extLst>
      <p:ext uri="{BB962C8B-B14F-4D97-AF65-F5344CB8AC3E}">
        <p14:creationId xmlns:p14="http://schemas.microsoft.com/office/powerpoint/2010/main" val="2958085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Anforderungsbereiche - I</a:t>
            </a:r>
          </a:p>
        </p:txBody>
      </p:sp>
      <p:sp>
        <p:nvSpPr>
          <p:cNvPr id="3" name="Foliennummernplatzhalter 2"/>
          <p:cNvSpPr>
            <a:spLocks noGrp="1"/>
          </p:cNvSpPr>
          <p:nvPr>
            <p:ph type="sldNum" sz="quarter" idx="11"/>
          </p:nvPr>
        </p:nvSpPr>
        <p:spPr/>
        <p:txBody>
          <a:bodyPr/>
          <a:lstStyle/>
          <a:p>
            <a:fld id="{726708A8-BD7C-4431-B90E-2C0CFD84E804}" type="slidenum">
              <a:rPr lang="de-DE" smtClean="0"/>
              <a:pPr/>
              <a:t>9</a:t>
            </a:fld>
            <a:endParaRPr lang="de-DE" dirty="0"/>
          </a:p>
        </p:txBody>
      </p:sp>
      <p:sp>
        <p:nvSpPr>
          <p:cNvPr id="4" name="Inhaltsplatzhalter 3"/>
          <p:cNvSpPr>
            <a:spLocks noGrp="1"/>
          </p:cNvSpPr>
          <p:nvPr>
            <p:ph idx="1"/>
          </p:nvPr>
        </p:nvSpPr>
        <p:spPr>
          <a:xfrm>
            <a:off x="814134" y="1153620"/>
            <a:ext cx="10539663" cy="4193295"/>
          </a:xfrm>
        </p:spPr>
        <p:txBody>
          <a:bodyPr>
            <a:normAutofit/>
          </a:bodyPr>
          <a:lstStyle/>
          <a:p>
            <a:pPr marL="0" indent="0">
              <a:buNone/>
            </a:pPr>
            <a:r>
              <a:rPr lang="de-DE" sz="2000" b="1" dirty="0"/>
              <a:t>Anforderungsbereich I:</a:t>
            </a:r>
          </a:p>
          <a:p>
            <a:r>
              <a:rPr lang="de-DE" sz="2000" dirty="0"/>
              <a:t>Wiedergabe von Sachverhalten.</a:t>
            </a:r>
          </a:p>
          <a:p>
            <a:pPr lvl="1">
              <a:buFont typeface="Symbol" panose="05050102010706020507" pitchFamily="18" charset="2"/>
              <a:buChar char="-"/>
            </a:pPr>
            <a:r>
              <a:rPr lang="de-DE" sz="1600" dirty="0"/>
              <a:t>Abgegrenztes Gebiet, gelernter Zusammenhang.</a:t>
            </a:r>
          </a:p>
          <a:p>
            <a:r>
              <a:rPr lang="de-DE" sz="2000" dirty="0"/>
              <a:t>Beschreibung und Verwendung gelernter und geübter Arbeitstechniken.</a:t>
            </a:r>
          </a:p>
          <a:p>
            <a:pPr lvl="1">
              <a:buFont typeface="Symbol" panose="05050102010706020507" pitchFamily="18" charset="2"/>
              <a:buChar char="-"/>
            </a:pPr>
            <a:r>
              <a:rPr lang="de-DE" sz="1600" dirty="0"/>
              <a:t>Abgegrenztes Gebiet, wiederholender Zusammenhang.</a:t>
            </a:r>
          </a:p>
          <a:p>
            <a:pPr marL="0" indent="0">
              <a:buNone/>
            </a:pPr>
            <a:endParaRPr lang="de-DE" sz="2000" dirty="0"/>
          </a:p>
          <a:p>
            <a:pPr marL="0" indent="0">
              <a:buNone/>
            </a:pPr>
            <a:r>
              <a:rPr lang="de-DE" sz="2000" b="1" dirty="0"/>
              <a:t>Anforderungsbereich II:</a:t>
            </a:r>
          </a:p>
          <a:p>
            <a:r>
              <a:rPr lang="de-DE" sz="2000" dirty="0"/>
              <a:t>Selbstständiges Auswählen, Anordnen, Verarbeiten und Darstellen bekannter  Sachverhalte.</a:t>
            </a:r>
          </a:p>
          <a:p>
            <a:pPr lvl="1">
              <a:buFont typeface="Symbol" panose="05050102010706020507" pitchFamily="18" charset="2"/>
              <a:buChar char="-"/>
            </a:pPr>
            <a:r>
              <a:rPr lang="de-DE" sz="1600" dirty="0"/>
              <a:t>Vorgegebene Gesichtspunkte, durch Übung bekannter Zusammenhang.</a:t>
            </a:r>
          </a:p>
          <a:p>
            <a:r>
              <a:rPr lang="de-DE" sz="2000" dirty="0"/>
              <a:t>Selbstständiges Übertragen des Gelernten auf vergleichbare neue Situationen.</a:t>
            </a:r>
          </a:p>
          <a:p>
            <a:pPr lvl="1">
              <a:buFont typeface="Symbol" panose="05050102010706020507" pitchFamily="18" charset="2"/>
              <a:buChar char="-"/>
            </a:pPr>
            <a:r>
              <a:rPr lang="de-DE" sz="1600" dirty="0"/>
              <a:t>Veränderte Fragestellungen/Zusammenhänge, abgewandelte Verfahrensweisen.</a:t>
            </a:r>
          </a:p>
          <a:p>
            <a:pPr marL="0" indent="0">
              <a:buNone/>
            </a:pPr>
            <a:endParaRPr lang="de-DE" sz="2000" dirty="0"/>
          </a:p>
        </p:txBody>
      </p:sp>
    </p:spTree>
    <p:extLst>
      <p:ext uri="{BB962C8B-B14F-4D97-AF65-F5344CB8AC3E}">
        <p14:creationId xmlns:p14="http://schemas.microsoft.com/office/powerpoint/2010/main" val="1386641696"/>
      </p:ext>
    </p:extLst>
  </p:cSld>
  <p:clrMapOvr>
    <a:masterClrMapping/>
  </p:clrMapOvr>
</p:sld>
</file>

<file path=ppt/theme/theme1.xml><?xml version="1.0" encoding="utf-8"?>
<a:theme xmlns:a="http://schemas.openxmlformats.org/drawingml/2006/main" name="1_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3159</Words>
  <Application>Microsoft Macintosh PowerPoint</Application>
  <PresentationFormat>Widescreen</PresentationFormat>
  <Paragraphs>426</Paragraphs>
  <Slides>34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Calibri Light</vt:lpstr>
      <vt:lpstr>Courier</vt:lpstr>
      <vt:lpstr>Symbol</vt:lpstr>
      <vt:lpstr>Times New Roman</vt:lpstr>
      <vt:lpstr>1_Office</vt:lpstr>
      <vt:lpstr>Tutorenschulung Informatik Kapitel 3: Leistungsmessung und -bewertung</vt:lpstr>
      <vt:lpstr>Was ist Leistung? - I</vt:lpstr>
      <vt:lpstr>Was ist Leistung? - II</vt:lpstr>
      <vt:lpstr>Kriterien für Testverfahren</vt:lpstr>
      <vt:lpstr>Funktionen der Leistungsbewertung</vt:lpstr>
      <vt:lpstr>Grundsätze zur Leistungsmessung - I</vt:lpstr>
      <vt:lpstr>Grundsätze zur Leistungsmessung - II</vt:lpstr>
      <vt:lpstr>Operationalisierung</vt:lpstr>
      <vt:lpstr>Anforderungsbereiche - I</vt:lpstr>
      <vt:lpstr>Anforderungsbereiche - II</vt:lpstr>
      <vt:lpstr>Anforderungsbereiche: Beispiele - I</vt:lpstr>
      <vt:lpstr>Anforderungsbereiche: Beispiele - II</vt:lpstr>
      <vt:lpstr>Anforderungsbereiche: Beispiele - III</vt:lpstr>
      <vt:lpstr>Anforderungsbereiche: Beispiele - IV</vt:lpstr>
      <vt:lpstr>Anforderungsbereiche: Beispiele - V</vt:lpstr>
      <vt:lpstr>Planung von Prüfungen - I</vt:lpstr>
      <vt:lpstr>Planung von Prüfungen - II</vt:lpstr>
      <vt:lpstr>Aufgabenformen - I</vt:lpstr>
      <vt:lpstr>Aufgabenformen - II</vt:lpstr>
      <vt:lpstr>Aufgabenformen: Beispiel - I</vt:lpstr>
      <vt:lpstr>Aufgabenformen: Beispiel - II</vt:lpstr>
      <vt:lpstr>Aufgabenformen: Beispiel - III</vt:lpstr>
      <vt:lpstr>Transparenz</vt:lpstr>
      <vt:lpstr>Sequenzierung</vt:lpstr>
      <vt:lpstr>Musterlösungen</vt:lpstr>
      <vt:lpstr>Projektarbeit</vt:lpstr>
      <vt:lpstr>Aspekte der Projektarbeit</vt:lpstr>
      <vt:lpstr>Bewertung in Arbeitsgruppen</vt:lpstr>
      <vt:lpstr>Beobachtung von Leistungen</vt:lpstr>
      <vt:lpstr>Bewertung des erstellten Produktes</vt:lpstr>
      <vt:lpstr>Mitteilungen von Bewertungen</vt:lpstr>
      <vt:lpstr>Zusammenfassung</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Tutorenschulung Informatik Kapitel 1: Qualitätsmerkmale guten Unterrichts</dc:title>
  <dc:creator>Carstens, Franziska</dc:creator>
  <cp:lastModifiedBy>Jan Vahrenhold</cp:lastModifiedBy>
  <cp:revision>110</cp:revision>
  <dcterms:created xsi:type="dcterms:W3CDTF">2018-11-05T09:30:51Z</dcterms:created>
  <dcterms:modified xsi:type="dcterms:W3CDTF">2019-02-21T13:33:37Z</dcterms:modified>
</cp:coreProperties>
</file>