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5" r:id="rId40"/>
    <p:sldId id="294" r:id="rId4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69"/>
  </p:normalViewPr>
  <p:slideViewPr>
    <p:cSldViewPr snapToGrid="0">
      <p:cViewPr varScale="1">
        <p:scale>
          <a:sx n="85" d="100"/>
          <a:sy n="85" d="100"/>
        </p:scale>
        <p:origin x="192" y="224"/>
      </p:cViewPr>
      <p:guideLst/>
    </p:cSldViewPr>
  </p:slideViewPr>
  <p:notesTextViewPr>
    <p:cViewPr>
      <p:scale>
        <a:sx n="3" d="2"/>
        <a:sy n="3" d="2"/>
      </p:scale>
      <p:origin x="0" y="0"/>
    </p:cViewPr>
  </p:notesTextViewPr>
  <p:notesViewPr>
    <p:cSldViewPr snapToGrid="0">
      <p:cViewPr varScale="1">
        <p:scale>
          <a:sx n="124" d="100"/>
          <a:sy n="124" d="100"/>
        </p:scale>
        <p:origin x="25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35775-61C2-4472-93D4-257184379C4C}" type="datetimeFigureOut">
              <a:rPr lang="de-DE" smtClean="0"/>
              <a:t>21.02.19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161DE5-91D5-4ECA-A716-0ADCFBA794D8}" type="slidenum">
              <a:rPr lang="de-DE" smtClean="0"/>
              <a:t>‹#›</a:t>
            </a:fld>
            <a:endParaRPr lang="de-DE"/>
          </a:p>
        </p:txBody>
      </p:sp>
    </p:spTree>
    <p:extLst>
      <p:ext uri="{BB962C8B-B14F-4D97-AF65-F5344CB8AC3E}">
        <p14:creationId xmlns:p14="http://schemas.microsoft.com/office/powerpoint/2010/main" val="2057831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1537535"/>
          </a:xfrm>
        </p:spPr>
        <p:txBody>
          <a:bodyPr anchor="b">
            <a:normAutofit/>
          </a:bodyPr>
          <a:lstStyle>
            <a:lvl1pPr algn="ctr">
              <a:defRPr sz="4000">
                <a:latin typeface="+mn-lt"/>
              </a:defRPr>
            </a:lvl1pPr>
          </a:lstStyle>
          <a:p>
            <a:r>
              <a:rPr lang="de-DE" dirty="0"/>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Tree>
    <p:extLst>
      <p:ext uri="{BB962C8B-B14F-4D97-AF65-F5344CB8AC3E}">
        <p14:creationId xmlns:p14="http://schemas.microsoft.com/office/powerpoint/2010/main" val="2252929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5" name="Foliennummernplatzhalter 4"/>
          <p:cNvSpPr>
            <a:spLocks noGrp="1"/>
          </p:cNvSpPr>
          <p:nvPr>
            <p:ph type="sldNum" sz="quarter" idx="12"/>
          </p:nvPr>
        </p:nvSpPr>
        <p:spPr/>
        <p:txBody>
          <a:bodyPr/>
          <a:lstStyle/>
          <a:p>
            <a:fld id="{31FC9972-F4DB-4390-B5B8-B6188D47A40F}" type="slidenum">
              <a:rPr lang="de-DE" smtClean="0"/>
              <a:t>‹#›</a:t>
            </a:fld>
            <a:endParaRPr lang="de-DE"/>
          </a:p>
        </p:txBody>
      </p:sp>
      <p:sp>
        <p:nvSpPr>
          <p:cNvPr id="6" name="Textfeld 5"/>
          <p:cNvSpPr txBox="1"/>
          <p:nvPr userDrawn="1"/>
        </p:nvSpPr>
        <p:spPr>
          <a:xfrm>
            <a:off x="4442847" y="6519446"/>
            <a:ext cx="7749153" cy="338554"/>
          </a:xfrm>
          <a:prstGeom prst="rect">
            <a:avLst/>
          </a:prstGeom>
          <a:noFill/>
        </p:spPr>
        <p:txBody>
          <a:bodyPr wrap="square" rtlCol="0">
            <a:spAutoFit/>
          </a:bodyPr>
          <a:lstStyle/>
          <a:p>
            <a:pPr algn="r"/>
            <a:r>
              <a:rPr lang="de-DE" sz="1600" dirty="0"/>
              <a:t>Tutorenschulung – Kapitel 2: Elementare Aspekte der Vermittlung von Informatik</a:t>
            </a:r>
          </a:p>
        </p:txBody>
      </p:sp>
    </p:spTree>
    <p:extLst>
      <p:ext uri="{BB962C8B-B14F-4D97-AF65-F5344CB8AC3E}">
        <p14:creationId xmlns:p14="http://schemas.microsoft.com/office/powerpoint/2010/main" val="237333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814135" y="365126"/>
            <a:ext cx="10539663" cy="404896"/>
          </a:xfrm>
        </p:spPr>
        <p:txBody>
          <a:bodyPr/>
          <a:lstStyle/>
          <a:p>
            <a:r>
              <a:rPr lang="de-DE"/>
              <a:t>Titelmasterformat durch Klicken bearbeiten</a:t>
            </a:r>
          </a:p>
        </p:txBody>
      </p:sp>
      <p:sp>
        <p:nvSpPr>
          <p:cNvPr id="4" name="Foliennummernplatzhalter 3"/>
          <p:cNvSpPr>
            <a:spLocks noGrp="1"/>
          </p:cNvSpPr>
          <p:nvPr>
            <p:ph type="sldNum" sz="quarter" idx="11"/>
          </p:nvPr>
        </p:nvSpPr>
        <p:spPr>
          <a:xfrm>
            <a:off x="11353799" y="365126"/>
            <a:ext cx="838201" cy="404896"/>
          </a:xfrm>
        </p:spPr>
        <p:txBody>
          <a:bodyPr/>
          <a:lstStyle>
            <a:lvl1pPr algn="ctr">
              <a:defRPr sz="1600"/>
            </a:lvl1pPr>
          </a:lstStyle>
          <a:p>
            <a:fld id="{726708A8-BD7C-4431-B90E-2C0CFD84E804}" type="slidenum">
              <a:rPr lang="de-DE" smtClean="0"/>
              <a:pPr/>
              <a:t>‹#›</a:t>
            </a:fld>
            <a:endParaRPr lang="de-DE" dirty="0"/>
          </a:p>
        </p:txBody>
      </p:sp>
      <p:sp>
        <p:nvSpPr>
          <p:cNvPr id="8" name="Textfeld 7"/>
          <p:cNvSpPr txBox="1"/>
          <p:nvPr userDrawn="1"/>
        </p:nvSpPr>
        <p:spPr>
          <a:xfrm>
            <a:off x="-3928345" y="1008109"/>
            <a:ext cx="10539663" cy="5077326"/>
          </a:xfrm>
          <a:prstGeom prst="rect">
            <a:avLst/>
          </a:prstGeom>
          <a:noFill/>
        </p:spPr>
        <p:txBody>
          <a:bodyPr wrap="square" rtlCol="0">
            <a:spAutoFit/>
          </a:bodyPr>
          <a:lstStyle/>
          <a:p>
            <a:endParaRPr lang="de-DE" dirty="0"/>
          </a:p>
        </p:txBody>
      </p:sp>
      <p:sp>
        <p:nvSpPr>
          <p:cNvPr id="9" name="Textplatzhalter 2"/>
          <p:cNvSpPr>
            <a:spLocks noGrp="1"/>
          </p:cNvSpPr>
          <p:nvPr>
            <p:ph idx="1"/>
          </p:nvPr>
        </p:nvSpPr>
        <p:spPr>
          <a:xfrm>
            <a:off x="814134" y="1153620"/>
            <a:ext cx="10539663" cy="5169902"/>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xtfeld 6"/>
          <p:cNvSpPr txBox="1"/>
          <p:nvPr userDrawn="1"/>
        </p:nvSpPr>
        <p:spPr>
          <a:xfrm>
            <a:off x="4442847" y="6519446"/>
            <a:ext cx="7749153" cy="338554"/>
          </a:xfrm>
          <a:prstGeom prst="rect">
            <a:avLst/>
          </a:prstGeom>
          <a:noFill/>
        </p:spPr>
        <p:txBody>
          <a:bodyPr wrap="square" rtlCol="0">
            <a:spAutoFit/>
          </a:bodyPr>
          <a:lstStyle/>
          <a:p>
            <a:pPr algn="r"/>
            <a:r>
              <a:rPr lang="de-DE" sz="1600" dirty="0"/>
              <a:t>Tutorenschulung – Kapitel 2: Elementare Aspekte der Vermittlung von Informatik</a:t>
            </a:r>
          </a:p>
        </p:txBody>
      </p:sp>
    </p:spTree>
    <p:extLst>
      <p:ext uri="{BB962C8B-B14F-4D97-AF65-F5344CB8AC3E}">
        <p14:creationId xmlns:p14="http://schemas.microsoft.com/office/powerpoint/2010/main" val="264209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7" name="Inhaltsplatzhalter 6"/>
          <p:cNvSpPr>
            <a:spLocks noGrp="1"/>
          </p:cNvSpPr>
          <p:nvPr>
            <p:ph sz="quarter" idx="10" hasCustomPrompt="1"/>
          </p:nvPr>
        </p:nvSpPr>
        <p:spPr>
          <a:xfrm>
            <a:off x="986506" y="769353"/>
            <a:ext cx="10070515" cy="542089"/>
          </a:xfrm>
        </p:spPr>
        <p:txBody>
          <a:bodyPr/>
          <a:lstStyle>
            <a:lvl1pPr marL="0" indent="0">
              <a:buNone/>
              <a:defRPr sz="2800"/>
            </a:lvl1pPr>
          </a:lstStyle>
          <a:p>
            <a:pPr lvl="0"/>
            <a:r>
              <a:rPr lang="de-DE" dirty="0"/>
              <a:t>Überschrift</a:t>
            </a:r>
          </a:p>
        </p:txBody>
      </p:sp>
      <p:sp>
        <p:nvSpPr>
          <p:cNvPr id="9" name="Inhaltsplatzhalter 8"/>
          <p:cNvSpPr>
            <a:spLocks noGrp="1"/>
          </p:cNvSpPr>
          <p:nvPr>
            <p:ph sz="quarter" idx="11" hasCustomPrompt="1"/>
          </p:nvPr>
        </p:nvSpPr>
        <p:spPr>
          <a:xfrm>
            <a:off x="985837" y="1455738"/>
            <a:ext cx="10071183" cy="4464050"/>
          </a:xfrm>
        </p:spPr>
        <p:txBody>
          <a:bodyPr/>
          <a:lstStyle>
            <a:lvl1pPr>
              <a:defRPr sz="2000"/>
            </a:lvl1pPr>
          </a:lstStyle>
          <a:p>
            <a:pPr lvl="0"/>
            <a:r>
              <a:rPr lang="de-DE" dirty="0"/>
              <a:t>Quellen</a:t>
            </a:r>
          </a:p>
        </p:txBody>
      </p:sp>
    </p:spTree>
    <p:extLst>
      <p:ext uri="{BB962C8B-B14F-4D97-AF65-F5344CB8AC3E}">
        <p14:creationId xmlns:p14="http://schemas.microsoft.com/office/powerpoint/2010/main" val="27098732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14136" y="365126"/>
            <a:ext cx="10539664" cy="404896"/>
          </a:xfrm>
          <a:prstGeom prst="rect">
            <a:avLst/>
          </a:prstGeom>
        </p:spPr>
        <p:txBody>
          <a:bodyPr vert="horz" lIns="91440" tIns="45720" rIns="91440" bIns="45720" rtlCol="0" anchor="ctr">
            <a:normAutofit/>
          </a:bodyPr>
          <a:lstStyle/>
          <a:p>
            <a:r>
              <a:rPr lang="de-DE" dirty="0"/>
              <a:t>Titel</a:t>
            </a:r>
          </a:p>
        </p:txBody>
      </p:sp>
      <p:sp>
        <p:nvSpPr>
          <p:cNvPr id="3" name="Textplatzhalter 2"/>
          <p:cNvSpPr>
            <a:spLocks noGrp="1"/>
          </p:cNvSpPr>
          <p:nvPr>
            <p:ph type="body" idx="1"/>
          </p:nvPr>
        </p:nvSpPr>
        <p:spPr>
          <a:xfrm>
            <a:off x="814136" y="914400"/>
            <a:ext cx="10539664" cy="5262563"/>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4"/>
          </p:nvPr>
        </p:nvSpPr>
        <p:spPr>
          <a:xfrm>
            <a:off x="11393906" y="365126"/>
            <a:ext cx="798094" cy="404896"/>
          </a:xfrm>
          <a:prstGeom prst="rect">
            <a:avLst/>
          </a:prstGeom>
        </p:spPr>
        <p:txBody>
          <a:bodyPr vert="horz" lIns="91440" tIns="45720" rIns="91440" bIns="45720" rtlCol="0" anchor="ctr"/>
          <a:lstStyle>
            <a:lvl1pPr algn="ctr">
              <a:defRPr sz="1600">
                <a:solidFill>
                  <a:schemeClr val="tx1"/>
                </a:solidFill>
              </a:defRPr>
            </a:lvl1pPr>
          </a:lstStyle>
          <a:p>
            <a:fld id="{726708A8-BD7C-4431-B90E-2C0CFD84E804}" type="slidenum">
              <a:rPr lang="de-DE" smtClean="0"/>
              <a:pPr/>
              <a:t>‹#›</a:t>
            </a:fld>
            <a:endParaRPr lang="de-DE" dirty="0"/>
          </a:p>
        </p:txBody>
      </p:sp>
    </p:spTree>
    <p:extLst>
      <p:ext uri="{BB962C8B-B14F-4D97-AF65-F5344CB8AC3E}">
        <p14:creationId xmlns:p14="http://schemas.microsoft.com/office/powerpoint/2010/main" val="3969902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dt="0"/>
  <p:txStyles>
    <p:titleStyle>
      <a:lvl1pPr algn="r"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en.wikipedia.org/wiki/File:Peter_J._Denning.jpg" TargetMode="External"/><Relationship Id="rId2" Type="http://schemas.openxmlformats.org/officeDocument/2006/relationships/hyperlink" Target="http://ddi.cs.uni-potsdam.de/Personen/schwill.htm"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creativecommons.org/licenses/by-sa/4.0/" TargetMode="External"/><Relationship Id="rId2" Type="http://schemas.openxmlformats.org/officeDocument/2006/relationships/hyperlink" Target="https://ketti.uni-muenster.de/" TargetMode="Externa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48915" y="1122363"/>
            <a:ext cx="11682663" cy="1537535"/>
          </a:xfrm>
        </p:spPr>
        <p:txBody>
          <a:bodyPr>
            <a:normAutofit fontScale="90000"/>
          </a:bodyPr>
          <a:lstStyle/>
          <a:p>
            <a:r>
              <a:rPr lang="de-DE" dirty="0"/>
              <a:t>Tutorenschulung Informatik</a:t>
            </a:r>
            <a:br>
              <a:rPr lang="de-DE" dirty="0"/>
            </a:br>
            <a:r>
              <a:rPr lang="de-DE" dirty="0"/>
              <a:t>Kapitel 2: Elementare Aspekte der Vermittlung von Informatik</a:t>
            </a:r>
          </a:p>
        </p:txBody>
      </p:sp>
      <p:sp>
        <p:nvSpPr>
          <p:cNvPr id="3" name="Untertitel 2"/>
          <p:cNvSpPr>
            <a:spLocks noGrp="1"/>
          </p:cNvSpPr>
          <p:nvPr>
            <p:ph type="subTitle" idx="1"/>
          </p:nvPr>
        </p:nvSpPr>
        <p:spPr/>
        <p:txBody>
          <a:bodyPr>
            <a:normAutofit/>
          </a:bodyPr>
          <a:lstStyle/>
          <a:p>
            <a:r>
              <a:rPr lang="de-DE" dirty="0"/>
              <a:t>Jan </a:t>
            </a:r>
            <a:r>
              <a:rPr lang="de-DE" dirty="0" err="1"/>
              <a:t>Vahrenhold</a:t>
            </a:r>
            <a:endParaRPr lang="de-DE" dirty="0"/>
          </a:p>
          <a:p>
            <a:r>
              <a:rPr lang="de-DE" dirty="0"/>
              <a:t>Institut für Informatik</a:t>
            </a:r>
          </a:p>
          <a:p>
            <a:r>
              <a:rPr lang="de-DE" dirty="0"/>
              <a:t>Westfälische Wilhelms-Universität Münster</a:t>
            </a:r>
          </a:p>
        </p:txBody>
      </p:sp>
    </p:spTree>
    <p:extLst>
      <p:ext uri="{BB962C8B-B14F-4D97-AF65-F5344CB8AC3E}">
        <p14:creationId xmlns:p14="http://schemas.microsoft.com/office/powerpoint/2010/main" val="3626611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Lerntheorien - VI</a:t>
            </a:r>
          </a:p>
        </p:txBody>
      </p:sp>
      <p:sp>
        <p:nvSpPr>
          <p:cNvPr id="4" name="Foliennummernplatzhalter 3"/>
          <p:cNvSpPr>
            <a:spLocks noGrp="1"/>
          </p:cNvSpPr>
          <p:nvPr>
            <p:ph type="sldNum" sz="quarter" idx="11"/>
          </p:nvPr>
        </p:nvSpPr>
        <p:spPr/>
        <p:txBody>
          <a:bodyPr/>
          <a:lstStyle/>
          <a:p>
            <a:fld id="{726708A8-BD7C-4431-B90E-2C0CFD84E804}" type="slidenum">
              <a:rPr lang="de-DE" smtClean="0"/>
              <a:pPr/>
              <a:t>10</a:t>
            </a:fld>
            <a:endParaRPr lang="de-DE" dirty="0"/>
          </a:p>
        </p:txBody>
      </p:sp>
      <p:sp>
        <p:nvSpPr>
          <p:cNvPr id="5" name="Inhaltsplatzhalter 4"/>
          <p:cNvSpPr>
            <a:spLocks noGrp="1"/>
          </p:cNvSpPr>
          <p:nvPr>
            <p:ph idx="1"/>
          </p:nvPr>
        </p:nvSpPr>
        <p:spPr>
          <a:xfrm>
            <a:off x="232476" y="770022"/>
            <a:ext cx="11701219" cy="5722853"/>
          </a:xfrm>
        </p:spPr>
        <p:txBody>
          <a:bodyPr>
            <a:normAutofit fontScale="85000" lnSpcReduction="20000"/>
          </a:bodyPr>
          <a:lstStyle/>
          <a:p>
            <a:pPr marL="0" indent="0">
              <a:buNone/>
            </a:pPr>
            <a:r>
              <a:rPr lang="de-DE" sz="2400" b="1" dirty="0"/>
              <a:t>Zusammenfassung</a:t>
            </a:r>
            <a:r>
              <a:rPr lang="de-DE" sz="2000" b="1" dirty="0"/>
              <a:t>:													 </a:t>
            </a:r>
          </a:p>
          <a:p>
            <a:pPr marL="0" indent="0">
              <a:buNone/>
            </a:pPr>
            <a:endParaRPr lang="de-DE" sz="2000" b="1" dirty="0"/>
          </a:p>
          <a:p>
            <a:pPr marL="0" indent="0">
              <a:buNone/>
            </a:pPr>
            <a:endParaRPr lang="de-DE" sz="2000" b="1" dirty="0"/>
          </a:p>
          <a:p>
            <a:pPr marL="0" indent="0">
              <a:buNone/>
            </a:pPr>
            <a:endParaRPr lang="de-DE" sz="2000" b="1" dirty="0"/>
          </a:p>
          <a:p>
            <a:pPr marL="0" indent="0">
              <a:buNone/>
            </a:pPr>
            <a:endParaRPr lang="de-DE" sz="2000" b="1" dirty="0"/>
          </a:p>
          <a:p>
            <a:pPr marL="0" indent="0">
              <a:buNone/>
            </a:pPr>
            <a:endParaRPr lang="de-DE" sz="2000" b="1" dirty="0"/>
          </a:p>
          <a:p>
            <a:pPr marL="0" indent="0">
              <a:buNone/>
            </a:pPr>
            <a:endParaRPr lang="de-DE" sz="2000" b="1" dirty="0"/>
          </a:p>
          <a:p>
            <a:pPr marL="0" indent="0">
              <a:buNone/>
            </a:pPr>
            <a:endParaRPr lang="de-DE" sz="2000" b="1" dirty="0"/>
          </a:p>
          <a:p>
            <a:pPr marL="0" indent="0">
              <a:buNone/>
            </a:pPr>
            <a:endParaRPr lang="de-DE" sz="2000" b="1" dirty="0"/>
          </a:p>
          <a:p>
            <a:pPr marL="0" indent="0">
              <a:buNone/>
            </a:pPr>
            <a:endParaRPr lang="de-DE" sz="2000" b="1" dirty="0"/>
          </a:p>
          <a:p>
            <a:pPr marL="0" indent="0">
              <a:buNone/>
            </a:pPr>
            <a:endParaRPr lang="de-DE" sz="2000" b="1" dirty="0"/>
          </a:p>
          <a:p>
            <a:pPr marL="0" indent="0">
              <a:buNone/>
            </a:pPr>
            <a:endParaRPr lang="de-DE" sz="2000" b="1" dirty="0"/>
          </a:p>
          <a:p>
            <a:pPr marL="0" indent="0">
              <a:buNone/>
            </a:pPr>
            <a:endParaRPr lang="de-DE" sz="2000" b="1" dirty="0"/>
          </a:p>
          <a:p>
            <a:pPr marL="0" indent="0">
              <a:buNone/>
            </a:pPr>
            <a:endParaRPr lang="de-DE" sz="2000" b="1" dirty="0"/>
          </a:p>
          <a:p>
            <a:pPr marL="0" indent="0">
              <a:buNone/>
            </a:pPr>
            <a:endParaRPr lang="de-DE" sz="2000" b="1" dirty="0"/>
          </a:p>
          <a:p>
            <a:pPr marL="0" indent="0" algn="r">
              <a:buNone/>
            </a:pPr>
            <a:endParaRPr lang="de-DE" sz="2000" dirty="0"/>
          </a:p>
          <a:p>
            <a:pPr marL="0" indent="0" algn="r">
              <a:buNone/>
            </a:pPr>
            <a:r>
              <a:rPr lang="de-DE" sz="2000" dirty="0"/>
              <a:t>Quelle: [Humbert, 2006, S. 38]</a:t>
            </a:r>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7397" y="1174918"/>
            <a:ext cx="7873138" cy="4665563"/>
          </a:xfrm>
          <a:prstGeom prst="rect">
            <a:avLst/>
          </a:prstGeom>
        </p:spPr>
      </p:pic>
    </p:spTree>
    <p:extLst>
      <p:ext uri="{BB962C8B-B14F-4D97-AF65-F5344CB8AC3E}">
        <p14:creationId xmlns:p14="http://schemas.microsoft.com/office/powerpoint/2010/main" val="1646385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Fundamentale Ideen der Informatik</a:t>
            </a:r>
          </a:p>
        </p:txBody>
      </p:sp>
      <p:sp>
        <p:nvSpPr>
          <p:cNvPr id="4" name="Foliennummernplatzhalter 3"/>
          <p:cNvSpPr>
            <a:spLocks noGrp="1"/>
          </p:cNvSpPr>
          <p:nvPr>
            <p:ph type="sldNum" sz="quarter" idx="11"/>
          </p:nvPr>
        </p:nvSpPr>
        <p:spPr/>
        <p:txBody>
          <a:bodyPr/>
          <a:lstStyle/>
          <a:p>
            <a:fld id="{726708A8-BD7C-4431-B90E-2C0CFD84E804}" type="slidenum">
              <a:rPr lang="de-DE" smtClean="0"/>
              <a:pPr/>
              <a:t>11</a:t>
            </a:fld>
            <a:endParaRPr lang="de-DE" dirty="0"/>
          </a:p>
        </p:txBody>
      </p:sp>
      <p:sp>
        <p:nvSpPr>
          <p:cNvPr id="5" name="Inhaltsplatzhalter 4"/>
          <p:cNvSpPr>
            <a:spLocks noGrp="1"/>
          </p:cNvSpPr>
          <p:nvPr>
            <p:ph idx="1"/>
          </p:nvPr>
        </p:nvSpPr>
        <p:spPr>
          <a:xfrm>
            <a:off x="814135" y="3129107"/>
            <a:ext cx="10539663" cy="2880843"/>
          </a:xfrm>
        </p:spPr>
        <p:txBody>
          <a:bodyPr/>
          <a:lstStyle/>
          <a:p>
            <a:pPr marL="0" indent="0">
              <a:buNone/>
            </a:pPr>
            <a:r>
              <a:rPr lang="de-DE" sz="2000" b="1" dirty="0"/>
              <a:t>Fundamentale Ideen der Informatik [Schwill, 1993]:</a:t>
            </a:r>
          </a:p>
          <a:p>
            <a:r>
              <a:rPr lang="de-DE" sz="2000" dirty="0"/>
              <a:t>Fachneutrale Leitlinien von Jerome </a:t>
            </a:r>
            <a:r>
              <a:rPr lang="de-DE" sz="2000" dirty="0" err="1"/>
              <a:t>Bruner</a:t>
            </a:r>
            <a:r>
              <a:rPr lang="de-DE" sz="2000" dirty="0"/>
              <a:t> [</a:t>
            </a:r>
            <a:r>
              <a:rPr lang="de-DE" sz="2000" dirty="0" err="1"/>
              <a:t>Bruner</a:t>
            </a:r>
            <a:r>
              <a:rPr lang="de-DE" sz="2000" dirty="0"/>
              <a:t>, 1960]</a:t>
            </a:r>
          </a:p>
          <a:p>
            <a:r>
              <a:rPr lang="de-DE" sz="2000" dirty="0"/>
              <a:t>Ausgestaltung für den Mathematikunterricht.</a:t>
            </a:r>
          </a:p>
          <a:p>
            <a:pPr lvl="1">
              <a:buFont typeface="Symbol" panose="05050102010706020507" pitchFamily="18" charset="2"/>
              <a:buChar char="-"/>
            </a:pPr>
            <a:r>
              <a:rPr lang="de-DE" sz="1800" dirty="0"/>
              <a:t>U.a.: [Fischer, 1976, Schreiber, 1979, Schreiber, 1983, Schweiger, 1982].</a:t>
            </a:r>
          </a:p>
          <a:p>
            <a:r>
              <a:rPr lang="de-DE" sz="2000" dirty="0"/>
              <a:t>Schwill: Synopse und Anwendung auf die Informatik.  </a:t>
            </a:r>
          </a:p>
          <a:p>
            <a:r>
              <a:rPr lang="de-DE" sz="2000" dirty="0"/>
              <a:t>Anerkanntes Konzept zur Bewertung von Unterrichtsinhalten.</a:t>
            </a:r>
          </a:p>
          <a:p>
            <a:pPr lvl="1">
              <a:buFont typeface="Symbol" panose="05050102010706020507" pitchFamily="18" charset="2"/>
              <a:buChar char="-"/>
            </a:pPr>
            <a:r>
              <a:rPr lang="de-DE" sz="1800" dirty="0"/>
              <a:t>Ergänzung durch Modrow [Modrow, 2006].</a:t>
            </a:r>
          </a:p>
          <a:p>
            <a:pPr marL="0" indent="0">
              <a:buNone/>
            </a:pPr>
            <a:endParaRPr lang="de-DE" dirty="0"/>
          </a:p>
        </p:txBody>
      </p:sp>
      <p:sp>
        <p:nvSpPr>
          <p:cNvPr id="6" name="object 7"/>
          <p:cNvSpPr txBox="1"/>
          <p:nvPr/>
        </p:nvSpPr>
        <p:spPr>
          <a:xfrm>
            <a:off x="814135" y="1723193"/>
            <a:ext cx="3256915" cy="800476"/>
          </a:xfrm>
          <a:prstGeom prst="rect">
            <a:avLst/>
          </a:prstGeom>
        </p:spPr>
        <p:txBody>
          <a:bodyPr vert="horz" wrap="square" lIns="0" tIns="0" rIns="0" bIns="0" rtlCol="0">
            <a:spAutoFit/>
          </a:bodyPr>
          <a:lstStyle/>
          <a:p>
            <a:pPr marL="12700">
              <a:lnSpc>
                <a:spcPct val="100000"/>
              </a:lnSpc>
            </a:pPr>
            <a:r>
              <a:rPr sz="1800" b="1" spc="50" dirty="0">
                <a:latin typeface="Times New Roman"/>
                <a:cs typeface="Times New Roman"/>
              </a:rPr>
              <a:t>Andreas</a:t>
            </a:r>
            <a:r>
              <a:rPr sz="1800" b="1" spc="-80" dirty="0">
                <a:latin typeface="Times New Roman"/>
                <a:cs typeface="Times New Roman"/>
              </a:rPr>
              <a:t> </a:t>
            </a:r>
            <a:r>
              <a:rPr sz="1800" b="1" spc="95" dirty="0">
                <a:latin typeface="Times New Roman"/>
                <a:cs typeface="Times New Roman"/>
              </a:rPr>
              <a:t>Schwill</a:t>
            </a:r>
            <a:endParaRPr sz="1800" dirty="0">
              <a:latin typeface="Times New Roman"/>
              <a:cs typeface="Times New Roman"/>
            </a:endParaRPr>
          </a:p>
          <a:p>
            <a:pPr marL="12700" marR="5080">
              <a:lnSpc>
                <a:spcPct val="102200"/>
              </a:lnSpc>
              <a:spcBef>
                <a:spcPts val="855"/>
              </a:spcBef>
            </a:pPr>
            <a:r>
              <a:rPr sz="1300" spc="45" dirty="0">
                <a:latin typeface="Times New Roman"/>
                <a:cs typeface="Times New Roman"/>
              </a:rPr>
              <a:t>Professor </a:t>
            </a:r>
            <a:r>
              <a:rPr sz="1300" spc="-165" dirty="0">
                <a:latin typeface="Times New Roman"/>
                <a:cs typeface="Times New Roman"/>
              </a:rPr>
              <a:t>fu¨ </a:t>
            </a:r>
            <a:r>
              <a:rPr sz="1300" spc="75" dirty="0">
                <a:latin typeface="Times New Roman"/>
                <a:cs typeface="Times New Roman"/>
              </a:rPr>
              <a:t>r </a:t>
            </a:r>
            <a:r>
              <a:rPr sz="1300" spc="60" dirty="0">
                <a:latin typeface="Times New Roman"/>
                <a:cs typeface="Times New Roman"/>
              </a:rPr>
              <a:t>Didaktik </a:t>
            </a:r>
            <a:r>
              <a:rPr sz="1300" spc="85" dirty="0">
                <a:latin typeface="Times New Roman"/>
                <a:cs typeface="Times New Roman"/>
              </a:rPr>
              <a:t>der </a:t>
            </a:r>
            <a:r>
              <a:rPr sz="1300" spc="55" dirty="0">
                <a:latin typeface="Times New Roman"/>
                <a:cs typeface="Times New Roman"/>
              </a:rPr>
              <a:t>Informatik  </a:t>
            </a:r>
            <a:r>
              <a:rPr sz="1300" spc="60" dirty="0">
                <a:latin typeface="Times New Roman"/>
                <a:cs typeface="Times New Roman"/>
              </a:rPr>
              <a:t>Institut </a:t>
            </a:r>
            <a:r>
              <a:rPr sz="1300" spc="-165" dirty="0">
                <a:latin typeface="Times New Roman"/>
                <a:cs typeface="Times New Roman"/>
              </a:rPr>
              <a:t>fu¨ </a:t>
            </a:r>
            <a:r>
              <a:rPr sz="1300" spc="75" dirty="0">
                <a:latin typeface="Times New Roman"/>
                <a:cs typeface="Times New Roman"/>
              </a:rPr>
              <a:t>r </a:t>
            </a:r>
            <a:r>
              <a:rPr sz="1300" spc="50" dirty="0">
                <a:latin typeface="Times New Roman"/>
                <a:cs typeface="Times New Roman"/>
              </a:rPr>
              <a:t>Informatik, </a:t>
            </a:r>
            <a:r>
              <a:rPr lang="de-DE" sz="1300" spc="15" dirty="0">
                <a:latin typeface="Times New Roman"/>
                <a:cs typeface="Times New Roman"/>
              </a:rPr>
              <a:t>Universität </a:t>
            </a:r>
            <a:r>
              <a:rPr sz="1300" spc="-215" dirty="0">
                <a:latin typeface="Times New Roman"/>
                <a:cs typeface="Times New Roman"/>
              </a:rPr>
              <a:t> </a:t>
            </a:r>
            <a:r>
              <a:rPr sz="1300" spc="70" dirty="0">
                <a:latin typeface="Times New Roman"/>
                <a:cs typeface="Times New Roman"/>
              </a:rPr>
              <a:t>Potsdam.</a:t>
            </a:r>
            <a:endParaRPr sz="1300" dirty="0">
              <a:latin typeface="Times New Roman"/>
              <a:cs typeface="Times New Roman"/>
            </a:endParaRPr>
          </a:p>
        </p:txBody>
      </p:sp>
      <p:sp>
        <p:nvSpPr>
          <p:cNvPr id="7" name="object 8"/>
          <p:cNvSpPr/>
          <p:nvPr/>
        </p:nvSpPr>
        <p:spPr>
          <a:xfrm>
            <a:off x="9716075" y="1223431"/>
            <a:ext cx="1336364" cy="18000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95066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Rückblick</a:t>
            </a:r>
          </a:p>
        </p:txBody>
      </p:sp>
      <p:sp>
        <p:nvSpPr>
          <p:cNvPr id="4" name="Foliennummernplatzhalter 3"/>
          <p:cNvSpPr>
            <a:spLocks noGrp="1"/>
          </p:cNvSpPr>
          <p:nvPr>
            <p:ph type="sldNum" sz="quarter" idx="11"/>
          </p:nvPr>
        </p:nvSpPr>
        <p:spPr/>
        <p:txBody>
          <a:bodyPr/>
          <a:lstStyle/>
          <a:p>
            <a:fld id="{726708A8-BD7C-4431-B90E-2C0CFD84E804}" type="slidenum">
              <a:rPr lang="de-DE" smtClean="0"/>
              <a:pPr/>
              <a:t>12</a:t>
            </a:fld>
            <a:endParaRPr lang="de-DE" dirty="0"/>
          </a:p>
        </p:txBody>
      </p:sp>
      <p:sp>
        <p:nvSpPr>
          <p:cNvPr id="5" name="Inhaltsplatzhalter 4"/>
          <p:cNvSpPr>
            <a:spLocks noGrp="1"/>
          </p:cNvSpPr>
          <p:nvPr>
            <p:ph idx="1"/>
          </p:nvPr>
        </p:nvSpPr>
        <p:spPr>
          <a:xfrm>
            <a:off x="814135" y="2341171"/>
            <a:ext cx="10539663" cy="4151704"/>
          </a:xfrm>
        </p:spPr>
        <p:txBody>
          <a:bodyPr>
            <a:normAutofit/>
          </a:bodyPr>
          <a:lstStyle/>
          <a:p>
            <a:pPr marL="0" indent="0">
              <a:buNone/>
            </a:pPr>
            <a:r>
              <a:rPr lang="de-DE" sz="2000" b="1" dirty="0"/>
              <a:t>Jerome </a:t>
            </a:r>
            <a:r>
              <a:rPr lang="de-DE" sz="2000" b="1" dirty="0" err="1"/>
              <a:t>Bruner</a:t>
            </a:r>
            <a:r>
              <a:rPr lang="de-DE" sz="2000" b="1" dirty="0"/>
              <a:t> (1960): ”The </a:t>
            </a:r>
            <a:r>
              <a:rPr lang="de-DE" sz="2000" b="1" dirty="0" err="1"/>
              <a:t>Process</a:t>
            </a:r>
            <a:r>
              <a:rPr lang="de-DE" sz="2000" b="1" dirty="0"/>
              <a:t> </a:t>
            </a:r>
            <a:r>
              <a:rPr lang="de-DE" sz="2000" b="1" dirty="0" err="1"/>
              <a:t>of</a:t>
            </a:r>
            <a:r>
              <a:rPr lang="de-DE" sz="2000" b="1" dirty="0"/>
              <a:t> Education“</a:t>
            </a:r>
          </a:p>
          <a:p>
            <a:r>
              <a:rPr lang="de-DE" sz="2000" dirty="0"/>
              <a:t>Orientierung des Unterrichts an fundamentalen Konzepten (Ideen) der zu Grunde  liegenden Wissenschaft.</a:t>
            </a:r>
          </a:p>
          <a:p>
            <a:r>
              <a:rPr lang="de-DE" sz="2000" dirty="0"/>
              <a:t>Ziel: Sind fundamentale Konzepte bekannt, können neue Inhalte (als Varianten der  Konzepte) einfacher erschlossen werden.</a:t>
            </a:r>
          </a:p>
          <a:p>
            <a:pPr marL="0" indent="0">
              <a:buNone/>
            </a:pPr>
            <a:endParaRPr lang="de-DE" sz="2000" dirty="0"/>
          </a:p>
          <a:p>
            <a:pPr marL="0" indent="0">
              <a:buNone/>
            </a:pPr>
            <a:r>
              <a:rPr lang="de-DE" sz="2000" b="1" dirty="0"/>
              <a:t>Ideenbegriff bei Platon:</a:t>
            </a:r>
          </a:p>
          <a:p>
            <a:r>
              <a:rPr lang="de-DE" sz="2000" dirty="0"/>
              <a:t>Immaterielle, ewige und unveränderliche Wesenheiten.  </a:t>
            </a:r>
          </a:p>
          <a:p>
            <a:r>
              <a:rPr lang="de-DE" sz="2000" dirty="0"/>
              <a:t>Urbilder, nach denen Objekte der sichtbaren Welt geformt sind.</a:t>
            </a:r>
          </a:p>
          <a:p>
            <a:pPr marL="0" indent="0">
              <a:buNone/>
            </a:pPr>
            <a:endParaRPr lang="de-DE" sz="2000" dirty="0"/>
          </a:p>
          <a:p>
            <a:pPr marL="0" indent="0">
              <a:buNone/>
            </a:pPr>
            <a:r>
              <a:rPr lang="de-DE" sz="1800" dirty="0">
                <a:solidFill>
                  <a:schemeClr val="bg2">
                    <a:lumMod val="50000"/>
                  </a:schemeClr>
                </a:solidFill>
              </a:rPr>
              <a:t>Literatur zu diesem Abschnitt: [Schwill, 1993], auch: [Schubert und Schwill, 2004, Kap. 3.2/3.3].</a:t>
            </a:r>
          </a:p>
          <a:p>
            <a:pPr marL="0" indent="0">
              <a:buNone/>
            </a:pPr>
            <a:endParaRPr lang="de-DE" dirty="0"/>
          </a:p>
        </p:txBody>
      </p:sp>
      <p:sp>
        <p:nvSpPr>
          <p:cNvPr id="6" name="Textfeld 5"/>
          <p:cNvSpPr txBox="1"/>
          <p:nvPr/>
        </p:nvSpPr>
        <p:spPr>
          <a:xfrm>
            <a:off x="814135" y="1053885"/>
            <a:ext cx="10539663" cy="923330"/>
          </a:xfrm>
          <a:prstGeom prst="rect">
            <a:avLst/>
          </a:prstGeom>
          <a:solidFill>
            <a:schemeClr val="bg1">
              <a:lumMod val="95000"/>
            </a:schemeClr>
          </a:solidFill>
          <a:ln>
            <a:solidFill>
              <a:schemeClr val="tx1"/>
            </a:solidFill>
          </a:ln>
        </p:spPr>
        <p:txBody>
          <a:bodyPr wrap="square" rtlCol="0">
            <a:spAutoFit/>
          </a:bodyPr>
          <a:lstStyle/>
          <a:p>
            <a:r>
              <a:rPr lang="de-DE" i="1" dirty="0"/>
              <a:t>Die Schüler stehen ratlos vor einer Unmenge von Einzelheiten, die weder zu großen Ideen noch zu alltäglichem Denken eine Beziehung erkennen lassen.</a:t>
            </a:r>
          </a:p>
          <a:p>
            <a:pPr algn="r"/>
            <a:r>
              <a:rPr lang="de-DE" dirty="0"/>
              <a:t>Alfred N. Whitehead (1929), zitiert nach: [Schwill, 1993]</a:t>
            </a:r>
          </a:p>
        </p:txBody>
      </p:sp>
    </p:spTree>
    <p:extLst>
      <p:ext uri="{BB962C8B-B14F-4D97-AF65-F5344CB8AC3E}">
        <p14:creationId xmlns:p14="http://schemas.microsoft.com/office/powerpoint/2010/main" val="2340993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Transferleistungen</a:t>
            </a:r>
          </a:p>
        </p:txBody>
      </p:sp>
      <p:sp>
        <p:nvSpPr>
          <p:cNvPr id="4" name="Foliennummernplatzhalter 3"/>
          <p:cNvSpPr>
            <a:spLocks noGrp="1"/>
          </p:cNvSpPr>
          <p:nvPr>
            <p:ph type="sldNum" sz="quarter" idx="11"/>
          </p:nvPr>
        </p:nvSpPr>
        <p:spPr/>
        <p:txBody>
          <a:bodyPr/>
          <a:lstStyle/>
          <a:p>
            <a:fld id="{726708A8-BD7C-4431-B90E-2C0CFD84E804}" type="slidenum">
              <a:rPr lang="de-DE" smtClean="0"/>
              <a:pPr/>
              <a:t>13</a:t>
            </a:fld>
            <a:endParaRPr lang="de-DE" dirty="0"/>
          </a:p>
        </p:txBody>
      </p:sp>
      <p:sp>
        <p:nvSpPr>
          <p:cNvPr id="5" name="Inhaltsplatzhalter 4"/>
          <p:cNvSpPr>
            <a:spLocks noGrp="1"/>
          </p:cNvSpPr>
          <p:nvPr>
            <p:ph idx="1"/>
          </p:nvPr>
        </p:nvSpPr>
        <p:spPr>
          <a:xfrm>
            <a:off x="814137" y="978235"/>
            <a:ext cx="6260432" cy="5169902"/>
          </a:xfrm>
        </p:spPr>
        <p:txBody>
          <a:bodyPr>
            <a:normAutofit/>
          </a:bodyPr>
          <a:lstStyle/>
          <a:p>
            <a:pPr marL="0" indent="0">
              <a:buNone/>
            </a:pPr>
            <a:r>
              <a:rPr lang="de-DE" sz="2000" b="1" dirty="0"/>
              <a:t>Aufgaben des Lernens:</a:t>
            </a:r>
          </a:p>
          <a:p>
            <a:pPr marL="0" indent="0">
              <a:buNone/>
            </a:pPr>
            <a:endParaRPr lang="de-DE" sz="2000" b="1" dirty="0"/>
          </a:p>
          <a:p>
            <a:r>
              <a:rPr lang="de-DE" sz="2000" dirty="0"/>
              <a:t>Vorbereitung auf das spätere Leben (nach Schule bzw. Studium).</a:t>
            </a:r>
          </a:p>
          <a:p>
            <a:r>
              <a:rPr lang="de-DE" sz="2000" dirty="0"/>
              <a:t>Dabei notwendig: Transferleistungen.</a:t>
            </a:r>
          </a:p>
          <a:p>
            <a:pPr marL="0" indent="0">
              <a:buNone/>
            </a:pPr>
            <a:endParaRPr lang="de-DE" sz="2000" dirty="0"/>
          </a:p>
          <a:p>
            <a:r>
              <a:rPr lang="de-DE" sz="2000" dirty="0"/>
              <a:t>Nicht-spezifische Transferleistungen:</a:t>
            </a:r>
          </a:p>
          <a:p>
            <a:pPr lvl="1">
              <a:buFont typeface="Symbol" panose="05050102010706020507" pitchFamily="18" charset="2"/>
              <a:buChar char="-"/>
            </a:pPr>
            <a:r>
              <a:rPr lang="de-DE" sz="1600" dirty="0"/>
              <a:t>Übertragung auf „Umweg über Metaebene („Idee“).</a:t>
            </a:r>
          </a:p>
          <a:p>
            <a:pPr lvl="1">
              <a:buFont typeface="Symbol" panose="05050102010706020507" pitchFamily="18" charset="2"/>
              <a:buChar char="-"/>
            </a:pPr>
            <a:r>
              <a:rPr lang="de-DE" sz="1600" dirty="0"/>
              <a:t>Ausbildung an allgemeinbildenden Schulen.</a:t>
            </a:r>
          </a:p>
          <a:p>
            <a:r>
              <a:rPr lang="de-DE" sz="2000" dirty="0"/>
              <a:t>Spezifische Transferleistungen:</a:t>
            </a:r>
          </a:p>
          <a:p>
            <a:pPr lvl="1">
              <a:buFont typeface="Symbol" panose="05050102010706020507" pitchFamily="18" charset="2"/>
              <a:buChar char="-"/>
            </a:pPr>
            <a:r>
              <a:rPr lang="de-DE" sz="1600" dirty="0"/>
              <a:t>Übertragung auf Situationen, die bereits bekannten ähnlich sind.</a:t>
            </a:r>
          </a:p>
          <a:p>
            <a:pPr lvl="1">
              <a:buFont typeface="Symbol" panose="05050102010706020507" pitchFamily="18" charset="2"/>
              <a:buChar char="-"/>
            </a:pPr>
            <a:r>
              <a:rPr lang="de-DE" sz="1600" dirty="0"/>
              <a:t>Beispiele: Kurzfristige Anwendungen „handwerklicher“ Fähigkeiten.</a:t>
            </a:r>
          </a:p>
          <a:p>
            <a:pPr lvl="1">
              <a:buFont typeface="Symbol" panose="05050102010706020507" pitchFamily="18" charset="2"/>
              <a:buChar char="-"/>
            </a:pPr>
            <a:r>
              <a:rPr lang="de-DE" sz="1600" dirty="0"/>
              <a:t>Ausbildung v.a. in betrieblicher Fort- und Weiterbildung.</a:t>
            </a: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9423" y="1114760"/>
            <a:ext cx="4877223" cy="2328874"/>
          </a:xfrm>
          <a:prstGeom prst="rect">
            <a:avLst/>
          </a:prstGeom>
        </p:spPr>
      </p:pic>
      <p:sp>
        <p:nvSpPr>
          <p:cNvPr id="7" name="object 44"/>
          <p:cNvSpPr txBox="1"/>
          <p:nvPr/>
        </p:nvSpPr>
        <p:spPr>
          <a:xfrm>
            <a:off x="8906141" y="3958818"/>
            <a:ext cx="2770505" cy="246221"/>
          </a:xfrm>
          <a:prstGeom prst="rect">
            <a:avLst/>
          </a:prstGeom>
        </p:spPr>
        <p:txBody>
          <a:bodyPr vert="horz" wrap="square" lIns="0" tIns="0" rIns="0" bIns="0" rtlCol="0">
            <a:spAutoFit/>
          </a:bodyPr>
          <a:lstStyle/>
          <a:p>
            <a:pPr marL="12700" algn="r">
              <a:lnSpc>
                <a:spcPct val="100000"/>
              </a:lnSpc>
            </a:pPr>
            <a:r>
              <a:rPr sz="1600" spc="-5" dirty="0">
                <a:solidFill>
                  <a:srgbClr val="999999"/>
                </a:solidFill>
                <a:cs typeface="Arial"/>
              </a:rPr>
              <a:t>Quelle: </a:t>
            </a:r>
            <a:r>
              <a:rPr sz="1600" spc="5" dirty="0">
                <a:solidFill>
                  <a:srgbClr val="999999"/>
                </a:solidFill>
                <a:cs typeface="Arial"/>
                <a:hlinkClick r:id="" action="ppaction://noaction"/>
              </a:rPr>
              <a:t>[Schwill, </a:t>
            </a:r>
            <a:r>
              <a:rPr sz="1600" spc="30" dirty="0">
                <a:solidFill>
                  <a:srgbClr val="999999"/>
                </a:solidFill>
                <a:cs typeface="Arial"/>
                <a:hlinkClick r:id="" action="ppaction://noaction"/>
              </a:rPr>
              <a:t>1993,</a:t>
            </a:r>
            <a:r>
              <a:rPr sz="1600" spc="-310" dirty="0">
                <a:solidFill>
                  <a:srgbClr val="999999"/>
                </a:solidFill>
                <a:cs typeface="Arial"/>
              </a:rPr>
              <a:t> </a:t>
            </a:r>
            <a:r>
              <a:rPr sz="1600" spc="-65" dirty="0">
                <a:solidFill>
                  <a:srgbClr val="999999"/>
                </a:solidFill>
                <a:cs typeface="Arial"/>
              </a:rPr>
              <a:t>S. </a:t>
            </a:r>
            <a:r>
              <a:rPr sz="1600" spc="30" dirty="0">
                <a:solidFill>
                  <a:srgbClr val="999999"/>
                </a:solidFill>
                <a:cs typeface="Arial"/>
              </a:rPr>
              <a:t>20]</a:t>
            </a:r>
            <a:endParaRPr sz="1600" dirty="0">
              <a:cs typeface="Arial"/>
            </a:endParaRPr>
          </a:p>
        </p:txBody>
      </p:sp>
    </p:spTree>
    <p:extLst>
      <p:ext uri="{BB962C8B-B14F-4D97-AF65-F5344CB8AC3E}">
        <p14:creationId xmlns:p14="http://schemas.microsoft.com/office/powerpoint/2010/main" val="332922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Das Horizontalkriterium</a:t>
            </a:r>
          </a:p>
        </p:txBody>
      </p:sp>
      <p:sp>
        <p:nvSpPr>
          <p:cNvPr id="4" name="Foliennummernplatzhalter 3"/>
          <p:cNvSpPr>
            <a:spLocks noGrp="1"/>
          </p:cNvSpPr>
          <p:nvPr>
            <p:ph type="sldNum" sz="quarter" idx="11"/>
          </p:nvPr>
        </p:nvSpPr>
        <p:spPr/>
        <p:txBody>
          <a:bodyPr/>
          <a:lstStyle/>
          <a:p>
            <a:fld id="{726708A8-BD7C-4431-B90E-2C0CFD84E804}" type="slidenum">
              <a:rPr lang="de-DE" smtClean="0"/>
              <a:pPr/>
              <a:t>14</a:t>
            </a:fld>
            <a:endParaRPr lang="de-DE" dirty="0"/>
          </a:p>
        </p:txBody>
      </p:sp>
      <p:sp>
        <p:nvSpPr>
          <p:cNvPr id="5" name="Inhaltsplatzhalter 4"/>
          <p:cNvSpPr>
            <a:spLocks noGrp="1"/>
          </p:cNvSpPr>
          <p:nvPr>
            <p:ph idx="1"/>
          </p:nvPr>
        </p:nvSpPr>
        <p:spPr/>
        <p:txBody>
          <a:bodyPr>
            <a:normAutofit/>
          </a:bodyPr>
          <a:lstStyle/>
          <a:p>
            <a:pPr marL="0" indent="0">
              <a:buNone/>
            </a:pPr>
            <a:r>
              <a:rPr lang="de-DE" sz="2000" b="1" dirty="0"/>
              <a:t>Horizontalkriterium:</a:t>
            </a:r>
          </a:p>
          <a:p>
            <a:r>
              <a:rPr lang="de-DE" sz="2000" dirty="0"/>
              <a:t>Auftreten in einer Vielzahl von Anwendungsbereichen.</a:t>
            </a:r>
          </a:p>
          <a:p>
            <a:r>
              <a:rPr lang="de-DE" sz="2000" dirty="0"/>
              <a:t>Fülle des Auftretens allein ist nicht ausreichend.</a:t>
            </a:r>
          </a:p>
          <a:p>
            <a:r>
              <a:rPr lang="de-DE" sz="2000" dirty="0"/>
              <a:t>Notwendig: Anwendbar in mehreren Variationen.</a:t>
            </a:r>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r>
              <a:rPr lang="de-DE" sz="2000" b="1" dirty="0"/>
              <a:t>Beispiel</a:t>
            </a:r>
            <a:r>
              <a:rPr lang="de-DE" sz="2000" dirty="0"/>
              <a:t>:</a:t>
            </a:r>
          </a:p>
          <a:p>
            <a:r>
              <a:rPr lang="de-DE" sz="2000" dirty="0"/>
              <a:t>„Addition“ erfüllt das Horizontalkriterium (Variation) nicht.</a:t>
            </a:r>
          </a:p>
          <a:p>
            <a:r>
              <a:rPr lang="de-DE" sz="2000" dirty="0"/>
              <a:t>„Umkehrbare Operationen“ erfüllt das Horizontalkriterium.</a:t>
            </a: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8326" y="2846844"/>
            <a:ext cx="8291279" cy="1432684"/>
          </a:xfrm>
          <a:prstGeom prst="rect">
            <a:avLst/>
          </a:prstGeom>
        </p:spPr>
      </p:pic>
      <p:sp>
        <p:nvSpPr>
          <p:cNvPr id="7" name="object 27"/>
          <p:cNvSpPr txBox="1"/>
          <p:nvPr/>
        </p:nvSpPr>
        <p:spPr>
          <a:xfrm>
            <a:off x="8395478" y="4479168"/>
            <a:ext cx="2770505" cy="246221"/>
          </a:xfrm>
          <a:prstGeom prst="rect">
            <a:avLst/>
          </a:prstGeom>
        </p:spPr>
        <p:txBody>
          <a:bodyPr vert="horz" wrap="square" lIns="0" tIns="0" rIns="0" bIns="0" rtlCol="0">
            <a:spAutoFit/>
          </a:bodyPr>
          <a:lstStyle/>
          <a:p>
            <a:pPr marL="12700" algn="r">
              <a:lnSpc>
                <a:spcPct val="100000"/>
              </a:lnSpc>
            </a:pPr>
            <a:r>
              <a:rPr sz="1600" spc="-5" dirty="0">
                <a:solidFill>
                  <a:srgbClr val="999999"/>
                </a:solidFill>
                <a:cs typeface="Arial"/>
              </a:rPr>
              <a:t>Quelle: </a:t>
            </a:r>
            <a:r>
              <a:rPr sz="1600" spc="5" dirty="0">
                <a:solidFill>
                  <a:srgbClr val="999999"/>
                </a:solidFill>
                <a:cs typeface="Arial"/>
                <a:hlinkClick r:id="" action="ppaction://noaction"/>
              </a:rPr>
              <a:t>[Schwill, </a:t>
            </a:r>
            <a:r>
              <a:rPr sz="1600" spc="30" dirty="0">
                <a:solidFill>
                  <a:srgbClr val="999999"/>
                </a:solidFill>
                <a:cs typeface="Arial"/>
                <a:hlinkClick r:id="" action="ppaction://noaction"/>
              </a:rPr>
              <a:t>1993,</a:t>
            </a:r>
            <a:r>
              <a:rPr sz="1600" spc="-310" dirty="0">
                <a:solidFill>
                  <a:srgbClr val="999999"/>
                </a:solidFill>
                <a:cs typeface="Arial"/>
              </a:rPr>
              <a:t> </a:t>
            </a:r>
            <a:r>
              <a:rPr sz="1600" spc="-65" dirty="0">
                <a:solidFill>
                  <a:srgbClr val="999999"/>
                </a:solidFill>
                <a:cs typeface="Arial"/>
              </a:rPr>
              <a:t>S. </a:t>
            </a:r>
            <a:r>
              <a:rPr sz="1600" spc="30" dirty="0">
                <a:solidFill>
                  <a:srgbClr val="999999"/>
                </a:solidFill>
                <a:cs typeface="Arial"/>
              </a:rPr>
              <a:t>21]</a:t>
            </a:r>
            <a:endParaRPr sz="1600" dirty="0">
              <a:cs typeface="Arial"/>
            </a:endParaRPr>
          </a:p>
        </p:txBody>
      </p:sp>
    </p:spTree>
    <p:extLst>
      <p:ext uri="{BB962C8B-B14F-4D97-AF65-F5344CB8AC3E}">
        <p14:creationId xmlns:p14="http://schemas.microsoft.com/office/powerpoint/2010/main" val="1045125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Das Vertikalkriterium</a:t>
            </a:r>
          </a:p>
        </p:txBody>
      </p:sp>
      <p:sp>
        <p:nvSpPr>
          <p:cNvPr id="4" name="Foliennummernplatzhalter 3"/>
          <p:cNvSpPr>
            <a:spLocks noGrp="1"/>
          </p:cNvSpPr>
          <p:nvPr>
            <p:ph type="sldNum" sz="quarter" idx="11"/>
          </p:nvPr>
        </p:nvSpPr>
        <p:spPr/>
        <p:txBody>
          <a:bodyPr/>
          <a:lstStyle/>
          <a:p>
            <a:fld id="{726708A8-BD7C-4431-B90E-2C0CFD84E804}" type="slidenum">
              <a:rPr lang="de-DE" smtClean="0"/>
              <a:pPr/>
              <a:t>15</a:t>
            </a:fld>
            <a:endParaRPr lang="de-DE" dirty="0"/>
          </a:p>
        </p:txBody>
      </p:sp>
      <p:sp>
        <p:nvSpPr>
          <p:cNvPr id="5" name="Inhaltsplatzhalter 4"/>
          <p:cNvSpPr>
            <a:spLocks noGrp="1"/>
          </p:cNvSpPr>
          <p:nvPr>
            <p:ph idx="1"/>
          </p:nvPr>
        </p:nvSpPr>
        <p:spPr>
          <a:xfrm>
            <a:off x="814136" y="2598821"/>
            <a:ext cx="10539663" cy="3549316"/>
          </a:xfrm>
        </p:spPr>
        <p:txBody>
          <a:bodyPr>
            <a:normAutofit/>
          </a:bodyPr>
          <a:lstStyle/>
          <a:p>
            <a:pPr marL="0" indent="0">
              <a:buNone/>
            </a:pPr>
            <a:r>
              <a:rPr lang="de-DE" sz="2000" b="1" dirty="0"/>
              <a:t>Vertikalkriterium</a:t>
            </a:r>
            <a:r>
              <a:rPr lang="de-DE" sz="2000" dirty="0"/>
              <a:t>: </a:t>
            </a:r>
          </a:p>
          <a:p>
            <a:r>
              <a:rPr lang="de-DE" sz="2000" dirty="0"/>
              <a:t>Vermittelbarkeit auf jedem geistigen Niveau.</a:t>
            </a:r>
          </a:p>
          <a:p>
            <a:r>
              <a:rPr lang="de-DE" sz="2000" dirty="0"/>
              <a:t>Niveauabhängige Faktoren:</a:t>
            </a:r>
          </a:p>
          <a:p>
            <a:pPr lvl="1">
              <a:buFont typeface="Symbol" panose="05050102010706020507" pitchFamily="18" charset="2"/>
              <a:buChar char="-"/>
            </a:pPr>
            <a:r>
              <a:rPr lang="de-DE" sz="1600" dirty="0"/>
              <a:t>Niveau der Darstellung.</a:t>
            </a:r>
          </a:p>
          <a:p>
            <a:pPr lvl="1">
              <a:buFont typeface="Symbol" panose="05050102010706020507" pitchFamily="18" charset="2"/>
              <a:buChar char="-"/>
            </a:pPr>
            <a:r>
              <a:rPr lang="de-DE" sz="1600" dirty="0"/>
              <a:t>Grad der Detaillierung.</a:t>
            </a:r>
          </a:p>
          <a:p>
            <a:pPr lvl="1">
              <a:buFont typeface="Symbol" panose="05050102010706020507" pitchFamily="18" charset="2"/>
              <a:buChar char="-"/>
            </a:pPr>
            <a:r>
              <a:rPr lang="de-DE" sz="1600" dirty="0"/>
              <a:t>Grad der Formalisierung.</a:t>
            </a:r>
          </a:p>
          <a:p>
            <a:r>
              <a:rPr lang="de-DE" sz="2000" dirty="0"/>
              <a:t>Folgerung (Roland Fischer, 1984):</a:t>
            </a:r>
          </a:p>
          <a:p>
            <a:pPr marL="0" indent="0">
              <a:buNone/>
            </a:pPr>
            <a:endParaRPr lang="de-DE" sz="2000" dirty="0"/>
          </a:p>
          <a:p>
            <a:pPr marL="457200" lvl="1" indent="0">
              <a:buNone/>
            </a:pPr>
            <a:r>
              <a:rPr lang="de-DE" sz="1600" dirty="0"/>
              <a:t>„Was nicht prinzipiell einem Volksschüler vermittelt werden kann, kann keine fundamentale Idee sein.“</a:t>
            </a:r>
          </a:p>
          <a:p>
            <a:pPr marL="457200" lvl="1" indent="0" algn="r">
              <a:buNone/>
            </a:pPr>
            <a:r>
              <a:rPr lang="de-DE" sz="1600" dirty="0"/>
              <a:t>Zitiert nach [Schwill, 1993]</a:t>
            </a: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7011" y="2445612"/>
            <a:ext cx="2436787" cy="2002508"/>
          </a:xfrm>
          <a:prstGeom prst="rect">
            <a:avLst/>
          </a:prstGeom>
        </p:spPr>
      </p:pic>
      <p:sp>
        <p:nvSpPr>
          <p:cNvPr id="7" name="object 32"/>
          <p:cNvSpPr txBox="1"/>
          <p:nvPr/>
        </p:nvSpPr>
        <p:spPr>
          <a:xfrm>
            <a:off x="8583293" y="4504389"/>
            <a:ext cx="2770505" cy="246221"/>
          </a:xfrm>
          <a:prstGeom prst="rect">
            <a:avLst/>
          </a:prstGeom>
        </p:spPr>
        <p:txBody>
          <a:bodyPr vert="horz" wrap="square" lIns="0" tIns="0" rIns="0" bIns="0" rtlCol="0">
            <a:spAutoFit/>
          </a:bodyPr>
          <a:lstStyle/>
          <a:p>
            <a:pPr marL="12700" algn="r">
              <a:lnSpc>
                <a:spcPct val="100000"/>
              </a:lnSpc>
            </a:pPr>
            <a:r>
              <a:rPr sz="1600" spc="-5" dirty="0">
                <a:solidFill>
                  <a:srgbClr val="999999"/>
                </a:solidFill>
                <a:cs typeface="Arial"/>
              </a:rPr>
              <a:t>Quelle: </a:t>
            </a:r>
            <a:r>
              <a:rPr sz="1600" spc="5" dirty="0">
                <a:solidFill>
                  <a:srgbClr val="999999"/>
                </a:solidFill>
                <a:cs typeface="Arial"/>
                <a:hlinkClick r:id="" action="ppaction://noaction"/>
              </a:rPr>
              <a:t>[Schwill, </a:t>
            </a:r>
            <a:r>
              <a:rPr sz="1600" spc="30" dirty="0">
                <a:solidFill>
                  <a:srgbClr val="999999"/>
                </a:solidFill>
                <a:cs typeface="Arial"/>
                <a:hlinkClick r:id="" action="ppaction://noaction"/>
              </a:rPr>
              <a:t>1993,</a:t>
            </a:r>
            <a:r>
              <a:rPr sz="1600" spc="-310" dirty="0">
                <a:solidFill>
                  <a:srgbClr val="999999"/>
                </a:solidFill>
                <a:cs typeface="Arial"/>
              </a:rPr>
              <a:t> </a:t>
            </a:r>
            <a:r>
              <a:rPr sz="1600" spc="-65" dirty="0">
                <a:solidFill>
                  <a:srgbClr val="999999"/>
                </a:solidFill>
                <a:cs typeface="Arial"/>
              </a:rPr>
              <a:t>S. </a:t>
            </a:r>
            <a:r>
              <a:rPr sz="1600" spc="30" dirty="0">
                <a:solidFill>
                  <a:srgbClr val="999999"/>
                </a:solidFill>
                <a:cs typeface="Arial"/>
              </a:rPr>
              <a:t>22]</a:t>
            </a:r>
            <a:endParaRPr sz="1600" dirty="0">
              <a:cs typeface="Arial"/>
            </a:endParaRPr>
          </a:p>
        </p:txBody>
      </p:sp>
      <p:sp>
        <p:nvSpPr>
          <p:cNvPr id="8" name="Textfeld 7"/>
          <p:cNvSpPr txBox="1"/>
          <p:nvPr/>
        </p:nvSpPr>
        <p:spPr>
          <a:xfrm>
            <a:off x="1034716" y="1112815"/>
            <a:ext cx="10319082" cy="923330"/>
          </a:xfrm>
          <a:prstGeom prst="rect">
            <a:avLst/>
          </a:prstGeom>
          <a:solidFill>
            <a:schemeClr val="bg1">
              <a:lumMod val="95000"/>
            </a:schemeClr>
          </a:solidFill>
          <a:ln>
            <a:solidFill>
              <a:schemeClr val="tx1"/>
            </a:solidFill>
          </a:ln>
        </p:spPr>
        <p:txBody>
          <a:bodyPr wrap="square" rtlCol="0">
            <a:spAutoFit/>
          </a:bodyPr>
          <a:lstStyle/>
          <a:p>
            <a:r>
              <a:rPr lang="en-US" i="1" dirty="0"/>
              <a:t>The reader will find the chapter devoted to this theme introduced by the proposition </a:t>
            </a:r>
            <a:r>
              <a:rPr lang="en-US" b="1" i="1" dirty="0">
                <a:solidFill>
                  <a:srgbClr val="0070C0"/>
                </a:solidFill>
              </a:rPr>
              <a:t>that the foundations of any subject may be taught to anybody at any age in some form</a:t>
            </a:r>
            <a:r>
              <a:rPr lang="en-US" i="1" dirty="0"/>
              <a:t>.</a:t>
            </a:r>
          </a:p>
          <a:p>
            <a:pPr algn="r"/>
            <a:r>
              <a:rPr lang="en-US" dirty="0"/>
              <a:t>[Bruner, 1960, S. 12]</a:t>
            </a:r>
          </a:p>
        </p:txBody>
      </p:sp>
    </p:spTree>
    <p:extLst>
      <p:ext uri="{BB962C8B-B14F-4D97-AF65-F5344CB8AC3E}">
        <p14:creationId xmlns:p14="http://schemas.microsoft.com/office/powerpoint/2010/main" val="1817997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Das  Zeitkriterium</a:t>
            </a:r>
          </a:p>
        </p:txBody>
      </p:sp>
      <p:sp>
        <p:nvSpPr>
          <p:cNvPr id="4" name="Foliennummernplatzhalter 3"/>
          <p:cNvSpPr>
            <a:spLocks noGrp="1"/>
          </p:cNvSpPr>
          <p:nvPr>
            <p:ph type="sldNum" sz="quarter" idx="11"/>
          </p:nvPr>
        </p:nvSpPr>
        <p:spPr/>
        <p:txBody>
          <a:bodyPr/>
          <a:lstStyle/>
          <a:p>
            <a:fld id="{726708A8-BD7C-4431-B90E-2C0CFD84E804}" type="slidenum">
              <a:rPr lang="de-DE" smtClean="0"/>
              <a:pPr/>
              <a:t>16</a:t>
            </a:fld>
            <a:endParaRPr lang="de-DE" dirty="0"/>
          </a:p>
        </p:txBody>
      </p:sp>
      <p:sp>
        <p:nvSpPr>
          <p:cNvPr id="5" name="Inhaltsplatzhalter 4"/>
          <p:cNvSpPr>
            <a:spLocks noGrp="1"/>
          </p:cNvSpPr>
          <p:nvPr>
            <p:ph idx="1"/>
          </p:nvPr>
        </p:nvSpPr>
        <p:spPr>
          <a:xfrm>
            <a:off x="814134" y="3982452"/>
            <a:ext cx="10539663" cy="1823711"/>
          </a:xfrm>
        </p:spPr>
        <p:txBody>
          <a:bodyPr>
            <a:normAutofit/>
          </a:bodyPr>
          <a:lstStyle/>
          <a:p>
            <a:pPr marL="0" indent="0">
              <a:buNone/>
            </a:pPr>
            <a:r>
              <a:rPr lang="de-DE" sz="2000" b="1" dirty="0"/>
              <a:t>Zeitkriterium</a:t>
            </a:r>
            <a:r>
              <a:rPr lang="de-DE" sz="2000" dirty="0"/>
              <a:t>:</a:t>
            </a:r>
          </a:p>
          <a:p>
            <a:r>
              <a:rPr lang="de-DE" sz="2000" dirty="0"/>
              <a:t>Längerfristig gültige Schemata einer Fachwissenschaft.</a:t>
            </a:r>
          </a:p>
          <a:p>
            <a:r>
              <a:rPr lang="de-DE" sz="2000" dirty="0"/>
              <a:t>Auffindbar durch Beobachtung der historischen Entwicklung fachwissenschaftlicher Begriffe und Strukturen.</a:t>
            </a:r>
          </a:p>
        </p:txBody>
      </p:sp>
      <p:sp>
        <p:nvSpPr>
          <p:cNvPr id="6" name="Textfeld 5"/>
          <p:cNvSpPr txBox="1"/>
          <p:nvPr/>
        </p:nvSpPr>
        <p:spPr>
          <a:xfrm>
            <a:off x="814135" y="1323474"/>
            <a:ext cx="10278982" cy="1754326"/>
          </a:xfrm>
          <a:prstGeom prst="rect">
            <a:avLst/>
          </a:prstGeom>
          <a:solidFill>
            <a:schemeClr val="bg1">
              <a:lumMod val="95000"/>
            </a:schemeClr>
          </a:solidFill>
          <a:ln>
            <a:solidFill>
              <a:schemeClr val="tx1"/>
            </a:solidFill>
          </a:ln>
        </p:spPr>
        <p:txBody>
          <a:bodyPr wrap="square" rtlCol="0">
            <a:spAutoFit/>
          </a:bodyPr>
          <a:lstStyle/>
          <a:p>
            <a:r>
              <a:rPr lang="en-US" i="1" dirty="0"/>
              <a:t>Although high schools and universities can’t avoid some training in skills essential in today’s job market, the</a:t>
            </a:r>
          </a:p>
          <a:p>
            <a:r>
              <a:rPr lang="en-US" i="1" dirty="0"/>
              <a:t>emphasis is clearly on education, and thus on long-term considerations. </a:t>
            </a:r>
            <a:r>
              <a:rPr lang="en-US" b="1" i="1" dirty="0">
                <a:solidFill>
                  <a:schemeClr val="accent1"/>
                </a:solidFill>
              </a:rPr>
              <a:t>How do we recognize ideas of</a:t>
            </a:r>
          </a:p>
          <a:p>
            <a:r>
              <a:rPr lang="en-US" b="1" i="1" dirty="0">
                <a:solidFill>
                  <a:schemeClr val="accent1"/>
                </a:solidFill>
              </a:rPr>
              <a:t>long-lasting value among the crowd of fads? </a:t>
            </a:r>
            <a:r>
              <a:rPr lang="en-US" i="1" dirty="0"/>
              <a:t>The “</a:t>
            </a:r>
            <a:r>
              <a:rPr lang="en-US" b="1" i="1" dirty="0">
                <a:solidFill>
                  <a:schemeClr val="accent1"/>
                </a:solidFill>
              </a:rPr>
              <a:t>test of time</a:t>
            </a:r>
            <a:r>
              <a:rPr lang="en-US" i="1" dirty="0"/>
              <a:t>” is the most obvious selector. Other things  being equal, ideas that have impressed our predecessors are more likely to continue our successors than our latest  discoveries will.</a:t>
            </a:r>
          </a:p>
          <a:p>
            <a:pPr algn="r"/>
            <a:r>
              <a:rPr lang="en-US" dirty="0"/>
              <a:t>[</a:t>
            </a:r>
            <a:r>
              <a:rPr lang="en-US" dirty="0" err="1"/>
              <a:t>Nievergelt</a:t>
            </a:r>
            <a:r>
              <a:rPr lang="en-US" dirty="0"/>
              <a:t>, 1990, S. 5]</a:t>
            </a:r>
          </a:p>
        </p:txBody>
      </p:sp>
    </p:spTree>
    <p:extLst>
      <p:ext uri="{BB962C8B-B14F-4D97-AF65-F5344CB8AC3E}">
        <p14:creationId xmlns:p14="http://schemas.microsoft.com/office/powerpoint/2010/main" val="1066923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Das Sinnkriterium</a:t>
            </a:r>
          </a:p>
        </p:txBody>
      </p:sp>
      <p:sp>
        <p:nvSpPr>
          <p:cNvPr id="3" name="Foliennummernplatzhalter 2"/>
          <p:cNvSpPr>
            <a:spLocks noGrp="1"/>
          </p:cNvSpPr>
          <p:nvPr>
            <p:ph type="sldNum" sz="quarter" idx="11"/>
          </p:nvPr>
        </p:nvSpPr>
        <p:spPr/>
        <p:txBody>
          <a:bodyPr/>
          <a:lstStyle/>
          <a:p>
            <a:fld id="{726708A8-BD7C-4431-B90E-2C0CFD84E804}" type="slidenum">
              <a:rPr lang="de-DE" smtClean="0"/>
              <a:pPr/>
              <a:t>17</a:t>
            </a:fld>
            <a:endParaRPr lang="de-DE" dirty="0"/>
          </a:p>
        </p:txBody>
      </p:sp>
      <p:sp>
        <p:nvSpPr>
          <p:cNvPr id="4" name="Inhaltsplatzhalter 3"/>
          <p:cNvSpPr>
            <a:spLocks noGrp="1"/>
          </p:cNvSpPr>
          <p:nvPr>
            <p:ph idx="1"/>
          </p:nvPr>
        </p:nvSpPr>
        <p:spPr/>
        <p:txBody>
          <a:bodyPr>
            <a:normAutofit/>
          </a:bodyPr>
          <a:lstStyle/>
          <a:p>
            <a:pPr marL="0" indent="0">
              <a:buNone/>
            </a:pPr>
            <a:r>
              <a:rPr lang="de-DE" sz="2000" b="1" dirty="0"/>
              <a:t>Sinnkriterium</a:t>
            </a:r>
            <a:r>
              <a:rPr lang="de-DE" sz="2000" dirty="0"/>
              <a:t>:</a:t>
            </a:r>
          </a:p>
          <a:p>
            <a:r>
              <a:rPr lang="de-DE" sz="2000" dirty="0"/>
              <a:t>Verankerung eines Schemas in der Lebenswelt.</a:t>
            </a:r>
          </a:p>
          <a:p>
            <a:r>
              <a:rPr lang="de-DE" sz="2000" dirty="0"/>
              <a:t>Beispiel:</a:t>
            </a:r>
          </a:p>
          <a:p>
            <a:pPr lvl="1">
              <a:buFont typeface="Symbol" panose="05050102010706020507" pitchFamily="18" charset="2"/>
              <a:buChar char="-"/>
            </a:pPr>
            <a:r>
              <a:rPr lang="de-DE" sz="1600" dirty="0"/>
              <a:t>„Umkehrfunktion“ ist nicht in der Lebenswelt verankert.</a:t>
            </a:r>
          </a:p>
          <a:p>
            <a:pPr lvl="1">
              <a:buFont typeface="Symbol" panose="05050102010706020507" pitchFamily="18" charset="2"/>
              <a:buChar char="-"/>
            </a:pPr>
            <a:r>
              <a:rPr lang="de-DE" sz="1600" dirty="0"/>
              <a:t>„Rückgängigmachen von Handlungen“ ist in der Lebenswelt verankert.</a:t>
            </a:r>
          </a:p>
          <a:p>
            <a:pPr marL="0" indent="0">
              <a:buNone/>
            </a:pPr>
            <a:endParaRPr lang="de-DE" sz="2000" dirty="0"/>
          </a:p>
          <a:p>
            <a:pPr marL="0" indent="0">
              <a:buNone/>
            </a:pPr>
            <a:endParaRPr lang="de-DE" sz="2000" dirty="0"/>
          </a:p>
          <a:p>
            <a:pPr marL="0" indent="0">
              <a:buNone/>
            </a:pPr>
            <a:endParaRPr lang="de-DE" sz="2000" dirty="0"/>
          </a:p>
          <a:p>
            <a:pPr marL="0" indent="0">
              <a:buNone/>
            </a:pPr>
            <a:r>
              <a:rPr lang="de-DE" sz="2000" b="1" dirty="0"/>
              <a:t>Zusammenfassung</a:t>
            </a:r>
            <a:r>
              <a:rPr lang="de-DE" sz="2000" dirty="0"/>
              <a:t>:</a:t>
            </a:r>
          </a:p>
          <a:p>
            <a:r>
              <a:rPr lang="de-DE" sz="2000" dirty="0"/>
              <a:t>Horizontal- und Vertikalkriterium führen zum Begriff der „Idee“.</a:t>
            </a:r>
          </a:p>
          <a:p>
            <a:r>
              <a:rPr lang="de-DE" sz="2000" dirty="0"/>
              <a:t>Zeit- und Sinnkriterium führen zur „</a:t>
            </a:r>
            <a:r>
              <a:rPr lang="de-DE" sz="2000" dirty="0" err="1"/>
              <a:t>Fundamentalität</a:t>
            </a:r>
            <a:r>
              <a:rPr lang="de-DE" sz="2000" dirty="0"/>
              <a:t>“.</a:t>
            </a:r>
          </a:p>
        </p:txBody>
      </p:sp>
      <p:cxnSp>
        <p:nvCxnSpPr>
          <p:cNvPr id="6" name="Gerader Verbinder 5"/>
          <p:cNvCxnSpPr/>
          <p:nvPr/>
        </p:nvCxnSpPr>
        <p:spPr>
          <a:xfrm>
            <a:off x="826166" y="3738571"/>
            <a:ext cx="10539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5420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Definition</a:t>
            </a:r>
          </a:p>
        </p:txBody>
      </p:sp>
      <p:sp>
        <p:nvSpPr>
          <p:cNvPr id="3" name="Foliennummernplatzhalter 2"/>
          <p:cNvSpPr>
            <a:spLocks noGrp="1"/>
          </p:cNvSpPr>
          <p:nvPr>
            <p:ph type="sldNum" sz="quarter" idx="11"/>
          </p:nvPr>
        </p:nvSpPr>
        <p:spPr/>
        <p:txBody>
          <a:bodyPr/>
          <a:lstStyle/>
          <a:p>
            <a:fld id="{726708A8-BD7C-4431-B90E-2C0CFD84E804}" type="slidenum">
              <a:rPr lang="de-DE" smtClean="0"/>
              <a:pPr/>
              <a:t>18</a:t>
            </a:fld>
            <a:endParaRPr lang="de-DE" dirty="0"/>
          </a:p>
        </p:txBody>
      </p:sp>
      <p:sp>
        <p:nvSpPr>
          <p:cNvPr id="4" name="Inhaltsplatzhalter 3"/>
          <p:cNvSpPr>
            <a:spLocks noGrp="1"/>
          </p:cNvSpPr>
          <p:nvPr>
            <p:ph idx="1"/>
          </p:nvPr>
        </p:nvSpPr>
        <p:spPr/>
        <p:txBody>
          <a:bodyPr>
            <a:normAutofit/>
          </a:bodyPr>
          <a:lstStyle/>
          <a:p>
            <a:pPr marL="0" indent="0">
              <a:buNone/>
            </a:pPr>
            <a:r>
              <a:rPr lang="de-DE" sz="2000" b="1" dirty="0"/>
              <a:t>Definition 2.1</a:t>
            </a:r>
            <a:r>
              <a:rPr lang="de-DE" sz="2000" dirty="0"/>
              <a:t> ([Schwill, 1993])</a:t>
            </a:r>
          </a:p>
          <a:p>
            <a:pPr marL="0" indent="0">
              <a:buNone/>
            </a:pPr>
            <a:r>
              <a:rPr lang="de-DE" sz="2000" dirty="0"/>
              <a:t>Eine </a:t>
            </a:r>
            <a:r>
              <a:rPr lang="de-DE" sz="2000" b="1" dirty="0">
                <a:solidFill>
                  <a:schemeClr val="accent1"/>
                </a:solidFill>
              </a:rPr>
              <a:t>fundamentale Idee </a:t>
            </a:r>
            <a:r>
              <a:rPr lang="de-DE" sz="2000" dirty="0"/>
              <a:t>(bzgl. einer Wissenschaft) ist ein Denk-, Handlungs-, Beschreibungs-  oder Erklärungsschema, das folgenden Kriterien genügt:</a:t>
            </a:r>
          </a:p>
          <a:p>
            <a:pPr marL="0" indent="0">
              <a:buNone/>
            </a:pPr>
            <a:endParaRPr lang="de-DE" sz="2000" dirty="0"/>
          </a:p>
          <a:p>
            <a:pPr marL="514350" indent="-514350">
              <a:buAutoNum type="arabicPeriod"/>
            </a:pPr>
            <a:r>
              <a:rPr lang="de-DE" sz="2000" dirty="0"/>
              <a:t>Das Schema ist in verschiedenen Bereichen (der Wissenschaft) vielfältig anwendbar oder erkennbar. (</a:t>
            </a:r>
            <a:r>
              <a:rPr lang="de-DE" sz="2000" b="1" dirty="0">
                <a:solidFill>
                  <a:schemeClr val="accent1"/>
                </a:solidFill>
              </a:rPr>
              <a:t>Horizontalkriterium</a:t>
            </a:r>
            <a:r>
              <a:rPr lang="de-DE" sz="2000" dirty="0"/>
              <a:t>)</a:t>
            </a:r>
          </a:p>
          <a:p>
            <a:pPr marL="460375" marR="685800" indent="-447675">
              <a:lnSpc>
                <a:spcPct val="113100"/>
              </a:lnSpc>
              <a:buAutoNum type="arabicPeriod" startAt="2"/>
              <a:tabLst>
                <a:tab pos="460375" algn="l"/>
                <a:tab pos="461009" algn="l"/>
              </a:tabLst>
            </a:pPr>
            <a:r>
              <a:rPr lang="de-DE" sz="2000" spc="-105" dirty="0">
                <a:cs typeface="Arial"/>
              </a:rPr>
              <a:t>Das</a:t>
            </a:r>
            <a:r>
              <a:rPr lang="de-DE" sz="2000" spc="-110" dirty="0">
                <a:cs typeface="Arial"/>
              </a:rPr>
              <a:t> </a:t>
            </a:r>
            <a:r>
              <a:rPr lang="de-DE" sz="2000" spc="-65" dirty="0">
                <a:cs typeface="Arial"/>
              </a:rPr>
              <a:t>Schema</a:t>
            </a:r>
            <a:r>
              <a:rPr lang="de-DE" sz="2000" spc="-110" dirty="0">
                <a:cs typeface="Arial"/>
              </a:rPr>
              <a:t> </a:t>
            </a:r>
            <a:r>
              <a:rPr lang="de-DE" sz="2000" spc="-5" dirty="0">
                <a:cs typeface="Arial"/>
              </a:rPr>
              <a:t>kann</a:t>
            </a:r>
            <a:r>
              <a:rPr lang="de-DE" sz="2000" spc="-110" dirty="0">
                <a:cs typeface="Arial"/>
              </a:rPr>
              <a:t> </a:t>
            </a:r>
            <a:r>
              <a:rPr lang="de-DE" sz="2000" spc="10" dirty="0">
                <a:cs typeface="Arial"/>
              </a:rPr>
              <a:t>auf</a:t>
            </a:r>
            <a:r>
              <a:rPr lang="de-DE" sz="2000" spc="-110" dirty="0">
                <a:cs typeface="Arial"/>
              </a:rPr>
              <a:t> </a:t>
            </a:r>
            <a:r>
              <a:rPr lang="de-DE" sz="2000" spc="-5" dirty="0">
                <a:cs typeface="Arial"/>
              </a:rPr>
              <a:t>jedem</a:t>
            </a:r>
            <a:r>
              <a:rPr lang="de-DE" sz="2000" spc="-110" dirty="0">
                <a:cs typeface="Arial"/>
              </a:rPr>
              <a:t> </a:t>
            </a:r>
            <a:r>
              <a:rPr lang="de-DE" sz="2000" spc="35" dirty="0">
                <a:cs typeface="Arial"/>
              </a:rPr>
              <a:t>intellektuellen</a:t>
            </a:r>
            <a:r>
              <a:rPr lang="de-DE" sz="2000" spc="-110" dirty="0">
                <a:cs typeface="Arial"/>
              </a:rPr>
              <a:t> </a:t>
            </a:r>
            <a:r>
              <a:rPr lang="de-DE" sz="2000" spc="-45" dirty="0">
                <a:cs typeface="Arial"/>
              </a:rPr>
              <a:t>Niveau</a:t>
            </a:r>
            <a:r>
              <a:rPr lang="de-DE" sz="2000" spc="-110" dirty="0">
                <a:cs typeface="Arial"/>
              </a:rPr>
              <a:t> </a:t>
            </a:r>
            <a:r>
              <a:rPr lang="de-DE" sz="2000" spc="-15" dirty="0">
                <a:cs typeface="Arial"/>
              </a:rPr>
              <a:t>aufgezeigt</a:t>
            </a:r>
            <a:r>
              <a:rPr lang="de-DE" sz="2000" spc="-110" dirty="0">
                <a:cs typeface="Arial"/>
              </a:rPr>
              <a:t> </a:t>
            </a:r>
            <a:r>
              <a:rPr lang="de-DE" sz="2000" spc="20" dirty="0">
                <a:cs typeface="Arial"/>
              </a:rPr>
              <a:t>und</a:t>
            </a:r>
            <a:r>
              <a:rPr lang="de-DE" sz="2000" spc="-110" dirty="0">
                <a:cs typeface="Arial"/>
              </a:rPr>
              <a:t> </a:t>
            </a:r>
            <a:r>
              <a:rPr lang="de-DE" sz="2000" spc="30" dirty="0">
                <a:cs typeface="Arial"/>
              </a:rPr>
              <a:t>vermittelt</a:t>
            </a:r>
            <a:r>
              <a:rPr lang="de-DE" sz="2000" spc="-110" dirty="0">
                <a:cs typeface="Arial"/>
              </a:rPr>
              <a:t> </a:t>
            </a:r>
            <a:r>
              <a:rPr lang="de-DE" sz="2000" spc="-20" dirty="0">
                <a:cs typeface="Arial"/>
              </a:rPr>
              <a:t>werden.  </a:t>
            </a:r>
            <a:r>
              <a:rPr lang="de-DE" sz="2000" spc="-60" dirty="0">
                <a:cs typeface="Arial"/>
              </a:rPr>
              <a:t>(</a:t>
            </a:r>
            <a:r>
              <a:rPr lang="de-DE" sz="2000" b="1" spc="-60" dirty="0">
                <a:solidFill>
                  <a:schemeClr val="accent1"/>
                </a:solidFill>
                <a:cs typeface="Arial"/>
              </a:rPr>
              <a:t>Vertikalkriterium</a:t>
            </a:r>
            <a:r>
              <a:rPr lang="de-DE" sz="2000" spc="-60" dirty="0">
                <a:cs typeface="Arial"/>
              </a:rPr>
              <a:t>)</a:t>
            </a:r>
            <a:endParaRPr lang="de-DE" sz="2000" dirty="0">
              <a:cs typeface="Arial"/>
            </a:endParaRPr>
          </a:p>
          <a:p>
            <a:pPr marL="460375" marR="80645" indent="-447675">
              <a:lnSpc>
                <a:spcPct val="113100"/>
              </a:lnSpc>
              <a:spcBef>
                <a:spcPts val="1590"/>
              </a:spcBef>
              <a:buAutoNum type="arabicPeriod" startAt="2"/>
              <a:tabLst>
                <a:tab pos="460375" algn="l"/>
                <a:tab pos="461009" algn="l"/>
              </a:tabLst>
            </a:pPr>
            <a:r>
              <a:rPr lang="de-DE" sz="2000" spc="-105" dirty="0">
                <a:cs typeface="Arial"/>
              </a:rPr>
              <a:t>Das </a:t>
            </a:r>
            <a:r>
              <a:rPr lang="de-DE" sz="2000" spc="-65" dirty="0">
                <a:cs typeface="Arial"/>
              </a:rPr>
              <a:t>Schema</a:t>
            </a:r>
            <a:r>
              <a:rPr lang="de-DE" sz="2000" spc="-105" dirty="0">
                <a:cs typeface="Arial"/>
              </a:rPr>
              <a:t> </a:t>
            </a:r>
            <a:r>
              <a:rPr lang="de-DE" sz="2000" spc="50" dirty="0">
                <a:cs typeface="Arial"/>
              </a:rPr>
              <a:t>ist</a:t>
            </a:r>
            <a:r>
              <a:rPr lang="de-DE" sz="2000" spc="-105" dirty="0">
                <a:cs typeface="Arial"/>
              </a:rPr>
              <a:t> </a:t>
            </a:r>
            <a:r>
              <a:rPr lang="de-DE" sz="2000" spc="65" dirty="0">
                <a:cs typeface="Arial"/>
              </a:rPr>
              <a:t>in</a:t>
            </a:r>
            <a:r>
              <a:rPr lang="de-DE" sz="2000" spc="-105" dirty="0">
                <a:cs typeface="Arial"/>
              </a:rPr>
              <a:t> </a:t>
            </a:r>
            <a:r>
              <a:rPr lang="de-DE" sz="2000" spc="-10" dirty="0">
                <a:cs typeface="Arial"/>
              </a:rPr>
              <a:t>der</a:t>
            </a:r>
            <a:r>
              <a:rPr lang="de-DE" sz="2000" spc="-105" dirty="0">
                <a:cs typeface="Arial"/>
              </a:rPr>
              <a:t> </a:t>
            </a:r>
            <a:r>
              <a:rPr lang="de-DE" sz="2000" spc="10" dirty="0">
                <a:cs typeface="Arial"/>
              </a:rPr>
              <a:t>historischen</a:t>
            </a:r>
            <a:r>
              <a:rPr lang="de-DE" sz="2000" spc="-105" dirty="0">
                <a:cs typeface="Arial"/>
              </a:rPr>
              <a:t> </a:t>
            </a:r>
            <a:r>
              <a:rPr lang="de-DE" sz="2000" spc="-20" dirty="0">
                <a:cs typeface="Arial"/>
              </a:rPr>
              <a:t>Entwicklung</a:t>
            </a:r>
            <a:r>
              <a:rPr lang="de-DE" sz="2000" spc="-105" dirty="0">
                <a:cs typeface="Arial"/>
              </a:rPr>
              <a:t> </a:t>
            </a:r>
            <a:r>
              <a:rPr lang="de-DE" sz="2000" spc="-10" dirty="0">
                <a:cs typeface="Arial"/>
              </a:rPr>
              <a:t>(der</a:t>
            </a:r>
            <a:r>
              <a:rPr lang="de-DE" sz="2000" spc="-105" dirty="0">
                <a:cs typeface="Arial"/>
              </a:rPr>
              <a:t> </a:t>
            </a:r>
            <a:r>
              <a:rPr lang="de-DE" sz="2000" spc="-25" dirty="0">
                <a:cs typeface="Arial"/>
              </a:rPr>
              <a:t>Wissenschaft)</a:t>
            </a:r>
            <a:r>
              <a:rPr lang="de-DE" sz="2000" spc="-105" dirty="0">
                <a:cs typeface="Arial"/>
              </a:rPr>
              <a:t> </a:t>
            </a:r>
            <a:r>
              <a:rPr lang="de-DE" sz="2000" spc="40" dirty="0">
                <a:cs typeface="Arial"/>
              </a:rPr>
              <a:t>deutlich</a:t>
            </a:r>
            <a:r>
              <a:rPr lang="de-DE" sz="2000" spc="-105" dirty="0">
                <a:cs typeface="Arial"/>
              </a:rPr>
              <a:t> </a:t>
            </a:r>
            <a:r>
              <a:rPr lang="de-DE" sz="2000" spc="-15" dirty="0">
                <a:cs typeface="Arial"/>
              </a:rPr>
              <a:t>wahrnehmbar  </a:t>
            </a:r>
            <a:r>
              <a:rPr lang="de-DE" sz="2000" spc="20" dirty="0">
                <a:cs typeface="Arial"/>
              </a:rPr>
              <a:t>und </a:t>
            </a:r>
            <a:r>
              <a:rPr lang="de-DE" sz="2000" spc="-45" dirty="0">
                <a:cs typeface="Arial"/>
              </a:rPr>
              <a:t>längerfristig</a:t>
            </a:r>
            <a:r>
              <a:rPr lang="de-DE" sz="2000" spc="-270" dirty="0">
                <a:cs typeface="Arial"/>
              </a:rPr>
              <a:t> </a:t>
            </a:r>
            <a:r>
              <a:rPr lang="de-DE" sz="2000" spc="-5" dirty="0">
                <a:cs typeface="Arial"/>
              </a:rPr>
              <a:t>relevant. </a:t>
            </a:r>
            <a:r>
              <a:rPr lang="de-DE" sz="2000" spc="-10" dirty="0">
                <a:cs typeface="Arial"/>
              </a:rPr>
              <a:t>(</a:t>
            </a:r>
            <a:r>
              <a:rPr lang="de-DE" sz="2000" b="1" spc="-229" dirty="0">
                <a:solidFill>
                  <a:schemeClr val="accent1"/>
                </a:solidFill>
                <a:cs typeface="Arial"/>
              </a:rPr>
              <a:t>Z</a:t>
            </a:r>
            <a:r>
              <a:rPr lang="de-DE" sz="2000" b="1" spc="-25" dirty="0">
                <a:solidFill>
                  <a:schemeClr val="accent1"/>
                </a:solidFill>
                <a:cs typeface="Arial"/>
              </a:rPr>
              <a:t>eitk</a:t>
            </a:r>
            <a:r>
              <a:rPr lang="de-DE" sz="2000" b="1" spc="-45" dirty="0">
                <a:solidFill>
                  <a:schemeClr val="accent1"/>
                </a:solidFill>
                <a:cs typeface="Arial"/>
              </a:rPr>
              <a:t>r</a:t>
            </a:r>
            <a:r>
              <a:rPr lang="de-DE" sz="2000" b="1" spc="30" dirty="0">
                <a:solidFill>
                  <a:schemeClr val="accent1"/>
                </a:solidFill>
                <a:cs typeface="Arial"/>
              </a:rPr>
              <a:t>i</a:t>
            </a:r>
            <a:r>
              <a:rPr lang="de-DE" sz="2000" b="1" spc="5" dirty="0">
                <a:solidFill>
                  <a:schemeClr val="accent1"/>
                </a:solidFill>
                <a:cs typeface="Arial"/>
              </a:rPr>
              <a:t>t</a:t>
            </a:r>
            <a:r>
              <a:rPr lang="de-DE" sz="2000" b="1" spc="-85" dirty="0">
                <a:solidFill>
                  <a:schemeClr val="accent1"/>
                </a:solidFill>
                <a:cs typeface="Arial"/>
              </a:rPr>
              <a:t>e</a:t>
            </a:r>
            <a:r>
              <a:rPr lang="de-DE" sz="2000" b="1" spc="-80" dirty="0">
                <a:solidFill>
                  <a:schemeClr val="accent1"/>
                </a:solidFill>
                <a:cs typeface="Arial"/>
              </a:rPr>
              <a:t>r</a:t>
            </a:r>
            <a:r>
              <a:rPr lang="de-DE" sz="2000" b="1" spc="-40" dirty="0">
                <a:solidFill>
                  <a:schemeClr val="accent1"/>
                </a:solidFill>
                <a:cs typeface="Arial"/>
              </a:rPr>
              <a:t>i</a:t>
            </a:r>
            <a:r>
              <a:rPr lang="de-DE" sz="2000" b="1" spc="-105" dirty="0">
                <a:solidFill>
                  <a:schemeClr val="accent1"/>
                </a:solidFill>
                <a:cs typeface="Arial"/>
              </a:rPr>
              <a:t>u</a:t>
            </a:r>
            <a:r>
              <a:rPr lang="de-DE" sz="2000" b="1" spc="-180" dirty="0">
                <a:solidFill>
                  <a:schemeClr val="accent1"/>
                </a:solidFill>
                <a:cs typeface="Arial"/>
              </a:rPr>
              <a:t>m</a:t>
            </a:r>
            <a:r>
              <a:rPr lang="de-DE" sz="2000" spc="-10" dirty="0">
                <a:cs typeface="Arial"/>
              </a:rPr>
              <a:t>)</a:t>
            </a:r>
            <a:endParaRPr lang="de-DE" sz="2000" dirty="0">
              <a:cs typeface="Arial"/>
            </a:endParaRPr>
          </a:p>
          <a:p>
            <a:pPr marL="460375" marR="146050" indent="-447675">
              <a:lnSpc>
                <a:spcPct val="112999"/>
              </a:lnSpc>
              <a:spcBef>
                <a:spcPts val="1595"/>
              </a:spcBef>
              <a:buAutoNum type="arabicPeriod" startAt="4"/>
              <a:tabLst>
                <a:tab pos="460375" algn="l"/>
                <a:tab pos="461009" algn="l"/>
              </a:tabLst>
            </a:pPr>
            <a:r>
              <a:rPr lang="de-DE" sz="2000" spc="-105" dirty="0">
                <a:cs typeface="Arial"/>
              </a:rPr>
              <a:t>Das </a:t>
            </a:r>
            <a:r>
              <a:rPr lang="de-DE" sz="2000" spc="-65" dirty="0">
                <a:cs typeface="Arial"/>
              </a:rPr>
              <a:t>Schema</a:t>
            </a:r>
            <a:r>
              <a:rPr lang="de-DE" sz="2000" spc="-105" dirty="0">
                <a:cs typeface="Arial"/>
              </a:rPr>
              <a:t> </a:t>
            </a:r>
            <a:r>
              <a:rPr lang="de-DE" sz="2000" spc="20" dirty="0">
                <a:cs typeface="Arial"/>
              </a:rPr>
              <a:t>besitzt</a:t>
            </a:r>
            <a:r>
              <a:rPr lang="de-DE" sz="2000" spc="-105" dirty="0">
                <a:cs typeface="Arial"/>
              </a:rPr>
              <a:t> </a:t>
            </a:r>
            <a:r>
              <a:rPr lang="de-DE" sz="2000" dirty="0">
                <a:cs typeface="Arial"/>
              </a:rPr>
              <a:t>einen</a:t>
            </a:r>
            <a:r>
              <a:rPr lang="de-DE" sz="2000" spc="-105" dirty="0">
                <a:cs typeface="Arial"/>
              </a:rPr>
              <a:t> </a:t>
            </a:r>
            <a:r>
              <a:rPr lang="de-DE" sz="2000" spc="-75" dirty="0">
                <a:cs typeface="Arial"/>
              </a:rPr>
              <a:t>Bezug</a:t>
            </a:r>
            <a:r>
              <a:rPr lang="de-DE" sz="2000" spc="-105" dirty="0">
                <a:cs typeface="Arial"/>
              </a:rPr>
              <a:t> </a:t>
            </a:r>
            <a:r>
              <a:rPr lang="de-DE" sz="2000" spc="-45" dirty="0">
                <a:cs typeface="Arial"/>
              </a:rPr>
              <a:t>zu</a:t>
            </a:r>
            <a:r>
              <a:rPr lang="de-DE" sz="2000" spc="-105" dirty="0">
                <a:cs typeface="Arial"/>
              </a:rPr>
              <a:t> </a:t>
            </a:r>
            <a:r>
              <a:rPr lang="de-DE" sz="2000" spc="-50" dirty="0">
                <a:cs typeface="Arial"/>
              </a:rPr>
              <a:t>Sprache</a:t>
            </a:r>
            <a:r>
              <a:rPr lang="de-DE" sz="2000" spc="-105" dirty="0">
                <a:cs typeface="Arial"/>
              </a:rPr>
              <a:t> </a:t>
            </a:r>
            <a:r>
              <a:rPr lang="de-DE" sz="2000" spc="20" dirty="0">
                <a:cs typeface="Arial"/>
              </a:rPr>
              <a:t>und</a:t>
            </a:r>
            <a:r>
              <a:rPr lang="de-DE" sz="2000" spc="-105" dirty="0">
                <a:cs typeface="Arial"/>
              </a:rPr>
              <a:t> </a:t>
            </a:r>
            <a:r>
              <a:rPr lang="de-DE" sz="2000" spc="-55" dirty="0">
                <a:cs typeface="Arial"/>
              </a:rPr>
              <a:t>Denken</a:t>
            </a:r>
            <a:r>
              <a:rPr lang="de-DE" sz="2000" spc="-105" dirty="0">
                <a:cs typeface="Arial"/>
              </a:rPr>
              <a:t> </a:t>
            </a:r>
            <a:r>
              <a:rPr lang="de-DE" sz="2000" spc="-20" dirty="0">
                <a:cs typeface="Arial"/>
              </a:rPr>
              <a:t>des</a:t>
            </a:r>
            <a:r>
              <a:rPr lang="de-DE" sz="2000" spc="-105" dirty="0">
                <a:cs typeface="Arial"/>
              </a:rPr>
              <a:t> </a:t>
            </a:r>
            <a:r>
              <a:rPr lang="de-DE" sz="2000" spc="-15" dirty="0">
                <a:cs typeface="Arial"/>
              </a:rPr>
              <a:t>Alltags</a:t>
            </a:r>
            <a:r>
              <a:rPr lang="de-DE" sz="2000" spc="-105" dirty="0">
                <a:cs typeface="Arial"/>
              </a:rPr>
              <a:t> </a:t>
            </a:r>
            <a:r>
              <a:rPr lang="de-DE" sz="2000" spc="20" dirty="0">
                <a:cs typeface="Arial"/>
              </a:rPr>
              <a:t>und</a:t>
            </a:r>
            <a:r>
              <a:rPr lang="de-DE" sz="2000" spc="-105" dirty="0">
                <a:cs typeface="Arial"/>
              </a:rPr>
              <a:t> </a:t>
            </a:r>
            <a:r>
              <a:rPr lang="de-DE" sz="2000" spc="-10" dirty="0">
                <a:cs typeface="Arial"/>
              </a:rPr>
              <a:t>der</a:t>
            </a:r>
            <a:r>
              <a:rPr lang="de-DE" sz="2000" spc="-105" dirty="0">
                <a:cs typeface="Arial"/>
              </a:rPr>
              <a:t> </a:t>
            </a:r>
            <a:r>
              <a:rPr lang="de-DE" sz="2000" spc="-20" dirty="0">
                <a:cs typeface="Arial"/>
              </a:rPr>
              <a:t>Lebenswelt.  </a:t>
            </a:r>
            <a:r>
              <a:rPr lang="de-DE" sz="2000" spc="-70" dirty="0">
                <a:cs typeface="Arial"/>
              </a:rPr>
              <a:t>(</a:t>
            </a:r>
            <a:r>
              <a:rPr lang="de-DE" sz="2000" b="1" spc="-70" dirty="0">
                <a:solidFill>
                  <a:schemeClr val="accent1"/>
                </a:solidFill>
                <a:cs typeface="Arial"/>
              </a:rPr>
              <a:t>Sinnkriterium</a:t>
            </a:r>
            <a:r>
              <a:rPr lang="de-DE" sz="2000" spc="-70" dirty="0">
                <a:cs typeface="Arial"/>
              </a:rPr>
              <a:t>)</a:t>
            </a:r>
            <a:endParaRPr lang="de-DE" sz="2000" dirty="0">
              <a:cs typeface="Arial"/>
            </a:endParaRPr>
          </a:p>
          <a:p>
            <a:pPr marL="0" indent="0">
              <a:buNone/>
            </a:pPr>
            <a:endParaRPr lang="de-DE" dirty="0"/>
          </a:p>
          <a:p>
            <a:pPr marL="0" indent="0">
              <a:buNone/>
            </a:pPr>
            <a:endParaRPr lang="de-DE" dirty="0"/>
          </a:p>
        </p:txBody>
      </p:sp>
    </p:spTree>
    <p:extLst>
      <p:ext uri="{BB962C8B-B14F-4D97-AF65-F5344CB8AC3E}">
        <p14:creationId xmlns:p14="http://schemas.microsoft.com/office/powerpoint/2010/main" val="2383337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Vermittlung fundamentaler Ideen</a:t>
            </a:r>
          </a:p>
        </p:txBody>
      </p:sp>
      <p:sp>
        <p:nvSpPr>
          <p:cNvPr id="3" name="Foliennummernplatzhalter 2"/>
          <p:cNvSpPr>
            <a:spLocks noGrp="1"/>
          </p:cNvSpPr>
          <p:nvPr>
            <p:ph type="sldNum" sz="quarter" idx="11"/>
          </p:nvPr>
        </p:nvSpPr>
        <p:spPr/>
        <p:txBody>
          <a:bodyPr/>
          <a:lstStyle/>
          <a:p>
            <a:fld id="{726708A8-BD7C-4431-B90E-2C0CFD84E804}" type="slidenum">
              <a:rPr lang="de-DE" smtClean="0"/>
              <a:pPr/>
              <a:t>19</a:t>
            </a:fld>
            <a:endParaRPr lang="de-DE" dirty="0"/>
          </a:p>
        </p:txBody>
      </p:sp>
      <p:sp>
        <p:nvSpPr>
          <p:cNvPr id="4" name="Inhaltsplatzhalter 3"/>
          <p:cNvSpPr>
            <a:spLocks noGrp="1"/>
          </p:cNvSpPr>
          <p:nvPr>
            <p:ph idx="1"/>
          </p:nvPr>
        </p:nvSpPr>
        <p:spPr/>
        <p:txBody>
          <a:bodyPr>
            <a:normAutofit/>
          </a:bodyPr>
          <a:lstStyle/>
          <a:p>
            <a:pPr marL="0" indent="0">
              <a:buNone/>
            </a:pPr>
            <a:r>
              <a:rPr lang="de-DE" sz="2000" b="1" dirty="0"/>
              <a:t>Spiralprinzip</a:t>
            </a:r>
            <a:r>
              <a:rPr lang="de-DE" sz="2000" dirty="0"/>
              <a:t> [Brunner, 1960]:</a:t>
            </a:r>
          </a:p>
          <a:p>
            <a:r>
              <a:rPr lang="de-DE" sz="2000" dirty="0"/>
              <a:t>Fortsetzbare Darstellung der Themen.</a:t>
            </a:r>
          </a:p>
          <a:p>
            <a:r>
              <a:rPr lang="de-DE" sz="2000" dirty="0"/>
              <a:t>Intuitives Erfassen und Gebrauchen von grundlegenden Ideen</a:t>
            </a:r>
          </a:p>
          <a:p>
            <a:r>
              <a:rPr lang="de-DE" sz="2000" dirty="0"/>
              <a:t>Wiederholtes Zurückkommen auf die Grundbegriffe.</a:t>
            </a:r>
          </a:p>
          <a:p>
            <a:pPr marL="0" indent="0">
              <a:buNone/>
            </a:pPr>
            <a:endParaRPr lang="de-DE" sz="2000" dirty="0"/>
          </a:p>
          <a:p>
            <a:pPr marL="0" indent="0">
              <a:buNone/>
            </a:pPr>
            <a:r>
              <a:rPr lang="de-DE" sz="2000" b="1" dirty="0"/>
              <a:t>Beispiel zur Fortsetzbarkeit: Korrektheit von Programmen</a:t>
            </a:r>
          </a:p>
          <a:p>
            <a:r>
              <a:rPr lang="de-DE" sz="2000" dirty="0"/>
              <a:t>Halbformale Betrachtung (Plausibilitätsbetrachtung) der Termination von Schleifen.</a:t>
            </a:r>
          </a:p>
          <a:p>
            <a:r>
              <a:rPr lang="de-DE" sz="2000" dirty="0"/>
              <a:t>Syntaktische Korrektheit; Korrektheit für Einsatzbereiche.</a:t>
            </a:r>
          </a:p>
          <a:p>
            <a:r>
              <a:rPr lang="de-DE" sz="2000" dirty="0"/>
              <a:t>Unterschied zwischen Verifikation und Testen.</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0353" y="1153620"/>
            <a:ext cx="2233444" cy="2083477"/>
          </a:xfrm>
          <a:prstGeom prst="rect">
            <a:avLst/>
          </a:prstGeom>
        </p:spPr>
      </p:pic>
    </p:spTree>
    <p:extLst>
      <p:ext uri="{BB962C8B-B14F-4D97-AF65-F5344CB8AC3E}">
        <p14:creationId xmlns:p14="http://schemas.microsoft.com/office/powerpoint/2010/main" val="646982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Lernen als Informationsverarbeitung</a:t>
            </a:r>
          </a:p>
        </p:txBody>
      </p:sp>
      <p:sp>
        <p:nvSpPr>
          <p:cNvPr id="4" name="Foliennummernplatzhalter 3"/>
          <p:cNvSpPr>
            <a:spLocks noGrp="1"/>
          </p:cNvSpPr>
          <p:nvPr>
            <p:ph type="sldNum" sz="quarter" idx="11"/>
          </p:nvPr>
        </p:nvSpPr>
        <p:spPr/>
        <p:txBody>
          <a:bodyPr/>
          <a:lstStyle/>
          <a:p>
            <a:fld id="{726708A8-BD7C-4431-B90E-2C0CFD84E804}" type="slidenum">
              <a:rPr lang="de-DE" smtClean="0"/>
              <a:pPr/>
              <a:t>2</a:t>
            </a:fld>
            <a:endParaRPr lang="de-DE" dirty="0"/>
          </a:p>
        </p:txBody>
      </p:sp>
      <p:sp>
        <p:nvSpPr>
          <p:cNvPr id="5" name="Inhaltsplatzhalter 4"/>
          <p:cNvSpPr>
            <a:spLocks noGrp="1"/>
          </p:cNvSpPr>
          <p:nvPr>
            <p:ph idx="1"/>
          </p:nvPr>
        </p:nvSpPr>
        <p:spPr/>
        <p:txBody>
          <a:bodyPr>
            <a:normAutofit fontScale="70000" lnSpcReduction="20000"/>
          </a:bodyPr>
          <a:lstStyle/>
          <a:p>
            <a:pPr marL="0" indent="0">
              <a:buNone/>
            </a:pPr>
            <a:r>
              <a:rPr lang="de-DE" b="1" dirty="0"/>
              <a:t>Dimensionen der Verarbeitung:</a:t>
            </a:r>
          </a:p>
          <a:p>
            <a:r>
              <a:rPr lang="de-DE" dirty="0"/>
              <a:t>Horizontale Verarbeitung.</a:t>
            </a:r>
          </a:p>
          <a:p>
            <a:pPr lvl="1">
              <a:buFont typeface="Symbol" panose="05050102010706020507" pitchFamily="18" charset="2"/>
              <a:buChar char="-"/>
            </a:pPr>
            <a:r>
              <a:rPr lang="de-DE" dirty="0"/>
              <a:t>Ausschöpfung mehrerer Sinneskanäle, Verknüpfung mit Alltagsphänomenen.</a:t>
            </a:r>
          </a:p>
          <a:p>
            <a:pPr lvl="1">
              <a:buFont typeface="Symbol" panose="05050102010706020507" pitchFamily="18" charset="2"/>
              <a:buChar char="-"/>
            </a:pPr>
            <a:r>
              <a:rPr lang="de-DE" dirty="0"/>
              <a:t>Ziel: Verankerung im Langzeitgedächtnis.</a:t>
            </a:r>
          </a:p>
          <a:p>
            <a:r>
              <a:rPr lang="de-DE" dirty="0"/>
              <a:t>Vertikale Verarbeitung.</a:t>
            </a:r>
          </a:p>
          <a:p>
            <a:pPr lvl="1">
              <a:buFont typeface="Symbol" panose="05050102010706020507" pitchFamily="18" charset="2"/>
              <a:buChar char="-"/>
            </a:pPr>
            <a:r>
              <a:rPr lang="de-DE" dirty="0"/>
              <a:t>Bildung von Assoziationen, Hierarchien, Begriffsnetzen.</a:t>
            </a:r>
          </a:p>
          <a:p>
            <a:pPr lvl="1">
              <a:buFont typeface="Symbol" panose="05050102010706020507" pitchFamily="18" charset="2"/>
              <a:buChar char="-"/>
            </a:pPr>
            <a:r>
              <a:rPr lang="de-DE" dirty="0"/>
              <a:t>Ziel: Erzeugen einer Verständnistiefe.</a:t>
            </a:r>
          </a:p>
          <a:p>
            <a:pPr marL="0" indent="0">
              <a:buNone/>
            </a:pPr>
            <a:endParaRPr lang="de-DE" dirty="0"/>
          </a:p>
          <a:p>
            <a:pPr marL="0" indent="0">
              <a:buNone/>
            </a:pPr>
            <a:r>
              <a:rPr lang="de-DE" b="1" dirty="0"/>
              <a:t>Verarbeitung kodierter Informationen:</a:t>
            </a:r>
          </a:p>
          <a:p>
            <a:r>
              <a:rPr lang="de-DE" dirty="0"/>
              <a:t>Mehrfache Repräsentation kann (muss aber nicht) hilfreich sein.</a:t>
            </a:r>
          </a:p>
          <a:p>
            <a:pPr marL="0" indent="0">
              <a:buNone/>
            </a:pPr>
            <a:endParaRPr lang="de-DE" dirty="0"/>
          </a:p>
          <a:p>
            <a:pPr marL="0" indent="0">
              <a:buNone/>
            </a:pPr>
            <a:r>
              <a:rPr lang="de-DE" b="1" dirty="0"/>
              <a:t>Ebenen der Verarbeitung:</a:t>
            </a:r>
          </a:p>
          <a:p>
            <a:r>
              <a:rPr lang="de-DE" dirty="0"/>
              <a:t>Hierarchie von </a:t>
            </a:r>
            <a:r>
              <a:rPr lang="de-DE" dirty="0" err="1"/>
              <a:t>Verarbeitungtiefen</a:t>
            </a:r>
            <a:r>
              <a:rPr lang="de-DE" dirty="0"/>
              <a:t> (u.a. [</a:t>
            </a:r>
            <a:r>
              <a:rPr lang="de-DE" dirty="0" err="1"/>
              <a:t>Craik</a:t>
            </a:r>
            <a:r>
              <a:rPr lang="de-DE" dirty="0"/>
              <a:t> und Lockhart, 1972]).</a:t>
            </a:r>
          </a:p>
          <a:p>
            <a:pPr lvl="1">
              <a:buFont typeface="Symbol" panose="05050102010706020507" pitchFamily="18" charset="2"/>
              <a:buChar char="-"/>
            </a:pPr>
            <a:r>
              <a:rPr lang="de-DE" dirty="0"/>
              <a:t>”Sensorische Register – Kurzzeitgedächtnis – Langzeitgedächtnis“</a:t>
            </a:r>
          </a:p>
          <a:p>
            <a:pPr marL="0" indent="0" algn="r">
              <a:buNone/>
            </a:pPr>
            <a:endParaRPr lang="de-DE" dirty="0"/>
          </a:p>
          <a:p>
            <a:pPr marL="0" indent="0" algn="r">
              <a:buNone/>
            </a:pPr>
            <a:r>
              <a:rPr lang="de-DE" sz="2600" dirty="0"/>
              <a:t>Quelle : [Helmke, 2009, Kap. 2.6.2]</a:t>
            </a:r>
          </a:p>
          <a:p>
            <a:pPr marL="0" indent="0">
              <a:buNone/>
            </a:pPr>
            <a:endParaRPr lang="de-DE" dirty="0"/>
          </a:p>
        </p:txBody>
      </p:sp>
    </p:spTree>
    <p:extLst>
      <p:ext uri="{BB962C8B-B14F-4D97-AF65-F5344CB8AC3E}">
        <p14:creationId xmlns:p14="http://schemas.microsoft.com/office/powerpoint/2010/main" val="2023449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Vorteile</a:t>
            </a:r>
          </a:p>
        </p:txBody>
      </p:sp>
      <p:sp>
        <p:nvSpPr>
          <p:cNvPr id="3" name="Foliennummernplatzhalter 2"/>
          <p:cNvSpPr>
            <a:spLocks noGrp="1"/>
          </p:cNvSpPr>
          <p:nvPr>
            <p:ph type="sldNum" sz="quarter" idx="11"/>
          </p:nvPr>
        </p:nvSpPr>
        <p:spPr/>
        <p:txBody>
          <a:bodyPr/>
          <a:lstStyle/>
          <a:p>
            <a:fld id="{726708A8-BD7C-4431-B90E-2C0CFD84E804}" type="slidenum">
              <a:rPr lang="de-DE" smtClean="0"/>
              <a:pPr/>
              <a:t>20</a:t>
            </a:fld>
            <a:endParaRPr lang="de-DE" dirty="0"/>
          </a:p>
        </p:txBody>
      </p:sp>
      <p:sp>
        <p:nvSpPr>
          <p:cNvPr id="4" name="Inhaltsplatzhalter 3"/>
          <p:cNvSpPr>
            <a:spLocks noGrp="1"/>
          </p:cNvSpPr>
          <p:nvPr>
            <p:ph idx="1"/>
          </p:nvPr>
        </p:nvSpPr>
        <p:spPr>
          <a:xfrm>
            <a:off x="814134" y="1153620"/>
            <a:ext cx="6801855" cy="5169902"/>
          </a:xfrm>
        </p:spPr>
        <p:txBody>
          <a:bodyPr>
            <a:normAutofit/>
          </a:bodyPr>
          <a:lstStyle/>
          <a:p>
            <a:pPr marL="0" indent="0">
              <a:buNone/>
            </a:pPr>
            <a:r>
              <a:rPr lang="de-DE" sz="2000" b="1" dirty="0"/>
              <a:t>Vorteile fundamentaler Ideen:</a:t>
            </a:r>
          </a:p>
          <a:p>
            <a:r>
              <a:rPr lang="de-DE" sz="2000" dirty="0"/>
              <a:t>Höhere Fassbarkeit des Unterrichtsgegenstands.</a:t>
            </a:r>
          </a:p>
          <a:p>
            <a:pPr marL="0" indent="0">
              <a:buNone/>
            </a:pPr>
            <a:endParaRPr lang="de-DE" sz="2000" dirty="0"/>
          </a:p>
          <a:p>
            <a:r>
              <a:rPr lang="de-DE" sz="2000" dirty="0"/>
              <a:t>Ermöglichung der Rekonstruktion von Einzelheiten durch Aufbau von Beziehungsnetzen zwischen Details.</a:t>
            </a:r>
          </a:p>
          <a:p>
            <a:pPr marL="0" indent="0">
              <a:buNone/>
            </a:pPr>
            <a:endParaRPr lang="de-DE" sz="2000" dirty="0"/>
          </a:p>
          <a:p>
            <a:r>
              <a:rPr lang="de-DE" sz="2000" dirty="0"/>
              <a:t>Unterstützung des nicht-spezifischen Transfers.</a:t>
            </a:r>
          </a:p>
          <a:p>
            <a:pPr marL="0" indent="0">
              <a:buNone/>
            </a:pPr>
            <a:endParaRPr lang="de-DE" sz="2000" dirty="0"/>
          </a:p>
          <a:p>
            <a:r>
              <a:rPr lang="de-DE" sz="2000" dirty="0"/>
              <a:t>Verringerung des Abstands zwischen elementarem und fortgeschrittenen Wissens durch vertikale Gliederung.</a:t>
            </a:r>
          </a:p>
          <a:p>
            <a:pPr marL="0" indent="0">
              <a:buNone/>
            </a:pPr>
            <a:endParaRPr lang="de-DE" sz="2000" dirty="0"/>
          </a:p>
          <a:p>
            <a:r>
              <a:rPr lang="de-DE" sz="2000" dirty="0"/>
              <a:t>Längere Gültigkeit im Vergleich zum (Produkt-)Detailwissen.</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3188" y="1342373"/>
            <a:ext cx="3520610" cy="3927460"/>
          </a:xfrm>
          <a:prstGeom prst="rect">
            <a:avLst/>
          </a:prstGeom>
        </p:spPr>
      </p:pic>
      <p:sp>
        <p:nvSpPr>
          <p:cNvPr id="6" name="Textfeld 5"/>
          <p:cNvSpPr txBox="1"/>
          <p:nvPr/>
        </p:nvSpPr>
        <p:spPr>
          <a:xfrm>
            <a:off x="7833188" y="5715000"/>
            <a:ext cx="3939711" cy="615553"/>
          </a:xfrm>
          <a:prstGeom prst="rect">
            <a:avLst/>
          </a:prstGeom>
          <a:noFill/>
        </p:spPr>
        <p:txBody>
          <a:bodyPr wrap="square" rtlCol="0">
            <a:spAutoFit/>
          </a:bodyPr>
          <a:lstStyle/>
          <a:p>
            <a:pPr algn="r"/>
            <a:r>
              <a:rPr lang="de-DE" sz="1600" spc="-180" dirty="0">
                <a:solidFill>
                  <a:srgbClr val="999999"/>
                </a:solidFill>
                <a:cs typeface="Arial"/>
              </a:rPr>
              <a:t>J. </a:t>
            </a:r>
            <a:r>
              <a:rPr lang="de-DE" sz="1600" spc="-65" dirty="0">
                <a:solidFill>
                  <a:srgbClr val="999999"/>
                </a:solidFill>
                <a:cs typeface="Arial"/>
              </a:rPr>
              <a:t>S. </a:t>
            </a:r>
            <a:r>
              <a:rPr lang="de-DE" sz="1600" spc="-25" dirty="0" err="1">
                <a:solidFill>
                  <a:srgbClr val="999999"/>
                </a:solidFill>
                <a:cs typeface="Arial"/>
              </a:rPr>
              <a:t>Bruner</a:t>
            </a:r>
            <a:r>
              <a:rPr lang="de-DE" sz="1600" spc="-25" dirty="0">
                <a:solidFill>
                  <a:srgbClr val="999999"/>
                </a:solidFill>
                <a:cs typeface="Arial"/>
              </a:rPr>
              <a:t>, </a:t>
            </a:r>
            <a:r>
              <a:rPr lang="de-DE" sz="1600" spc="-15" dirty="0">
                <a:solidFill>
                  <a:srgbClr val="999999"/>
                </a:solidFill>
                <a:cs typeface="Arial"/>
              </a:rPr>
              <a:t>wiedergeben </a:t>
            </a:r>
            <a:r>
              <a:rPr lang="de-DE" sz="1600" spc="-20" dirty="0">
                <a:solidFill>
                  <a:srgbClr val="999999"/>
                </a:solidFill>
                <a:cs typeface="Arial"/>
              </a:rPr>
              <a:t>nach </a:t>
            </a:r>
            <a:r>
              <a:rPr lang="de-DE" sz="1600" spc="5" dirty="0">
                <a:solidFill>
                  <a:srgbClr val="999999"/>
                </a:solidFill>
                <a:cs typeface="Arial"/>
                <a:hlinkClick r:id="" action="ppaction://noaction"/>
              </a:rPr>
              <a:t>[Schwill,</a:t>
            </a:r>
            <a:r>
              <a:rPr lang="de-DE" sz="1600" spc="-180" dirty="0">
                <a:solidFill>
                  <a:srgbClr val="999999"/>
                </a:solidFill>
                <a:cs typeface="Arial"/>
                <a:hlinkClick r:id="" action="ppaction://noaction"/>
              </a:rPr>
              <a:t> </a:t>
            </a:r>
            <a:r>
              <a:rPr lang="de-DE" sz="1600" spc="30" dirty="0">
                <a:solidFill>
                  <a:srgbClr val="999999"/>
                </a:solidFill>
                <a:cs typeface="Arial"/>
                <a:hlinkClick r:id="" action="ppaction://noaction"/>
              </a:rPr>
              <a:t>1993]</a:t>
            </a:r>
            <a:endParaRPr lang="de-DE" sz="1600" dirty="0">
              <a:cs typeface="Arial"/>
            </a:endParaRPr>
          </a:p>
          <a:p>
            <a:pPr algn="r"/>
            <a:endParaRPr lang="de-DE" dirty="0"/>
          </a:p>
        </p:txBody>
      </p:sp>
    </p:spTree>
    <p:extLst>
      <p:ext uri="{BB962C8B-B14F-4D97-AF65-F5344CB8AC3E}">
        <p14:creationId xmlns:p14="http://schemas.microsoft.com/office/powerpoint/2010/main" val="211179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Beispiel: </a:t>
            </a:r>
            <a:r>
              <a:rPr lang="de-DE" dirty="0" err="1"/>
              <a:t>worst-case</a:t>
            </a:r>
            <a:r>
              <a:rPr lang="de-DE" dirty="0"/>
              <a:t> Analyse</a:t>
            </a:r>
          </a:p>
        </p:txBody>
      </p:sp>
      <p:sp>
        <p:nvSpPr>
          <p:cNvPr id="3" name="Foliennummernplatzhalter 2"/>
          <p:cNvSpPr>
            <a:spLocks noGrp="1"/>
          </p:cNvSpPr>
          <p:nvPr>
            <p:ph type="sldNum" sz="quarter" idx="11"/>
          </p:nvPr>
        </p:nvSpPr>
        <p:spPr/>
        <p:txBody>
          <a:bodyPr/>
          <a:lstStyle/>
          <a:p>
            <a:fld id="{726708A8-BD7C-4431-B90E-2C0CFD84E804}" type="slidenum">
              <a:rPr lang="de-DE" smtClean="0"/>
              <a:pPr/>
              <a:t>21</a:t>
            </a:fld>
            <a:endParaRPr lang="de-DE" dirty="0"/>
          </a:p>
        </p:txBody>
      </p:sp>
      <p:sp>
        <p:nvSpPr>
          <p:cNvPr id="4" name="Inhaltsplatzhalter 3"/>
          <p:cNvSpPr>
            <a:spLocks noGrp="1"/>
          </p:cNvSpPr>
          <p:nvPr>
            <p:ph idx="1"/>
          </p:nvPr>
        </p:nvSpPr>
        <p:spPr>
          <a:xfrm>
            <a:off x="814134" y="1153620"/>
            <a:ext cx="10539663" cy="4958422"/>
          </a:xfrm>
        </p:spPr>
        <p:txBody>
          <a:bodyPr>
            <a:normAutofit/>
          </a:bodyPr>
          <a:lstStyle/>
          <a:p>
            <a:pPr marL="0" indent="0">
              <a:buNone/>
            </a:pPr>
            <a:r>
              <a:rPr lang="de-DE" sz="2000" b="1" dirty="0" err="1"/>
              <a:t>Fundamentalität</a:t>
            </a:r>
            <a:r>
              <a:rPr lang="de-DE" sz="2000" b="1" dirty="0"/>
              <a:t> der </a:t>
            </a:r>
            <a:r>
              <a:rPr lang="de-DE" sz="2000" b="1" i="1" dirty="0" err="1"/>
              <a:t>worst</a:t>
            </a:r>
            <a:r>
              <a:rPr lang="de-DE" sz="2000" b="1" i="1" dirty="0"/>
              <a:t>-</a:t>
            </a:r>
            <a:r>
              <a:rPr lang="de-DE" sz="2000" b="1" i="1" dirty="0" err="1"/>
              <a:t>case</a:t>
            </a:r>
            <a:r>
              <a:rPr lang="de-DE" sz="2000" b="1" i="1" dirty="0"/>
              <a:t>-</a:t>
            </a:r>
            <a:r>
              <a:rPr lang="de-DE" sz="2000" b="1" dirty="0"/>
              <a:t>Analyse </a:t>
            </a:r>
            <a:r>
              <a:rPr lang="de-DE" sz="2000" dirty="0"/>
              <a:t>[Schwill, 1993]:</a:t>
            </a:r>
          </a:p>
          <a:p>
            <a:r>
              <a:rPr lang="de-DE" sz="2000" dirty="0"/>
              <a:t>Horizontalkriterium:</a:t>
            </a:r>
          </a:p>
          <a:p>
            <a:pPr lvl="1">
              <a:buFont typeface="Symbol" panose="05050102010706020507" pitchFamily="18" charset="2"/>
              <a:buChar char="-"/>
            </a:pPr>
            <a:r>
              <a:rPr lang="de-DE" sz="1600" dirty="0"/>
              <a:t>Verwendung bei Analyse von Zeit und Speicherplatz von Algorithmen; Verwendung bei Projekt-Zeitplänen; Verwendung zur Fehlerabschätzung nummerischer oder stochastischer Verfahren.</a:t>
            </a:r>
          </a:p>
          <a:p>
            <a:r>
              <a:rPr lang="de-DE" sz="2000" dirty="0"/>
              <a:t>Vertikalkriterium</a:t>
            </a:r>
          </a:p>
          <a:p>
            <a:pPr lvl="1">
              <a:buFont typeface="Symbol" panose="05050102010706020507" pitchFamily="18" charset="2"/>
              <a:buChar char="-"/>
            </a:pPr>
            <a:r>
              <a:rPr lang="de-DE" sz="1600" dirty="0"/>
              <a:t>Primarstufe: Fragen der Form ”Wie lange brauche ich für den Schulweg im schlimmsten Fall (Glatteis, alle Ampeln rot,. . . )?“</a:t>
            </a:r>
          </a:p>
          <a:p>
            <a:pPr lvl="1">
              <a:buFont typeface="Symbol" panose="05050102010706020507" pitchFamily="18" charset="2"/>
              <a:buChar char="-"/>
            </a:pPr>
            <a:r>
              <a:rPr lang="de-DE" sz="1600" dirty="0"/>
              <a:t>Sekundarstufe I: Anschluss einer formaleren Darstellung, etwa durch konkretes Beziehen von Eingabe  auf Ausgabe und konkretes Bestimmen des für eine bestimme Eingabegröße schlimmsten Falls.</a:t>
            </a:r>
          </a:p>
          <a:p>
            <a:pPr lvl="1">
              <a:buFont typeface="Symbol" panose="05050102010706020507" pitchFamily="18" charset="2"/>
              <a:buChar char="-"/>
            </a:pPr>
            <a:r>
              <a:rPr lang="de-DE" sz="1600" dirty="0"/>
              <a:t>Sekundarstufe II: Formale Definition der </a:t>
            </a:r>
            <a:r>
              <a:rPr lang="de-DE" sz="1600" i="1" dirty="0" err="1"/>
              <a:t>worst</a:t>
            </a:r>
            <a:r>
              <a:rPr lang="de-DE" sz="1600" i="1" dirty="0"/>
              <a:t>-</a:t>
            </a:r>
            <a:r>
              <a:rPr lang="de-DE" sz="1600" i="1" dirty="0" err="1"/>
              <a:t>case</a:t>
            </a:r>
            <a:r>
              <a:rPr lang="de-DE" sz="1600" i="1" dirty="0"/>
              <a:t>-</a:t>
            </a:r>
            <a:r>
              <a:rPr lang="de-DE" sz="1600" dirty="0"/>
              <a:t>Laufzeit; Nachweis unterer Schranken.</a:t>
            </a:r>
          </a:p>
          <a:p>
            <a:r>
              <a:rPr lang="de-DE" sz="2000" dirty="0"/>
              <a:t>Sinnkriterium</a:t>
            </a:r>
          </a:p>
          <a:p>
            <a:pPr lvl="1">
              <a:buFont typeface="Symbol" panose="05050102010706020507" pitchFamily="18" charset="2"/>
              <a:buChar char="-"/>
            </a:pPr>
            <a:r>
              <a:rPr lang="de-DE" sz="1600" dirty="0"/>
              <a:t>Risikoabschätzung bei Kreditaufnahme; Konzeption eines GAUs; Sicherheitsabstand zwischen  Fahrzeugen.</a:t>
            </a:r>
          </a:p>
          <a:p>
            <a:pPr marL="0" indent="0">
              <a:buNone/>
            </a:pPr>
            <a:endParaRPr lang="de-DE" sz="2000" dirty="0"/>
          </a:p>
          <a:p>
            <a:pPr marL="0" indent="0">
              <a:buNone/>
            </a:pPr>
            <a:endParaRPr lang="de-DE" sz="2000" dirty="0"/>
          </a:p>
        </p:txBody>
      </p:sp>
    </p:spTree>
    <p:extLst>
      <p:ext uri="{BB962C8B-B14F-4D97-AF65-F5344CB8AC3E}">
        <p14:creationId xmlns:p14="http://schemas.microsoft.com/office/powerpoint/2010/main" val="4212153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Auffinden fundamentaler Ideen</a:t>
            </a:r>
          </a:p>
        </p:txBody>
      </p:sp>
      <p:sp>
        <p:nvSpPr>
          <p:cNvPr id="3" name="Foliennummernplatzhalter 2"/>
          <p:cNvSpPr>
            <a:spLocks noGrp="1"/>
          </p:cNvSpPr>
          <p:nvPr>
            <p:ph type="sldNum" sz="quarter" idx="11"/>
          </p:nvPr>
        </p:nvSpPr>
        <p:spPr/>
        <p:txBody>
          <a:bodyPr/>
          <a:lstStyle/>
          <a:p>
            <a:fld id="{726708A8-BD7C-4431-B90E-2C0CFD84E804}" type="slidenum">
              <a:rPr lang="de-DE" smtClean="0"/>
              <a:pPr/>
              <a:t>22</a:t>
            </a:fld>
            <a:endParaRPr lang="de-DE" dirty="0"/>
          </a:p>
        </p:txBody>
      </p:sp>
      <p:sp>
        <p:nvSpPr>
          <p:cNvPr id="4" name="Inhaltsplatzhalter 3"/>
          <p:cNvSpPr>
            <a:spLocks noGrp="1"/>
          </p:cNvSpPr>
          <p:nvPr>
            <p:ph idx="1"/>
          </p:nvPr>
        </p:nvSpPr>
        <p:spPr/>
        <p:txBody>
          <a:bodyPr>
            <a:normAutofit/>
          </a:bodyPr>
          <a:lstStyle/>
          <a:p>
            <a:pPr marL="0" indent="0">
              <a:buNone/>
            </a:pPr>
            <a:r>
              <a:rPr lang="de-DE" sz="2600" b="1" dirty="0"/>
              <a:t>Vierstufiger Prozess </a:t>
            </a:r>
            <a:r>
              <a:rPr lang="de-DE" sz="2600" dirty="0"/>
              <a:t>[Schwill, 1993]:</a:t>
            </a:r>
          </a:p>
          <a:p>
            <a:pPr marL="514350" indent="-514350">
              <a:buFont typeface="+mj-lt"/>
              <a:buAutoNum type="arabicPeriod"/>
            </a:pPr>
            <a:r>
              <a:rPr lang="de-DE" sz="2600" dirty="0"/>
              <a:t>Analyse der konkreten Inhalte einer Wissenschaft.</a:t>
            </a:r>
          </a:p>
          <a:p>
            <a:pPr lvl="1"/>
            <a:r>
              <a:rPr lang="de-DE" sz="2200" dirty="0"/>
              <a:t>Ermitteln der Beziehungen und Analogien zwischen Teilgebieten. </a:t>
            </a:r>
            <a:r>
              <a:rPr lang="de-DE" sz="2200" b="1" dirty="0">
                <a:solidFill>
                  <a:schemeClr val="accent1"/>
                </a:solidFill>
              </a:rPr>
              <a:t>Horizontalkriterium</a:t>
            </a:r>
          </a:p>
          <a:p>
            <a:pPr lvl="1"/>
            <a:r>
              <a:rPr lang="de-DE" sz="2200" dirty="0"/>
              <a:t>Ermitteln der Beziehungen und Analogien zwischen unterschiedlichen intellektuellen Niveaus. </a:t>
            </a:r>
            <a:r>
              <a:rPr lang="de-DE" sz="2200" b="1" dirty="0">
                <a:solidFill>
                  <a:schemeClr val="accent1"/>
                </a:solidFill>
              </a:rPr>
              <a:t>Vertikalkriterium</a:t>
            </a:r>
          </a:p>
          <a:p>
            <a:pPr lvl="1"/>
            <a:r>
              <a:rPr lang="de-DE" sz="2200" dirty="0"/>
              <a:t>Ergebnis: Sammlung von Ideen.</a:t>
            </a:r>
          </a:p>
          <a:p>
            <a:pPr marL="514350" indent="-514350">
              <a:buFont typeface="+mj-lt"/>
              <a:buAutoNum type="arabicPeriod"/>
            </a:pPr>
            <a:r>
              <a:rPr lang="de-DE" sz="2600" dirty="0"/>
              <a:t>Nachprüfen des </a:t>
            </a:r>
            <a:r>
              <a:rPr lang="de-DE" sz="2600" b="1" dirty="0">
                <a:solidFill>
                  <a:schemeClr val="accent1"/>
                </a:solidFill>
              </a:rPr>
              <a:t>Sinnkriteriums</a:t>
            </a:r>
            <a:r>
              <a:rPr lang="de-DE" sz="2600" dirty="0"/>
              <a:t> für jede Idee.</a:t>
            </a:r>
          </a:p>
          <a:p>
            <a:pPr marL="514350" indent="-514350">
              <a:buFont typeface="+mj-lt"/>
              <a:buAutoNum type="arabicPeriod"/>
            </a:pPr>
            <a:r>
              <a:rPr lang="de-DE" sz="2600" dirty="0"/>
              <a:t>Nachprüfen des </a:t>
            </a:r>
            <a:r>
              <a:rPr lang="de-DE" sz="2600" b="1" dirty="0">
                <a:solidFill>
                  <a:schemeClr val="accent1"/>
                </a:solidFill>
              </a:rPr>
              <a:t>Zeitkriteriums</a:t>
            </a:r>
            <a:r>
              <a:rPr lang="de-DE" sz="2600" dirty="0"/>
              <a:t> für jede verbleibende Idee.</a:t>
            </a:r>
          </a:p>
          <a:p>
            <a:pPr lvl="1"/>
            <a:r>
              <a:rPr lang="de-DE" sz="2200" dirty="0"/>
              <a:t>Ergebnis: Sammlung von fundamentalen Ideen.</a:t>
            </a:r>
          </a:p>
          <a:p>
            <a:pPr marL="514350" indent="-514350">
              <a:buFont typeface="+mj-lt"/>
              <a:buAutoNum type="arabicPeriod"/>
            </a:pPr>
            <a:r>
              <a:rPr lang="de-DE" sz="2600" dirty="0"/>
              <a:t>Abstimmen der Ideen; Überprüfen von Beziehungen.</a:t>
            </a:r>
          </a:p>
          <a:p>
            <a:pPr lvl="1"/>
            <a:r>
              <a:rPr lang="de-DE" sz="2200" dirty="0"/>
              <a:t>Möglichkeit, Ideen zu gruppieren?</a:t>
            </a:r>
          </a:p>
          <a:p>
            <a:pPr lvl="1"/>
            <a:r>
              <a:rPr lang="de-DE" sz="2200" dirty="0"/>
              <a:t>Möglichkeit, Ideen (hierarchisch) zu strukturieren?</a:t>
            </a:r>
          </a:p>
          <a:p>
            <a:pPr marL="514350" indent="-514350">
              <a:buFont typeface="+mj-lt"/>
              <a:buAutoNum type="arabicPeriod"/>
            </a:pPr>
            <a:endParaRPr lang="de-DE" dirty="0"/>
          </a:p>
        </p:txBody>
      </p:sp>
    </p:spTree>
    <p:extLst>
      <p:ext uri="{BB962C8B-B14F-4D97-AF65-F5344CB8AC3E}">
        <p14:creationId xmlns:p14="http://schemas.microsoft.com/office/powerpoint/2010/main" val="3145900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Motivation: Software Life Cycle</a:t>
            </a:r>
          </a:p>
        </p:txBody>
      </p:sp>
      <p:sp>
        <p:nvSpPr>
          <p:cNvPr id="3" name="Foliennummernplatzhalter 2"/>
          <p:cNvSpPr>
            <a:spLocks noGrp="1"/>
          </p:cNvSpPr>
          <p:nvPr>
            <p:ph type="sldNum" sz="quarter" idx="11"/>
          </p:nvPr>
        </p:nvSpPr>
        <p:spPr/>
        <p:txBody>
          <a:bodyPr/>
          <a:lstStyle/>
          <a:p>
            <a:fld id="{726708A8-BD7C-4431-B90E-2C0CFD84E804}" type="slidenum">
              <a:rPr lang="de-DE" smtClean="0"/>
              <a:pPr/>
              <a:t>23</a:t>
            </a:fld>
            <a:endParaRPr lang="de-DE" dirty="0"/>
          </a:p>
        </p:txBody>
      </p:sp>
      <p:sp>
        <p:nvSpPr>
          <p:cNvPr id="4" name="Inhaltsplatzhalter 3"/>
          <p:cNvSpPr>
            <a:spLocks noGrp="1"/>
          </p:cNvSpPr>
          <p:nvPr>
            <p:ph idx="1"/>
          </p:nvPr>
        </p:nvSpPr>
        <p:spPr>
          <a:xfrm>
            <a:off x="814135" y="1153620"/>
            <a:ext cx="5983707" cy="5169902"/>
          </a:xfrm>
        </p:spPr>
        <p:txBody>
          <a:bodyPr>
            <a:normAutofit/>
          </a:bodyPr>
          <a:lstStyle/>
          <a:p>
            <a:pPr marL="0" indent="0">
              <a:buNone/>
            </a:pPr>
            <a:r>
              <a:rPr lang="de-DE" sz="2000" b="1" dirty="0"/>
              <a:t>Ausgangspunkt</a:t>
            </a:r>
            <a:r>
              <a:rPr lang="de-DE" sz="2000" dirty="0"/>
              <a:t>:</a:t>
            </a:r>
          </a:p>
          <a:p>
            <a:r>
              <a:rPr lang="de-DE" sz="2000" dirty="0"/>
              <a:t>Erforschung des „Softwareentwicklungsprozess im weitesten Sinne“ als zentrale Aufgabe der Informatik.</a:t>
            </a:r>
          </a:p>
          <a:p>
            <a:r>
              <a:rPr lang="de-DE" sz="2000" dirty="0"/>
              <a:t>Modell des </a:t>
            </a:r>
            <a:r>
              <a:rPr lang="de-DE" sz="2000" i="1" dirty="0"/>
              <a:t>Software Life Cycle</a:t>
            </a:r>
            <a:r>
              <a:rPr lang="de-DE" sz="2000" dirty="0"/>
              <a:t>.</a:t>
            </a:r>
          </a:p>
          <a:p>
            <a:pPr marL="0" indent="0">
              <a:buNone/>
            </a:pPr>
            <a:r>
              <a:rPr lang="de-DE" sz="2000" b="1" dirty="0"/>
              <a:t>Zentrale Ideen</a:t>
            </a:r>
            <a:r>
              <a:rPr lang="de-DE" sz="2000" dirty="0"/>
              <a:t>:</a:t>
            </a:r>
          </a:p>
          <a:p>
            <a:r>
              <a:rPr lang="de-DE" sz="2000" dirty="0"/>
              <a:t>Strukturierte Zerlegung.</a:t>
            </a:r>
          </a:p>
          <a:p>
            <a:pPr lvl="1">
              <a:buFont typeface="Symbol" panose="05050102010706020507" pitchFamily="18" charset="2"/>
              <a:buChar char="-"/>
            </a:pPr>
            <a:r>
              <a:rPr lang="de-DE" sz="1600" dirty="0"/>
              <a:t>Zerlegung des Systems in Komponenten; Schrittweise Verfeinerung der Aufgabenstellung und Lösung; Modularisierung.</a:t>
            </a:r>
          </a:p>
          <a:p>
            <a:r>
              <a:rPr lang="de-DE" sz="2000" dirty="0" err="1"/>
              <a:t>Algorithmisierung</a:t>
            </a:r>
            <a:r>
              <a:rPr lang="de-DE" sz="2000" dirty="0"/>
              <a:t>.</a:t>
            </a:r>
          </a:p>
          <a:p>
            <a:pPr lvl="1">
              <a:buFont typeface="Symbol" panose="05050102010706020507" pitchFamily="18" charset="2"/>
              <a:buChar char="-"/>
            </a:pPr>
            <a:r>
              <a:rPr lang="de-DE" sz="1600" dirty="0"/>
              <a:t>Zerlegung in Einzelschritte; Wahl von Paradigmen, Kontroll- und Datenstrukturen; Umsetzung in Programmiersprache; Korrektheit; Komplexität.</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1731" y="1153621"/>
            <a:ext cx="2673797" cy="4224496"/>
          </a:xfrm>
          <a:prstGeom prst="rect">
            <a:avLst/>
          </a:prstGeom>
        </p:spPr>
      </p:pic>
      <p:sp>
        <p:nvSpPr>
          <p:cNvPr id="6" name="object 68"/>
          <p:cNvSpPr txBox="1"/>
          <p:nvPr/>
        </p:nvSpPr>
        <p:spPr>
          <a:xfrm>
            <a:off x="8898336" y="5850522"/>
            <a:ext cx="2770505" cy="246221"/>
          </a:xfrm>
          <a:prstGeom prst="rect">
            <a:avLst/>
          </a:prstGeom>
        </p:spPr>
        <p:txBody>
          <a:bodyPr vert="horz" wrap="square" lIns="0" tIns="0" rIns="0" bIns="0" rtlCol="0">
            <a:spAutoFit/>
          </a:bodyPr>
          <a:lstStyle/>
          <a:p>
            <a:pPr marL="12700">
              <a:lnSpc>
                <a:spcPct val="100000"/>
              </a:lnSpc>
            </a:pPr>
            <a:r>
              <a:rPr sz="1600" spc="-5" dirty="0">
                <a:solidFill>
                  <a:srgbClr val="999999"/>
                </a:solidFill>
                <a:latin typeface="Arial"/>
                <a:cs typeface="Arial"/>
              </a:rPr>
              <a:t>Quelle: </a:t>
            </a:r>
            <a:r>
              <a:rPr sz="1600" spc="5" dirty="0">
                <a:solidFill>
                  <a:srgbClr val="999999"/>
                </a:solidFill>
                <a:latin typeface="Arial"/>
                <a:cs typeface="Arial"/>
                <a:hlinkClick r:id="rId3" action="ppaction://hlinksldjump"/>
              </a:rPr>
              <a:t>[Schwill, </a:t>
            </a:r>
            <a:r>
              <a:rPr sz="1600" spc="30" dirty="0">
                <a:solidFill>
                  <a:srgbClr val="999999"/>
                </a:solidFill>
                <a:latin typeface="Arial"/>
                <a:cs typeface="Arial"/>
                <a:hlinkClick r:id="rId3" action="ppaction://hlinksldjump"/>
              </a:rPr>
              <a:t>1993,</a:t>
            </a:r>
            <a:r>
              <a:rPr sz="1600" spc="-310" dirty="0">
                <a:solidFill>
                  <a:srgbClr val="999999"/>
                </a:solidFill>
                <a:latin typeface="Arial"/>
                <a:cs typeface="Arial"/>
              </a:rPr>
              <a:t> </a:t>
            </a:r>
            <a:r>
              <a:rPr sz="1600" spc="-65" dirty="0">
                <a:solidFill>
                  <a:srgbClr val="999999"/>
                </a:solidFill>
                <a:latin typeface="Arial"/>
                <a:cs typeface="Arial"/>
              </a:rPr>
              <a:t>S. </a:t>
            </a:r>
            <a:r>
              <a:rPr sz="1600" spc="30" dirty="0">
                <a:solidFill>
                  <a:srgbClr val="999999"/>
                </a:solidFill>
                <a:latin typeface="Arial"/>
                <a:cs typeface="Arial"/>
              </a:rPr>
              <a:t>26]</a:t>
            </a:r>
            <a:endParaRPr sz="1600" dirty="0">
              <a:latin typeface="Arial"/>
              <a:cs typeface="Arial"/>
            </a:endParaRPr>
          </a:p>
        </p:txBody>
      </p:sp>
    </p:spTree>
    <p:extLst>
      <p:ext uri="{BB962C8B-B14F-4D97-AF65-F5344CB8AC3E}">
        <p14:creationId xmlns:p14="http://schemas.microsoft.com/office/powerpoint/2010/main" val="925346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Masteridee: Strukturierte Zerlegung</a:t>
            </a:r>
          </a:p>
        </p:txBody>
      </p:sp>
      <p:sp>
        <p:nvSpPr>
          <p:cNvPr id="3" name="Foliennummernplatzhalter 2"/>
          <p:cNvSpPr>
            <a:spLocks noGrp="1"/>
          </p:cNvSpPr>
          <p:nvPr>
            <p:ph type="sldNum" sz="quarter" idx="11"/>
          </p:nvPr>
        </p:nvSpPr>
        <p:spPr/>
        <p:txBody>
          <a:bodyPr/>
          <a:lstStyle/>
          <a:p>
            <a:fld id="{726708A8-BD7C-4431-B90E-2C0CFD84E804}" type="slidenum">
              <a:rPr lang="de-DE" smtClean="0"/>
              <a:pPr/>
              <a:t>24</a:t>
            </a:fld>
            <a:endParaRPr lang="de-DE" dirty="0"/>
          </a:p>
        </p:txBody>
      </p:sp>
      <p:sp>
        <p:nvSpPr>
          <p:cNvPr id="4" name="Inhaltsplatzhalter 3"/>
          <p:cNvSpPr>
            <a:spLocks noGrp="1"/>
          </p:cNvSpPr>
          <p:nvPr>
            <p:ph idx="1"/>
          </p:nvPr>
        </p:nvSpPr>
        <p:spPr>
          <a:xfrm>
            <a:off x="814135" y="4943567"/>
            <a:ext cx="10539663" cy="1517391"/>
          </a:xfrm>
        </p:spPr>
        <p:txBody>
          <a:bodyPr/>
          <a:lstStyle/>
          <a:p>
            <a:pPr marL="0" indent="0">
              <a:buNone/>
            </a:pPr>
            <a:r>
              <a:rPr lang="de-DE" sz="2000" b="1" dirty="0"/>
              <a:t>Bezug zum ”Software Life Cycle“:</a:t>
            </a:r>
          </a:p>
          <a:p>
            <a:pPr marL="0" indent="0">
              <a:buNone/>
            </a:pPr>
            <a:r>
              <a:rPr lang="de-DE" sz="2000" dirty="0"/>
              <a:t>Zerlegung des Systems in Komponenten; Schrittweise Verfeinerung der Aufgabenstellung  und Lösung; Modularisierung.</a:t>
            </a:r>
          </a:p>
          <a:p>
            <a:pPr marL="0" indent="0">
              <a:buNone/>
            </a:pPr>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9453" y="1069356"/>
            <a:ext cx="8558880" cy="3490613"/>
          </a:xfrm>
          <a:prstGeom prst="rect">
            <a:avLst/>
          </a:prstGeom>
        </p:spPr>
      </p:pic>
      <p:sp>
        <p:nvSpPr>
          <p:cNvPr id="6" name="object 32"/>
          <p:cNvSpPr txBox="1"/>
          <p:nvPr/>
        </p:nvSpPr>
        <p:spPr>
          <a:xfrm>
            <a:off x="9002394" y="4714205"/>
            <a:ext cx="2770505" cy="246221"/>
          </a:xfrm>
          <a:prstGeom prst="rect">
            <a:avLst/>
          </a:prstGeom>
        </p:spPr>
        <p:txBody>
          <a:bodyPr vert="horz" wrap="square" lIns="0" tIns="0" rIns="0" bIns="0" rtlCol="0">
            <a:spAutoFit/>
          </a:bodyPr>
          <a:lstStyle/>
          <a:p>
            <a:pPr marL="12700" algn="r">
              <a:lnSpc>
                <a:spcPct val="100000"/>
              </a:lnSpc>
            </a:pPr>
            <a:r>
              <a:rPr sz="1600" spc="-5" dirty="0">
                <a:solidFill>
                  <a:srgbClr val="999999"/>
                </a:solidFill>
                <a:cs typeface="Arial"/>
              </a:rPr>
              <a:t>Quelle: </a:t>
            </a:r>
            <a:r>
              <a:rPr sz="1600" spc="5" dirty="0">
                <a:solidFill>
                  <a:srgbClr val="999999"/>
                </a:solidFill>
                <a:cs typeface="Arial"/>
                <a:hlinkClick r:id="rId3" action="ppaction://hlinksldjump"/>
              </a:rPr>
              <a:t>[Schwill, </a:t>
            </a:r>
            <a:r>
              <a:rPr sz="1600" spc="30" dirty="0">
                <a:solidFill>
                  <a:srgbClr val="999999"/>
                </a:solidFill>
                <a:cs typeface="Arial"/>
                <a:hlinkClick r:id="rId3" action="ppaction://hlinksldjump"/>
              </a:rPr>
              <a:t>1993,</a:t>
            </a:r>
            <a:r>
              <a:rPr sz="1600" spc="-310" dirty="0">
                <a:solidFill>
                  <a:srgbClr val="999999"/>
                </a:solidFill>
                <a:cs typeface="Arial"/>
              </a:rPr>
              <a:t> </a:t>
            </a:r>
            <a:r>
              <a:rPr sz="1600" spc="-65" dirty="0">
                <a:solidFill>
                  <a:srgbClr val="999999"/>
                </a:solidFill>
                <a:cs typeface="Arial"/>
              </a:rPr>
              <a:t>S. </a:t>
            </a:r>
            <a:r>
              <a:rPr sz="1600" spc="30" dirty="0">
                <a:solidFill>
                  <a:srgbClr val="999999"/>
                </a:solidFill>
                <a:cs typeface="Arial"/>
              </a:rPr>
              <a:t>29]</a:t>
            </a:r>
            <a:endParaRPr sz="1600" dirty="0">
              <a:cs typeface="Arial"/>
            </a:endParaRPr>
          </a:p>
        </p:txBody>
      </p:sp>
    </p:spTree>
    <p:extLst>
      <p:ext uri="{BB962C8B-B14F-4D97-AF65-F5344CB8AC3E}">
        <p14:creationId xmlns:p14="http://schemas.microsoft.com/office/powerpoint/2010/main" val="3224410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Masteridee: </a:t>
            </a:r>
            <a:r>
              <a:rPr lang="de-DE" dirty="0" err="1"/>
              <a:t>Algorithmisierung</a:t>
            </a:r>
            <a:endParaRPr lang="de-DE" dirty="0"/>
          </a:p>
        </p:txBody>
      </p:sp>
      <p:sp>
        <p:nvSpPr>
          <p:cNvPr id="3" name="Foliennummernplatzhalter 2"/>
          <p:cNvSpPr>
            <a:spLocks noGrp="1"/>
          </p:cNvSpPr>
          <p:nvPr>
            <p:ph type="sldNum" sz="quarter" idx="11"/>
          </p:nvPr>
        </p:nvSpPr>
        <p:spPr/>
        <p:txBody>
          <a:bodyPr/>
          <a:lstStyle/>
          <a:p>
            <a:fld id="{726708A8-BD7C-4431-B90E-2C0CFD84E804}" type="slidenum">
              <a:rPr lang="de-DE" smtClean="0"/>
              <a:pPr/>
              <a:t>25</a:t>
            </a:fld>
            <a:endParaRPr lang="de-DE" dirty="0"/>
          </a:p>
        </p:txBody>
      </p:sp>
      <p:sp>
        <p:nvSpPr>
          <p:cNvPr id="4" name="Inhaltsplatzhalter 3"/>
          <p:cNvSpPr>
            <a:spLocks noGrp="1"/>
          </p:cNvSpPr>
          <p:nvPr>
            <p:ph idx="1"/>
          </p:nvPr>
        </p:nvSpPr>
        <p:spPr>
          <a:xfrm>
            <a:off x="814135" y="4847315"/>
            <a:ext cx="10539663" cy="1312854"/>
          </a:xfrm>
        </p:spPr>
        <p:txBody>
          <a:bodyPr>
            <a:normAutofit/>
          </a:bodyPr>
          <a:lstStyle/>
          <a:p>
            <a:pPr marL="0" indent="0">
              <a:buNone/>
            </a:pPr>
            <a:r>
              <a:rPr lang="de-DE" sz="2000" b="1" dirty="0"/>
              <a:t>Bezug zum „Software Life Cycle“:</a:t>
            </a:r>
          </a:p>
          <a:p>
            <a:pPr marL="0" indent="0">
              <a:buNone/>
            </a:pPr>
            <a:r>
              <a:rPr lang="de-DE" sz="2000" dirty="0"/>
              <a:t>Zerlegung in Einzelschritte; Wahl von Paradigmen; Kontroll- und Datenstrukturen; Umsetzung in Programmiersprache; Korrektheit; Komplexität.</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614" y="1263138"/>
            <a:ext cx="9252491" cy="3135256"/>
          </a:xfrm>
          <a:prstGeom prst="rect">
            <a:avLst/>
          </a:prstGeom>
        </p:spPr>
      </p:pic>
      <p:sp>
        <p:nvSpPr>
          <p:cNvPr id="6" name="object 25"/>
          <p:cNvSpPr txBox="1"/>
          <p:nvPr/>
        </p:nvSpPr>
        <p:spPr>
          <a:xfrm>
            <a:off x="8603344" y="4601094"/>
            <a:ext cx="2770505" cy="246221"/>
          </a:xfrm>
          <a:prstGeom prst="rect">
            <a:avLst/>
          </a:prstGeom>
        </p:spPr>
        <p:txBody>
          <a:bodyPr vert="horz" wrap="square" lIns="0" tIns="0" rIns="0" bIns="0" rtlCol="0">
            <a:spAutoFit/>
          </a:bodyPr>
          <a:lstStyle/>
          <a:p>
            <a:pPr marL="12700" algn="r">
              <a:lnSpc>
                <a:spcPct val="100000"/>
              </a:lnSpc>
            </a:pPr>
            <a:r>
              <a:rPr sz="1600" spc="-5" dirty="0">
                <a:solidFill>
                  <a:srgbClr val="999999"/>
                </a:solidFill>
                <a:cs typeface="Arial"/>
              </a:rPr>
              <a:t>Quelle: </a:t>
            </a:r>
            <a:r>
              <a:rPr sz="1600" spc="5" dirty="0">
                <a:solidFill>
                  <a:srgbClr val="999999"/>
                </a:solidFill>
                <a:cs typeface="Arial"/>
                <a:hlinkClick r:id="rId3" action="ppaction://hlinksldjump"/>
              </a:rPr>
              <a:t>[Schwill, </a:t>
            </a:r>
            <a:r>
              <a:rPr sz="1600" spc="30" dirty="0">
                <a:solidFill>
                  <a:srgbClr val="999999"/>
                </a:solidFill>
                <a:cs typeface="Arial"/>
                <a:hlinkClick r:id="rId3" action="ppaction://hlinksldjump"/>
              </a:rPr>
              <a:t>1993,</a:t>
            </a:r>
            <a:r>
              <a:rPr sz="1600" spc="-310" dirty="0">
                <a:solidFill>
                  <a:srgbClr val="999999"/>
                </a:solidFill>
                <a:cs typeface="Arial"/>
              </a:rPr>
              <a:t> </a:t>
            </a:r>
            <a:r>
              <a:rPr sz="1600" spc="-65" dirty="0">
                <a:solidFill>
                  <a:srgbClr val="999999"/>
                </a:solidFill>
                <a:cs typeface="Arial"/>
              </a:rPr>
              <a:t>S. </a:t>
            </a:r>
            <a:r>
              <a:rPr sz="1600" spc="30" dirty="0">
                <a:solidFill>
                  <a:srgbClr val="999999"/>
                </a:solidFill>
                <a:cs typeface="Arial"/>
              </a:rPr>
              <a:t>29]</a:t>
            </a:r>
            <a:endParaRPr sz="1600" dirty="0">
              <a:cs typeface="Arial"/>
            </a:endParaRPr>
          </a:p>
        </p:txBody>
      </p:sp>
    </p:spTree>
    <p:extLst>
      <p:ext uri="{BB962C8B-B14F-4D97-AF65-F5344CB8AC3E}">
        <p14:creationId xmlns:p14="http://schemas.microsoft.com/office/powerpoint/2010/main" val="4072814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Motivation: Rechnerarchitektur</a:t>
            </a:r>
          </a:p>
        </p:txBody>
      </p:sp>
      <p:sp>
        <p:nvSpPr>
          <p:cNvPr id="3" name="Foliennummernplatzhalter 2"/>
          <p:cNvSpPr>
            <a:spLocks noGrp="1"/>
          </p:cNvSpPr>
          <p:nvPr>
            <p:ph type="sldNum" sz="quarter" idx="11"/>
          </p:nvPr>
        </p:nvSpPr>
        <p:spPr/>
        <p:txBody>
          <a:bodyPr/>
          <a:lstStyle/>
          <a:p>
            <a:fld id="{726708A8-BD7C-4431-B90E-2C0CFD84E804}" type="slidenum">
              <a:rPr lang="de-DE" smtClean="0"/>
              <a:pPr/>
              <a:t>26</a:t>
            </a:fld>
            <a:endParaRPr lang="de-DE" dirty="0"/>
          </a:p>
        </p:txBody>
      </p:sp>
      <p:sp>
        <p:nvSpPr>
          <p:cNvPr id="4" name="Inhaltsplatzhalter 3"/>
          <p:cNvSpPr>
            <a:spLocks noGrp="1"/>
          </p:cNvSpPr>
          <p:nvPr>
            <p:ph idx="1"/>
          </p:nvPr>
        </p:nvSpPr>
        <p:spPr>
          <a:xfrm>
            <a:off x="814135" y="1791294"/>
            <a:ext cx="6260434" cy="4176369"/>
          </a:xfrm>
        </p:spPr>
        <p:txBody>
          <a:bodyPr>
            <a:normAutofit/>
          </a:bodyPr>
          <a:lstStyle/>
          <a:p>
            <a:pPr marL="0" indent="0">
              <a:buNone/>
            </a:pPr>
            <a:r>
              <a:rPr lang="de-DE" sz="2000" b="1" dirty="0"/>
              <a:t>Ausgangspunkt:</a:t>
            </a:r>
          </a:p>
          <a:p>
            <a:r>
              <a:rPr lang="de-DE" sz="2000" dirty="0"/>
              <a:t>Veranschaulichung einer Rechnerarchitektur durch  </a:t>
            </a:r>
            <a:r>
              <a:rPr lang="de-DE" sz="2000" dirty="0" err="1"/>
              <a:t>Ebenenmodell</a:t>
            </a:r>
            <a:r>
              <a:rPr lang="de-DE" sz="2000" dirty="0"/>
              <a:t>.</a:t>
            </a:r>
          </a:p>
          <a:p>
            <a:r>
              <a:rPr lang="de-DE" sz="2000" dirty="0"/>
              <a:t>(Modell ohne Transistoren-Ebene.)</a:t>
            </a:r>
          </a:p>
          <a:p>
            <a:pPr marL="0" indent="0">
              <a:buNone/>
            </a:pPr>
            <a:r>
              <a:rPr lang="de-DE" sz="2000" b="1" dirty="0"/>
              <a:t>Zentrale Ideen:</a:t>
            </a:r>
          </a:p>
          <a:p>
            <a:r>
              <a:rPr lang="de-DE" sz="2000" dirty="0"/>
              <a:t>Sprache.</a:t>
            </a:r>
          </a:p>
          <a:p>
            <a:pPr lvl="1">
              <a:buFont typeface="Symbol" panose="05050102010706020507" pitchFamily="18" charset="2"/>
              <a:buChar char="-"/>
            </a:pPr>
            <a:r>
              <a:rPr lang="de-DE" sz="1600" dirty="0"/>
              <a:t>Syntax; Semantik.</a:t>
            </a:r>
          </a:p>
          <a:p>
            <a:r>
              <a:rPr lang="de-DE" sz="2000" dirty="0"/>
              <a:t>Strukturierende Zerlegung.</a:t>
            </a:r>
          </a:p>
          <a:p>
            <a:pPr lvl="1">
              <a:buFont typeface="Symbol" panose="05050102010706020507" pitchFamily="18" charset="2"/>
              <a:buChar char="-"/>
            </a:pPr>
            <a:r>
              <a:rPr lang="de-DE" sz="1600" dirty="0"/>
              <a:t>Hierarchisierung: Übersetzung, Interpretation.</a:t>
            </a:r>
          </a:p>
          <a:p>
            <a:pPr marL="0" indent="0">
              <a:buNone/>
            </a:pPr>
            <a:endParaRPr lang="de-DE" sz="2000"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8931" y="1166845"/>
            <a:ext cx="2223990" cy="4151112"/>
          </a:xfrm>
          <a:prstGeom prst="rect">
            <a:avLst/>
          </a:prstGeom>
        </p:spPr>
      </p:pic>
      <p:sp>
        <p:nvSpPr>
          <p:cNvPr id="6" name="object 56"/>
          <p:cNvSpPr txBox="1"/>
          <p:nvPr/>
        </p:nvSpPr>
        <p:spPr>
          <a:xfrm>
            <a:off x="8658931" y="5677468"/>
            <a:ext cx="2770505" cy="246221"/>
          </a:xfrm>
          <a:prstGeom prst="rect">
            <a:avLst/>
          </a:prstGeom>
        </p:spPr>
        <p:txBody>
          <a:bodyPr vert="horz" wrap="square" lIns="0" tIns="0" rIns="0" bIns="0" rtlCol="0">
            <a:spAutoFit/>
          </a:bodyPr>
          <a:lstStyle/>
          <a:p>
            <a:pPr marL="12700" algn="r">
              <a:lnSpc>
                <a:spcPct val="100000"/>
              </a:lnSpc>
            </a:pPr>
            <a:r>
              <a:rPr sz="1600" spc="-5" dirty="0">
                <a:solidFill>
                  <a:srgbClr val="999999"/>
                </a:solidFill>
                <a:cs typeface="Arial"/>
              </a:rPr>
              <a:t>Quelle: </a:t>
            </a:r>
            <a:r>
              <a:rPr sz="1600" spc="5" dirty="0">
                <a:solidFill>
                  <a:srgbClr val="999999"/>
                </a:solidFill>
                <a:cs typeface="Arial"/>
                <a:hlinkClick r:id="rId3" action="ppaction://hlinksldjump"/>
              </a:rPr>
              <a:t>[Schwill, </a:t>
            </a:r>
            <a:r>
              <a:rPr sz="1600" spc="30" dirty="0">
                <a:solidFill>
                  <a:srgbClr val="999999"/>
                </a:solidFill>
                <a:cs typeface="Arial"/>
                <a:hlinkClick r:id="rId3" action="ppaction://hlinksldjump"/>
              </a:rPr>
              <a:t>1993,</a:t>
            </a:r>
            <a:r>
              <a:rPr sz="1600" spc="-310" dirty="0">
                <a:solidFill>
                  <a:srgbClr val="999999"/>
                </a:solidFill>
                <a:cs typeface="Arial"/>
              </a:rPr>
              <a:t> </a:t>
            </a:r>
            <a:r>
              <a:rPr sz="1600" spc="-65" dirty="0">
                <a:solidFill>
                  <a:srgbClr val="999999"/>
                </a:solidFill>
                <a:cs typeface="Arial"/>
              </a:rPr>
              <a:t>S. </a:t>
            </a:r>
            <a:r>
              <a:rPr sz="1600" spc="30" dirty="0">
                <a:solidFill>
                  <a:srgbClr val="999999"/>
                </a:solidFill>
                <a:cs typeface="Arial"/>
              </a:rPr>
              <a:t>27]</a:t>
            </a:r>
            <a:endParaRPr sz="1600" dirty="0">
              <a:cs typeface="Arial"/>
            </a:endParaRPr>
          </a:p>
        </p:txBody>
      </p:sp>
    </p:spTree>
    <p:extLst>
      <p:ext uri="{BB962C8B-B14F-4D97-AF65-F5344CB8AC3E}">
        <p14:creationId xmlns:p14="http://schemas.microsoft.com/office/powerpoint/2010/main" val="3060692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Masteridee: Sprache</a:t>
            </a:r>
          </a:p>
        </p:txBody>
      </p:sp>
      <p:sp>
        <p:nvSpPr>
          <p:cNvPr id="3" name="Foliennummernplatzhalter 2"/>
          <p:cNvSpPr>
            <a:spLocks noGrp="1"/>
          </p:cNvSpPr>
          <p:nvPr>
            <p:ph type="sldNum" sz="quarter" idx="11"/>
          </p:nvPr>
        </p:nvSpPr>
        <p:spPr/>
        <p:txBody>
          <a:bodyPr/>
          <a:lstStyle/>
          <a:p>
            <a:fld id="{726708A8-BD7C-4431-B90E-2C0CFD84E804}" type="slidenum">
              <a:rPr lang="de-DE" smtClean="0"/>
              <a:pPr/>
              <a:t>27</a:t>
            </a:fld>
            <a:endParaRPr lang="de-DE" dirty="0"/>
          </a:p>
        </p:txBody>
      </p:sp>
      <p:sp>
        <p:nvSpPr>
          <p:cNvPr id="4" name="Inhaltsplatzhalter 3"/>
          <p:cNvSpPr>
            <a:spLocks noGrp="1"/>
          </p:cNvSpPr>
          <p:nvPr>
            <p:ph idx="1"/>
          </p:nvPr>
        </p:nvSpPr>
        <p:spPr>
          <a:xfrm>
            <a:off x="814135" y="3153943"/>
            <a:ext cx="10539663" cy="494706"/>
          </a:xfrm>
        </p:spPr>
        <p:txBody>
          <a:bodyPr>
            <a:normAutofit/>
          </a:bodyPr>
          <a:lstStyle/>
          <a:p>
            <a:pPr marL="0" indent="0">
              <a:buNone/>
            </a:pPr>
            <a:r>
              <a:rPr lang="de-DE" sz="2000" b="1" dirty="0"/>
              <a:t>Erweiterung</a:t>
            </a:r>
            <a:r>
              <a:rPr lang="de-DE" sz="2000" dirty="0"/>
              <a:t> [Modrow, 2006]:</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7861" y="1022993"/>
            <a:ext cx="4272209" cy="1852246"/>
          </a:xfrm>
          <a:prstGeom prst="rect">
            <a:avLst/>
          </a:prstGeom>
        </p:spPr>
      </p:pic>
      <p:sp>
        <p:nvSpPr>
          <p:cNvPr id="6" name="Textfeld 5"/>
          <p:cNvSpPr txBox="1"/>
          <p:nvPr/>
        </p:nvSpPr>
        <p:spPr>
          <a:xfrm>
            <a:off x="8867274" y="2954446"/>
            <a:ext cx="2486524" cy="338554"/>
          </a:xfrm>
          <a:prstGeom prst="rect">
            <a:avLst/>
          </a:prstGeom>
          <a:noFill/>
        </p:spPr>
        <p:txBody>
          <a:bodyPr wrap="square" rtlCol="0">
            <a:spAutoFit/>
          </a:bodyPr>
          <a:lstStyle/>
          <a:p>
            <a:pPr algn="r"/>
            <a:r>
              <a:rPr lang="de-DE" sz="1600" spc="-5" dirty="0">
                <a:solidFill>
                  <a:srgbClr val="999999"/>
                </a:solidFill>
                <a:cs typeface="Arial"/>
              </a:rPr>
              <a:t>Quelle: </a:t>
            </a:r>
            <a:r>
              <a:rPr lang="de-DE" sz="1600" spc="5" dirty="0">
                <a:solidFill>
                  <a:srgbClr val="999999"/>
                </a:solidFill>
                <a:cs typeface="Arial"/>
                <a:hlinkClick r:id="" action="ppaction://noaction"/>
              </a:rPr>
              <a:t>[Schwill, </a:t>
            </a:r>
            <a:r>
              <a:rPr lang="de-DE" sz="1600" spc="30" dirty="0">
                <a:solidFill>
                  <a:srgbClr val="999999"/>
                </a:solidFill>
                <a:cs typeface="Arial"/>
                <a:hlinkClick r:id="" action="ppaction://noaction"/>
              </a:rPr>
              <a:t>1993,</a:t>
            </a:r>
            <a:r>
              <a:rPr lang="de-DE" sz="1600" spc="-310" dirty="0">
                <a:solidFill>
                  <a:srgbClr val="999999"/>
                </a:solidFill>
                <a:cs typeface="Arial"/>
              </a:rPr>
              <a:t> </a:t>
            </a:r>
            <a:r>
              <a:rPr lang="de-DE" sz="1600" spc="-65" dirty="0">
                <a:solidFill>
                  <a:srgbClr val="999999"/>
                </a:solidFill>
                <a:cs typeface="Arial"/>
              </a:rPr>
              <a:t>S. </a:t>
            </a:r>
            <a:r>
              <a:rPr lang="de-DE" sz="1600" spc="30" dirty="0">
                <a:solidFill>
                  <a:srgbClr val="999999"/>
                </a:solidFill>
                <a:cs typeface="Arial"/>
              </a:rPr>
              <a:t>29</a:t>
            </a:r>
            <a:endParaRPr lang="de-DE" sz="1600"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2520" y="3678869"/>
            <a:ext cx="7771660" cy="2529683"/>
          </a:xfrm>
          <a:prstGeom prst="rect">
            <a:avLst/>
          </a:prstGeom>
        </p:spPr>
      </p:pic>
    </p:spTree>
    <p:extLst>
      <p:ext uri="{BB962C8B-B14F-4D97-AF65-F5344CB8AC3E}">
        <p14:creationId xmlns:p14="http://schemas.microsoft.com/office/powerpoint/2010/main" val="1182082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Zusammenfassung</a:t>
            </a:r>
          </a:p>
        </p:txBody>
      </p:sp>
      <p:sp>
        <p:nvSpPr>
          <p:cNvPr id="3" name="Foliennummernplatzhalter 2"/>
          <p:cNvSpPr>
            <a:spLocks noGrp="1"/>
          </p:cNvSpPr>
          <p:nvPr>
            <p:ph type="sldNum" sz="quarter" idx="11"/>
          </p:nvPr>
        </p:nvSpPr>
        <p:spPr/>
        <p:txBody>
          <a:bodyPr/>
          <a:lstStyle/>
          <a:p>
            <a:fld id="{726708A8-BD7C-4431-B90E-2C0CFD84E804}" type="slidenum">
              <a:rPr lang="de-DE" smtClean="0"/>
              <a:pPr/>
              <a:t>28</a:t>
            </a:fld>
            <a:endParaRPr lang="de-DE" dirty="0"/>
          </a:p>
        </p:txBody>
      </p:sp>
      <p:sp>
        <p:nvSpPr>
          <p:cNvPr id="4" name="Inhaltsplatzhalter 3"/>
          <p:cNvSpPr>
            <a:spLocks noGrp="1"/>
          </p:cNvSpPr>
          <p:nvPr>
            <p:ph idx="1"/>
          </p:nvPr>
        </p:nvSpPr>
        <p:spPr>
          <a:xfrm>
            <a:off x="814134" y="1153620"/>
            <a:ext cx="10539664" cy="5169902"/>
          </a:xfrm>
        </p:spPr>
        <p:txBody>
          <a:bodyPr>
            <a:noAutofit/>
          </a:bodyPr>
          <a:lstStyle/>
          <a:p>
            <a:pPr marL="0" indent="0">
              <a:buNone/>
            </a:pPr>
            <a:r>
              <a:rPr lang="de-DE" sz="2000" b="1" dirty="0"/>
              <a:t>Vier Kriterien für fundamentale Ideen:</a:t>
            </a:r>
          </a:p>
          <a:p>
            <a:pPr marL="0" indent="0">
              <a:buNone/>
            </a:pPr>
            <a:endParaRPr lang="de-DE" sz="2000" b="1"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b="1" dirty="0"/>
          </a:p>
          <a:p>
            <a:pPr marL="0" indent="0">
              <a:buNone/>
            </a:pPr>
            <a:r>
              <a:rPr lang="de-DE" sz="2000" b="1" dirty="0"/>
              <a:t>Klassifizierung:</a:t>
            </a:r>
          </a:p>
          <a:p>
            <a:r>
              <a:rPr lang="de-DE" sz="2000" dirty="0"/>
              <a:t>Horizontal- und Vertikalkriterium führen zum Begriff der ”Idee“. </a:t>
            </a:r>
          </a:p>
          <a:p>
            <a:r>
              <a:rPr lang="de-DE" sz="2000" dirty="0"/>
              <a:t>Zeit- und Sinnkriterium führen zur ”</a:t>
            </a:r>
            <a:r>
              <a:rPr lang="de-DE" sz="2000" dirty="0" err="1"/>
              <a:t>Fundamentalität</a:t>
            </a:r>
            <a:r>
              <a:rPr lang="de-DE" sz="2000" dirty="0"/>
              <a:t>“.</a:t>
            </a:r>
          </a:p>
          <a:p>
            <a:pPr marL="0" indent="0">
              <a:buNone/>
            </a:pPr>
            <a:endParaRPr lang="de-DE" sz="2000" dirty="0"/>
          </a:p>
          <a:p>
            <a:pPr marL="0" indent="0">
              <a:buNone/>
            </a:pPr>
            <a:r>
              <a:rPr lang="de-DE" sz="2000" b="1" dirty="0"/>
              <a:t>Masterideen:</a:t>
            </a:r>
          </a:p>
          <a:p>
            <a:r>
              <a:rPr lang="de-DE" sz="2000" dirty="0"/>
              <a:t>”</a:t>
            </a:r>
            <a:r>
              <a:rPr lang="de-DE" sz="2000" dirty="0" err="1"/>
              <a:t>Algorithmisierung</a:t>
            </a:r>
            <a:r>
              <a:rPr lang="de-DE" sz="2000" dirty="0"/>
              <a:t>“, ”Strukturierte Zerlegung“, ”Sprache“.</a:t>
            </a:r>
          </a:p>
          <a:p>
            <a:pPr marL="0" indent="0">
              <a:buNone/>
            </a:pPr>
            <a:endParaRPr lang="de-DE" sz="2000" dirty="0"/>
          </a:p>
        </p:txBody>
      </p:sp>
      <p:graphicFrame>
        <p:nvGraphicFramePr>
          <p:cNvPr id="5" name="Tabelle 4"/>
          <p:cNvGraphicFramePr>
            <a:graphicFrameLocks noGrp="1"/>
          </p:cNvGraphicFramePr>
          <p:nvPr>
            <p:extLst>
              <p:ext uri="{D42A27DB-BD31-4B8C-83A1-F6EECF244321}">
                <p14:modId xmlns:p14="http://schemas.microsoft.com/office/powerpoint/2010/main" val="3455913866"/>
              </p:ext>
            </p:extLst>
          </p:nvPr>
        </p:nvGraphicFramePr>
        <p:xfrm>
          <a:off x="814133" y="1585939"/>
          <a:ext cx="10194761" cy="1584960"/>
        </p:xfrm>
        <a:graphic>
          <a:graphicData uri="http://schemas.openxmlformats.org/drawingml/2006/table">
            <a:tbl>
              <a:tblPr firstRow="1" bandRow="1">
                <a:tableStyleId>{5C22544A-7EE6-4342-B048-85BDC9FD1C3A}</a:tableStyleId>
              </a:tblPr>
              <a:tblGrid>
                <a:gridCol w="4170130">
                  <a:extLst>
                    <a:ext uri="{9D8B030D-6E8A-4147-A177-3AD203B41FA5}">
                      <a16:colId xmlns:a16="http://schemas.microsoft.com/office/drawing/2014/main" val="1936920673"/>
                    </a:ext>
                  </a:extLst>
                </a:gridCol>
                <a:gridCol w="6024631">
                  <a:extLst>
                    <a:ext uri="{9D8B030D-6E8A-4147-A177-3AD203B41FA5}">
                      <a16:colId xmlns:a16="http://schemas.microsoft.com/office/drawing/2014/main" val="1462710438"/>
                    </a:ext>
                  </a:extLst>
                </a:gridCol>
              </a:tblGrid>
              <a:tr h="370840">
                <a:tc>
                  <a:txBody>
                    <a:bodyPr/>
                    <a:lstStyle/>
                    <a:p>
                      <a:r>
                        <a:rPr lang="de-DE" sz="2000" b="0" dirty="0">
                          <a:solidFill>
                            <a:schemeClr val="tx1"/>
                          </a:solidFill>
                          <a:latin typeface="+mn-lt"/>
                        </a:rPr>
                        <a:t>Horizontalkriterium</a:t>
                      </a:r>
                    </a:p>
                  </a:txBody>
                  <a:tcPr>
                    <a:noFill/>
                  </a:tcPr>
                </a:tc>
                <a:tc>
                  <a:txBody>
                    <a:bodyPr/>
                    <a:lstStyle/>
                    <a:p>
                      <a:pPr algn="r"/>
                      <a:r>
                        <a:rPr lang="de-DE" sz="2000" b="0" dirty="0">
                          <a:solidFill>
                            <a:schemeClr val="tx1">
                              <a:lumMod val="50000"/>
                              <a:lumOff val="50000"/>
                            </a:schemeClr>
                          </a:solidFill>
                          <a:latin typeface="+mn-lt"/>
                        </a:rPr>
                        <a:t>(Vielfaches, variantenreiches Auftreten) </a:t>
                      </a:r>
                    </a:p>
                  </a:txBody>
                  <a:tcPr>
                    <a:noFill/>
                  </a:tcPr>
                </a:tc>
                <a:extLst>
                  <a:ext uri="{0D108BD9-81ED-4DB2-BD59-A6C34878D82A}">
                    <a16:rowId xmlns:a16="http://schemas.microsoft.com/office/drawing/2014/main" val="2194136584"/>
                  </a:ext>
                </a:extLst>
              </a:tr>
              <a:tr h="370840">
                <a:tc>
                  <a:txBody>
                    <a:bodyPr/>
                    <a:lstStyle/>
                    <a:p>
                      <a:r>
                        <a:rPr lang="de-DE" sz="2000" dirty="0">
                          <a:solidFill>
                            <a:schemeClr val="tx1"/>
                          </a:solidFill>
                          <a:latin typeface="+mn-lt"/>
                        </a:rPr>
                        <a:t>Vertikalkriterium</a:t>
                      </a:r>
                    </a:p>
                  </a:txBody>
                  <a:tcPr>
                    <a:noFill/>
                  </a:tcPr>
                </a:tc>
                <a:tc>
                  <a:txBody>
                    <a:bodyPr/>
                    <a:lstStyle/>
                    <a:p>
                      <a:pPr algn="r"/>
                      <a:r>
                        <a:rPr lang="de-DE" sz="2000" dirty="0">
                          <a:solidFill>
                            <a:schemeClr val="tx1">
                              <a:lumMod val="50000"/>
                              <a:lumOff val="50000"/>
                            </a:schemeClr>
                          </a:solidFill>
                          <a:latin typeface="+mn-lt"/>
                        </a:rPr>
                        <a:t>(</a:t>
                      </a:r>
                      <a:r>
                        <a:rPr lang="de-DE" sz="2000" dirty="0">
                          <a:solidFill>
                            <a:schemeClr val="tx1">
                              <a:lumMod val="50000"/>
                              <a:lumOff val="50000"/>
                            </a:schemeClr>
                          </a:solidFill>
                          <a:latin typeface="+mn-lt"/>
                          <a:cs typeface="Arial"/>
                        </a:rPr>
                        <a:t>Vermittelbarkeit </a:t>
                      </a:r>
                      <a:r>
                        <a:rPr lang="de-DE" sz="2000" spc="10" dirty="0">
                          <a:solidFill>
                            <a:schemeClr val="tx1">
                              <a:lumMod val="50000"/>
                              <a:lumOff val="50000"/>
                            </a:schemeClr>
                          </a:solidFill>
                          <a:latin typeface="+mn-lt"/>
                          <a:cs typeface="Arial"/>
                        </a:rPr>
                        <a:t>auf </a:t>
                      </a:r>
                      <a:r>
                        <a:rPr lang="de-DE" sz="2000" spc="-20" dirty="0">
                          <a:solidFill>
                            <a:schemeClr val="tx1">
                              <a:lumMod val="50000"/>
                              <a:lumOff val="50000"/>
                            </a:schemeClr>
                          </a:solidFill>
                          <a:latin typeface="+mn-lt"/>
                          <a:cs typeface="Arial"/>
                        </a:rPr>
                        <a:t>verschiedenen</a:t>
                      </a:r>
                      <a:r>
                        <a:rPr lang="de-DE" sz="2000" spc="-320" dirty="0">
                          <a:solidFill>
                            <a:schemeClr val="tx1">
                              <a:lumMod val="50000"/>
                              <a:lumOff val="50000"/>
                            </a:schemeClr>
                          </a:solidFill>
                          <a:latin typeface="+mn-lt"/>
                          <a:cs typeface="Arial"/>
                        </a:rPr>
                        <a:t> </a:t>
                      </a:r>
                      <a:r>
                        <a:rPr lang="de-DE" sz="2000" spc="-40" dirty="0">
                          <a:solidFill>
                            <a:schemeClr val="tx1">
                              <a:lumMod val="50000"/>
                              <a:lumOff val="50000"/>
                            </a:schemeClr>
                          </a:solidFill>
                          <a:latin typeface="+mn-lt"/>
                          <a:cs typeface="Arial"/>
                        </a:rPr>
                        <a:t>Niveaus)</a:t>
                      </a:r>
                      <a:endParaRPr lang="de-DE" sz="2000" dirty="0">
                        <a:solidFill>
                          <a:schemeClr val="tx1">
                            <a:lumMod val="50000"/>
                            <a:lumOff val="50000"/>
                          </a:schemeClr>
                        </a:solidFill>
                        <a:latin typeface="+mn-lt"/>
                      </a:endParaRPr>
                    </a:p>
                  </a:txBody>
                  <a:tcPr>
                    <a:noFill/>
                  </a:tcPr>
                </a:tc>
                <a:extLst>
                  <a:ext uri="{0D108BD9-81ED-4DB2-BD59-A6C34878D82A}">
                    <a16:rowId xmlns:a16="http://schemas.microsoft.com/office/drawing/2014/main" val="3558698013"/>
                  </a:ext>
                </a:extLst>
              </a:tr>
              <a:tr h="370840">
                <a:tc>
                  <a:txBody>
                    <a:bodyPr/>
                    <a:lstStyle/>
                    <a:p>
                      <a:r>
                        <a:rPr lang="de-DE" sz="2000" dirty="0">
                          <a:solidFill>
                            <a:schemeClr val="tx1"/>
                          </a:solidFill>
                          <a:latin typeface="+mn-lt"/>
                        </a:rPr>
                        <a:t>Zeitkriterium</a:t>
                      </a:r>
                    </a:p>
                  </a:txBody>
                  <a:tcPr>
                    <a:noFill/>
                  </a:tcPr>
                </a:tc>
                <a:tc>
                  <a:txBody>
                    <a:bodyPr/>
                    <a:lstStyle/>
                    <a:p>
                      <a:pPr algn="r"/>
                      <a:r>
                        <a:rPr lang="de-DE" sz="2000" dirty="0">
                          <a:solidFill>
                            <a:schemeClr val="tx1">
                              <a:lumMod val="50000"/>
                              <a:lumOff val="50000"/>
                            </a:schemeClr>
                          </a:solidFill>
                          <a:latin typeface="+mn-lt"/>
                        </a:rPr>
                        <a:t>(</a:t>
                      </a:r>
                      <a:r>
                        <a:rPr lang="en-US" sz="2000" spc="-30" dirty="0" err="1">
                          <a:solidFill>
                            <a:schemeClr val="tx1">
                              <a:lumMod val="50000"/>
                              <a:lumOff val="50000"/>
                            </a:schemeClr>
                          </a:solidFill>
                          <a:latin typeface="+mn-lt"/>
                          <a:cs typeface="Arial"/>
                        </a:rPr>
                        <a:t>Bestehen</a:t>
                      </a:r>
                      <a:r>
                        <a:rPr lang="en-US" sz="2000" spc="-30" dirty="0">
                          <a:solidFill>
                            <a:schemeClr val="tx1">
                              <a:lumMod val="50000"/>
                              <a:lumOff val="50000"/>
                            </a:schemeClr>
                          </a:solidFill>
                          <a:latin typeface="+mn-lt"/>
                          <a:cs typeface="Arial"/>
                        </a:rPr>
                        <a:t> </a:t>
                      </a:r>
                      <a:r>
                        <a:rPr lang="en-US" sz="2000" spc="-20" dirty="0">
                          <a:solidFill>
                            <a:schemeClr val="tx1">
                              <a:lumMod val="50000"/>
                              <a:lumOff val="50000"/>
                            </a:schemeClr>
                          </a:solidFill>
                          <a:latin typeface="+mn-lt"/>
                          <a:cs typeface="Arial"/>
                        </a:rPr>
                        <a:t>des </a:t>
                      </a:r>
                      <a:r>
                        <a:rPr lang="en-US" sz="2000" i="1" spc="-15" dirty="0">
                          <a:solidFill>
                            <a:schemeClr val="tx1">
                              <a:lumMod val="50000"/>
                              <a:lumOff val="50000"/>
                            </a:schemeClr>
                          </a:solidFill>
                          <a:latin typeface="+mn-lt"/>
                          <a:cs typeface="Arial"/>
                        </a:rPr>
                        <a:t>test </a:t>
                      </a:r>
                      <a:r>
                        <a:rPr lang="en-US" sz="2000" i="1" dirty="0">
                          <a:solidFill>
                            <a:schemeClr val="tx1">
                              <a:lumMod val="50000"/>
                              <a:lumOff val="50000"/>
                            </a:schemeClr>
                          </a:solidFill>
                          <a:latin typeface="+mn-lt"/>
                          <a:cs typeface="Arial"/>
                        </a:rPr>
                        <a:t>of</a:t>
                      </a:r>
                      <a:r>
                        <a:rPr lang="en-US" sz="2000" i="1" spc="-430" dirty="0">
                          <a:solidFill>
                            <a:schemeClr val="tx1">
                              <a:lumMod val="50000"/>
                              <a:lumOff val="50000"/>
                            </a:schemeClr>
                          </a:solidFill>
                          <a:latin typeface="+mn-lt"/>
                          <a:cs typeface="Arial"/>
                        </a:rPr>
                        <a:t> </a:t>
                      </a:r>
                      <a:r>
                        <a:rPr lang="en-US" sz="2000" i="1" spc="10" dirty="0">
                          <a:solidFill>
                            <a:schemeClr val="tx1">
                              <a:lumMod val="50000"/>
                              <a:lumOff val="50000"/>
                            </a:schemeClr>
                          </a:solidFill>
                          <a:latin typeface="+mn-lt"/>
                          <a:cs typeface="Arial"/>
                        </a:rPr>
                        <a:t>time)</a:t>
                      </a:r>
                      <a:endParaRPr lang="de-DE" sz="2000" dirty="0">
                        <a:solidFill>
                          <a:schemeClr val="tx1">
                            <a:lumMod val="50000"/>
                            <a:lumOff val="50000"/>
                          </a:schemeClr>
                        </a:solidFill>
                        <a:latin typeface="+mn-lt"/>
                      </a:endParaRPr>
                    </a:p>
                  </a:txBody>
                  <a:tcPr>
                    <a:noFill/>
                  </a:tcPr>
                </a:tc>
                <a:extLst>
                  <a:ext uri="{0D108BD9-81ED-4DB2-BD59-A6C34878D82A}">
                    <a16:rowId xmlns:a16="http://schemas.microsoft.com/office/drawing/2014/main" val="2962105214"/>
                  </a:ext>
                </a:extLst>
              </a:tr>
              <a:tr h="370840">
                <a:tc>
                  <a:txBody>
                    <a:bodyPr/>
                    <a:lstStyle/>
                    <a:p>
                      <a:r>
                        <a:rPr lang="de-DE" sz="2000" dirty="0">
                          <a:solidFill>
                            <a:schemeClr val="tx1"/>
                          </a:solidFill>
                          <a:latin typeface="+mn-lt"/>
                        </a:rPr>
                        <a:t>Sinnkriterium</a:t>
                      </a:r>
                    </a:p>
                  </a:txBody>
                  <a:tcPr>
                    <a:noFill/>
                  </a:tcPr>
                </a:tc>
                <a:tc>
                  <a:txBody>
                    <a:bodyPr/>
                    <a:lstStyle/>
                    <a:p>
                      <a:pPr algn="r"/>
                      <a:r>
                        <a:rPr lang="de-DE" sz="2000" dirty="0">
                          <a:solidFill>
                            <a:schemeClr val="tx1">
                              <a:lumMod val="50000"/>
                              <a:lumOff val="50000"/>
                            </a:schemeClr>
                          </a:solidFill>
                          <a:latin typeface="+mn-lt"/>
                        </a:rPr>
                        <a:t>(Lebensweltlicher Bezug)</a:t>
                      </a:r>
                    </a:p>
                  </a:txBody>
                  <a:tcPr>
                    <a:noFill/>
                  </a:tcPr>
                </a:tc>
                <a:extLst>
                  <a:ext uri="{0D108BD9-81ED-4DB2-BD59-A6C34878D82A}">
                    <a16:rowId xmlns:a16="http://schemas.microsoft.com/office/drawing/2014/main" val="2267293584"/>
                  </a:ext>
                </a:extLst>
              </a:tr>
            </a:tbl>
          </a:graphicData>
        </a:graphic>
      </p:graphicFrame>
    </p:spTree>
    <p:extLst>
      <p:ext uri="{BB962C8B-B14F-4D97-AF65-F5344CB8AC3E}">
        <p14:creationId xmlns:p14="http://schemas.microsoft.com/office/powerpoint/2010/main" val="1318406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Die „</a:t>
            </a:r>
            <a:r>
              <a:rPr lang="de-DE" i="1" dirty="0"/>
              <a:t>Great </a:t>
            </a:r>
            <a:r>
              <a:rPr lang="de-DE" i="1" dirty="0" err="1"/>
              <a:t>Principles</a:t>
            </a:r>
            <a:r>
              <a:rPr lang="de-DE" i="1" dirty="0"/>
              <a:t> </a:t>
            </a:r>
            <a:r>
              <a:rPr lang="de-DE" i="1" dirty="0" err="1"/>
              <a:t>of</a:t>
            </a:r>
            <a:r>
              <a:rPr lang="de-DE" i="1" dirty="0"/>
              <a:t> Computing</a:t>
            </a:r>
            <a:r>
              <a:rPr lang="de-DE" dirty="0"/>
              <a:t>“</a:t>
            </a:r>
          </a:p>
        </p:txBody>
      </p:sp>
      <p:sp>
        <p:nvSpPr>
          <p:cNvPr id="3" name="Foliennummernplatzhalter 2"/>
          <p:cNvSpPr>
            <a:spLocks noGrp="1"/>
          </p:cNvSpPr>
          <p:nvPr>
            <p:ph type="sldNum" sz="quarter" idx="11"/>
          </p:nvPr>
        </p:nvSpPr>
        <p:spPr/>
        <p:txBody>
          <a:bodyPr/>
          <a:lstStyle/>
          <a:p>
            <a:fld id="{726708A8-BD7C-4431-B90E-2C0CFD84E804}" type="slidenum">
              <a:rPr lang="de-DE" smtClean="0"/>
              <a:pPr/>
              <a:t>29</a:t>
            </a:fld>
            <a:endParaRPr lang="de-DE" dirty="0"/>
          </a:p>
        </p:txBody>
      </p:sp>
      <p:sp>
        <p:nvSpPr>
          <p:cNvPr id="4" name="Inhaltsplatzhalter 3"/>
          <p:cNvSpPr>
            <a:spLocks noGrp="1"/>
          </p:cNvSpPr>
          <p:nvPr>
            <p:ph idx="1"/>
          </p:nvPr>
        </p:nvSpPr>
        <p:spPr>
          <a:xfrm>
            <a:off x="294468" y="2928768"/>
            <a:ext cx="11059329" cy="3534025"/>
          </a:xfrm>
        </p:spPr>
        <p:txBody>
          <a:bodyPr>
            <a:normAutofit lnSpcReduction="10000"/>
          </a:bodyPr>
          <a:lstStyle/>
          <a:p>
            <a:pPr marL="0" indent="0">
              <a:buNone/>
            </a:pPr>
            <a:r>
              <a:rPr lang="de-DE" sz="1800" b="1" dirty="0"/>
              <a:t>Motivation</a:t>
            </a:r>
            <a:r>
              <a:rPr lang="de-DE" sz="1800" dirty="0"/>
              <a:t>:</a:t>
            </a:r>
          </a:p>
          <a:p>
            <a:r>
              <a:rPr lang="de-DE" sz="1800" dirty="0"/>
              <a:t>Wunsch nach einem ”unkomplizierten Rahmenwerk“ zur Darstellung der Informatik. </a:t>
            </a:r>
          </a:p>
          <a:p>
            <a:r>
              <a:rPr lang="de-DE" sz="1800" dirty="0"/>
              <a:t>Analoge Darstellung zu „anderen ‚reifen‘ Wissenschaften“.</a:t>
            </a:r>
          </a:p>
          <a:p>
            <a:pPr marL="0" indent="0">
              <a:buNone/>
            </a:pPr>
            <a:endParaRPr lang="de-DE" sz="1800" dirty="0"/>
          </a:p>
          <a:p>
            <a:pPr marL="0" indent="0">
              <a:buNone/>
            </a:pPr>
            <a:r>
              <a:rPr lang="de-DE" sz="1800" b="1" i="1" dirty="0"/>
              <a:t>Great </a:t>
            </a:r>
            <a:r>
              <a:rPr lang="de-DE" sz="1800" b="1" i="1" dirty="0" err="1"/>
              <a:t>Principles</a:t>
            </a:r>
            <a:r>
              <a:rPr lang="de-DE" sz="1800" b="1" i="1" dirty="0"/>
              <a:t> </a:t>
            </a:r>
            <a:r>
              <a:rPr lang="de-DE" sz="1800" dirty="0"/>
              <a:t>[</a:t>
            </a:r>
            <a:r>
              <a:rPr lang="de-DE" sz="1800" dirty="0" err="1"/>
              <a:t>Denning</a:t>
            </a:r>
            <a:r>
              <a:rPr lang="de-DE" sz="1800" dirty="0"/>
              <a:t>, 2003]:</a:t>
            </a:r>
          </a:p>
          <a:p>
            <a:r>
              <a:rPr lang="de-DE" sz="1800" dirty="0"/>
              <a:t>Prinzipien, die sich aus der Beobachtung </a:t>
            </a:r>
            <a:r>
              <a:rPr lang="de-DE" sz="1800" b="1" dirty="0">
                <a:solidFill>
                  <a:schemeClr val="accent1"/>
                </a:solidFill>
              </a:rPr>
              <a:t>von in der Praxis </a:t>
            </a:r>
            <a:r>
              <a:rPr lang="de-DE" sz="1800" dirty="0"/>
              <a:t>häufig auftretenden  Handlungs- oder Denkmustern ergeben.</a:t>
            </a:r>
          </a:p>
          <a:p>
            <a:r>
              <a:rPr lang="de-DE" sz="1800" dirty="0"/>
              <a:t>Zwei Arten von Prinzipien:</a:t>
            </a:r>
          </a:p>
          <a:p>
            <a:pPr lvl="1">
              <a:buFont typeface="Symbol" panose="05050102010706020507" pitchFamily="18" charset="2"/>
              <a:buChar char="-"/>
            </a:pPr>
            <a:r>
              <a:rPr lang="de-DE" sz="1800" dirty="0"/>
              <a:t>„Mechaniken“: Prinzip der Struktur und des Verhaltens.</a:t>
            </a:r>
          </a:p>
          <a:p>
            <a:pPr lvl="1">
              <a:buFont typeface="Symbol" panose="05050102010706020507" pitchFamily="18" charset="2"/>
              <a:buChar char="-"/>
            </a:pPr>
            <a:r>
              <a:rPr lang="de-DE" sz="1800" dirty="0"/>
              <a:t>”Entwurfsrichtlinien“: Prinzipien des Entwurfs.</a:t>
            </a:r>
          </a:p>
          <a:p>
            <a:r>
              <a:rPr lang="de-DE" sz="1800" dirty="0"/>
              <a:t>Ergänzung durch ”Praktiken“ und ”Kerntechnologien“.</a:t>
            </a:r>
          </a:p>
          <a:p>
            <a:pPr marL="0" indent="0">
              <a:buNone/>
            </a:pPr>
            <a:endParaRPr lang="de-DE" sz="1800" dirty="0"/>
          </a:p>
        </p:txBody>
      </p:sp>
      <p:sp>
        <p:nvSpPr>
          <p:cNvPr id="5" name="Textfeld 4"/>
          <p:cNvSpPr txBox="1"/>
          <p:nvPr/>
        </p:nvSpPr>
        <p:spPr>
          <a:xfrm>
            <a:off x="294468" y="496278"/>
            <a:ext cx="9794930" cy="2554545"/>
          </a:xfrm>
          <a:prstGeom prst="rect">
            <a:avLst/>
          </a:prstGeom>
          <a:noFill/>
        </p:spPr>
        <p:txBody>
          <a:bodyPr wrap="square" rtlCol="0">
            <a:spAutoFit/>
          </a:bodyPr>
          <a:lstStyle/>
          <a:p>
            <a:r>
              <a:rPr lang="de-DE" sz="1600" b="1" dirty="0"/>
              <a:t>Peter J. </a:t>
            </a:r>
            <a:r>
              <a:rPr lang="de-DE" sz="1600" b="1" dirty="0" err="1"/>
              <a:t>Denning</a:t>
            </a:r>
            <a:endParaRPr lang="de-DE" sz="1600" b="1" dirty="0"/>
          </a:p>
          <a:p>
            <a:endParaRPr lang="de-DE" sz="1600" b="1" dirty="0"/>
          </a:p>
          <a:p>
            <a:r>
              <a:rPr lang="en-US" sz="1400" dirty="0"/>
              <a:t>Distinguished Professor, Naval Postgraduate School, Monterey, CA, USA. </a:t>
            </a:r>
          </a:p>
          <a:p>
            <a:r>
              <a:rPr lang="en-US" sz="1400" dirty="0"/>
              <a:t>Director of the </a:t>
            </a:r>
            <a:r>
              <a:rPr lang="en-US" sz="1400" dirty="0" err="1"/>
              <a:t>Cebrowski</a:t>
            </a:r>
            <a:r>
              <a:rPr lang="en-US" sz="1400" dirty="0"/>
              <a:t> Institute for Innovation and Information Superiority.  </a:t>
            </a:r>
          </a:p>
          <a:p>
            <a:endParaRPr lang="en-US" sz="1400" dirty="0"/>
          </a:p>
          <a:p>
            <a:r>
              <a:rPr lang="en-US" sz="1400" dirty="0" err="1"/>
              <a:t>Präsident</a:t>
            </a:r>
            <a:r>
              <a:rPr lang="en-US" sz="1400" dirty="0"/>
              <a:t> der </a:t>
            </a:r>
            <a:r>
              <a:rPr lang="en-US" sz="1400" i="1" dirty="0"/>
              <a:t>Association for Computing Machinery </a:t>
            </a:r>
            <a:r>
              <a:rPr lang="en-US" sz="1400" dirty="0"/>
              <a:t>(1980–82).</a:t>
            </a:r>
          </a:p>
          <a:p>
            <a:r>
              <a:rPr lang="en-US" sz="1400" dirty="0" err="1"/>
              <a:t>Vorsitzender</a:t>
            </a:r>
            <a:r>
              <a:rPr lang="en-US" sz="1400" dirty="0"/>
              <a:t> </a:t>
            </a:r>
            <a:r>
              <a:rPr lang="en-US" sz="1400" i="1" dirty="0"/>
              <a:t>des ACM Education Board </a:t>
            </a:r>
            <a:r>
              <a:rPr lang="en-US" sz="1400" dirty="0"/>
              <a:t>(2000-04).</a:t>
            </a:r>
          </a:p>
          <a:p>
            <a:endParaRPr lang="en-US" sz="1400" dirty="0"/>
          </a:p>
          <a:p>
            <a:r>
              <a:rPr lang="en-US" sz="1400" i="1" dirty="0"/>
              <a:t>Fellow</a:t>
            </a:r>
            <a:r>
              <a:rPr lang="en-US" sz="1400" dirty="0"/>
              <a:t> der </a:t>
            </a:r>
            <a:r>
              <a:rPr lang="en-US" sz="1400" i="1" dirty="0"/>
              <a:t>Association for Computing Machinery</a:t>
            </a:r>
            <a:r>
              <a:rPr lang="en-US" sz="1400" dirty="0"/>
              <a:t>, </a:t>
            </a:r>
            <a:r>
              <a:rPr lang="en-US" sz="1400" i="1" dirty="0"/>
              <a:t>des Institute of Electrical and Electronics Engineers </a:t>
            </a:r>
            <a:r>
              <a:rPr lang="en-US" sz="1400" dirty="0"/>
              <a:t>und der </a:t>
            </a:r>
            <a:r>
              <a:rPr lang="en-US" sz="1400" i="1" dirty="0"/>
              <a:t>American Association for the Advancement of Science. Distinguished Education Fellow </a:t>
            </a:r>
            <a:r>
              <a:rPr lang="en-US" sz="1400" dirty="0"/>
              <a:t>der </a:t>
            </a:r>
            <a:r>
              <a:rPr lang="en-US" sz="1400" i="1" dirty="0"/>
              <a:t>National Science Foundation</a:t>
            </a:r>
            <a:r>
              <a:rPr lang="en-US" sz="1400" dirty="0"/>
              <a:t>.</a:t>
            </a:r>
          </a:p>
          <a:p>
            <a:endParaRPr lang="de-DE" sz="1600" dirty="0"/>
          </a:p>
        </p:txBody>
      </p:sp>
      <p:sp>
        <p:nvSpPr>
          <p:cNvPr id="6" name="object 8"/>
          <p:cNvSpPr/>
          <p:nvPr/>
        </p:nvSpPr>
        <p:spPr>
          <a:xfrm>
            <a:off x="10089398" y="949347"/>
            <a:ext cx="1263816" cy="180009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16387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Ausblick - I</a:t>
            </a:r>
          </a:p>
        </p:txBody>
      </p:sp>
      <p:sp>
        <p:nvSpPr>
          <p:cNvPr id="4" name="Foliennummernplatzhalter 3"/>
          <p:cNvSpPr>
            <a:spLocks noGrp="1"/>
          </p:cNvSpPr>
          <p:nvPr>
            <p:ph type="sldNum" sz="quarter" idx="11"/>
          </p:nvPr>
        </p:nvSpPr>
        <p:spPr/>
        <p:txBody>
          <a:bodyPr/>
          <a:lstStyle/>
          <a:p>
            <a:fld id="{726708A8-BD7C-4431-B90E-2C0CFD84E804}" type="slidenum">
              <a:rPr lang="de-DE" smtClean="0"/>
              <a:pPr/>
              <a:t>3</a:t>
            </a:fld>
            <a:endParaRPr lang="de-DE" dirty="0"/>
          </a:p>
        </p:txBody>
      </p:sp>
      <p:sp>
        <p:nvSpPr>
          <p:cNvPr id="5" name="Inhaltsplatzhalter 4"/>
          <p:cNvSpPr>
            <a:spLocks noGrp="1"/>
          </p:cNvSpPr>
          <p:nvPr>
            <p:ph idx="1"/>
          </p:nvPr>
        </p:nvSpPr>
        <p:spPr/>
        <p:txBody>
          <a:bodyPr>
            <a:normAutofit/>
          </a:bodyPr>
          <a:lstStyle/>
          <a:p>
            <a:pPr marL="0" indent="0">
              <a:buNone/>
            </a:pPr>
            <a:r>
              <a:rPr lang="de-DE" sz="2200" b="1" dirty="0"/>
              <a:t>Umgang mit Heterogenität:</a:t>
            </a:r>
          </a:p>
          <a:p>
            <a:r>
              <a:rPr lang="de-DE" sz="2200" dirty="0"/>
              <a:t>Heterogenität der Lernvoraussetzungen. </a:t>
            </a:r>
          </a:p>
          <a:p>
            <a:r>
              <a:rPr lang="de-DE" sz="2200" dirty="0"/>
              <a:t>Heterogenität der Bildungsziele.</a:t>
            </a:r>
          </a:p>
          <a:p>
            <a:pPr marL="0" indent="0">
              <a:buNone/>
            </a:pPr>
            <a:endParaRPr lang="de-DE" sz="2200" dirty="0"/>
          </a:p>
          <a:p>
            <a:pPr marL="0" indent="0">
              <a:buNone/>
            </a:pPr>
            <a:r>
              <a:rPr lang="de-DE" sz="2200" b="1" dirty="0"/>
              <a:t>Ansatzpunkte für Variationen:</a:t>
            </a:r>
          </a:p>
          <a:p>
            <a:r>
              <a:rPr lang="de-DE" sz="2200" dirty="0"/>
              <a:t>Medien.</a:t>
            </a:r>
          </a:p>
          <a:p>
            <a:r>
              <a:rPr lang="de-DE" sz="2200" dirty="0"/>
              <a:t>Typen von Aufgaben.  </a:t>
            </a:r>
          </a:p>
          <a:p>
            <a:r>
              <a:rPr lang="de-DE" sz="2200" dirty="0"/>
              <a:t>Textsorten [Materialien].  </a:t>
            </a:r>
          </a:p>
          <a:p>
            <a:r>
              <a:rPr lang="de-DE" sz="2200" dirty="0"/>
              <a:t>Lernorte.</a:t>
            </a:r>
          </a:p>
          <a:p>
            <a:r>
              <a:rPr lang="de-DE" sz="2200" dirty="0"/>
              <a:t>Sinnesmodalitäten, insbesondere Kopplung dieser.</a:t>
            </a:r>
          </a:p>
          <a:p>
            <a:pPr marL="0" indent="0">
              <a:buNone/>
            </a:pPr>
            <a:endParaRPr lang="de-DE" dirty="0"/>
          </a:p>
          <a:p>
            <a:pPr marL="0" indent="0" algn="r">
              <a:buNone/>
            </a:pPr>
            <a:r>
              <a:rPr lang="de-DE" sz="1900" dirty="0"/>
              <a:t>Quelle: [Helmke, 2009, S. 262]</a:t>
            </a:r>
          </a:p>
        </p:txBody>
      </p:sp>
    </p:spTree>
    <p:extLst>
      <p:ext uri="{BB962C8B-B14F-4D97-AF65-F5344CB8AC3E}">
        <p14:creationId xmlns:p14="http://schemas.microsoft.com/office/powerpoint/2010/main" val="693174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Kerntechnologien der Informatik</a:t>
            </a:r>
          </a:p>
        </p:txBody>
      </p:sp>
      <p:sp>
        <p:nvSpPr>
          <p:cNvPr id="3" name="Foliennummernplatzhalter 2"/>
          <p:cNvSpPr>
            <a:spLocks noGrp="1"/>
          </p:cNvSpPr>
          <p:nvPr>
            <p:ph type="sldNum" sz="quarter" idx="11"/>
          </p:nvPr>
        </p:nvSpPr>
        <p:spPr/>
        <p:txBody>
          <a:bodyPr/>
          <a:lstStyle/>
          <a:p>
            <a:fld id="{726708A8-BD7C-4431-B90E-2C0CFD84E804}" type="slidenum">
              <a:rPr lang="de-DE" smtClean="0"/>
              <a:pPr/>
              <a:t>30</a:t>
            </a:fld>
            <a:endParaRPr lang="de-DE" dirty="0"/>
          </a:p>
        </p:txBody>
      </p:sp>
      <p:sp>
        <p:nvSpPr>
          <p:cNvPr id="4" name="Inhaltsplatzhalter 3"/>
          <p:cNvSpPr>
            <a:spLocks noGrp="1"/>
          </p:cNvSpPr>
          <p:nvPr>
            <p:ph idx="1"/>
          </p:nvPr>
        </p:nvSpPr>
        <p:spPr>
          <a:xfrm>
            <a:off x="814135" y="1262109"/>
            <a:ext cx="10539663" cy="1574082"/>
          </a:xfrm>
        </p:spPr>
        <p:txBody>
          <a:bodyPr>
            <a:normAutofit/>
          </a:bodyPr>
          <a:lstStyle/>
          <a:p>
            <a:r>
              <a:rPr lang="de-DE" sz="2000" dirty="0"/>
              <a:t>[</a:t>
            </a:r>
            <a:r>
              <a:rPr lang="de-DE" sz="2000" dirty="0" err="1"/>
              <a:t>Denning</a:t>
            </a:r>
            <a:r>
              <a:rPr lang="de-DE" sz="2000" dirty="0"/>
              <a:t>, 2003]: Mehr als 30 Bereiche, u.a.:</a:t>
            </a:r>
          </a:p>
          <a:p>
            <a:pPr lvl="1">
              <a:buFont typeface="Symbol" panose="05050102010706020507" pitchFamily="18" charset="2"/>
              <a:buChar char="-"/>
            </a:pPr>
            <a:r>
              <a:rPr lang="de-DE" sz="1600" dirty="0"/>
              <a:t>Algorithmen und Datenstrukturen, Programmiersprachen, Rechnerarchitektur, Wissenschaftliches und  symbolisches Rechnen, Betriebssysteme, Softwaremethodik und Software Engineering, Datenbanken  und Wissensentdeckung, Künstliche Intelligenz und Robotik, Mensch-Maschine-Interaktion. . .</a:t>
            </a:r>
          </a:p>
          <a:p>
            <a:pPr marL="0" indent="0">
              <a:buNone/>
            </a:pPr>
            <a:endParaRPr lang="de-DE" sz="2000" dirty="0"/>
          </a:p>
        </p:txBody>
      </p:sp>
    </p:spTree>
    <p:extLst>
      <p:ext uri="{BB962C8B-B14F-4D97-AF65-F5344CB8AC3E}">
        <p14:creationId xmlns:p14="http://schemas.microsoft.com/office/powerpoint/2010/main" val="1103130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Mechaniken der Informatik</a:t>
            </a:r>
          </a:p>
        </p:txBody>
      </p:sp>
      <p:sp>
        <p:nvSpPr>
          <p:cNvPr id="3" name="Foliennummernplatzhalter 2"/>
          <p:cNvSpPr>
            <a:spLocks noGrp="1"/>
          </p:cNvSpPr>
          <p:nvPr>
            <p:ph type="sldNum" sz="quarter" idx="11"/>
          </p:nvPr>
        </p:nvSpPr>
        <p:spPr/>
        <p:txBody>
          <a:bodyPr/>
          <a:lstStyle/>
          <a:p>
            <a:fld id="{726708A8-BD7C-4431-B90E-2C0CFD84E804}" type="slidenum">
              <a:rPr lang="de-DE" smtClean="0"/>
              <a:pPr/>
              <a:t>31</a:t>
            </a:fld>
            <a:endParaRPr lang="de-DE" dirty="0"/>
          </a:p>
        </p:txBody>
      </p:sp>
      <p:sp>
        <p:nvSpPr>
          <p:cNvPr id="4" name="Inhaltsplatzhalter 3"/>
          <p:cNvSpPr>
            <a:spLocks noGrp="1"/>
          </p:cNvSpPr>
          <p:nvPr>
            <p:ph idx="1"/>
          </p:nvPr>
        </p:nvSpPr>
        <p:spPr>
          <a:xfrm>
            <a:off x="1086644" y="1115877"/>
            <a:ext cx="8475810" cy="5207431"/>
          </a:xfrm>
        </p:spPr>
        <p:txBody>
          <a:bodyPr>
            <a:normAutofit/>
          </a:bodyPr>
          <a:lstStyle/>
          <a:p>
            <a:pPr marL="0" indent="0">
              <a:buNone/>
            </a:pPr>
            <a:r>
              <a:rPr lang="de-DE" sz="2000" b="1" dirty="0"/>
              <a:t>Überschriften, die das Fach Informatik beschreiben</a:t>
            </a:r>
          </a:p>
          <a:p>
            <a:pPr marL="0" indent="0">
              <a:buNone/>
            </a:pPr>
            <a:endParaRPr lang="de-DE" sz="2000" b="1" dirty="0"/>
          </a:p>
          <a:p>
            <a:r>
              <a:rPr lang="de-DE" sz="2000" dirty="0"/>
              <a:t>Berechnung (”Was kann berechnet werden?“).</a:t>
            </a:r>
          </a:p>
          <a:p>
            <a:pPr lvl="1">
              <a:buFont typeface="Symbol" panose="05050102010706020507" pitchFamily="18" charset="2"/>
              <a:buChar char="-"/>
            </a:pPr>
            <a:r>
              <a:rPr lang="de-DE" sz="1600" dirty="0"/>
              <a:t>Algorithmen, Datenstrukturen, Automaten, Komplexität, Logik, Modelle. . .</a:t>
            </a:r>
          </a:p>
          <a:p>
            <a:r>
              <a:rPr lang="de-DE" sz="2000" dirty="0"/>
              <a:t>Kommunikation (”Versenden von Botschaften“).</a:t>
            </a:r>
          </a:p>
          <a:p>
            <a:pPr lvl="1">
              <a:buFont typeface="Symbol" panose="05050102010706020507" pitchFamily="18" charset="2"/>
              <a:buChar char="-"/>
            </a:pPr>
            <a:r>
              <a:rPr lang="de-DE" sz="1600" dirty="0"/>
              <a:t>Datenübertragung, Entropie, Kapazitäten, Kompression, Kryptographie,  Fehlererkennung und -korrektur. . .</a:t>
            </a:r>
          </a:p>
          <a:p>
            <a:r>
              <a:rPr lang="de-DE" sz="2000" dirty="0"/>
              <a:t>Koordination (”Koordiniertes Arbeiten mit gemeinsamem Ziel“).</a:t>
            </a:r>
          </a:p>
          <a:p>
            <a:pPr lvl="1">
              <a:buFont typeface="Symbol" panose="05050102010706020507" pitchFamily="18" charset="2"/>
              <a:buChar char="-"/>
            </a:pPr>
            <a:r>
              <a:rPr lang="de-DE" sz="1600" dirty="0"/>
              <a:t>Mensch-Mensch, Mensch-Computer, Computer-Computer.</a:t>
            </a:r>
          </a:p>
          <a:p>
            <a:r>
              <a:rPr lang="de-DE" sz="2000" dirty="0"/>
              <a:t>Automatisierung (”Ausführen kognitiver Aufgaben auf einer Maschine“).</a:t>
            </a:r>
          </a:p>
          <a:p>
            <a:pPr lvl="1">
              <a:buFont typeface="Symbol" panose="05050102010706020507" pitchFamily="18" charset="2"/>
              <a:buChar char="-"/>
            </a:pPr>
            <a:r>
              <a:rPr lang="de-DE" sz="1600" dirty="0"/>
              <a:t>Maschinelles Lernen, Expertensysteme, Philosophie der Automatisierung. . .</a:t>
            </a:r>
          </a:p>
          <a:p>
            <a:r>
              <a:rPr lang="de-DE" sz="2000" dirty="0"/>
              <a:t>Datenhaltung (”Speichern und Auffinden von Informationen“).</a:t>
            </a:r>
          </a:p>
          <a:p>
            <a:pPr lvl="1">
              <a:buFont typeface="Symbol" panose="05050102010706020507" pitchFamily="18" charset="2"/>
              <a:buChar char="-"/>
            </a:pPr>
            <a:r>
              <a:rPr lang="de-DE" sz="1600" dirty="0"/>
              <a:t>Speicherhierarchien, Adressbereiche, (semantische) Suche, Indizierung. . .</a:t>
            </a:r>
          </a:p>
          <a:p>
            <a:pPr marL="0" indent="0">
              <a:buNone/>
            </a:pPr>
            <a:endParaRPr lang="de-DE" sz="2000" dirty="0"/>
          </a:p>
        </p:txBody>
      </p:sp>
    </p:spTree>
    <p:extLst>
      <p:ext uri="{BB962C8B-B14F-4D97-AF65-F5344CB8AC3E}">
        <p14:creationId xmlns:p14="http://schemas.microsoft.com/office/powerpoint/2010/main" val="2278279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Perspektiven auf die Fachinhalte</a:t>
            </a:r>
          </a:p>
        </p:txBody>
      </p:sp>
      <p:sp>
        <p:nvSpPr>
          <p:cNvPr id="3" name="Foliennummernplatzhalter 2"/>
          <p:cNvSpPr>
            <a:spLocks noGrp="1"/>
          </p:cNvSpPr>
          <p:nvPr>
            <p:ph type="sldNum" sz="quarter" idx="11"/>
          </p:nvPr>
        </p:nvSpPr>
        <p:spPr/>
        <p:txBody>
          <a:bodyPr/>
          <a:lstStyle/>
          <a:p>
            <a:fld id="{726708A8-BD7C-4431-B90E-2C0CFD84E804}" type="slidenum">
              <a:rPr lang="de-DE" smtClean="0"/>
              <a:pPr/>
              <a:t>32</a:t>
            </a:fld>
            <a:endParaRPr lang="de-DE" dirty="0"/>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3674" y="1409975"/>
            <a:ext cx="9510124" cy="4649861"/>
          </a:xfrm>
        </p:spPr>
      </p:pic>
    </p:spTree>
    <p:extLst>
      <p:ext uri="{BB962C8B-B14F-4D97-AF65-F5344CB8AC3E}">
        <p14:creationId xmlns:p14="http://schemas.microsoft.com/office/powerpoint/2010/main" val="2517328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Entwurfsrichtlinien der Informatik</a:t>
            </a:r>
          </a:p>
        </p:txBody>
      </p:sp>
      <p:sp>
        <p:nvSpPr>
          <p:cNvPr id="3" name="Foliennummernplatzhalter 2"/>
          <p:cNvSpPr>
            <a:spLocks noGrp="1"/>
          </p:cNvSpPr>
          <p:nvPr>
            <p:ph type="sldNum" sz="quarter" idx="11"/>
          </p:nvPr>
        </p:nvSpPr>
        <p:spPr/>
        <p:txBody>
          <a:bodyPr/>
          <a:lstStyle/>
          <a:p>
            <a:fld id="{726708A8-BD7C-4431-B90E-2C0CFD84E804}" type="slidenum">
              <a:rPr lang="de-DE" smtClean="0"/>
              <a:pPr/>
              <a:t>33</a:t>
            </a:fld>
            <a:endParaRPr lang="de-DE" dirty="0"/>
          </a:p>
        </p:txBody>
      </p:sp>
      <p:sp>
        <p:nvSpPr>
          <p:cNvPr id="4" name="Inhaltsplatzhalter 3"/>
          <p:cNvSpPr>
            <a:spLocks noGrp="1"/>
          </p:cNvSpPr>
          <p:nvPr>
            <p:ph idx="1"/>
          </p:nvPr>
        </p:nvSpPr>
        <p:spPr>
          <a:xfrm>
            <a:off x="814134" y="898902"/>
            <a:ext cx="10539663" cy="5393624"/>
          </a:xfrm>
        </p:spPr>
        <p:txBody>
          <a:bodyPr>
            <a:noAutofit/>
          </a:bodyPr>
          <a:lstStyle/>
          <a:p>
            <a:pPr marL="0" indent="0">
              <a:buNone/>
            </a:pPr>
            <a:r>
              <a:rPr lang="de-DE" sz="2000" b="1" dirty="0"/>
              <a:t>Ausnutzen der Mechaniken im Sinne der Nutzer und Kunden.</a:t>
            </a:r>
          </a:p>
          <a:p>
            <a:pPr marL="0" indent="0">
              <a:buNone/>
            </a:pPr>
            <a:endParaRPr lang="de-DE" sz="2000" dirty="0"/>
          </a:p>
          <a:p>
            <a:r>
              <a:rPr lang="de-DE" sz="2000" dirty="0"/>
              <a:t>Einfachheit.</a:t>
            </a:r>
          </a:p>
          <a:p>
            <a:pPr lvl="1">
              <a:buFont typeface="Symbol" panose="05050102010706020507" pitchFamily="18" charset="2"/>
              <a:buChar char="-"/>
            </a:pPr>
            <a:r>
              <a:rPr lang="de-DE" sz="1600" dirty="0"/>
              <a:t>Verwendung von Abstraktion zur Vereinfachung des Anwendungsproblems.</a:t>
            </a:r>
          </a:p>
          <a:p>
            <a:pPr marL="457200" lvl="1" indent="0">
              <a:buNone/>
            </a:pPr>
            <a:endParaRPr lang="de-DE" sz="1600" dirty="0"/>
          </a:p>
          <a:p>
            <a:r>
              <a:rPr lang="de-DE" sz="2000" dirty="0"/>
              <a:t>Durchsatz.</a:t>
            </a:r>
          </a:p>
          <a:p>
            <a:pPr lvl="1">
              <a:buFont typeface="Symbol" panose="05050102010706020507" pitchFamily="18" charset="2"/>
              <a:buChar char="-"/>
            </a:pPr>
            <a:r>
              <a:rPr lang="de-DE" sz="1600" dirty="0"/>
              <a:t>Vorhersage von Geschwindigkeit, Engstellen, Kapazitäten.</a:t>
            </a:r>
          </a:p>
          <a:p>
            <a:pPr marL="457200" lvl="1" indent="0">
              <a:buNone/>
            </a:pPr>
            <a:endParaRPr lang="de-DE" sz="1600" dirty="0"/>
          </a:p>
          <a:p>
            <a:r>
              <a:rPr lang="de-DE" sz="2000" dirty="0"/>
              <a:t>Zuverlässigkeit.</a:t>
            </a:r>
          </a:p>
          <a:p>
            <a:pPr lvl="1">
              <a:buFont typeface="Symbol" panose="05050102010706020507" pitchFamily="18" charset="2"/>
              <a:buChar char="-"/>
            </a:pPr>
            <a:r>
              <a:rPr lang="de-DE" sz="1600" dirty="0"/>
              <a:t>Redundanz, Wiederherstellbarkeit, Integrität.</a:t>
            </a:r>
          </a:p>
          <a:p>
            <a:pPr marL="457200" lvl="1" indent="0">
              <a:buNone/>
            </a:pPr>
            <a:endParaRPr lang="de-DE" sz="1600" dirty="0"/>
          </a:p>
          <a:p>
            <a:r>
              <a:rPr lang="de-DE" sz="2000" dirty="0"/>
              <a:t>Entwicklungsfähigkeit.</a:t>
            </a:r>
          </a:p>
          <a:p>
            <a:pPr lvl="1">
              <a:buFont typeface="Symbol" panose="05050102010706020507" pitchFamily="18" charset="2"/>
              <a:buChar char="-"/>
            </a:pPr>
            <a:r>
              <a:rPr lang="de-DE" sz="1600" dirty="0"/>
              <a:t>Anpassbarkeit hinsichtlich Funktionalität, Skalierbarkeit.</a:t>
            </a:r>
          </a:p>
          <a:p>
            <a:pPr marL="457200" lvl="1" indent="0">
              <a:buNone/>
            </a:pPr>
            <a:endParaRPr lang="de-DE" sz="1600" dirty="0"/>
          </a:p>
          <a:p>
            <a:r>
              <a:rPr lang="de-DE" sz="2000" dirty="0"/>
              <a:t>Sicherheit.</a:t>
            </a:r>
          </a:p>
          <a:p>
            <a:pPr lvl="1">
              <a:buFont typeface="Symbol" panose="05050102010706020507" pitchFamily="18" charset="2"/>
              <a:buChar char="-"/>
            </a:pPr>
            <a:r>
              <a:rPr lang="de-DE" sz="1600" dirty="0"/>
              <a:t>Zugriffskontrolle, Sicherheit, Datenschutz, Authentifizierung.</a:t>
            </a:r>
          </a:p>
          <a:p>
            <a:pPr marL="0" indent="0">
              <a:buNone/>
            </a:pPr>
            <a:endParaRPr lang="de-DE" sz="2000" dirty="0"/>
          </a:p>
        </p:txBody>
      </p:sp>
    </p:spTree>
    <p:extLst>
      <p:ext uri="{BB962C8B-B14F-4D97-AF65-F5344CB8AC3E}">
        <p14:creationId xmlns:p14="http://schemas.microsoft.com/office/powerpoint/2010/main" val="1563850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Praktiken der Informatik</a:t>
            </a:r>
          </a:p>
        </p:txBody>
      </p:sp>
      <p:sp>
        <p:nvSpPr>
          <p:cNvPr id="3" name="Foliennummernplatzhalter 2"/>
          <p:cNvSpPr>
            <a:spLocks noGrp="1"/>
          </p:cNvSpPr>
          <p:nvPr>
            <p:ph type="sldNum" sz="quarter" idx="11"/>
          </p:nvPr>
        </p:nvSpPr>
        <p:spPr/>
        <p:txBody>
          <a:bodyPr/>
          <a:lstStyle/>
          <a:p>
            <a:fld id="{726708A8-BD7C-4431-B90E-2C0CFD84E804}" type="slidenum">
              <a:rPr lang="de-DE" smtClean="0"/>
              <a:pPr/>
              <a:t>34</a:t>
            </a:fld>
            <a:endParaRPr lang="de-DE" dirty="0"/>
          </a:p>
        </p:txBody>
      </p:sp>
      <p:sp>
        <p:nvSpPr>
          <p:cNvPr id="4" name="Inhaltsplatzhalter 3"/>
          <p:cNvSpPr>
            <a:spLocks noGrp="1"/>
          </p:cNvSpPr>
          <p:nvPr>
            <p:ph idx="1"/>
          </p:nvPr>
        </p:nvSpPr>
        <p:spPr>
          <a:xfrm>
            <a:off x="814135" y="2417735"/>
            <a:ext cx="10539663" cy="356461"/>
          </a:xfrm>
        </p:spPr>
        <p:txBody>
          <a:bodyPr>
            <a:normAutofit lnSpcReduction="10000"/>
          </a:bodyPr>
          <a:lstStyle/>
          <a:p>
            <a:r>
              <a:rPr lang="de-DE" sz="2000" dirty="0"/>
              <a:t>Programmierung, Softwaretechnik, Modellierung, Innovation, Anwendung</a:t>
            </a:r>
          </a:p>
        </p:txBody>
      </p:sp>
      <p:sp>
        <p:nvSpPr>
          <p:cNvPr id="5" name="Textfeld 4"/>
          <p:cNvSpPr txBox="1"/>
          <p:nvPr/>
        </p:nvSpPr>
        <p:spPr>
          <a:xfrm>
            <a:off x="814135" y="1255363"/>
            <a:ext cx="10539663" cy="707886"/>
          </a:xfrm>
          <a:prstGeom prst="rect">
            <a:avLst/>
          </a:prstGeom>
          <a:solidFill>
            <a:schemeClr val="bg1">
              <a:lumMod val="95000"/>
            </a:schemeClr>
          </a:solidFill>
          <a:ln>
            <a:solidFill>
              <a:schemeClr val="tx1"/>
            </a:solidFill>
          </a:ln>
        </p:spPr>
        <p:txBody>
          <a:bodyPr wrap="square" rtlCol="0">
            <a:spAutoFit/>
          </a:bodyPr>
          <a:lstStyle/>
          <a:p>
            <a:r>
              <a:rPr lang="en-US" sz="2000" i="1" dirty="0"/>
              <a:t>Our competence is not judged by our principles, but by the quality of what we do.</a:t>
            </a:r>
          </a:p>
          <a:p>
            <a:pPr algn="r"/>
            <a:r>
              <a:rPr lang="en-US" sz="2000" dirty="0"/>
              <a:t>[Denning, 2003, S. 18]</a:t>
            </a:r>
          </a:p>
        </p:txBody>
      </p:sp>
    </p:spTree>
    <p:extLst>
      <p:ext uri="{BB962C8B-B14F-4D97-AF65-F5344CB8AC3E}">
        <p14:creationId xmlns:p14="http://schemas.microsoft.com/office/powerpoint/2010/main" val="185035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„Great </a:t>
            </a:r>
            <a:r>
              <a:rPr lang="de-DE" dirty="0" err="1"/>
              <a:t>Principles</a:t>
            </a:r>
            <a:r>
              <a:rPr lang="de-DE" dirty="0"/>
              <a:t> </a:t>
            </a:r>
            <a:r>
              <a:rPr lang="de-DE" dirty="0" err="1"/>
              <a:t>of</a:t>
            </a:r>
            <a:r>
              <a:rPr lang="de-DE" dirty="0"/>
              <a:t> Computing“: Zusammenfassung</a:t>
            </a:r>
          </a:p>
        </p:txBody>
      </p:sp>
      <p:sp>
        <p:nvSpPr>
          <p:cNvPr id="3" name="Foliennummernplatzhalter 2"/>
          <p:cNvSpPr>
            <a:spLocks noGrp="1"/>
          </p:cNvSpPr>
          <p:nvPr>
            <p:ph type="sldNum" sz="quarter" idx="11"/>
          </p:nvPr>
        </p:nvSpPr>
        <p:spPr/>
        <p:txBody>
          <a:bodyPr/>
          <a:lstStyle/>
          <a:p>
            <a:fld id="{726708A8-BD7C-4431-B90E-2C0CFD84E804}" type="slidenum">
              <a:rPr lang="de-DE" smtClean="0"/>
              <a:pPr/>
              <a:t>35</a:t>
            </a:fld>
            <a:endParaRPr lang="de-DE" dirty="0"/>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8986" y="973289"/>
            <a:ext cx="7091475" cy="4426885"/>
          </a:xfrm>
        </p:spPr>
      </p:pic>
      <p:sp>
        <p:nvSpPr>
          <p:cNvPr id="6" name="object 38"/>
          <p:cNvSpPr txBox="1"/>
          <p:nvPr/>
        </p:nvSpPr>
        <p:spPr>
          <a:xfrm>
            <a:off x="2200359" y="5893637"/>
            <a:ext cx="8573135" cy="571500"/>
          </a:xfrm>
          <a:prstGeom prst="rect">
            <a:avLst/>
          </a:prstGeom>
        </p:spPr>
        <p:txBody>
          <a:bodyPr vert="horz" wrap="square" lIns="0" tIns="0" rIns="0" bIns="0" rtlCol="0">
            <a:spAutoFit/>
          </a:bodyPr>
          <a:lstStyle/>
          <a:p>
            <a:pPr marL="12700">
              <a:lnSpc>
                <a:spcPct val="100000"/>
              </a:lnSpc>
            </a:pPr>
            <a:r>
              <a:rPr sz="3525" spc="157" baseline="-33096" dirty="0">
                <a:latin typeface="Arial"/>
                <a:cs typeface="Arial"/>
              </a:rPr>
              <a:t>”</a:t>
            </a:r>
            <a:r>
              <a:rPr sz="2000" i="1" spc="105" dirty="0">
                <a:latin typeface="Times New Roman"/>
                <a:cs typeface="Times New Roman"/>
              </a:rPr>
              <a:t>Our </a:t>
            </a:r>
            <a:r>
              <a:rPr sz="2000" i="1" spc="-30" dirty="0">
                <a:latin typeface="Times New Roman"/>
                <a:cs typeface="Times New Roman"/>
              </a:rPr>
              <a:t>competence </a:t>
            </a:r>
            <a:r>
              <a:rPr sz="2000" i="1" spc="-5" dirty="0">
                <a:latin typeface="Times New Roman"/>
                <a:cs typeface="Times New Roman"/>
              </a:rPr>
              <a:t>is </a:t>
            </a:r>
            <a:r>
              <a:rPr sz="2000" i="1" spc="30" dirty="0">
                <a:latin typeface="Times New Roman"/>
                <a:cs typeface="Times New Roman"/>
              </a:rPr>
              <a:t>not </a:t>
            </a:r>
            <a:r>
              <a:rPr sz="2000" i="1" spc="-5" dirty="0">
                <a:latin typeface="Times New Roman"/>
                <a:cs typeface="Times New Roman"/>
              </a:rPr>
              <a:t>judged </a:t>
            </a:r>
            <a:r>
              <a:rPr sz="2000" i="1" spc="15" dirty="0">
                <a:latin typeface="Times New Roman"/>
                <a:cs typeface="Times New Roman"/>
              </a:rPr>
              <a:t>by </a:t>
            </a:r>
            <a:r>
              <a:rPr sz="2000" i="1" spc="-5" dirty="0">
                <a:latin typeface="Times New Roman"/>
                <a:cs typeface="Times New Roman"/>
              </a:rPr>
              <a:t>our </a:t>
            </a:r>
            <a:r>
              <a:rPr sz="2000" i="1" spc="-10" dirty="0">
                <a:latin typeface="Times New Roman"/>
                <a:cs typeface="Times New Roman"/>
              </a:rPr>
              <a:t>principles, </a:t>
            </a:r>
            <a:r>
              <a:rPr sz="2000" i="1" spc="45" dirty="0">
                <a:latin typeface="Times New Roman"/>
                <a:cs typeface="Times New Roman"/>
              </a:rPr>
              <a:t>but </a:t>
            </a:r>
            <a:r>
              <a:rPr sz="2000" i="1" spc="15" dirty="0">
                <a:latin typeface="Times New Roman"/>
                <a:cs typeface="Times New Roman"/>
              </a:rPr>
              <a:t>by </a:t>
            </a:r>
            <a:r>
              <a:rPr sz="2000" i="1" spc="-5" dirty="0">
                <a:latin typeface="Times New Roman"/>
                <a:cs typeface="Times New Roman"/>
              </a:rPr>
              <a:t>the </a:t>
            </a:r>
            <a:r>
              <a:rPr sz="2000" i="1" spc="15" dirty="0">
                <a:latin typeface="Times New Roman"/>
                <a:cs typeface="Times New Roman"/>
              </a:rPr>
              <a:t>quality </a:t>
            </a:r>
            <a:r>
              <a:rPr sz="2000" i="1" spc="-60" dirty="0">
                <a:latin typeface="Times New Roman"/>
                <a:cs typeface="Times New Roman"/>
              </a:rPr>
              <a:t>of </a:t>
            </a:r>
            <a:r>
              <a:rPr sz="2000" i="1" spc="20" dirty="0">
                <a:latin typeface="Times New Roman"/>
                <a:cs typeface="Times New Roman"/>
              </a:rPr>
              <a:t>what </a:t>
            </a:r>
            <a:r>
              <a:rPr sz="2000" i="1" spc="-5" dirty="0">
                <a:latin typeface="Times New Roman"/>
                <a:cs typeface="Times New Roman"/>
              </a:rPr>
              <a:t>we</a:t>
            </a:r>
            <a:r>
              <a:rPr sz="2000" i="1" spc="-175" dirty="0">
                <a:latin typeface="Times New Roman"/>
                <a:cs typeface="Times New Roman"/>
              </a:rPr>
              <a:t> </a:t>
            </a:r>
            <a:r>
              <a:rPr sz="2000" i="1" spc="-5" dirty="0">
                <a:latin typeface="Times New Roman"/>
                <a:cs typeface="Times New Roman"/>
              </a:rPr>
              <a:t>do.</a:t>
            </a:r>
            <a:r>
              <a:rPr sz="2000" spc="-5" dirty="0">
                <a:latin typeface="Times New Roman"/>
                <a:cs typeface="Times New Roman"/>
              </a:rPr>
              <a:t>“</a:t>
            </a:r>
            <a:endParaRPr sz="2000" dirty="0">
              <a:latin typeface="Times New Roman"/>
              <a:cs typeface="Times New Roman"/>
            </a:endParaRPr>
          </a:p>
        </p:txBody>
      </p:sp>
      <p:sp>
        <p:nvSpPr>
          <p:cNvPr id="7" name="object 37"/>
          <p:cNvSpPr txBox="1"/>
          <p:nvPr/>
        </p:nvSpPr>
        <p:spPr>
          <a:xfrm>
            <a:off x="8744713" y="5357220"/>
            <a:ext cx="2883535" cy="246221"/>
          </a:xfrm>
          <a:prstGeom prst="rect">
            <a:avLst/>
          </a:prstGeom>
        </p:spPr>
        <p:txBody>
          <a:bodyPr vert="horz" wrap="square" lIns="0" tIns="0" rIns="0" bIns="0" rtlCol="0">
            <a:spAutoFit/>
          </a:bodyPr>
          <a:lstStyle/>
          <a:p>
            <a:pPr marL="12700" algn="r">
              <a:lnSpc>
                <a:spcPct val="100000"/>
              </a:lnSpc>
            </a:pPr>
            <a:r>
              <a:rPr sz="1600" spc="-5" dirty="0">
                <a:cs typeface="Arial"/>
              </a:rPr>
              <a:t>Quelle: </a:t>
            </a:r>
            <a:r>
              <a:rPr sz="1600" spc="-10" dirty="0">
                <a:cs typeface="Arial"/>
                <a:hlinkClick r:id="rId3" action="ppaction://hlinksldjump"/>
              </a:rPr>
              <a:t>[Denning, </a:t>
            </a:r>
            <a:r>
              <a:rPr sz="1600" spc="30" dirty="0">
                <a:cs typeface="Arial"/>
                <a:hlinkClick r:id="rId3" action="ppaction://hlinksldjump"/>
              </a:rPr>
              <a:t>2003,</a:t>
            </a:r>
            <a:r>
              <a:rPr sz="1600" spc="-295" dirty="0">
                <a:cs typeface="Arial"/>
              </a:rPr>
              <a:t> </a:t>
            </a:r>
            <a:r>
              <a:rPr sz="1600" spc="-65" dirty="0">
                <a:cs typeface="Arial"/>
              </a:rPr>
              <a:t>S. </a:t>
            </a:r>
            <a:r>
              <a:rPr sz="1600" spc="30" dirty="0">
                <a:cs typeface="Arial"/>
              </a:rPr>
              <a:t>20]</a:t>
            </a:r>
            <a:endParaRPr sz="1600" dirty="0">
              <a:cs typeface="Arial"/>
            </a:endParaRPr>
          </a:p>
        </p:txBody>
      </p:sp>
    </p:spTree>
    <p:extLst>
      <p:ext uri="{BB962C8B-B14F-4D97-AF65-F5344CB8AC3E}">
        <p14:creationId xmlns:p14="http://schemas.microsoft.com/office/powerpoint/2010/main" val="3215396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Zusammenfassung</a:t>
            </a:r>
          </a:p>
        </p:txBody>
      </p:sp>
      <p:sp>
        <p:nvSpPr>
          <p:cNvPr id="3" name="Foliennummernplatzhalter 2"/>
          <p:cNvSpPr>
            <a:spLocks noGrp="1"/>
          </p:cNvSpPr>
          <p:nvPr>
            <p:ph type="sldNum" sz="quarter" idx="11"/>
          </p:nvPr>
        </p:nvSpPr>
        <p:spPr/>
        <p:txBody>
          <a:bodyPr/>
          <a:lstStyle/>
          <a:p>
            <a:fld id="{726708A8-BD7C-4431-B90E-2C0CFD84E804}" type="slidenum">
              <a:rPr lang="de-DE" smtClean="0"/>
              <a:pPr/>
              <a:t>36</a:t>
            </a:fld>
            <a:endParaRPr lang="de-DE" dirty="0"/>
          </a:p>
        </p:txBody>
      </p:sp>
      <p:sp>
        <p:nvSpPr>
          <p:cNvPr id="4" name="Inhaltsplatzhalter 3"/>
          <p:cNvSpPr>
            <a:spLocks noGrp="1"/>
          </p:cNvSpPr>
          <p:nvPr>
            <p:ph idx="1"/>
          </p:nvPr>
        </p:nvSpPr>
        <p:spPr/>
        <p:txBody>
          <a:bodyPr>
            <a:noAutofit/>
          </a:bodyPr>
          <a:lstStyle/>
          <a:p>
            <a:pPr marL="0" indent="0">
              <a:buNone/>
            </a:pPr>
            <a:r>
              <a:rPr lang="de-DE" sz="2000" b="1" dirty="0"/>
              <a:t>Lernpsychologie</a:t>
            </a:r>
            <a:r>
              <a:rPr lang="de-DE" sz="2000" dirty="0"/>
              <a:t>:</a:t>
            </a:r>
          </a:p>
          <a:p>
            <a:r>
              <a:rPr lang="de-DE" sz="2000" dirty="0"/>
              <a:t>Behaviorismus.  </a:t>
            </a:r>
          </a:p>
          <a:p>
            <a:r>
              <a:rPr lang="de-DE" sz="2000" dirty="0" err="1"/>
              <a:t>Kognitivismus</a:t>
            </a:r>
            <a:r>
              <a:rPr lang="de-DE" sz="2000" dirty="0"/>
              <a:t>.  </a:t>
            </a:r>
          </a:p>
          <a:p>
            <a:r>
              <a:rPr lang="de-DE" sz="2000" dirty="0"/>
              <a:t>Konstruktivismus.</a:t>
            </a:r>
          </a:p>
          <a:p>
            <a:pPr marL="0" indent="0">
              <a:buNone/>
            </a:pPr>
            <a:endParaRPr lang="de-DE" sz="2000" dirty="0"/>
          </a:p>
          <a:p>
            <a:pPr marL="0" indent="0">
              <a:buNone/>
            </a:pPr>
            <a:r>
              <a:rPr lang="de-DE" sz="2000" b="1" dirty="0"/>
              <a:t>Fundamentale Ideen:</a:t>
            </a:r>
          </a:p>
          <a:p>
            <a:r>
              <a:rPr lang="de-DE" sz="2000" dirty="0"/>
              <a:t>Horizontal- und Vertikalkriterium → Idee.  </a:t>
            </a:r>
          </a:p>
          <a:p>
            <a:r>
              <a:rPr lang="de-DE" sz="2000" dirty="0"/>
              <a:t>Zeit- und Sinnkriterium → </a:t>
            </a:r>
            <a:r>
              <a:rPr lang="de-DE" sz="2000" dirty="0" err="1"/>
              <a:t>Fundamentalität</a:t>
            </a:r>
            <a:r>
              <a:rPr lang="de-DE" sz="2000" dirty="0"/>
              <a:t>.  </a:t>
            </a:r>
          </a:p>
          <a:p>
            <a:r>
              <a:rPr lang="de-DE" sz="2000" dirty="0"/>
              <a:t>Spiralprinzip.</a:t>
            </a:r>
          </a:p>
          <a:p>
            <a:pPr marL="0" indent="0">
              <a:buNone/>
            </a:pPr>
            <a:endParaRPr lang="de-DE" sz="2000" dirty="0"/>
          </a:p>
          <a:p>
            <a:pPr marL="0" indent="0">
              <a:buNone/>
            </a:pPr>
            <a:r>
              <a:rPr lang="de-DE" sz="2000" b="1" i="1" dirty="0"/>
              <a:t>Great </a:t>
            </a:r>
            <a:r>
              <a:rPr lang="de-DE" sz="2000" b="1" i="1" dirty="0" err="1"/>
              <a:t>Principles</a:t>
            </a:r>
            <a:r>
              <a:rPr lang="de-DE" sz="2000" b="1" i="1" dirty="0"/>
              <a:t> </a:t>
            </a:r>
            <a:r>
              <a:rPr lang="de-DE" sz="2000" b="1" i="1" dirty="0" err="1"/>
              <a:t>of</a:t>
            </a:r>
            <a:r>
              <a:rPr lang="de-DE" sz="2000" b="1" i="1" dirty="0"/>
              <a:t> Computing</a:t>
            </a:r>
            <a:r>
              <a:rPr lang="de-DE" sz="2000" b="1" dirty="0"/>
              <a:t>:</a:t>
            </a:r>
          </a:p>
          <a:p>
            <a:r>
              <a:rPr lang="de-DE" sz="2000" dirty="0"/>
              <a:t>Prinzipien der Struktur und des Verhaltens bzw. des Entwurfs.  </a:t>
            </a:r>
          </a:p>
          <a:p>
            <a:r>
              <a:rPr lang="de-DE" sz="2000" dirty="0"/>
              <a:t>Überschriften für Sicht auf Kerntechnologien.</a:t>
            </a:r>
          </a:p>
          <a:p>
            <a:pPr marL="0" indent="0">
              <a:buNone/>
            </a:pPr>
            <a:endParaRPr lang="de-DE" sz="2000" dirty="0"/>
          </a:p>
        </p:txBody>
      </p:sp>
    </p:spTree>
    <p:extLst>
      <p:ext uri="{BB962C8B-B14F-4D97-AF65-F5344CB8AC3E}">
        <p14:creationId xmlns:p14="http://schemas.microsoft.com/office/powerpoint/2010/main" val="1612393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r>
              <a:rPr lang="de-DE" dirty="0"/>
              <a:t>Literaturverzeichnis I</a:t>
            </a:r>
          </a:p>
        </p:txBody>
      </p:sp>
      <p:sp>
        <p:nvSpPr>
          <p:cNvPr id="3" name="Inhaltsplatzhalter 2"/>
          <p:cNvSpPr>
            <a:spLocks noGrp="1"/>
          </p:cNvSpPr>
          <p:nvPr>
            <p:ph sz="quarter" idx="11"/>
          </p:nvPr>
        </p:nvSpPr>
        <p:spPr>
          <a:xfrm>
            <a:off x="194401" y="1311442"/>
            <a:ext cx="11654724" cy="5414822"/>
          </a:xfrm>
        </p:spPr>
        <p:txBody>
          <a:bodyPr>
            <a:noAutofit/>
          </a:bodyPr>
          <a:lstStyle/>
          <a:p>
            <a:pPr marL="0" indent="0">
              <a:buNone/>
            </a:pPr>
            <a:r>
              <a:rPr lang="de-DE" sz="1800" b="1" dirty="0"/>
              <a:t>[</a:t>
            </a:r>
            <a:r>
              <a:rPr lang="de-DE" sz="1800" b="1" dirty="0" err="1"/>
              <a:t>Bruner</a:t>
            </a:r>
            <a:r>
              <a:rPr lang="de-DE" sz="1800" b="1" dirty="0"/>
              <a:t>, 1960] </a:t>
            </a:r>
            <a:r>
              <a:rPr lang="de-DE" sz="1800" dirty="0" err="1"/>
              <a:t>Bruner</a:t>
            </a:r>
            <a:r>
              <a:rPr lang="de-DE" sz="1800" dirty="0"/>
              <a:t>, Jerome S</a:t>
            </a:r>
            <a:r>
              <a:rPr lang="de-DE" sz="1800" i="1" dirty="0"/>
              <a:t>.: The </a:t>
            </a:r>
            <a:r>
              <a:rPr lang="de-DE" sz="1800" i="1" dirty="0" err="1"/>
              <a:t>Process</a:t>
            </a:r>
            <a:r>
              <a:rPr lang="de-DE" sz="1800" i="1" dirty="0"/>
              <a:t> </a:t>
            </a:r>
            <a:r>
              <a:rPr lang="de-DE" sz="1800" i="1" dirty="0" err="1"/>
              <a:t>of</a:t>
            </a:r>
            <a:r>
              <a:rPr lang="de-DE" sz="1800" i="1" dirty="0"/>
              <a:t> Education</a:t>
            </a:r>
            <a:r>
              <a:rPr lang="de-DE" sz="1800" dirty="0"/>
              <a:t>. Harvard University Press, Cambridge, MA, 1960.</a:t>
            </a:r>
          </a:p>
          <a:p>
            <a:pPr marL="0" indent="0">
              <a:buNone/>
            </a:pPr>
            <a:r>
              <a:rPr lang="de-DE" sz="1800" b="1" dirty="0"/>
              <a:t>[</a:t>
            </a:r>
            <a:r>
              <a:rPr lang="de-DE" sz="1800" b="1" dirty="0" err="1"/>
              <a:t>Craik</a:t>
            </a:r>
            <a:r>
              <a:rPr lang="de-DE" sz="1800" b="1" dirty="0"/>
              <a:t> und Lockhart, 1972] </a:t>
            </a:r>
            <a:r>
              <a:rPr lang="de-DE" sz="1800" dirty="0" err="1"/>
              <a:t>Craik</a:t>
            </a:r>
            <a:r>
              <a:rPr lang="de-DE" sz="1800" dirty="0"/>
              <a:t>, </a:t>
            </a:r>
            <a:r>
              <a:rPr lang="de-DE" sz="1800" dirty="0" err="1"/>
              <a:t>Fergus</a:t>
            </a:r>
            <a:r>
              <a:rPr lang="de-DE" sz="1800" dirty="0"/>
              <a:t> I. M. und Robert S. Lockhart: Levels </a:t>
            </a:r>
            <a:r>
              <a:rPr lang="de-DE" sz="1800" dirty="0" err="1"/>
              <a:t>of</a:t>
            </a:r>
            <a:r>
              <a:rPr lang="de-DE" sz="1800" dirty="0"/>
              <a:t> </a:t>
            </a:r>
            <a:r>
              <a:rPr lang="de-DE" sz="1800" dirty="0" err="1"/>
              <a:t>processing</a:t>
            </a:r>
            <a:r>
              <a:rPr lang="de-DE" sz="1800" dirty="0"/>
              <a:t>: A </a:t>
            </a:r>
            <a:r>
              <a:rPr lang="de-DE" sz="1800" dirty="0" err="1"/>
              <a:t>framework</a:t>
            </a:r>
            <a:r>
              <a:rPr lang="de-DE" sz="1800" dirty="0"/>
              <a:t> </a:t>
            </a:r>
            <a:r>
              <a:rPr lang="de-DE" sz="1800" dirty="0" err="1"/>
              <a:t>for</a:t>
            </a:r>
            <a:r>
              <a:rPr lang="de-DE" sz="1800" dirty="0"/>
              <a:t>  </a:t>
            </a:r>
            <a:r>
              <a:rPr lang="de-DE" sz="1800" dirty="0" err="1"/>
              <a:t>memory</a:t>
            </a:r>
            <a:r>
              <a:rPr lang="de-DE" sz="1800" dirty="0"/>
              <a:t> </a:t>
            </a:r>
            <a:r>
              <a:rPr lang="de-DE" sz="1800" dirty="0" err="1"/>
              <a:t>research</a:t>
            </a:r>
            <a:r>
              <a:rPr lang="de-DE" sz="1800" dirty="0"/>
              <a:t>. </a:t>
            </a:r>
            <a:r>
              <a:rPr lang="de-DE" sz="1800" i="1" dirty="0"/>
              <a:t>Journal </a:t>
            </a:r>
            <a:r>
              <a:rPr lang="de-DE" sz="1800" i="1" dirty="0" err="1"/>
              <a:t>of</a:t>
            </a:r>
            <a:r>
              <a:rPr lang="de-DE" sz="1800" i="1" dirty="0"/>
              <a:t> Verbal Learning </a:t>
            </a:r>
            <a:r>
              <a:rPr lang="de-DE" sz="1800" i="1" dirty="0" err="1"/>
              <a:t>and</a:t>
            </a:r>
            <a:r>
              <a:rPr lang="de-DE" sz="1800" i="1" dirty="0"/>
              <a:t> Verbal </a:t>
            </a:r>
            <a:r>
              <a:rPr lang="de-DE" sz="1800" i="1" dirty="0" err="1"/>
              <a:t>Behavior</a:t>
            </a:r>
            <a:r>
              <a:rPr lang="de-DE" sz="1800" i="1" dirty="0"/>
              <a:t> </a:t>
            </a:r>
            <a:r>
              <a:rPr lang="de-DE" sz="1800" dirty="0"/>
              <a:t>11(6):671–684, Dezember 1972.</a:t>
            </a:r>
          </a:p>
          <a:p>
            <a:pPr marL="0" indent="0">
              <a:buNone/>
            </a:pPr>
            <a:r>
              <a:rPr lang="de-DE" sz="1800" b="1" dirty="0"/>
              <a:t>[</a:t>
            </a:r>
            <a:r>
              <a:rPr lang="de-DE" sz="1800" b="1" dirty="0" err="1"/>
              <a:t>Denning</a:t>
            </a:r>
            <a:r>
              <a:rPr lang="de-DE" sz="1800" b="1" dirty="0"/>
              <a:t>, 2003] </a:t>
            </a:r>
            <a:r>
              <a:rPr lang="de-DE" sz="1800" dirty="0" err="1"/>
              <a:t>Denning</a:t>
            </a:r>
            <a:r>
              <a:rPr lang="de-DE" sz="1800" dirty="0"/>
              <a:t>, Peter J.: Great </a:t>
            </a:r>
            <a:r>
              <a:rPr lang="de-DE" sz="1800" dirty="0" err="1"/>
              <a:t>principles</a:t>
            </a:r>
            <a:r>
              <a:rPr lang="de-DE" sz="1800" dirty="0"/>
              <a:t> </a:t>
            </a:r>
            <a:r>
              <a:rPr lang="de-DE" sz="1800" dirty="0" err="1"/>
              <a:t>of</a:t>
            </a:r>
            <a:r>
              <a:rPr lang="de-DE" sz="1800" dirty="0"/>
              <a:t> </a:t>
            </a:r>
            <a:r>
              <a:rPr lang="de-DE" sz="1800" dirty="0" err="1"/>
              <a:t>computing</a:t>
            </a:r>
            <a:r>
              <a:rPr lang="de-DE" sz="1800" dirty="0"/>
              <a:t>. </a:t>
            </a:r>
            <a:r>
              <a:rPr lang="de-DE" sz="1800" i="1" dirty="0"/>
              <a:t>Communications </a:t>
            </a:r>
            <a:r>
              <a:rPr lang="de-DE" sz="1800" i="1" dirty="0" err="1"/>
              <a:t>of</a:t>
            </a:r>
            <a:r>
              <a:rPr lang="de-DE" sz="1800" i="1" dirty="0"/>
              <a:t> </a:t>
            </a:r>
            <a:r>
              <a:rPr lang="de-DE" sz="1800" i="1" dirty="0" err="1"/>
              <a:t>the</a:t>
            </a:r>
            <a:r>
              <a:rPr lang="de-DE" sz="1800" i="1" dirty="0"/>
              <a:t> ACM </a:t>
            </a:r>
            <a:r>
              <a:rPr lang="de-DE" sz="1800" dirty="0"/>
              <a:t>46(11):15–20,  November 2003.</a:t>
            </a:r>
          </a:p>
          <a:p>
            <a:pPr marL="0" indent="0">
              <a:buNone/>
            </a:pPr>
            <a:r>
              <a:rPr lang="de-DE" sz="1800" b="1" dirty="0"/>
              <a:t>[Edelmann, 2000]</a:t>
            </a:r>
            <a:r>
              <a:rPr lang="de-DE" sz="1800" dirty="0"/>
              <a:t>	Edelmann, Walter</a:t>
            </a:r>
            <a:r>
              <a:rPr lang="de-DE" sz="1800" i="1" dirty="0"/>
              <a:t>: Lernpsychologie</a:t>
            </a:r>
            <a:r>
              <a:rPr lang="de-DE" sz="1800" dirty="0"/>
              <a:t>. </a:t>
            </a:r>
            <a:r>
              <a:rPr lang="de-DE" sz="1800" dirty="0" err="1"/>
              <a:t>BeltzPVU</a:t>
            </a:r>
            <a:r>
              <a:rPr lang="de-DE" sz="1800" dirty="0"/>
              <a:t>, Weinheim, 6. Auflage, 2000.</a:t>
            </a:r>
          </a:p>
          <a:p>
            <a:pPr marL="0" indent="0">
              <a:buNone/>
            </a:pPr>
            <a:r>
              <a:rPr lang="de-DE" sz="1800" b="1" dirty="0"/>
              <a:t>[Fischer, 1976]</a:t>
            </a:r>
            <a:r>
              <a:rPr lang="de-DE" sz="1800" dirty="0"/>
              <a:t> Fischer, Roland: Fundamentale Ideen bei den reellen Funktionen</a:t>
            </a:r>
            <a:r>
              <a:rPr lang="de-DE" sz="1800" i="1" dirty="0"/>
              <a:t>. Zentralblatt für Didaktik der  Mathematik </a:t>
            </a:r>
            <a:r>
              <a:rPr lang="de-DE" sz="1800" dirty="0"/>
              <a:t>3:185–192, 1976.</a:t>
            </a:r>
          </a:p>
          <a:p>
            <a:pPr marL="0" indent="0">
              <a:buNone/>
            </a:pPr>
            <a:r>
              <a:rPr lang="de-DE" sz="1800" b="1" dirty="0"/>
              <a:t>[Helmke, 2009</a:t>
            </a:r>
            <a:r>
              <a:rPr lang="de-DE" sz="1800" dirty="0"/>
              <a:t>] Helmke, Andreas: </a:t>
            </a:r>
            <a:r>
              <a:rPr lang="de-DE" sz="1800" i="1" dirty="0"/>
              <a:t>Unterrichtsqualität und Lehrerprofessionalität – Diagnose, Evaluation und  Verbesserung des Unterrichts</a:t>
            </a:r>
            <a:r>
              <a:rPr lang="de-DE" sz="1800" dirty="0"/>
              <a:t>. Klett / </a:t>
            </a:r>
            <a:r>
              <a:rPr lang="de-DE" sz="1800" dirty="0" err="1"/>
              <a:t>Kallmeyer</a:t>
            </a:r>
            <a:r>
              <a:rPr lang="de-DE" sz="1800" dirty="0"/>
              <a:t>, Seelze-</a:t>
            </a:r>
            <a:r>
              <a:rPr lang="de-DE" sz="1800" dirty="0" err="1"/>
              <a:t>Velber</a:t>
            </a:r>
            <a:r>
              <a:rPr lang="de-DE" sz="1800" dirty="0"/>
              <a:t>, 2009.</a:t>
            </a:r>
          </a:p>
          <a:p>
            <a:pPr marL="0" indent="0">
              <a:buNone/>
            </a:pPr>
            <a:r>
              <a:rPr lang="de-DE" sz="1800" b="1" dirty="0"/>
              <a:t>[</a:t>
            </a:r>
            <a:r>
              <a:rPr lang="de-DE" sz="1800" b="1" dirty="0" err="1"/>
              <a:t>Hubwieser</a:t>
            </a:r>
            <a:r>
              <a:rPr lang="de-DE" sz="1800" b="1" dirty="0"/>
              <a:t>, 2007] </a:t>
            </a:r>
            <a:r>
              <a:rPr lang="de-DE" sz="1800" dirty="0" err="1"/>
              <a:t>Hubwieser</a:t>
            </a:r>
            <a:r>
              <a:rPr lang="de-DE" sz="1800" dirty="0"/>
              <a:t>, Peter: </a:t>
            </a:r>
            <a:r>
              <a:rPr lang="de-DE" sz="1800" i="1" dirty="0"/>
              <a:t>Didaktik der Informatik: Grundlagen, Konzepte, Beispiele</a:t>
            </a:r>
            <a:r>
              <a:rPr lang="de-DE" sz="1800" dirty="0"/>
              <a:t>. Springer, Berlin, 3. Auflage, 2007.</a:t>
            </a:r>
          </a:p>
          <a:p>
            <a:pPr marL="0" indent="0">
              <a:buNone/>
            </a:pPr>
            <a:r>
              <a:rPr lang="de-DE" sz="1800" b="1" dirty="0"/>
              <a:t>[Humbert, 2006] </a:t>
            </a:r>
            <a:r>
              <a:rPr lang="de-DE" sz="1800" dirty="0"/>
              <a:t>Humbert, Ludger</a:t>
            </a:r>
            <a:r>
              <a:rPr lang="de-DE" sz="1800" i="1" dirty="0"/>
              <a:t>: Didaktik der Informatik mit praxiserprobtem Unterrichtsmaterial</a:t>
            </a:r>
            <a:r>
              <a:rPr lang="de-DE" sz="1800" dirty="0"/>
              <a:t>. Teubner,  Wiesbaden, 2. Auflage, 2006.</a:t>
            </a:r>
          </a:p>
          <a:p>
            <a:pPr marL="0" indent="0">
              <a:buNone/>
            </a:pPr>
            <a:r>
              <a:rPr lang="de-DE" sz="1800" b="1" dirty="0"/>
              <a:t>[Modrow, 2006] </a:t>
            </a:r>
            <a:r>
              <a:rPr lang="de-DE" sz="1800" dirty="0"/>
              <a:t>Modrow, Eckart: Zur Ordnungswirkung fundamentaler Ideen der Informatik am Beispiel der  theoretischen Schulinformatik. </a:t>
            </a:r>
            <a:r>
              <a:rPr lang="de-DE" sz="1800" dirty="0" err="1"/>
              <a:t>informatica</a:t>
            </a:r>
            <a:r>
              <a:rPr lang="de-DE" sz="1800" dirty="0"/>
              <a:t> </a:t>
            </a:r>
            <a:r>
              <a:rPr lang="de-DE" sz="1800" dirty="0" err="1"/>
              <a:t>didactica</a:t>
            </a:r>
            <a:r>
              <a:rPr lang="de-DE" sz="1800" dirty="0"/>
              <a:t> 6, 2006. </a:t>
            </a:r>
            <a:r>
              <a:rPr lang="de-DE" sz="1800" dirty="0">
                <a:latin typeface="Times New Roman" panose="02020603050405020304" pitchFamily="18" charset="0"/>
                <a:cs typeface="Times New Roman" panose="02020603050405020304" pitchFamily="18" charset="0"/>
              </a:rPr>
              <a:t>http://www.informaticadidactica.  de/</a:t>
            </a:r>
            <a:r>
              <a:rPr lang="de-DE" sz="1800" dirty="0" err="1">
                <a:latin typeface="Times New Roman" panose="02020603050405020304" pitchFamily="18" charset="0"/>
                <a:cs typeface="Times New Roman" panose="02020603050405020304" pitchFamily="18" charset="0"/>
              </a:rPr>
              <a:t>InformaticaDidactica</a:t>
            </a:r>
            <a:r>
              <a:rPr lang="de-DE" sz="1800" dirty="0">
                <a:latin typeface="Times New Roman" panose="02020603050405020304" pitchFamily="18" charset="0"/>
                <a:cs typeface="Times New Roman" panose="02020603050405020304" pitchFamily="18" charset="0"/>
              </a:rPr>
              <a:t>/Modrow2006</a:t>
            </a:r>
            <a:r>
              <a:rPr lang="de-DE" sz="1800" dirty="0"/>
              <a:t>, 11 Seiten.</a:t>
            </a:r>
          </a:p>
        </p:txBody>
      </p:sp>
    </p:spTree>
    <p:extLst>
      <p:ext uri="{BB962C8B-B14F-4D97-AF65-F5344CB8AC3E}">
        <p14:creationId xmlns:p14="http://schemas.microsoft.com/office/powerpoint/2010/main" val="3551801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r>
              <a:rPr lang="de-DE" dirty="0"/>
              <a:t>Literaturverzeichnis II</a:t>
            </a:r>
          </a:p>
        </p:txBody>
      </p:sp>
      <p:sp>
        <p:nvSpPr>
          <p:cNvPr id="3" name="Inhaltsplatzhalter 2"/>
          <p:cNvSpPr>
            <a:spLocks noGrp="1"/>
          </p:cNvSpPr>
          <p:nvPr>
            <p:ph sz="quarter" idx="11"/>
          </p:nvPr>
        </p:nvSpPr>
        <p:spPr>
          <a:xfrm>
            <a:off x="201479" y="1455738"/>
            <a:ext cx="11856202" cy="5053550"/>
          </a:xfrm>
        </p:spPr>
        <p:txBody>
          <a:bodyPr>
            <a:noAutofit/>
          </a:bodyPr>
          <a:lstStyle/>
          <a:p>
            <a:pPr marL="0" indent="0">
              <a:buNone/>
            </a:pPr>
            <a:r>
              <a:rPr lang="en-US" sz="1800" b="1" dirty="0"/>
              <a:t>[</a:t>
            </a:r>
            <a:r>
              <a:rPr lang="en-US" sz="1800" b="1" dirty="0" err="1"/>
              <a:t>Nievergelt</a:t>
            </a:r>
            <a:r>
              <a:rPr lang="en-US" sz="1800" b="1" dirty="0"/>
              <a:t>, 1990] </a:t>
            </a:r>
            <a:r>
              <a:rPr lang="en-US" sz="1800" dirty="0" err="1"/>
              <a:t>Nievergelt</a:t>
            </a:r>
            <a:r>
              <a:rPr lang="en-US" sz="1800" dirty="0"/>
              <a:t>, </a:t>
            </a:r>
            <a:r>
              <a:rPr lang="en-US" sz="1800" dirty="0" err="1"/>
              <a:t>Jürg</a:t>
            </a:r>
            <a:r>
              <a:rPr lang="en-US" sz="1800" dirty="0"/>
              <a:t>: Computer science for teachers: A quest for classics, and how to present them. In: </a:t>
            </a:r>
            <a:r>
              <a:rPr lang="en-US" sz="1800" i="1" dirty="0"/>
              <a:t>Proceedings of the Third International Conference on Computer Assisted Learning, Lecture Notes  in Computer Science</a:t>
            </a:r>
            <a:r>
              <a:rPr lang="en-US" sz="1800" dirty="0"/>
              <a:t>, Band 438, S. 2–15, Springer, Berlin, 1990.</a:t>
            </a:r>
          </a:p>
          <a:p>
            <a:pPr marL="0" indent="0">
              <a:buNone/>
            </a:pPr>
            <a:r>
              <a:rPr lang="en-US" sz="1800" b="1" dirty="0"/>
              <a:t>[Schreiber, 1979</a:t>
            </a:r>
            <a:r>
              <a:rPr lang="en-US" sz="1800" dirty="0"/>
              <a:t>] Schreiber, Alfred: </a:t>
            </a:r>
            <a:r>
              <a:rPr lang="en-US" sz="1800" dirty="0" err="1"/>
              <a:t>Universelle</a:t>
            </a:r>
            <a:r>
              <a:rPr lang="en-US" sz="1800" dirty="0"/>
              <a:t> </a:t>
            </a:r>
            <a:r>
              <a:rPr lang="en-US" sz="1800" dirty="0" err="1"/>
              <a:t>Ideen</a:t>
            </a:r>
            <a:r>
              <a:rPr lang="en-US" sz="1800" dirty="0"/>
              <a:t> </a:t>
            </a:r>
            <a:r>
              <a:rPr lang="en-US" sz="1800" dirty="0" err="1"/>
              <a:t>im</a:t>
            </a:r>
            <a:r>
              <a:rPr lang="en-US" sz="1800" dirty="0"/>
              <a:t> </a:t>
            </a:r>
            <a:r>
              <a:rPr lang="en-US" sz="1800" dirty="0" err="1"/>
              <a:t>mathematischen</a:t>
            </a:r>
            <a:r>
              <a:rPr lang="en-US" sz="1800" dirty="0"/>
              <a:t> </a:t>
            </a:r>
            <a:r>
              <a:rPr lang="en-US" sz="1800" dirty="0" err="1"/>
              <a:t>Denken</a:t>
            </a:r>
            <a:r>
              <a:rPr lang="en-US" sz="1800" dirty="0"/>
              <a:t> – </a:t>
            </a:r>
            <a:r>
              <a:rPr lang="en-US" sz="1800" dirty="0" err="1"/>
              <a:t>ein</a:t>
            </a:r>
            <a:r>
              <a:rPr lang="en-US" sz="1800" dirty="0"/>
              <a:t> </a:t>
            </a:r>
            <a:r>
              <a:rPr lang="en-US" sz="1800" dirty="0" err="1"/>
              <a:t>Forschungsgegen</a:t>
            </a:r>
            <a:r>
              <a:rPr lang="en-US" sz="1800" dirty="0"/>
              <a:t>-  stand der </a:t>
            </a:r>
            <a:r>
              <a:rPr lang="en-US" sz="1800" dirty="0" err="1"/>
              <a:t>Fachdidaktik</a:t>
            </a:r>
            <a:r>
              <a:rPr lang="en-US" sz="1800" dirty="0"/>
              <a:t>. </a:t>
            </a:r>
            <a:r>
              <a:rPr lang="en-US" sz="1800" i="1" dirty="0" err="1"/>
              <a:t>mathematica</a:t>
            </a:r>
            <a:r>
              <a:rPr lang="en-US" sz="1800" i="1" dirty="0"/>
              <a:t> </a:t>
            </a:r>
            <a:r>
              <a:rPr lang="en-US" sz="1800" i="1" dirty="0" err="1"/>
              <a:t>didactica</a:t>
            </a:r>
            <a:r>
              <a:rPr lang="en-US" sz="1800" i="1" dirty="0"/>
              <a:t> </a:t>
            </a:r>
            <a:r>
              <a:rPr lang="en-US" sz="1800" dirty="0"/>
              <a:t>2:165–171, 1979.</a:t>
            </a:r>
          </a:p>
          <a:p>
            <a:pPr marL="0" indent="0">
              <a:buNone/>
            </a:pPr>
            <a:r>
              <a:rPr lang="en-US" sz="1800" b="1" dirty="0"/>
              <a:t>[Schreiber, 1983] </a:t>
            </a:r>
            <a:r>
              <a:rPr lang="en-US" sz="1800" dirty="0"/>
              <a:t>Schreiber, Alfred: </a:t>
            </a:r>
            <a:r>
              <a:rPr lang="en-US" sz="1800" dirty="0" err="1"/>
              <a:t>Bemerkungen</a:t>
            </a:r>
            <a:r>
              <a:rPr lang="en-US" sz="1800" dirty="0"/>
              <a:t> </a:t>
            </a:r>
            <a:r>
              <a:rPr lang="en-US" sz="1800" dirty="0" err="1"/>
              <a:t>zur</a:t>
            </a:r>
            <a:r>
              <a:rPr lang="en-US" sz="1800" dirty="0"/>
              <a:t> Rolle </a:t>
            </a:r>
            <a:r>
              <a:rPr lang="en-US" sz="1800" dirty="0" err="1"/>
              <a:t>universeller</a:t>
            </a:r>
            <a:r>
              <a:rPr lang="en-US" sz="1800" dirty="0"/>
              <a:t> </a:t>
            </a:r>
            <a:r>
              <a:rPr lang="en-US" sz="1800" dirty="0" err="1"/>
              <a:t>Ideen</a:t>
            </a:r>
            <a:r>
              <a:rPr lang="en-US" sz="1800" dirty="0"/>
              <a:t> </a:t>
            </a:r>
            <a:r>
              <a:rPr lang="en-US" sz="1800" dirty="0" err="1"/>
              <a:t>im</a:t>
            </a:r>
            <a:r>
              <a:rPr lang="en-US" sz="1800" dirty="0"/>
              <a:t> </a:t>
            </a:r>
            <a:r>
              <a:rPr lang="en-US" sz="1800" dirty="0" err="1"/>
              <a:t>mathematischen</a:t>
            </a:r>
            <a:r>
              <a:rPr lang="en-US" sz="1800" dirty="0"/>
              <a:t> </a:t>
            </a:r>
            <a:r>
              <a:rPr lang="en-US" sz="1800" dirty="0" err="1"/>
              <a:t>Denken</a:t>
            </a:r>
            <a:r>
              <a:rPr lang="en-US" sz="1800" i="1" dirty="0"/>
              <a:t>. </a:t>
            </a:r>
            <a:r>
              <a:rPr lang="en-US" sz="1800" i="1" dirty="0" err="1"/>
              <a:t>mathematica</a:t>
            </a:r>
            <a:r>
              <a:rPr lang="en-US" sz="1800" i="1" dirty="0"/>
              <a:t> </a:t>
            </a:r>
            <a:r>
              <a:rPr lang="en-US" sz="1800" i="1" dirty="0" err="1"/>
              <a:t>didactica</a:t>
            </a:r>
            <a:r>
              <a:rPr lang="en-US" sz="1800" dirty="0"/>
              <a:t> 6:65–76, 1983.</a:t>
            </a:r>
          </a:p>
          <a:p>
            <a:pPr marL="0" indent="0">
              <a:buNone/>
            </a:pPr>
            <a:r>
              <a:rPr lang="en-US" sz="1800" b="1" dirty="0"/>
              <a:t>[Schubert und </a:t>
            </a:r>
            <a:r>
              <a:rPr lang="en-US" sz="1800" b="1" dirty="0" err="1"/>
              <a:t>Schwill</a:t>
            </a:r>
            <a:r>
              <a:rPr lang="en-US" sz="1800" b="1" dirty="0"/>
              <a:t>, 2004] </a:t>
            </a:r>
            <a:r>
              <a:rPr lang="en-US" sz="1800" dirty="0"/>
              <a:t>Schubert, Sigrid und Andreas </a:t>
            </a:r>
            <a:r>
              <a:rPr lang="en-US" sz="1800" dirty="0" err="1"/>
              <a:t>Schwill</a:t>
            </a:r>
            <a:r>
              <a:rPr lang="en-US" sz="1800" dirty="0"/>
              <a:t>: </a:t>
            </a:r>
            <a:r>
              <a:rPr lang="en-US" sz="1800" i="1" dirty="0" err="1"/>
              <a:t>Didaktik</a:t>
            </a:r>
            <a:r>
              <a:rPr lang="en-US" sz="1800" i="1" dirty="0"/>
              <a:t> der </a:t>
            </a:r>
            <a:r>
              <a:rPr lang="en-US" sz="1800" i="1" dirty="0" err="1"/>
              <a:t>Informatik</a:t>
            </a:r>
            <a:r>
              <a:rPr lang="en-US" sz="1800" i="1" dirty="0"/>
              <a:t>. </a:t>
            </a:r>
            <a:r>
              <a:rPr lang="en-US" sz="1800" dirty="0" err="1"/>
              <a:t>Spektrum</a:t>
            </a:r>
            <a:r>
              <a:rPr lang="en-US" sz="1800" dirty="0"/>
              <a:t> </a:t>
            </a:r>
            <a:r>
              <a:rPr lang="en-US" sz="1800" dirty="0" err="1"/>
              <a:t>Akademischer</a:t>
            </a:r>
            <a:r>
              <a:rPr lang="en-US" sz="1800" dirty="0"/>
              <a:t> </a:t>
            </a:r>
            <a:r>
              <a:rPr lang="en-US" sz="1800" dirty="0" err="1"/>
              <a:t>Verlag</a:t>
            </a:r>
            <a:r>
              <a:rPr lang="en-US" sz="1800" dirty="0"/>
              <a:t>, Wiesbaden, 2004.</a:t>
            </a:r>
          </a:p>
          <a:p>
            <a:pPr marL="0" indent="0">
              <a:buNone/>
            </a:pPr>
            <a:r>
              <a:rPr lang="en-US" sz="1800" b="1" dirty="0"/>
              <a:t>[</a:t>
            </a:r>
            <a:r>
              <a:rPr lang="en-US" sz="1800" b="1" dirty="0" err="1"/>
              <a:t>Schweiger</a:t>
            </a:r>
            <a:r>
              <a:rPr lang="en-US" sz="1800" b="1" dirty="0"/>
              <a:t>, 1982] </a:t>
            </a:r>
            <a:r>
              <a:rPr lang="en-US" sz="1800" dirty="0" err="1"/>
              <a:t>Schweiger</a:t>
            </a:r>
            <a:r>
              <a:rPr lang="en-US" sz="1800" dirty="0"/>
              <a:t>, Fritz: </a:t>
            </a:r>
            <a:r>
              <a:rPr lang="en-US" sz="1800" dirty="0" err="1"/>
              <a:t>Fundamentale</a:t>
            </a:r>
            <a:r>
              <a:rPr lang="en-US" sz="1800" dirty="0"/>
              <a:t> </a:t>
            </a:r>
            <a:r>
              <a:rPr lang="en-US" sz="1800" dirty="0" err="1"/>
              <a:t>Ideen</a:t>
            </a:r>
            <a:r>
              <a:rPr lang="en-US" sz="1800" dirty="0"/>
              <a:t> der Analysis und </a:t>
            </a:r>
            <a:r>
              <a:rPr lang="en-US" sz="1800" dirty="0" err="1"/>
              <a:t>handlungsorientierter</a:t>
            </a:r>
            <a:r>
              <a:rPr lang="en-US" sz="1800" dirty="0"/>
              <a:t> </a:t>
            </a:r>
            <a:r>
              <a:rPr lang="en-US" sz="1800" dirty="0" err="1"/>
              <a:t>Unterricht</a:t>
            </a:r>
            <a:r>
              <a:rPr lang="en-US" sz="1800" dirty="0"/>
              <a:t>.</a:t>
            </a:r>
          </a:p>
          <a:p>
            <a:pPr marL="0" indent="0">
              <a:buNone/>
            </a:pPr>
            <a:r>
              <a:rPr lang="en-US" sz="1800" i="1" dirty="0" err="1"/>
              <a:t>Beiträge</a:t>
            </a:r>
            <a:r>
              <a:rPr lang="en-US" sz="1800" i="1" dirty="0"/>
              <a:t> </a:t>
            </a:r>
            <a:r>
              <a:rPr lang="en-US" sz="1800" i="1" dirty="0" err="1"/>
              <a:t>zum</a:t>
            </a:r>
            <a:r>
              <a:rPr lang="en-US" sz="1800" i="1" dirty="0"/>
              <a:t> </a:t>
            </a:r>
            <a:r>
              <a:rPr lang="en-US" sz="1800" i="1" dirty="0" err="1"/>
              <a:t>Mathematikunterricht</a:t>
            </a:r>
            <a:r>
              <a:rPr lang="en-US" sz="1800" i="1" dirty="0"/>
              <a:t> </a:t>
            </a:r>
            <a:r>
              <a:rPr lang="en-US" sz="1800" dirty="0"/>
              <a:t>16:103–111, 1982.</a:t>
            </a:r>
          </a:p>
          <a:p>
            <a:pPr marL="0" indent="0">
              <a:buNone/>
            </a:pPr>
            <a:r>
              <a:rPr lang="en-US" sz="1800" b="1" dirty="0"/>
              <a:t>[</a:t>
            </a:r>
            <a:r>
              <a:rPr lang="en-US" sz="1800" b="1" dirty="0" err="1"/>
              <a:t>Schwill</a:t>
            </a:r>
            <a:r>
              <a:rPr lang="en-US" sz="1800" b="1" dirty="0"/>
              <a:t>, 1993] </a:t>
            </a:r>
            <a:r>
              <a:rPr lang="en-US" sz="1800" dirty="0" err="1"/>
              <a:t>Schwill</a:t>
            </a:r>
            <a:r>
              <a:rPr lang="en-US" sz="1800" dirty="0"/>
              <a:t>, Andreas: </a:t>
            </a:r>
            <a:r>
              <a:rPr lang="en-US" sz="1800" dirty="0" err="1"/>
              <a:t>Fundamentale</a:t>
            </a:r>
            <a:r>
              <a:rPr lang="en-US" sz="1800" dirty="0"/>
              <a:t> </a:t>
            </a:r>
            <a:r>
              <a:rPr lang="en-US" sz="1800" dirty="0" err="1"/>
              <a:t>Ideen</a:t>
            </a:r>
            <a:r>
              <a:rPr lang="en-US" sz="1800" dirty="0"/>
              <a:t> der </a:t>
            </a:r>
            <a:r>
              <a:rPr lang="en-US" sz="1800" dirty="0" err="1"/>
              <a:t>Informatik</a:t>
            </a:r>
            <a:r>
              <a:rPr lang="en-US" sz="1800" dirty="0"/>
              <a:t>. </a:t>
            </a:r>
            <a:r>
              <a:rPr lang="en-US" sz="1800" i="1" dirty="0" err="1"/>
              <a:t>Zentralblatt</a:t>
            </a:r>
            <a:r>
              <a:rPr lang="en-US" sz="1800" i="1" dirty="0"/>
              <a:t> </a:t>
            </a:r>
            <a:r>
              <a:rPr lang="en-US" sz="1800" i="1" dirty="0" err="1"/>
              <a:t>für</a:t>
            </a:r>
            <a:r>
              <a:rPr lang="en-US" sz="1800" i="1" dirty="0"/>
              <a:t> </a:t>
            </a:r>
            <a:r>
              <a:rPr lang="en-US" sz="1800" i="1" dirty="0" err="1"/>
              <a:t>Didaktik</a:t>
            </a:r>
            <a:r>
              <a:rPr lang="en-US" sz="1800" i="1" dirty="0"/>
              <a:t> der </a:t>
            </a:r>
            <a:r>
              <a:rPr lang="en-US" sz="1800" i="1" dirty="0" err="1"/>
              <a:t>Mathematik</a:t>
            </a:r>
            <a:r>
              <a:rPr lang="en-US" sz="1800" i="1" dirty="0"/>
              <a:t> </a:t>
            </a:r>
            <a:r>
              <a:rPr lang="en-US" sz="1800" dirty="0"/>
              <a:t>25(1):20–31, </a:t>
            </a:r>
            <a:r>
              <a:rPr lang="en-US" sz="1800" dirty="0" err="1"/>
              <a:t>Februar</a:t>
            </a:r>
            <a:r>
              <a:rPr lang="en-US" sz="1800" dirty="0"/>
              <a:t> 1993.</a:t>
            </a:r>
          </a:p>
          <a:p>
            <a:pPr marL="0" indent="0">
              <a:buNone/>
            </a:pPr>
            <a:r>
              <a:rPr lang="en-US" sz="1800" b="1" dirty="0"/>
              <a:t>[Watson, 1913] </a:t>
            </a:r>
            <a:r>
              <a:rPr lang="en-US" sz="1800" dirty="0"/>
              <a:t>Watson, John B.: Psychology as the behaviorist views it. </a:t>
            </a:r>
            <a:r>
              <a:rPr lang="en-US" sz="1800" i="1" dirty="0"/>
              <a:t>Psychological Review </a:t>
            </a:r>
            <a:r>
              <a:rPr lang="en-US" sz="1800" dirty="0"/>
              <a:t>20:158–177,  1913. </a:t>
            </a:r>
            <a:r>
              <a:rPr lang="en-US" sz="1800" dirty="0" err="1"/>
              <a:t>Nachdruck</a:t>
            </a:r>
            <a:r>
              <a:rPr lang="en-US" sz="1800" dirty="0"/>
              <a:t> (</a:t>
            </a:r>
            <a:r>
              <a:rPr lang="en-US" sz="1800" dirty="0" err="1"/>
              <a:t>gekürzt</a:t>
            </a:r>
            <a:r>
              <a:rPr lang="en-US" sz="1800" dirty="0"/>
              <a:t>) in: Psychological Review 101(2):248–253, 1994.</a:t>
            </a:r>
          </a:p>
          <a:p>
            <a:pPr marL="0" indent="0">
              <a:buNone/>
            </a:pPr>
            <a:r>
              <a:rPr lang="en-US" sz="1800" b="1" dirty="0"/>
              <a:t>[</a:t>
            </a:r>
            <a:r>
              <a:rPr lang="en-US" sz="1800" b="1" dirty="0" err="1"/>
              <a:t>Weinert</a:t>
            </a:r>
            <a:r>
              <a:rPr lang="en-US" sz="1800" b="1" dirty="0"/>
              <a:t>, 1999] </a:t>
            </a:r>
            <a:r>
              <a:rPr lang="en-US" sz="1800" dirty="0" err="1"/>
              <a:t>Weinert</a:t>
            </a:r>
            <a:r>
              <a:rPr lang="en-US" sz="1800" dirty="0"/>
              <a:t>, Franz Emanuel: Die </a:t>
            </a:r>
            <a:r>
              <a:rPr lang="en-US" sz="1800" dirty="0" err="1"/>
              <a:t>fu¨nf</a:t>
            </a:r>
            <a:r>
              <a:rPr lang="en-US" sz="1800" dirty="0"/>
              <a:t> </a:t>
            </a:r>
            <a:r>
              <a:rPr lang="en-US" sz="1800" dirty="0" err="1"/>
              <a:t>irrtümer</a:t>
            </a:r>
            <a:r>
              <a:rPr lang="en-US" sz="1800" dirty="0"/>
              <a:t> der </a:t>
            </a:r>
            <a:r>
              <a:rPr lang="en-US" sz="1800" dirty="0" err="1"/>
              <a:t>schulreformer</a:t>
            </a:r>
            <a:r>
              <a:rPr lang="en-US" sz="1800" dirty="0"/>
              <a:t>. </a:t>
            </a:r>
            <a:r>
              <a:rPr lang="en-US" sz="1800" i="1" dirty="0" err="1"/>
              <a:t>Psychologie</a:t>
            </a:r>
            <a:r>
              <a:rPr lang="en-US" sz="1800" i="1" dirty="0"/>
              <a:t>  </a:t>
            </a:r>
            <a:r>
              <a:rPr lang="en-US" sz="1800" i="1" dirty="0" err="1"/>
              <a:t>heute</a:t>
            </a:r>
            <a:r>
              <a:rPr lang="en-US" sz="1800" i="1" dirty="0"/>
              <a:t> </a:t>
            </a:r>
            <a:r>
              <a:rPr lang="en-US" sz="1800" dirty="0"/>
              <a:t>26(7):28–  34, </a:t>
            </a:r>
            <a:r>
              <a:rPr lang="en-US" sz="1800" dirty="0" err="1"/>
              <a:t>Juli</a:t>
            </a:r>
            <a:r>
              <a:rPr lang="en-US" sz="1800" dirty="0"/>
              <a:t> 1999.</a:t>
            </a:r>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686338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B2B269-1702-9244-B436-74D95E6FE561}"/>
              </a:ext>
            </a:extLst>
          </p:cNvPr>
          <p:cNvSpPr/>
          <p:nvPr/>
        </p:nvSpPr>
        <p:spPr>
          <a:xfrm>
            <a:off x="985837" y="546242"/>
            <a:ext cx="2142702" cy="523220"/>
          </a:xfrm>
          <a:prstGeom prst="rect">
            <a:avLst/>
          </a:prstGeom>
        </p:spPr>
        <p:txBody>
          <a:bodyPr wrap="none">
            <a:spAutoFit/>
          </a:bodyPr>
          <a:lstStyle/>
          <a:p>
            <a:r>
              <a:rPr lang="de-DE" sz="2800" b="1" dirty="0"/>
              <a:t>Bildnachweis</a:t>
            </a:r>
            <a:endParaRPr lang="de-DE" b="1" dirty="0"/>
          </a:p>
        </p:txBody>
      </p:sp>
      <p:sp>
        <p:nvSpPr>
          <p:cNvPr id="7" name="Inhaltsplatzhalter 2">
            <a:extLst>
              <a:ext uri="{FF2B5EF4-FFF2-40B4-BE49-F238E27FC236}">
                <a16:creationId xmlns:a16="http://schemas.microsoft.com/office/drawing/2014/main" id="{4F21FF5A-F9AD-EB4D-9015-333583BA791A}"/>
              </a:ext>
            </a:extLst>
          </p:cNvPr>
          <p:cNvSpPr txBox="1">
            <a:spLocks/>
          </p:cNvSpPr>
          <p:nvPr/>
        </p:nvSpPr>
        <p:spPr>
          <a:xfrm>
            <a:off x="985836" y="1126776"/>
            <a:ext cx="10071183" cy="8819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b="1" dirty="0"/>
              <a:t>Folie 11: </a:t>
            </a:r>
            <a:r>
              <a:rPr lang="de-DE" sz="1800" dirty="0">
                <a:hlinkClick r:id="rId2"/>
              </a:rPr>
              <a:t>http://ddi.cs.uni-potsdam.de/Personen/schwill.htm</a:t>
            </a:r>
            <a:endParaRPr lang="de-DE" sz="1800" dirty="0"/>
          </a:p>
          <a:p>
            <a:pPr marL="0" indent="0">
              <a:buNone/>
            </a:pPr>
            <a:r>
              <a:rPr lang="de-DE" sz="1800" b="1" dirty="0"/>
              <a:t>Folie 29: </a:t>
            </a:r>
            <a:r>
              <a:rPr lang="de-DE" sz="1800" dirty="0">
                <a:hlinkClick r:id="rId3"/>
              </a:rPr>
              <a:t>https://en.wikipedia.org/wiki/File:Peter_J._Denning.jpg</a:t>
            </a:r>
            <a:r>
              <a:rPr lang="de-DE" sz="1800" dirty="0"/>
              <a:t>, Louis Fabian </a:t>
            </a:r>
            <a:r>
              <a:rPr lang="de-DE" sz="1800" dirty="0" err="1"/>
              <a:t>Bachrach</a:t>
            </a:r>
            <a:endParaRPr lang="de-DE" sz="1800" dirty="0"/>
          </a:p>
        </p:txBody>
      </p:sp>
    </p:spTree>
    <p:extLst>
      <p:ext uri="{BB962C8B-B14F-4D97-AF65-F5344CB8AC3E}">
        <p14:creationId xmlns:p14="http://schemas.microsoft.com/office/powerpoint/2010/main" val="1127852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Ausblick - II</a:t>
            </a:r>
          </a:p>
        </p:txBody>
      </p:sp>
      <p:sp>
        <p:nvSpPr>
          <p:cNvPr id="4" name="Foliennummernplatzhalter 3"/>
          <p:cNvSpPr>
            <a:spLocks noGrp="1"/>
          </p:cNvSpPr>
          <p:nvPr>
            <p:ph type="sldNum" sz="quarter" idx="11"/>
          </p:nvPr>
        </p:nvSpPr>
        <p:spPr/>
        <p:txBody>
          <a:bodyPr/>
          <a:lstStyle/>
          <a:p>
            <a:fld id="{726708A8-BD7C-4431-B90E-2C0CFD84E804}" type="slidenum">
              <a:rPr lang="de-DE" smtClean="0"/>
              <a:pPr/>
              <a:t>4</a:t>
            </a:fld>
            <a:endParaRPr lang="de-DE" dirty="0"/>
          </a:p>
        </p:txBody>
      </p:sp>
      <p:sp>
        <p:nvSpPr>
          <p:cNvPr id="7" name="Inhaltsplatzhalter 6"/>
          <p:cNvSpPr>
            <a:spLocks noGrp="1"/>
          </p:cNvSpPr>
          <p:nvPr>
            <p:ph idx="1"/>
          </p:nvPr>
        </p:nvSpPr>
        <p:spPr/>
        <p:txBody>
          <a:bodyPr/>
          <a:lstStyle/>
          <a:p>
            <a:pPr marL="0" indent="0">
              <a:buNone/>
            </a:pPr>
            <a:endParaRPr lang="de-DE" dirty="0"/>
          </a:p>
          <a:p>
            <a:pPr marL="0" indent="0">
              <a:buNone/>
            </a:pPr>
            <a:endParaRPr lang="de-DE" dirty="0"/>
          </a:p>
        </p:txBody>
      </p:sp>
      <p:pic>
        <p:nvPicPr>
          <p:cNvPr id="9" name="Grafik 8"/>
          <p:cNvPicPr>
            <a:picLocks noChangeAspect="1"/>
          </p:cNvPicPr>
          <p:nvPr/>
        </p:nvPicPr>
        <p:blipFill>
          <a:blip r:embed="rId2"/>
          <a:stretch>
            <a:fillRect/>
          </a:stretch>
        </p:blipFill>
        <p:spPr>
          <a:xfrm>
            <a:off x="2154603" y="949995"/>
            <a:ext cx="7858726" cy="4801382"/>
          </a:xfrm>
          <a:prstGeom prst="rect">
            <a:avLst/>
          </a:prstGeom>
        </p:spPr>
      </p:pic>
      <p:sp>
        <p:nvSpPr>
          <p:cNvPr id="10" name="Textfeld 9"/>
          <p:cNvSpPr txBox="1"/>
          <p:nvPr/>
        </p:nvSpPr>
        <p:spPr>
          <a:xfrm>
            <a:off x="9095874" y="5926838"/>
            <a:ext cx="2478505" cy="338554"/>
          </a:xfrm>
          <a:prstGeom prst="rect">
            <a:avLst/>
          </a:prstGeom>
          <a:noFill/>
        </p:spPr>
        <p:txBody>
          <a:bodyPr wrap="square" rtlCol="0">
            <a:spAutoFit/>
          </a:bodyPr>
          <a:lstStyle/>
          <a:p>
            <a:r>
              <a:rPr lang="de-DE" sz="1600" dirty="0"/>
              <a:t>Vorlage: [Weinert, 1999]</a:t>
            </a:r>
          </a:p>
        </p:txBody>
      </p:sp>
    </p:spTree>
    <p:extLst>
      <p:ext uri="{BB962C8B-B14F-4D97-AF65-F5344CB8AC3E}">
        <p14:creationId xmlns:p14="http://schemas.microsoft.com/office/powerpoint/2010/main" val="1285746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EA0F2E-B92F-414E-A138-ED0D1F4F710F}"/>
              </a:ext>
            </a:extLst>
          </p:cNvPr>
          <p:cNvSpPr>
            <a:spLocks noGrp="1"/>
          </p:cNvSpPr>
          <p:nvPr>
            <p:ph sz="quarter" idx="10"/>
          </p:nvPr>
        </p:nvSpPr>
        <p:spPr/>
        <p:txBody>
          <a:bodyPr/>
          <a:lstStyle/>
          <a:p>
            <a:r>
              <a:rPr lang="de-DE" dirty="0"/>
              <a:t>Hinweise</a:t>
            </a:r>
          </a:p>
        </p:txBody>
      </p:sp>
      <p:sp>
        <p:nvSpPr>
          <p:cNvPr id="3" name="Content Placeholder 2">
            <a:extLst>
              <a:ext uri="{FF2B5EF4-FFF2-40B4-BE49-F238E27FC236}">
                <a16:creationId xmlns:a16="http://schemas.microsoft.com/office/drawing/2014/main" id="{950DA1B0-D565-F54C-81FF-A84B8706DFDE}"/>
              </a:ext>
            </a:extLst>
          </p:cNvPr>
          <p:cNvSpPr>
            <a:spLocks noGrp="1"/>
          </p:cNvSpPr>
          <p:nvPr>
            <p:ph sz="quarter" idx="11"/>
          </p:nvPr>
        </p:nvSpPr>
        <p:spPr>
          <a:xfrm>
            <a:off x="3537679" y="1455738"/>
            <a:ext cx="7519341" cy="1287462"/>
          </a:xfrm>
        </p:spPr>
        <p:txBody>
          <a:bodyPr>
            <a:normAutofit/>
          </a:bodyPr>
          <a:lstStyle/>
          <a:p>
            <a:pPr marL="0" indent="0">
              <a:buNone/>
            </a:pPr>
            <a:r>
              <a:rPr lang="de-DE" dirty="0"/>
              <a:t>Materialien zur Tutorenschulung </a:t>
            </a:r>
            <a:r>
              <a:rPr lang="de-DE" dirty="0" err="1"/>
              <a:t>by</a:t>
            </a:r>
            <a:r>
              <a:rPr lang="de-DE" dirty="0"/>
              <a:t> </a:t>
            </a:r>
            <a:r>
              <a:rPr lang="de-DE" dirty="0">
                <a:hlinkClick r:id="rId2"/>
              </a:rPr>
              <a:t>Projekt KETTI: Kompetenzentwicklung von Tutorinnen und Tutoren in der Informatik</a:t>
            </a:r>
            <a:r>
              <a:rPr lang="de-DE" dirty="0"/>
              <a:t> </a:t>
            </a:r>
            <a:r>
              <a:rPr lang="de-DE" dirty="0" err="1"/>
              <a:t>is</a:t>
            </a:r>
            <a:r>
              <a:rPr lang="de-DE" dirty="0"/>
              <a:t> </a:t>
            </a:r>
            <a:r>
              <a:rPr lang="de-DE" dirty="0" err="1"/>
              <a:t>licensed</a:t>
            </a:r>
            <a:r>
              <a:rPr lang="de-DE" dirty="0"/>
              <a:t> </a:t>
            </a:r>
            <a:r>
              <a:rPr lang="de-DE" dirty="0" err="1"/>
              <a:t>under</a:t>
            </a:r>
            <a:r>
              <a:rPr lang="de-DE" dirty="0"/>
              <a:t> a </a:t>
            </a:r>
            <a:r>
              <a:rPr lang="de-DE" dirty="0">
                <a:hlinkClick r:id="rId3"/>
              </a:rPr>
              <a:t>Creative Commons Attribution-ShareAlike 4.0 International License</a:t>
            </a:r>
            <a:r>
              <a:rPr lang="de-DE" dirty="0"/>
              <a:t>.</a:t>
            </a:r>
          </a:p>
        </p:txBody>
      </p:sp>
      <p:pic>
        <p:nvPicPr>
          <p:cNvPr id="1026" name="Picture 2" descr="Creative Commons License">
            <a:extLst>
              <a:ext uri="{FF2B5EF4-FFF2-40B4-BE49-F238E27FC236}">
                <a16:creationId xmlns:a16="http://schemas.microsoft.com/office/drawing/2014/main" id="{EEFCD78B-D93F-5943-A7BA-BD27BC7EEE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497" y="1505758"/>
            <a:ext cx="1352296" cy="4763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3D0CDE6-83C2-6D4C-9848-73FA6EBFFDD7}"/>
              </a:ext>
            </a:extLst>
          </p:cNvPr>
          <p:cNvPicPr>
            <a:picLocks noChangeAspect="1"/>
          </p:cNvPicPr>
          <p:nvPr/>
        </p:nvPicPr>
        <p:blipFill>
          <a:blip r:embed="rId5"/>
          <a:stretch>
            <a:fillRect/>
          </a:stretch>
        </p:blipFill>
        <p:spPr>
          <a:xfrm>
            <a:off x="892160" y="2920818"/>
            <a:ext cx="2363192" cy="1677866"/>
          </a:xfrm>
          <a:prstGeom prst="rect">
            <a:avLst/>
          </a:prstGeom>
        </p:spPr>
      </p:pic>
      <p:sp>
        <p:nvSpPr>
          <p:cNvPr id="6" name="Content Placeholder 2">
            <a:extLst>
              <a:ext uri="{FF2B5EF4-FFF2-40B4-BE49-F238E27FC236}">
                <a16:creationId xmlns:a16="http://schemas.microsoft.com/office/drawing/2014/main" id="{FD419646-3543-494B-BCA2-0C8BADDCDAED}"/>
              </a:ext>
            </a:extLst>
          </p:cNvPr>
          <p:cNvSpPr txBox="1">
            <a:spLocks/>
          </p:cNvSpPr>
          <p:nvPr/>
        </p:nvSpPr>
        <p:spPr>
          <a:xfrm>
            <a:off x="3537678" y="2977099"/>
            <a:ext cx="7519341" cy="15616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dirty="0"/>
              <a:t>Das Vorhaben wurde im Rahmen der Förderbekanntmachung “Begleitforschung zum Qualitätspakt Lehre” aus Mitteln des Bundesministeriums für Bildung und Forschung unter dem Förderkennzeichen 01PB14007A gefördert. Die Verantwortung für den Inhalt dieser Veröffentlichung liegt beim Autor.</a:t>
            </a:r>
          </a:p>
          <a:p>
            <a:pPr marL="0" indent="0">
              <a:buFont typeface="Arial" panose="020B0604020202020204" pitchFamily="34" charset="0"/>
              <a:buNone/>
            </a:pPr>
            <a:endParaRPr lang="de-DE" dirty="0"/>
          </a:p>
        </p:txBody>
      </p:sp>
    </p:spTree>
    <p:extLst>
      <p:ext uri="{BB962C8B-B14F-4D97-AF65-F5344CB8AC3E}">
        <p14:creationId xmlns:p14="http://schemas.microsoft.com/office/powerpoint/2010/main" val="1161276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Lerntheorie - I</a:t>
            </a:r>
          </a:p>
        </p:txBody>
      </p:sp>
      <p:sp>
        <p:nvSpPr>
          <p:cNvPr id="4" name="Foliennummernplatzhalter 3"/>
          <p:cNvSpPr>
            <a:spLocks noGrp="1"/>
          </p:cNvSpPr>
          <p:nvPr>
            <p:ph type="sldNum" sz="quarter" idx="11"/>
          </p:nvPr>
        </p:nvSpPr>
        <p:spPr/>
        <p:txBody>
          <a:bodyPr/>
          <a:lstStyle/>
          <a:p>
            <a:fld id="{726708A8-BD7C-4431-B90E-2C0CFD84E804}" type="slidenum">
              <a:rPr lang="de-DE" smtClean="0"/>
              <a:pPr/>
              <a:t>5</a:t>
            </a:fld>
            <a:endParaRPr lang="de-DE" dirty="0"/>
          </a:p>
        </p:txBody>
      </p:sp>
      <p:sp>
        <p:nvSpPr>
          <p:cNvPr id="5" name="Inhaltsplatzhalter 4"/>
          <p:cNvSpPr>
            <a:spLocks noGrp="1"/>
          </p:cNvSpPr>
          <p:nvPr>
            <p:ph idx="1"/>
          </p:nvPr>
        </p:nvSpPr>
        <p:spPr/>
        <p:txBody>
          <a:bodyPr>
            <a:normAutofit/>
          </a:bodyPr>
          <a:lstStyle/>
          <a:p>
            <a:pPr marL="0" indent="0">
              <a:buNone/>
            </a:pPr>
            <a:r>
              <a:rPr lang="de-DE" sz="2000" b="1" dirty="0"/>
              <a:t>Lernpsychologie:</a:t>
            </a:r>
          </a:p>
          <a:p>
            <a:r>
              <a:rPr lang="de-DE" sz="2000" dirty="0"/>
              <a:t>Wissenschaft von der Untersuchung (menschlicher) Lernvorgänge.</a:t>
            </a:r>
          </a:p>
          <a:p>
            <a:pPr lvl="1">
              <a:buFont typeface="Symbol" panose="05050102010706020507" pitchFamily="18" charset="2"/>
              <a:buChar char="-"/>
            </a:pPr>
            <a:r>
              <a:rPr lang="de-DE" sz="1800" dirty="0"/>
              <a:t>Im Rahmen dieses Kapitels nur skizzenhaft angesprochen.</a:t>
            </a:r>
          </a:p>
          <a:p>
            <a:pPr lvl="1">
              <a:buFont typeface="Symbol" panose="05050102010706020507" pitchFamily="18" charset="2"/>
              <a:buChar char="-"/>
            </a:pPr>
            <a:r>
              <a:rPr lang="de-DE" sz="1800" dirty="0"/>
              <a:t>Beispielhaftes Lehrbuch: [Edelmann, 2000].</a:t>
            </a:r>
          </a:p>
          <a:p>
            <a:r>
              <a:rPr lang="de-DE" sz="2000" dirty="0"/>
              <a:t>In der Fachdidaktik:</a:t>
            </a:r>
          </a:p>
          <a:p>
            <a:pPr lvl="1">
              <a:buFont typeface="Symbol" panose="05050102010706020507" pitchFamily="18" charset="2"/>
              <a:buChar char="-"/>
            </a:pPr>
            <a:r>
              <a:rPr lang="de-DE" sz="1800" dirty="0"/>
              <a:t>Begründung für konkrete Unterrichtsgestaltung.</a:t>
            </a:r>
          </a:p>
          <a:p>
            <a:pPr lvl="1">
              <a:buFont typeface="Symbol" panose="05050102010706020507" pitchFamily="18" charset="2"/>
              <a:buChar char="-"/>
            </a:pPr>
            <a:r>
              <a:rPr lang="de-DE" sz="1800" dirty="0"/>
              <a:t>Notwendig: Kenntnis über Vielfalt und Anwendung von Methoden.</a:t>
            </a:r>
          </a:p>
          <a:p>
            <a:pPr marL="0" indent="0">
              <a:buNone/>
            </a:pPr>
            <a:endParaRPr lang="de-DE" sz="2000" dirty="0"/>
          </a:p>
          <a:p>
            <a:pPr marL="0" indent="0">
              <a:buNone/>
            </a:pPr>
            <a:r>
              <a:rPr lang="de-DE" sz="2000" b="1" dirty="0"/>
              <a:t>Übersicht</a:t>
            </a:r>
            <a:r>
              <a:rPr lang="de-DE" sz="2000" dirty="0"/>
              <a:t>:</a:t>
            </a:r>
          </a:p>
          <a:p>
            <a:r>
              <a:rPr lang="de-DE" sz="2000" dirty="0"/>
              <a:t>Behaviorismus.  </a:t>
            </a:r>
          </a:p>
          <a:p>
            <a:r>
              <a:rPr lang="de-DE" sz="2000" dirty="0" err="1"/>
              <a:t>Kognitivismus</a:t>
            </a:r>
            <a:r>
              <a:rPr lang="de-DE" sz="2000" dirty="0"/>
              <a:t>. </a:t>
            </a:r>
          </a:p>
          <a:p>
            <a:r>
              <a:rPr lang="de-DE" sz="2000" dirty="0"/>
              <a:t>Konstruktivismus.</a:t>
            </a:r>
          </a:p>
          <a:p>
            <a:pPr marL="0" indent="0">
              <a:buNone/>
            </a:pPr>
            <a:endParaRPr lang="de-DE" dirty="0"/>
          </a:p>
        </p:txBody>
      </p:sp>
    </p:spTree>
    <p:extLst>
      <p:ext uri="{BB962C8B-B14F-4D97-AF65-F5344CB8AC3E}">
        <p14:creationId xmlns:p14="http://schemas.microsoft.com/office/powerpoint/2010/main" val="4011796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Lerntheorien - II</a:t>
            </a:r>
          </a:p>
        </p:txBody>
      </p:sp>
      <p:sp>
        <p:nvSpPr>
          <p:cNvPr id="4" name="Foliennummernplatzhalter 3"/>
          <p:cNvSpPr>
            <a:spLocks noGrp="1"/>
          </p:cNvSpPr>
          <p:nvPr>
            <p:ph type="sldNum" sz="quarter" idx="11"/>
          </p:nvPr>
        </p:nvSpPr>
        <p:spPr/>
        <p:txBody>
          <a:bodyPr/>
          <a:lstStyle/>
          <a:p>
            <a:fld id="{726708A8-BD7C-4431-B90E-2C0CFD84E804}" type="slidenum">
              <a:rPr lang="de-DE" smtClean="0"/>
              <a:pPr/>
              <a:t>6</a:t>
            </a:fld>
            <a:endParaRPr lang="de-DE" dirty="0"/>
          </a:p>
        </p:txBody>
      </p:sp>
      <p:sp>
        <p:nvSpPr>
          <p:cNvPr id="5" name="Inhaltsplatzhalter 4"/>
          <p:cNvSpPr>
            <a:spLocks noGrp="1"/>
          </p:cNvSpPr>
          <p:nvPr>
            <p:ph idx="1"/>
          </p:nvPr>
        </p:nvSpPr>
        <p:spPr>
          <a:xfrm>
            <a:off x="574504" y="645323"/>
            <a:ext cx="10539663" cy="1811835"/>
          </a:xfrm>
        </p:spPr>
        <p:txBody>
          <a:bodyPr>
            <a:normAutofit/>
          </a:bodyPr>
          <a:lstStyle/>
          <a:p>
            <a:pPr marL="0" indent="0">
              <a:buNone/>
            </a:pPr>
            <a:r>
              <a:rPr lang="de-DE" sz="2200" b="1" dirty="0"/>
              <a:t>Behaviorismus [Watson, 1913]:</a:t>
            </a:r>
          </a:p>
          <a:p>
            <a:r>
              <a:rPr lang="de-DE" sz="2200" dirty="0"/>
              <a:t>Ansprüche und Ziele des Behaviorismus:</a:t>
            </a:r>
          </a:p>
          <a:p>
            <a:pPr lvl="1">
              <a:buFont typeface="Symbol" panose="05050102010706020507" pitchFamily="18" charset="2"/>
              <a:buChar char="-"/>
            </a:pPr>
            <a:r>
              <a:rPr lang="de-DE" sz="1800" dirty="0"/>
              <a:t>Erklärung beobachtbarer Phänomene.</a:t>
            </a:r>
          </a:p>
          <a:p>
            <a:pPr lvl="1">
              <a:buFont typeface="Symbol" panose="05050102010706020507" pitchFamily="18" charset="2"/>
              <a:buChar char="-"/>
            </a:pPr>
            <a:r>
              <a:rPr lang="de-DE" sz="1800" dirty="0"/>
              <a:t>Experimentelle Verifizierbarkeit psychologischer Erkenntnisse.</a:t>
            </a:r>
          </a:p>
          <a:p>
            <a:pPr lvl="1">
              <a:buFont typeface="Symbol" panose="05050102010706020507" pitchFamily="18" charset="2"/>
              <a:buChar char="-"/>
            </a:pPr>
            <a:r>
              <a:rPr lang="de-DE" sz="1800" dirty="0"/>
              <a:t>Vorhersage bedingter und unbedingter Reaktionen (Reiz-Reaktions-Schemata).</a:t>
            </a:r>
          </a:p>
          <a:p>
            <a:pPr marL="0" indent="0">
              <a:buNone/>
            </a:pPr>
            <a:endParaRPr lang="de-DE" dirty="0"/>
          </a:p>
        </p:txBody>
      </p:sp>
      <p:sp>
        <p:nvSpPr>
          <p:cNvPr id="6" name="Inhaltsplatzhalter 4"/>
          <p:cNvSpPr txBox="1">
            <a:spLocks/>
          </p:cNvSpPr>
          <p:nvPr/>
        </p:nvSpPr>
        <p:spPr>
          <a:xfrm>
            <a:off x="574505" y="3961320"/>
            <a:ext cx="10539663" cy="1323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a:lnSpc>
                <a:spcPct val="100000"/>
              </a:lnSpc>
            </a:pPr>
            <a:endParaRPr lang="de-DE" sz="2000" dirty="0">
              <a:cs typeface="Arial"/>
            </a:endParaRPr>
          </a:p>
        </p:txBody>
      </p:sp>
      <p:sp>
        <p:nvSpPr>
          <p:cNvPr id="8" name="Textfeld 7"/>
          <p:cNvSpPr txBox="1"/>
          <p:nvPr/>
        </p:nvSpPr>
        <p:spPr>
          <a:xfrm>
            <a:off x="574504" y="3756683"/>
            <a:ext cx="10539662" cy="1323439"/>
          </a:xfrm>
          <a:prstGeom prst="rect">
            <a:avLst/>
          </a:prstGeom>
          <a:noFill/>
        </p:spPr>
        <p:txBody>
          <a:bodyPr wrap="square" rtlCol="0">
            <a:spAutoFit/>
          </a:bodyPr>
          <a:lstStyle/>
          <a:p>
            <a:r>
              <a:rPr lang="de-DE" sz="2000" b="1" dirty="0"/>
              <a:t>Reiz-Reaktions-Schemata:</a:t>
            </a:r>
          </a:p>
          <a:p>
            <a:pPr marL="342900" indent="-342900">
              <a:buFont typeface="Arial" panose="020B0604020202020204" pitchFamily="34" charset="0"/>
              <a:buChar char="•"/>
            </a:pPr>
            <a:r>
              <a:rPr lang="de-DE" sz="2000" dirty="0"/>
              <a:t>Beobachtung: Organismen reagieren auf Stimuli.</a:t>
            </a:r>
          </a:p>
          <a:p>
            <a:pPr marL="342900" indent="-342900">
              <a:buFont typeface="Arial" panose="020B0604020202020204" pitchFamily="34" charset="0"/>
              <a:buChar char="•"/>
            </a:pPr>
            <a:r>
              <a:rPr lang="de-DE" sz="2000" dirty="0"/>
              <a:t>Konsequenz: Steuerung des Lernverhaltens durch wechselseitig eindeutig bestimmbare  Stimuli möglich.</a:t>
            </a:r>
          </a:p>
        </p:txBody>
      </p:sp>
      <p:sp>
        <p:nvSpPr>
          <p:cNvPr id="9" name="Textfeld 8"/>
          <p:cNvSpPr txBox="1"/>
          <p:nvPr/>
        </p:nvSpPr>
        <p:spPr>
          <a:xfrm>
            <a:off x="574505" y="2731267"/>
            <a:ext cx="10778291" cy="646331"/>
          </a:xfrm>
          <a:prstGeom prst="rect">
            <a:avLst/>
          </a:prstGeom>
          <a:solidFill>
            <a:schemeClr val="bg1">
              <a:lumMod val="95000"/>
            </a:schemeClr>
          </a:solidFill>
          <a:ln>
            <a:solidFill>
              <a:schemeClr val="tx1"/>
            </a:solidFill>
          </a:ln>
        </p:spPr>
        <p:txBody>
          <a:bodyPr wrap="square" rtlCol="0">
            <a:spAutoFit/>
          </a:bodyPr>
          <a:lstStyle/>
          <a:p>
            <a:r>
              <a:rPr lang="en-US" i="1" dirty="0"/>
              <a:t>Psychology as the behaviorist views it is a</a:t>
            </a:r>
            <a:r>
              <a:rPr lang="en-US" b="1" i="1" dirty="0">
                <a:solidFill>
                  <a:srgbClr val="0070C0"/>
                </a:solidFill>
              </a:rPr>
              <a:t> purely objective experimental </a:t>
            </a:r>
            <a:r>
              <a:rPr lang="en-US" i="1" dirty="0"/>
              <a:t>branch of natural science. Its</a:t>
            </a:r>
          </a:p>
          <a:p>
            <a:r>
              <a:rPr lang="en-US" i="1" dirty="0"/>
              <a:t>theoretical goal is </a:t>
            </a:r>
            <a:r>
              <a:rPr lang="en-US" b="1" i="1" dirty="0">
                <a:solidFill>
                  <a:srgbClr val="0070C0"/>
                </a:solidFill>
              </a:rPr>
              <a:t>the prediction and control of behavior</a:t>
            </a:r>
            <a:r>
              <a:rPr lang="en-US" i="1" dirty="0"/>
              <a:t>.</a:t>
            </a:r>
            <a:r>
              <a:rPr lang="en-US" dirty="0"/>
              <a:t>					[Watson, 1913]</a:t>
            </a:r>
          </a:p>
        </p:txBody>
      </p:sp>
      <p:sp>
        <p:nvSpPr>
          <p:cNvPr id="10" name="Textfeld 9"/>
          <p:cNvSpPr txBox="1"/>
          <p:nvPr/>
        </p:nvSpPr>
        <p:spPr>
          <a:xfrm>
            <a:off x="574504" y="5302856"/>
            <a:ext cx="10778291" cy="646331"/>
          </a:xfrm>
          <a:prstGeom prst="rect">
            <a:avLst/>
          </a:prstGeom>
          <a:solidFill>
            <a:schemeClr val="bg1">
              <a:lumMod val="95000"/>
            </a:schemeClr>
          </a:solidFill>
          <a:ln>
            <a:solidFill>
              <a:schemeClr val="tx1"/>
            </a:solidFill>
          </a:ln>
        </p:spPr>
        <p:txBody>
          <a:bodyPr wrap="square" rtlCol="0">
            <a:spAutoFit/>
          </a:bodyPr>
          <a:lstStyle/>
          <a:p>
            <a:r>
              <a:rPr lang="en-US" i="1" dirty="0"/>
              <a:t>[. . . ] certain stimuli lead the organisms to make the responses. In a system of </a:t>
            </a:r>
            <a:r>
              <a:rPr lang="en-US" i="1" dirty="0" err="1"/>
              <a:t>psycology</a:t>
            </a:r>
            <a:r>
              <a:rPr lang="en-US" i="1" dirty="0"/>
              <a:t> completely worked out,</a:t>
            </a:r>
          </a:p>
          <a:p>
            <a:r>
              <a:rPr lang="en-US" i="1" dirty="0"/>
              <a:t>given the response the stimuli can be predicted; given the stimuli the response can be predicted.</a:t>
            </a:r>
            <a:r>
              <a:rPr lang="en-US" dirty="0"/>
              <a:t>	[Watson, 1913]</a:t>
            </a:r>
          </a:p>
        </p:txBody>
      </p:sp>
    </p:spTree>
    <p:extLst>
      <p:ext uri="{BB962C8B-B14F-4D97-AF65-F5344CB8AC3E}">
        <p14:creationId xmlns:p14="http://schemas.microsoft.com/office/powerpoint/2010/main" val="14381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Lerntheorien - III</a:t>
            </a:r>
          </a:p>
        </p:txBody>
      </p:sp>
      <p:sp>
        <p:nvSpPr>
          <p:cNvPr id="4" name="Foliennummernplatzhalter 3"/>
          <p:cNvSpPr>
            <a:spLocks noGrp="1"/>
          </p:cNvSpPr>
          <p:nvPr>
            <p:ph type="sldNum" sz="quarter" idx="11"/>
          </p:nvPr>
        </p:nvSpPr>
        <p:spPr/>
        <p:txBody>
          <a:bodyPr/>
          <a:lstStyle/>
          <a:p>
            <a:fld id="{726708A8-BD7C-4431-B90E-2C0CFD84E804}" type="slidenum">
              <a:rPr lang="de-DE" smtClean="0"/>
              <a:pPr/>
              <a:t>7</a:t>
            </a:fld>
            <a:endParaRPr lang="de-DE" dirty="0"/>
          </a:p>
        </p:txBody>
      </p:sp>
      <p:sp>
        <p:nvSpPr>
          <p:cNvPr id="5" name="Inhaltsplatzhalter 4"/>
          <p:cNvSpPr>
            <a:spLocks noGrp="1"/>
          </p:cNvSpPr>
          <p:nvPr>
            <p:ph idx="1"/>
          </p:nvPr>
        </p:nvSpPr>
        <p:spPr/>
        <p:txBody>
          <a:bodyPr>
            <a:normAutofit/>
          </a:bodyPr>
          <a:lstStyle/>
          <a:p>
            <a:pPr marL="0" indent="0">
              <a:buNone/>
            </a:pPr>
            <a:r>
              <a:rPr lang="de-DE" sz="2000" b="1" dirty="0"/>
              <a:t>Verstärkungsmechanismen:</a:t>
            </a:r>
          </a:p>
          <a:p>
            <a:r>
              <a:rPr lang="de-DE" sz="2000" dirty="0"/>
              <a:t>Empirische Beobachtungen: Bestrafung „weit weniger wirksam“ als Verstärkung  [</a:t>
            </a:r>
            <a:r>
              <a:rPr lang="de-DE" sz="2000" dirty="0" err="1"/>
              <a:t>Hubwieser</a:t>
            </a:r>
            <a:r>
              <a:rPr lang="de-DE" sz="2000" dirty="0"/>
              <a:t>, 2007, S. 4].</a:t>
            </a:r>
          </a:p>
          <a:p>
            <a:r>
              <a:rPr lang="de-DE" sz="2000" dirty="0"/>
              <a:t>Verstärkungsmechanismen nach Thorndike bzw. Skinner:</a:t>
            </a:r>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r>
              <a:rPr lang="de-DE" sz="2000" b="1" dirty="0"/>
              <a:t>Praxisempfehlungen [</a:t>
            </a:r>
            <a:r>
              <a:rPr lang="de-DE" sz="2000" b="1" dirty="0" err="1"/>
              <a:t>Hubwieser</a:t>
            </a:r>
            <a:r>
              <a:rPr lang="de-DE" sz="2000" b="1" dirty="0"/>
              <a:t>, 2007]:</a:t>
            </a:r>
          </a:p>
          <a:p>
            <a:r>
              <a:rPr lang="de-DE" sz="2000" dirty="0"/>
              <a:t>Anwendung kontinuierlicher und differenzierter positiver Verstärkung.</a:t>
            </a:r>
          </a:p>
          <a:p>
            <a:r>
              <a:rPr lang="de-DE" sz="2000" dirty="0"/>
              <a:t>Vermeidung von Bestrafungen bzw. </a:t>
            </a:r>
            <a:r>
              <a:rPr lang="de-DE" sz="2000" dirty="0" err="1"/>
              <a:t>Angsterzeugugen</a:t>
            </a:r>
            <a:r>
              <a:rPr lang="de-DE" sz="2000" dirty="0"/>
              <a:t>.</a:t>
            </a:r>
          </a:p>
          <a:p>
            <a:r>
              <a:rPr lang="de-DE" sz="2000" dirty="0"/>
              <a:t>Schaffung angenehmer Lernumgebungen.</a:t>
            </a:r>
          </a:p>
        </p:txBody>
      </p:sp>
      <p:pic>
        <p:nvPicPr>
          <p:cNvPr id="6" name="Grafik 5"/>
          <p:cNvPicPr>
            <a:picLocks noChangeAspect="1"/>
          </p:cNvPicPr>
          <p:nvPr/>
        </p:nvPicPr>
        <p:blipFill>
          <a:blip r:embed="rId2"/>
          <a:stretch>
            <a:fillRect/>
          </a:stretch>
        </p:blipFill>
        <p:spPr>
          <a:xfrm>
            <a:off x="2654669" y="2674085"/>
            <a:ext cx="6858594" cy="1530229"/>
          </a:xfrm>
          <a:prstGeom prst="rect">
            <a:avLst/>
          </a:prstGeom>
        </p:spPr>
      </p:pic>
    </p:spTree>
    <p:extLst>
      <p:ext uri="{BB962C8B-B14F-4D97-AF65-F5344CB8AC3E}">
        <p14:creationId xmlns:p14="http://schemas.microsoft.com/office/powerpoint/2010/main" val="1466478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Lerntheorien - IV</a:t>
            </a:r>
          </a:p>
        </p:txBody>
      </p:sp>
      <p:sp>
        <p:nvSpPr>
          <p:cNvPr id="4" name="Foliennummernplatzhalter 3"/>
          <p:cNvSpPr>
            <a:spLocks noGrp="1"/>
          </p:cNvSpPr>
          <p:nvPr>
            <p:ph type="sldNum" sz="quarter" idx="11"/>
          </p:nvPr>
        </p:nvSpPr>
        <p:spPr/>
        <p:txBody>
          <a:bodyPr/>
          <a:lstStyle/>
          <a:p>
            <a:fld id="{726708A8-BD7C-4431-B90E-2C0CFD84E804}" type="slidenum">
              <a:rPr lang="de-DE" smtClean="0"/>
              <a:pPr/>
              <a:t>8</a:t>
            </a:fld>
            <a:endParaRPr lang="de-DE" dirty="0"/>
          </a:p>
        </p:txBody>
      </p:sp>
      <p:sp>
        <p:nvSpPr>
          <p:cNvPr id="5" name="Inhaltsplatzhalter 4"/>
          <p:cNvSpPr>
            <a:spLocks noGrp="1"/>
          </p:cNvSpPr>
          <p:nvPr>
            <p:ph idx="1"/>
          </p:nvPr>
        </p:nvSpPr>
        <p:spPr>
          <a:xfrm>
            <a:off x="814135" y="1046497"/>
            <a:ext cx="10539663" cy="5169902"/>
          </a:xfrm>
        </p:spPr>
        <p:txBody>
          <a:bodyPr>
            <a:normAutofit/>
          </a:bodyPr>
          <a:lstStyle/>
          <a:p>
            <a:pPr marL="0" indent="0">
              <a:buNone/>
            </a:pPr>
            <a:r>
              <a:rPr lang="de-DE" sz="2000" b="1" dirty="0" err="1"/>
              <a:t>Kognitivismus</a:t>
            </a:r>
            <a:r>
              <a:rPr lang="de-DE" sz="2000" dirty="0"/>
              <a:t>:</a:t>
            </a:r>
          </a:p>
          <a:p>
            <a:r>
              <a:rPr lang="de-DE" sz="2000" dirty="0"/>
              <a:t>Gegenströmung(en) zum Behaviorismus (1950-70)</a:t>
            </a:r>
          </a:p>
          <a:p>
            <a:r>
              <a:rPr lang="de-DE" sz="2000" dirty="0"/>
              <a:t>Heranziehen „innerer (Zwischen-)Vorgänge“ zur Erklärung (nicht: Vorhersage) von Verhaltensweisen.</a:t>
            </a:r>
          </a:p>
          <a:p>
            <a:r>
              <a:rPr lang="de-DE" sz="2000" dirty="0"/>
              <a:t>Lernprozesse (zitiert nach [Humbert, 2006]):</a:t>
            </a:r>
          </a:p>
          <a:p>
            <a:pPr marL="457200" lvl="1" indent="0">
              <a:buNone/>
            </a:pPr>
            <a:r>
              <a:rPr lang="de-DE" sz="1600" b="1" dirty="0"/>
              <a:t>Assimilation:</a:t>
            </a:r>
            <a:r>
              <a:rPr lang="de-DE" sz="1600" dirty="0"/>
              <a:t> Angleichung neuer Erfahrungen an vorhandene kognitive Strukturen bzw. verfügbare Schemata.</a:t>
            </a:r>
          </a:p>
          <a:p>
            <a:pPr marL="457200" lvl="1" indent="0">
              <a:buNone/>
            </a:pPr>
            <a:r>
              <a:rPr lang="de-DE" sz="1600" b="1" dirty="0"/>
              <a:t>Akkommodation</a:t>
            </a:r>
            <a:r>
              <a:rPr lang="de-DE" sz="1600" dirty="0"/>
              <a:t>: Modifikation vorhandener Schemata bzw. Entwicklung neuer Schemata.</a:t>
            </a:r>
          </a:p>
          <a:p>
            <a:pPr marL="0" indent="0">
              <a:buNone/>
            </a:pPr>
            <a:endParaRPr lang="de-DE" sz="2000" b="1" dirty="0"/>
          </a:p>
          <a:p>
            <a:pPr marL="0" indent="0">
              <a:buNone/>
            </a:pPr>
            <a:r>
              <a:rPr lang="de-DE" sz="2000" b="1" dirty="0"/>
              <a:t>Praxisempfehlungen [</a:t>
            </a:r>
            <a:r>
              <a:rPr lang="de-DE" sz="2000" b="1" dirty="0" err="1"/>
              <a:t>Hubwieser</a:t>
            </a:r>
            <a:r>
              <a:rPr lang="de-DE" sz="2000" b="1" dirty="0"/>
              <a:t>, 2007]:</a:t>
            </a:r>
          </a:p>
          <a:p>
            <a:pPr marL="0" indent="0">
              <a:buNone/>
            </a:pPr>
            <a:r>
              <a:rPr lang="de-DE" sz="2000" dirty="0"/>
              <a:t>Angaben von Zielen (und Sinnhaftigkeit) einer Unterrichtseinheit.</a:t>
            </a:r>
          </a:p>
          <a:p>
            <a:pPr marL="0" indent="0">
              <a:buNone/>
            </a:pPr>
            <a:r>
              <a:rPr lang="de-DE" sz="2000" dirty="0"/>
              <a:t>Einordnung des Lernstoffes in Sinnzusammenhänge, idealerweise mit Angebot von Anknüpfungspunkten an bereits Gelerntes.</a:t>
            </a:r>
          </a:p>
        </p:txBody>
      </p:sp>
    </p:spTree>
    <p:extLst>
      <p:ext uri="{BB962C8B-B14F-4D97-AF65-F5344CB8AC3E}">
        <p14:creationId xmlns:p14="http://schemas.microsoft.com/office/powerpoint/2010/main" val="2449853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Lerntheorien - V</a:t>
            </a:r>
          </a:p>
        </p:txBody>
      </p:sp>
      <p:sp>
        <p:nvSpPr>
          <p:cNvPr id="4" name="Foliennummernplatzhalter 3"/>
          <p:cNvSpPr>
            <a:spLocks noGrp="1"/>
          </p:cNvSpPr>
          <p:nvPr>
            <p:ph type="sldNum" sz="quarter" idx="11"/>
          </p:nvPr>
        </p:nvSpPr>
        <p:spPr/>
        <p:txBody>
          <a:bodyPr/>
          <a:lstStyle/>
          <a:p>
            <a:fld id="{726708A8-BD7C-4431-B90E-2C0CFD84E804}" type="slidenum">
              <a:rPr lang="de-DE" smtClean="0"/>
              <a:pPr/>
              <a:t>9</a:t>
            </a:fld>
            <a:endParaRPr lang="de-DE" dirty="0"/>
          </a:p>
        </p:txBody>
      </p:sp>
      <p:sp>
        <p:nvSpPr>
          <p:cNvPr id="5" name="Inhaltsplatzhalter 4"/>
          <p:cNvSpPr>
            <a:spLocks noGrp="1"/>
          </p:cNvSpPr>
          <p:nvPr>
            <p:ph idx="1"/>
          </p:nvPr>
        </p:nvSpPr>
        <p:spPr/>
        <p:txBody>
          <a:bodyPr>
            <a:normAutofit fontScale="92500" lnSpcReduction="20000"/>
          </a:bodyPr>
          <a:lstStyle/>
          <a:p>
            <a:pPr marL="0" indent="0">
              <a:buNone/>
            </a:pPr>
            <a:r>
              <a:rPr lang="de-DE" b="1" dirty="0"/>
              <a:t>(Gemäßigter) Konstruktivismus:</a:t>
            </a:r>
          </a:p>
          <a:p>
            <a:r>
              <a:rPr lang="de-DE" dirty="0"/>
              <a:t>Lernen als Ergebnis einer vom Individuum konstruierten Welt.</a:t>
            </a:r>
          </a:p>
          <a:p>
            <a:r>
              <a:rPr lang="de-DE" dirty="0"/>
              <a:t>Bezug zu individuellem Erfahrungs- und Wissenshintergrund (”Kontext“).</a:t>
            </a:r>
          </a:p>
          <a:p>
            <a:r>
              <a:rPr lang="de-DE" dirty="0"/>
              <a:t>Lernen als Ergebnis (auch) selbstgesteuerter Tätigkeit.</a:t>
            </a:r>
          </a:p>
          <a:p>
            <a:r>
              <a:rPr lang="de-DE" dirty="0"/>
              <a:t>Maß der Selbstorganisation und -tätigkeit variabel.</a:t>
            </a:r>
          </a:p>
          <a:p>
            <a:pPr marL="0" indent="0">
              <a:buNone/>
            </a:pPr>
            <a:endParaRPr lang="de-DE" dirty="0"/>
          </a:p>
          <a:p>
            <a:pPr marL="0" indent="0">
              <a:buNone/>
            </a:pPr>
            <a:r>
              <a:rPr lang="de-DE" b="1" dirty="0"/>
              <a:t>Praxisempfehlungen [</a:t>
            </a:r>
            <a:r>
              <a:rPr lang="de-DE" b="1" dirty="0" err="1"/>
              <a:t>Hubwieser</a:t>
            </a:r>
            <a:r>
              <a:rPr lang="de-DE" b="1" dirty="0"/>
              <a:t>, 2007]:</a:t>
            </a:r>
          </a:p>
          <a:p>
            <a:r>
              <a:rPr lang="de-DE" dirty="0"/>
              <a:t>Ermöglichung aktiver Auseinandersetzung mit dem Stoff.  </a:t>
            </a:r>
          </a:p>
          <a:p>
            <a:r>
              <a:rPr lang="de-DE" dirty="0"/>
              <a:t>Angebot „wirklichkeitsnaher Lernumgebungen“.</a:t>
            </a:r>
          </a:p>
          <a:p>
            <a:r>
              <a:rPr lang="de-DE" dirty="0"/>
              <a:t>Förderung der selbstständigen Erschließens von Lösungsmethoden.</a:t>
            </a:r>
          </a:p>
          <a:p>
            <a:r>
              <a:rPr lang="de-DE" dirty="0"/>
              <a:t>Reaktion auf Bedürfnisse der Lernenden z.B. durch Angebot wechselnder Perspektiven</a:t>
            </a:r>
          </a:p>
        </p:txBody>
      </p:sp>
    </p:spTree>
    <p:extLst>
      <p:ext uri="{BB962C8B-B14F-4D97-AF65-F5344CB8AC3E}">
        <p14:creationId xmlns:p14="http://schemas.microsoft.com/office/powerpoint/2010/main" val="741273777"/>
      </p:ext>
    </p:extLst>
  </p:cSld>
  <p:clrMapOvr>
    <a:masterClrMapping/>
  </p:clrMapOvr>
</p:sld>
</file>

<file path=ppt/theme/theme1.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2936</Words>
  <Application>Microsoft Macintosh PowerPoint</Application>
  <PresentationFormat>Widescreen</PresentationFormat>
  <Paragraphs>440</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Symbol</vt:lpstr>
      <vt:lpstr>Times New Roman</vt:lpstr>
      <vt:lpstr>1_Office</vt:lpstr>
      <vt:lpstr>Tutorenschulung Informatik Kapitel 2: Elementare Aspekte der Vermittlung von Informatik</vt:lpstr>
      <vt:lpstr>Lernen als Informationsverarbeitung</vt:lpstr>
      <vt:lpstr>Ausblick - I</vt:lpstr>
      <vt:lpstr>Ausblick - II</vt:lpstr>
      <vt:lpstr>Lerntheorie - I</vt:lpstr>
      <vt:lpstr>Lerntheorien - II</vt:lpstr>
      <vt:lpstr>Lerntheorien - III</vt:lpstr>
      <vt:lpstr>Lerntheorien - IV</vt:lpstr>
      <vt:lpstr>Lerntheorien - V</vt:lpstr>
      <vt:lpstr>Lerntheorien - VI</vt:lpstr>
      <vt:lpstr>Fundamentale Ideen der Informatik</vt:lpstr>
      <vt:lpstr>Rückblick</vt:lpstr>
      <vt:lpstr>Transferleistungen</vt:lpstr>
      <vt:lpstr>Das Horizontalkriterium</vt:lpstr>
      <vt:lpstr>Das Vertikalkriterium</vt:lpstr>
      <vt:lpstr>Das  Zeitkriterium</vt:lpstr>
      <vt:lpstr>Das Sinnkriterium</vt:lpstr>
      <vt:lpstr>Definition</vt:lpstr>
      <vt:lpstr>Vermittlung fundamentaler Ideen</vt:lpstr>
      <vt:lpstr>Vorteile</vt:lpstr>
      <vt:lpstr>Beispiel: worst-case Analyse</vt:lpstr>
      <vt:lpstr>Auffinden fundamentaler Ideen</vt:lpstr>
      <vt:lpstr>Motivation: Software Life Cycle</vt:lpstr>
      <vt:lpstr>Masteridee: Strukturierte Zerlegung</vt:lpstr>
      <vt:lpstr>Masteridee: Algorithmisierung</vt:lpstr>
      <vt:lpstr>Motivation: Rechnerarchitektur</vt:lpstr>
      <vt:lpstr>Masteridee: Sprache</vt:lpstr>
      <vt:lpstr>Zusammenfassung</vt:lpstr>
      <vt:lpstr>Die „Great Principles of Computing“</vt:lpstr>
      <vt:lpstr>Kerntechnologien der Informatik</vt:lpstr>
      <vt:lpstr>Mechaniken der Informatik</vt:lpstr>
      <vt:lpstr>Perspektiven auf die Fachinhalte</vt:lpstr>
      <vt:lpstr>Entwurfsrichtlinien der Informatik</vt:lpstr>
      <vt:lpstr>Praktiken der Informatik</vt:lpstr>
      <vt:lpstr>„Great Principles of Computing“: Zusammenfassung</vt:lpstr>
      <vt:lpstr>Zusammenfassung</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Tutorenschulung Informatik Kapitel 1: Qualitätsmerkmale guten Unterrichts</dc:title>
  <dc:creator>Carstens, Franziska</dc:creator>
  <cp:lastModifiedBy>Jan Vahrenhold</cp:lastModifiedBy>
  <cp:revision>72</cp:revision>
  <dcterms:created xsi:type="dcterms:W3CDTF">2018-11-05T09:30:51Z</dcterms:created>
  <dcterms:modified xsi:type="dcterms:W3CDTF">2019-02-21T13:32:58Z</dcterms:modified>
</cp:coreProperties>
</file>