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media/image2.jpg" ContentType="image/jpeg"/>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64"/>
    <p:restoredTop sz="94633"/>
  </p:normalViewPr>
  <p:slideViewPr>
    <p:cSldViewPr snapToGrid="0">
      <p:cViewPr>
        <p:scale>
          <a:sx n="114" d="100"/>
          <a:sy n="114" d="100"/>
        </p:scale>
        <p:origin x="1728" y="23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B35775-61C2-4472-93D4-257184379C4C}" type="datetimeFigureOut">
              <a:rPr lang="de-DE" smtClean="0"/>
              <a:t>21.02.19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161DE5-91D5-4ECA-A716-0ADCFBA794D8}" type="slidenum">
              <a:rPr lang="de-DE" smtClean="0"/>
              <a:t>‹#›</a:t>
            </a:fld>
            <a:endParaRPr lang="de-DE"/>
          </a:p>
        </p:txBody>
      </p:sp>
    </p:spTree>
    <p:extLst>
      <p:ext uri="{BB962C8B-B14F-4D97-AF65-F5344CB8AC3E}">
        <p14:creationId xmlns:p14="http://schemas.microsoft.com/office/powerpoint/2010/main" val="2057831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38161DE5-91D5-4ECA-A716-0ADCFBA794D8}" type="slidenum">
              <a:rPr lang="de-DE" smtClean="0"/>
              <a:t>6</a:t>
            </a:fld>
            <a:endParaRPr lang="de-DE"/>
          </a:p>
        </p:txBody>
      </p:sp>
    </p:spTree>
    <p:extLst>
      <p:ext uri="{BB962C8B-B14F-4D97-AF65-F5344CB8AC3E}">
        <p14:creationId xmlns:p14="http://schemas.microsoft.com/office/powerpoint/2010/main" val="191811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537535"/>
          </a:xfrm>
        </p:spPr>
        <p:txBody>
          <a:bodyPr anchor="b">
            <a:normAutofit/>
          </a:bodyPr>
          <a:lstStyle>
            <a:lvl1pPr algn="ctr">
              <a:defRPr sz="4000">
                <a:latin typeface="+mn-lt"/>
              </a:defRPr>
            </a:lvl1pPr>
          </a:lstStyle>
          <a:p>
            <a:r>
              <a:rPr lang="de-DE" dirty="0"/>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Tree>
    <p:extLst>
      <p:ext uri="{BB962C8B-B14F-4D97-AF65-F5344CB8AC3E}">
        <p14:creationId xmlns:p14="http://schemas.microsoft.com/office/powerpoint/2010/main" val="225292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5" name="Foliennummernplatzhalter 4"/>
          <p:cNvSpPr>
            <a:spLocks noGrp="1"/>
          </p:cNvSpPr>
          <p:nvPr>
            <p:ph type="sldNum" sz="quarter" idx="12"/>
          </p:nvPr>
        </p:nvSpPr>
        <p:spPr/>
        <p:txBody>
          <a:bodyPr/>
          <a:lstStyle/>
          <a:p>
            <a:fld id="{31FC9972-F4DB-4390-B5B8-B6188D47A40F}" type="slidenum">
              <a:rPr lang="de-DE" smtClean="0"/>
              <a:t>‹#›</a:t>
            </a:fld>
            <a:endParaRPr lang="de-DE"/>
          </a:p>
        </p:txBody>
      </p:sp>
      <p:sp>
        <p:nvSpPr>
          <p:cNvPr id="6" name="Textfeld 5"/>
          <p:cNvSpPr txBox="1"/>
          <p:nvPr userDrawn="1"/>
        </p:nvSpPr>
        <p:spPr>
          <a:xfrm>
            <a:off x="5668108" y="6477000"/>
            <a:ext cx="6523892" cy="338554"/>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de-DE" sz="1600" dirty="0"/>
              <a:t>Tutorenschulung – Kapitel 1: Qualitätsmerkmale guten Unterrichts</a:t>
            </a:r>
          </a:p>
        </p:txBody>
      </p:sp>
    </p:spTree>
    <p:extLst>
      <p:ext uri="{BB962C8B-B14F-4D97-AF65-F5344CB8AC3E}">
        <p14:creationId xmlns:p14="http://schemas.microsoft.com/office/powerpoint/2010/main" val="237333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814135" y="365126"/>
            <a:ext cx="10539663" cy="404896"/>
          </a:xfrm>
        </p:spPr>
        <p:txBody>
          <a:bodyPr/>
          <a:lstStyle/>
          <a:p>
            <a:r>
              <a:rPr lang="de-DE"/>
              <a:t>Titelmasterformat durch Klicken bearbeiten</a:t>
            </a:r>
          </a:p>
        </p:txBody>
      </p:sp>
      <p:sp>
        <p:nvSpPr>
          <p:cNvPr id="4" name="Foliennummernplatzhalter 3"/>
          <p:cNvSpPr>
            <a:spLocks noGrp="1"/>
          </p:cNvSpPr>
          <p:nvPr>
            <p:ph type="sldNum" sz="quarter" idx="11"/>
          </p:nvPr>
        </p:nvSpPr>
        <p:spPr>
          <a:xfrm>
            <a:off x="11353799" y="365126"/>
            <a:ext cx="798095" cy="404896"/>
          </a:xfrm>
        </p:spPr>
        <p:txBody>
          <a:bodyPr/>
          <a:lstStyle>
            <a:lvl1pPr algn="r">
              <a:defRPr sz="1600"/>
            </a:lvl1pPr>
          </a:lstStyle>
          <a:p>
            <a:fld id="{726708A8-BD7C-4431-B90E-2C0CFD84E804}" type="slidenum">
              <a:rPr lang="de-DE" smtClean="0"/>
              <a:pPr/>
              <a:t>‹#›</a:t>
            </a:fld>
            <a:endParaRPr lang="de-DE" dirty="0"/>
          </a:p>
        </p:txBody>
      </p:sp>
      <p:sp>
        <p:nvSpPr>
          <p:cNvPr id="8" name="Textfeld 7"/>
          <p:cNvSpPr txBox="1"/>
          <p:nvPr userDrawn="1"/>
        </p:nvSpPr>
        <p:spPr>
          <a:xfrm>
            <a:off x="814136" y="1070811"/>
            <a:ext cx="10539663" cy="5077326"/>
          </a:xfrm>
          <a:prstGeom prst="rect">
            <a:avLst/>
          </a:prstGeom>
          <a:noFill/>
        </p:spPr>
        <p:txBody>
          <a:bodyPr wrap="square" rtlCol="0">
            <a:spAutoFit/>
          </a:bodyPr>
          <a:lstStyle/>
          <a:p>
            <a:endParaRPr lang="de-DE" dirty="0"/>
          </a:p>
        </p:txBody>
      </p:sp>
      <p:sp>
        <p:nvSpPr>
          <p:cNvPr id="9" name="Textplatzhalter 2"/>
          <p:cNvSpPr>
            <a:spLocks noGrp="1"/>
          </p:cNvSpPr>
          <p:nvPr>
            <p:ph idx="1"/>
          </p:nvPr>
        </p:nvSpPr>
        <p:spPr>
          <a:xfrm>
            <a:off x="814136" y="978235"/>
            <a:ext cx="10539663" cy="5169902"/>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feld 6"/>
          <p:cNvSpPr txBox="1"/>
          <p:nvPr userDrawn="1"/>
        </p:nvSpPr>
        <p:spPr>
          <a:xfrm>
            <a:off x="5668108" y="6477000"/>
            <a:ext cx="6523892" cy="338554"/>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de-DE" sz="1600" dirty="0"/>
              <a:t>Tutorenschulung – Kapitel 1: Qualitätsmerkmale guten Unterrichts</a:t>
            </a:r>
          </a:p>
        </p:txBody>
      </p:sp>
    </p:spTree>
    <p:extLst>
      <p:ext uri="{BB962C8B-B14F-4D97-AF65-F5344CB8AC3E}">
        <p14:creationId xmlns:p14="http://schemas.microsoft.com/office/powerpoint/2010/main" val="264209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7" name="Inhaltsplatzhalter 6"/>
          <p:cNvSpPr>
            <a:spLocks noGrp="1"/>
          </p:cNvSpPr>
          <p:nvPr>
            <p:ph sz="quarter" idx="10" hasCustomPrompt="1"/>
          </p:nvPr>
        </p:nvSpPr>
        <p:spPr>
          <a:xfrm>
            <a:off x="986506" y="769353"/>
            <a:ext cx="10070515" cy="542089"/>
          </a:xfrm>
        </p:spPr>
        <p:txBody>
          <a:bodyPr/>
          <a:lstStyle>
            <a:lvl1pPr marL="0" indent="0">
              <a:buNone/>
              <a:defRPr sz="2800"/>
            </a:lvl1pPr>
          </a:lstStyle>
          <a:p>
            <a:pPr lvl="0"/>
            <a:r>
              <a:rPr lang="de-DE" dirty="0"/>
              <a:t>Überschrift</a:t>
            </a:r>
          </a:p>
        </p:txBody>
      </p:sp>
      <p:sp>
        <p:nvSpPr>
          <p:cNvPr id="9" name="Inhaltsplatzhalter 8"/>
          <p:cNvSpPr>
            <a:spLocks noGrp="1"/>
          </p:cNvSpPr>
          <p:nvPr>
            <p:ph sz="quarter" idx="11" hasCustomPrompt="1"/>
          </p:nvPr>
        </p:nvSpPr>
        <p:spPr>
          <a:xfrm>
            <a:off x="985837" y="1455738"/>
            <a:ext cx="10071183" cy="4464050"/>
          </a:xfrm>
        </p:spPr>
        <p:txBody>
          <a:bodyPr/>
          <a:lstStyle>
            <a:lvl1pPr>
              <a:defRPr sz="2000"/>
            </a:lvl1pPr>
          </a:lstStyle>
          <a:p>
            <a:pPr lvl="0"/>
            <a:r>
              <a:rPr lang="de-DE" dirty="0"/>
              <a:t>Quellen</a:t>
            </a:r>
          </a:p>
        </p:txBody>
      </p:sp>
    </p:spTree>
    <p:extLst>
      <p:ext uri="{BB962C8B-B14F-4D97-AF65-F5344CB8AC3E}">
        <p14:creationId xmlns:p14="http://schemas.microsoft.com/office/powerpoint/2010/main" val="27098732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14136" y="365126"/>
            <a:ext cx="10539664" cy="404896"/>
          </a:xfrm>
          <a:prstGeom prst="rect">
            <a:avLst/>
          </a:prstGeom>
        </p:spPr>
        <p:txBody>
          <a:bodyPr vert="horz" lIns="91440" tIns="45720" rIns="91440" bIns="45720" rtlCol="0" anchor="ctr">
            <a:normAutofit/>
          </a:bodyPr>
          <a:lstStyle/>
          <a:p>
            <a:r>
              <a:rPr lang="de-DE" dirty="0"/>
              <a:t>Titel</a:t>
            </a:r>
          </a:p>
        </p:txBody>
      </p:sp>
      <p:sp>
        <p:nvSpPr>
          <p:cNvPr id="3" name="Textplatzhalter 2"/>
          <p:cNvSpPr>
            <a:spLocks noGrp="1"/>
          </p:cNvSpPr>
          <p:nvPr>
            <p:ph type="body" idx="1"/>
          </p:nvPr>
        </p:nvSpPr>
        <p:spPr>
          <a:xfrm>
            <a:off x="814136" y="914400"/>
            <a:ext cx="10539664" cy="5262563"/>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p:cNvSpPr>
            <a:spLocks noGrp="1"/>
          </p:cNvSpPr>
          <p:nvPr>
            <p:ph type="sldNum" sz="quarter" idx="4"/>
          </p:nvPr>
        </p:nvSpPr>
        <p:spPr>
          <a:xfrm>
            <a:off x="11353800" y="365126"/>
            <a:ext cx="798094" cy="404896"/>
          </a:xfrm>
          <a:prstGeom prst="rect">
            <a:avLst/>
          </a:prstGeom>
        </p:spPr>
        <p:txBody>
          <a:bodyPr vert="horz" lIns="91440" tIns="45720" rIns="91440" bIns="45720" rtlCol="0" anchor="ctr"/>
          <a:lstStyle>
            <a:lvl1pPr algn="ctr">
              <a:defRPr sz="1600">
                <a:solidFill>
                  <a:schemeClr val="tx1"/>
                </a:solidFill>
              </a:defRPr>
            </a:lvl1pPr>
          </a:lstStyle>
          <a:p>
            <a:fld id="{726708A8-BD7C-4431-B90E-2C0CFD84E804}" type="slidenum">
              <a:rPr lang="de-DE" smtClean="0"/>
              <a:pPr/>
              <a:t>‹#›</a:t>
            </a:fld>
            <a:endParaRPr lang="de-DE" dirty="0"/>
          </a:p>
        </p:txBody>
      </p:sp>
    </p:spTree>
    <p:extLst>
      <p:ext uri="{BB962C8B-B14F-4D97-AF65-F5344CB8AC3E}">
        <p14:creationId xmlns:p14="http://schemas.microsoft.com/office/powerpoint/2010/main" val="3969902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r"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creativecommons.org/licenses/by-sa/4.0/" TargetMode="External"/><Relationship Id="rId2" Type="http://schemas.openxmlformats.org/officeDocument/2006/relationships/hyperlink" Target="https://ketti.uni-muenster.de/" TargetMode="Externa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a:t>Tutorenschulung Informatik</a:t>
            </a:r>
            <a:br>
              <a:rPr lang="de-DE" dirty="0"/>
            </a:br>
            <a:r>
              <a:rPr lang="de-DE" dirty="0"/>
              <a:t>Kapitel 1: Qualitätsmerkmale guten Unterrichts</a:t>
            </a:r>
          </a:p>
        </p:txBody>
      </p:sp>
      <p:sp>
        <p:nvSpPr>
          <p:cNvPr id="3" name="Untertitel 2"/>
          <p:cNvSpPr>
            <a:spLocks noGrp="1"/>
          </p:cNvSpPr>
          <p:nvPr>
            <p:ph type="subTitle" idx="1"/>
          </p:nvPr>
        </p:nvSpPr>
        <p:spPr/>
        <p:txBody>
          <a:bodyPr>
            <a:normAutofit/>
          </a:bodyPr>
          <a:lstStyle/>
          <a:p>
            <a:r>
              <a:rPr lang="de-DE" dirty="0"/>
              <a:t>Jan </a:t>
            </a:r>
            <a:r>
              <a:rPr lang="de-DE" dirty="0" err="1"/>
              <a:t>Vahrenhold</a:t>
            </a:r>
            <a:endParaRPr lang="de-DE" dirty="0"/>
          </a:p>
          <a:p>
            <a:r>
              <a:rPr lang="de-DE" dirty="0"/>
              <a:t>Institut für Informatik</a:t>
            </a:r>
          </a:p>
          <a:p>
            <a:r>
              <a:rPr lang="de-DE" dirty="0"/>
              <a:t>Westfälische Wilhelms-Universität Münster</a:t>
            </a:r>
          </a:p>
        </p:txBody>
      </p:sp>
    </p:spTree>
    <p:extLst>
      <p:ext uri="{BB962C8B-B14F-4D97-AF65-F5344CB8AC3E}">
        <p14:creationId xmlns:p14="http://schemas.microsoft.com/office/powerpoint/2010/main" val="3626611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Methodenvielfalt - 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10</a:t>
            </a:fld>
            <a:endParaRPr lang="de-DE" dirty="0"/>
          </a:p>
        </p:txBody>
      </p:sp>
      <p:pic>
        <p:nvPicPr>
          <p:cNvPr id="6" name="Inhaltsplatzhalt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45748" y="1567190"/>
            <a:ext cx="7676436" cy="4387153"/>
          </a:xfrm>
        </p:spPr>
      </p:pic>
      <p:sp>
        <p:nvSpPr>
          <p:cNvPr id="7" name="Textfeld 6"/>
          <p:cNvSpPr txBox="1"/>
          <p:nvPr/>
        </p:nvSpPr>
        <p:spPr>
          <a:xfrm>
            <a:off x="814135" y="1069088"/>
            <a:ext cx="4408794" cy="400110"/>
          </a:xfrm>
          <a:prstGeom prst="rect">
            <a:avLst/>
          </a:prstGeom>
          <a:noFill/>
        </p:spPr>
        <p:txBody>
          <a:bodyPr wrap="square" rtlCol="0">
            <a:spAutoFit/>
          </a:bodyPr>
          <a:lstStyle/>
          <a:p>
            <a:r>
              <a:rPr lang="de-DE" sz="2000" b="1" dirty="0"/>
              <a:t>Mikro-, </a:t>
            </a:r>
            <a:r>
              <a:rPr lang="de-DE" sz="2000" b="1" dirty="0" err="1"/>
              <a:t>Meso</a:t>
            </a:r>
            <a:r>
              <a:rPr lang="de-DE" sz="2000" b="1" dirty="0"/>
              <a:t>- und Makromethodik:</a:t>
            </a:r>
          </a:p>
        </p:txBody>
      </p:sp>
      <p:sp>
        <p:nvSpPr>
          <p:cNvPr id="8" name="Textfeld 7"/>
          <p:cNvSpPr txBox="1"/>
          <p:nvPr/>
        </p:nvSpPr>
        <p:spPr>
          <a:xfrm>
            <a:off x="7267852" y="6000484"/>
            <a:ext cx="4408794" cy="400110"/>
          </a:xfrm>
          <a:prstGeom prst="rect">
            <a:avLst/>
          </a:prstGeom>
          <a:noFill/>
        </p:spPr>
        <p:txBody>
          <a:bodyPr wrap="square" rtlCol="0">
            <a:spAutoFit/>
          </a:bodyPr>
          <a:lstStyle/>
          <a:p>
            <a:pPr algn="r"/>
            <a:r>
              <a:rPr lang="de-DE" sz="2000" dirty="0"/>
              <a:t>Quelle: [Meyer, 2007, S. 75]</a:t>
            </a:r>
          </a:p>
        </p:txBody>
      </p:sp>
    </p:spTree>
    <p:extLst>
      <p:ext uri="{BB962C8B-B14F-4D97-AF65-F5344CB8AC3E}">
        <p14:creationId xmlns:p14="http://schemas.microsoft.com/office/powerpoint/2010/main" val="524941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Methodenvielfalt - II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11</a:t>
            </a:fld>
            <a:endParaRPr lang="de-DE" dirty="0"/>
          </a:p>
        </p:txBody>
      </p:sp>
      <p:sp>
        <p:nvSpPr>
          <p:cNvPr id="5" name="Inhaltsplatzhalter 4"/>
          <p:cNvSpPr>
            <a:spLocks noGrp="1"/>
          </p:cNvSpPr>
          <p:nvPr>
            <p:ph idx="1"/>
          </p:nvPr>
        </p:nvSpPr>
        <p:spPr>
          <a:xfrm>
            <a:off x="814137" y="978235"/>
            <a:ext cx="7229484" cy="5169902"/>
          </a:xfrm>
        </p:spPr>
        <p:txBody>
          <a:bodyPr>
            <a:normAutofit/>
          </a:bodyPr>
          <a:lstStyle/>
          <a:p>
            <a:pPr marL="0" indent="0">
              <a:buNone/>
            </a:pPr>
            <a:r>
              <a:rPr lang="de-DE" sz="2000" b="1" dirty="0"/>
              <a:t>Definition 1.4 ([Meyer, 2007])</a:t>
            </a:r>
          </a:p>
          <a:p>
            <a:pPr marL="0" indent="0">
              <a:buNone/>
            </a:pPr>
            <a:r>
              <a:rPr lang="de-DE" sz="2000" b="1" dirty="0">
                <a:solidFill>
                  <a:srgbClr val="0070C0"/>
                </a:solidFill>
              </a:rPr>
              <a:t>Methodenvielfalt</a:t>
            </a:r>
            <a:r>
              <a:rPr lang="de-DE" sz="2000" dirty="0"/>
              <a:t> liegt unter folgenden Bedingungen vor:</a:t>
            </a:r>
          </a:p>
          <a:p>
            <a:pPr marL="457200" indent="-457200">
              <a:buFont typeface="+mj-lt"/>
              <a:buAutoNum type="arabicPeriod"/>
            </a:pPr>
            <a:r>
              <a:rPr lang="de-DE" sz="2000" dirty="0"/>
              <a:t>Der Reichtum der verfügbaren Inszenierungstechniken wird genutzt.</a:t>
            </a:r>
          </a:p>
          <a:p>
            <a:pPr marL="457200" indent="-457200">
              <a:buFont typeface="+mj-lt"/>
              <a:buAutoNum type="arabicPeriod"/>
            </a:pPr>
            <a:r>
              <a:rPr lang="de-DE" sz="2000" dirty="0"/>
              <a:t>Es wird eine Vielzahl an Handlungsmustern eingesetzt.</a:t>
            </a:r>
          </a:p>
          <a:p>
            <a:pPr marL="457200" indent="-457200">
              <a:buFont typeface="+mj-lt"/>
              <a:buAutoNum type="arabicPeriod"/>
            </a:pPr>
            <a:r>
              <a:rPr lang="de-DE" sz="2000" dirty="0"/>
              <a:t>Die Verlaufsformen werden variabel gestaltet.</a:t>
            </a:r>
          </a:p>
          <a:p>
            <a:pPr marL="457200" indent="-457200">
              <a:buFont typeface="+mj-lt"/>
              <a:buAutoNum type="arabicPeriod"/>
            </a:pPr>
            <a:r>
              <a:rPr lang="de-DE" sz="2000" dirty="0"/>
              <a:t>Das Gewicht der Grundformen wird ausbalanciert.</a:t>
            </a:r>
          </a:p>
          <a:p>
            <a:pPr marL="0" indent="0">
              <a:buNone/>
            </a:pPr>
            <a:endParaRPr lang="de-DE" sz="2000" dirty="0"/>
          </a:p>
          <a:p>
            <a:pPr marL="0" indent="0">
              <a:buNone/>
            </a:pPr>
            <a:r>
              <a:rPr lang="de-DE" sz="2000" b="1" dirty="0"/>
              <a:t>Weiterführende Literatur</a:t>
            </a:r>
            <a:r>
              <a:rPr lang="de-DE" sz="2000" dirty="0"/>
              <a:t>:</a:t>
            </a:r>
          </a:p>
          <a:p>
            <a:r>
              <a:rPr lang="de-DE" sz="2000" dirty="0"/>
              <a:t>Theorie: [Meyer, 2002]; Praxis: [Meyer, 2003].</a:t>
            </a:r>
          </a:p>
          <a:p>
            <a:r>
              <a:rPr lang="de-DE" sz="2000" dirty="0"/>
              <a:t>Professionsorientierung und Evaluation: [Helmke, 2009].</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1502" y="2210429"/>
            <a:ext cx="3609145" cy="2158171"/>
          </a:xfrm>
          <a:prstGeom prst="rect">
            <a:avLst/>
          </a:prstGeom>
        </p:spPr>
      </p:pic>
      <p:sp>
        <p:nvSpPr>
          <p:cNvPr id="7" name="Textfeld 7">
            <a:extLst>
              <a:ext uri="{FF2B5EF4-FFF2-40B4-BE49-F238E27FC236}">
                <a16:creationId xmlns:a16="http://schemas.microsoft.com/office/drawing/2014/main" id="{4CEE184C-C9D0-D84C-BAF8-80B42E550890}"/>
              </a:ext>
            </a:extLst>
          </p:cNvPr>
          <p:cNvSpPr txBox="1"/>
          <p:nvPr/>
        </p:nvSpPr>
        <p:spPr>
          <a:xfrm>
            <a:off x="7267852" y="6000484"/>
            <a:ext cx="4408794" cy="400110"/>
          </a:xfrm>
          <a:prstGeom prst="rect">
            <a:avLst/>
          </a:prstGeom>
          <a:noFill/>
        </p:spPr>
        <p:txBody>
          <a:bodyPr wrap="square" rtlCol="0">
            <a:spAutoFit/>
          </a:bodyPr>
          <a:lstStyle/>
          <a:p>
            <a:pPr algn="r"/>
            <a:r>
              <a:rPr lang="de-DE" sz="2000" dirty="0"/>
              <a:t>Quelle: [Meyer, 2007, S. 75]</a:t>
            </a:r>
          </a:p>
        </p:txBody>
      </p:sp>
    </p:spTree>
    <p:extLst>
      <p:ext uri="{BB962C8B-B14F-4D97-AF65-F5344CB8AC3E}">
        <p14:creationId xmlns:p14="http://schemas.microsoft.com/office/powerpoint/2010/main" val="3676681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Zusammenfassung</a:t>
            </a:r>
          </a:p>
        </p:txBody>
      </p:sp>
      <p:sp>
        <p:nvSpPr>
          <p:cNvPr id="4" name="Foliennummernplatzhalter 3"/>
          <p:cNvSpPr>
            <a:spLocks noGrp="1"/>
          </p:cNvSpPr>
          <p:nvPr>
            <p:ph type="sldNum" sz="quarter" idx="11"/>
          </p:nvPr>
        </p:nvSpPr>
        <p:spPr/>
        <p:txBody>
          <a:bodyPr/>
          <a:lstStyle/>
          <a:p>
            <a:fld id="{726708A8-BD7C-4431-B90E-2C0CFD84E804}" type="slidenum">
              <a:rPr lang="de-DE" smtClean="0"/>
              <a:pPr/>
              <a:t>12</a:t>
            </a:fld>
            <a:endParaRPr lang="de-DE" dirty="0"/>
          </a:p>
        </p:txBody>
      </p:sp>
      <p:sp>
        <p:nvSpPr>
          <p:cNvPr id="5" name="Inhaltsplatzhalter 4"/>
          <p:cNvSpPr>
            <a:spLocks noGrp="1"/>
          </p:cNvSpPr>
          <p:nvPr>
            <p:ph idx="1"/>
          </p:nvPr>
        </p:nvSpPr>
        <p:spPr/>
        <p:txBody>
          <a:bodyPr>
            <a:normAutofit lnSpcReduction="10000"/>
          </a:bodyPr>
          <a:lstStyle/>
          <a:p>
            <a:pPr marL="0" indent="0">
              <a:buNone/>
            </a:pPr>
            <a:r>
              <a:rPr lang="de-DE" sz="2200" b="1" dirty="0"/>
              <a:t>Transparente Leistungserwartungen:</a:t>
            </a:r>
          </a:p>
          <a:p>
            <a:r>
              <a:rPr lang="de-DE" sz="2200" dirty="0"/>
              <a:t>Orientierung an gültigen Richtlinien bzw. Standards.</a:t>
            </a:r>
          </a:p>
          <a:p>
            <a:r>
              <a:rPr lang="de-DE" sz="2200" dirty="0"/>
              <a:t>Verständliche Kommunikation der Leistungserwartungen.</a:t>
            </a:r>
          </a:p>
          <a:p>
            <a:r>
              <a:rPr lang="de-DE" sz="2200" dirty="0"/>
              <a:t>Zügige und differenzierte Rückmeldungen zum Lernfortschritt.</a:t>
            </a:r>
          </a:p>
          <a:p>
            <a:pPr marL="0" indent="0">
              <a:buNone/>
            </a:pPr>
            <a:endParaRPr lang="de-DE" sz="2200" dirty="0"/>
          </a:p>
          <a:p>
            <a:pPr marL="0" indent="0">
              <a:buNone/>
            </a:pPr>
            <a:r>
              <a:rPr lang="de-DE" sz="2200" b="1" dirty="0"/>
              <a:t>Intelligentes Üben:</a:t>
            </a:r>
          </a:p>
          <a:p>
            <a:r>
              <a:rPr lang="de-DE" sz="2200" dirty="0"/>
              <a:t>Häufiges Üben im richtigen Rhythmus. </a:t>
            </a:r>
          </a:p>
          <a:p>
            <a:r>
              <a:rPr lang="de-DE" sz="2200" dirty="0"/>
              <a:t>Passung von Übungsaufgaben zum Lernstand. </a:t>
            </a:r>
          </a:p>
          <a:p>
            <a:r>
              <a:rPr lang="de-DE" sz="2200" dirty="0"/>
              <a:t>(Hilfe bei der) Entwicklung von </a:t>
            </a:r>
            <a:r>
              <a:rPr lang="de-DE" sz="2200" dirty="0" err="1"/>
              <a:t>Übekompetenz</a:t>
            </a:r>
            <a:r>
              <a:rPr lang="de-DE" sz="2200" dirty="0"/>
              <a:t>.</a:t>
            </a:r>
          </a:p>
          <a:p>
            <a:pPr marL="0" indent="0">
              <a:buNone/>
            </a:pPr>
            <a:endParaRPr lang="de-DE" sz="2200" dirty="0"/>
          </a:p>
          <a:p>
            <a:pPr marL="0" indent="0">
              <a:buNone/>
            </a:pPr>
            <a:r>
              <a:rPr lang="de-DE" sz="2200" b="1" dirty="0"/>
              <a:t>Inhaltliche Klarheit:</a:t>
            </a:r>
          </a:p>
          <a:p>
            <a:r>
              <a:rPr lang="de-DE" sz="2200" dirty="0"/>
              <a:t>Verständliche Aufgabenstellung und Ergebnissicherung. </a:t>
            </a:r>
          </a:p>
          <a:p>
            <a:r>
              <a:rPr lang="de-DE" sz="2200" dirty="0"/>
              <a:t> Plausibler Gang der </a:t>
            </a:r>
            <a:r>
              <a:rPr lang="de-DE" sz="2200" dirty="0" err="1"/>
              <a:t>Unterichtseinheit</a:t>
            </a:r>
            <a:r>
              <a:rPr lang="de-DE" sz="2200" dirty="0"/>
              <a:t>.</a:t>
            </a:r>
          </a:p>
          <a:p>
            <a:pPr marL="0" indent="0">
              <a:buNone/>
            </a:pPr>
            <a:endParaRPr lang="de-DE" dirty="0"/>
          </a:p>
        </p:txBody>
      </p:sp>
    </p:spTree>
    <p:extLst>
      <p:ext uri="{BB962C8B-B14F-4D97-AF65-F5344CB8AC3E}">
        <p14:creationId xmlns:p14="http://schemas.microsoft.com/office/powerpoint/2010/main" val="396485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DE" b="1" dirty="0"/>
              <a:t>Literaturverzeichnis</a:t>
            </a:r>
          </a:p>
        </p:txBody>
      </p:sp>
      <p:sp>
        <p:nvSpPr>
          <p:cNvPr id="3" name="Inhaltsplatzhalter 2"/>
          <p:cNvSpPr>
            <a:spLocks noGrp="1"/>
          </p:cNvSpPr>
          <p:nvPr>
            <p:ph sz="quarter" idx="11"/>
          </p:nvPr>
        </p:nvSpPr>
        <p:spPr>
          <a:xfrm>
            <a:off x="985837" y="1455738"/>
            <a:ext cx="10071183" cy="3503720"/>
          </a:xfrm>
        </p:spPr>
        <p:txBody>
          <a:bodyPr/>
          <a:lstStyle/>
          <a:p>
            <a:pPr marL="0" indent="0">
              <a:buNone/>
            </a:pPr>
            <a:r>
              <a:rPr lang="de-DE" b="1" dirty="0"/>
              <a:t>[Helmke, 2009] </a:t>
            </a:r>
            <a:r>
              <a:rPr lang="de-DE" dirty="0"/>
              <a:t>Helmke, Andreas: Unterrichtsqualität und Lehrerprofessionalität – </a:t>
            </a:r>
            <a:r>
              <a:rPr lang="de-DE" i="1" dirty="0"/>
              <a:t>Diagnose, 	Evaluation und  Verbesserung des Unterrichts</a:t>
            </a:r>
            <a:r>
              <a:rPr lang="de-DE" dirty="0"/>
              <a:t>. Klett / </a:t>
            </a:r>
            <a:r>
              <a:rPr lang="de-DE" dirty="0" err="1"/>
              <a:t>Kallmeyer</a:t>
            </a:r>
            <a:r>
              <a:rPr lang="de-DE" dirty="0"/>
              <a:t>, Seelze-</a:t>
            </a:r>
            <a:r>
              <a:rPr lang="de-DE" dirty="0" err="1"/>
              <a:t>Velber</a:t>
            </a:r>
            <a:r>
              <a:rPr lang="de-DE" dirty="0"/>
              <a:t>, 2009.</a:t>
            </a:r>
          </a:p>
          <a:p>
            <a:pPr marL="0" indent="0">
              <a:buNone/>
            </a:pPr>
            <a:r>
              <a:rPr lang="de-DE" b="1" dirty="0"/>
              <a:t>[Jank und Meyer, 2005] </a:t>
            </a:r>
            <a:r>
              <a:rPr lang="de-DE" dirty="0"/>
              <a:t>Jank, Werner und Hilbert Meyer</a:t>
            </a:r>
            <a:r>
              <a:rPr lang="de-DE" i="1" dirty="0"/>
              <a:t>: Didaktische Modelle</a:t>
            </a:r>
            <a:r>
              <a:rPr lang="de-DE" dirty="0"/>
              <a:t>. Cornelsen 	Scriptor, Berlin, 7. Auflage, 2005.</a:t>
            </a:r>
          </a:p>
          <a:p>
            <a:pPr marL="0" indent="0">
              <a:buNone/>
            </a:pPr>
            <a:r>
              <a:rPr lang="de-DE" b="1" dirty="0"/>
              <a:t>[Meyer, 2002] </a:t>
            </a:r>
            <a:r>
              <a:rPr lang="de-DE" dirty="0"/>
              <a:t>Meyer, Hilbert: </a:t>
            </a:r>
            <a:r>
              <a:rPr lang="de-DE" i="1" dirty="0" err="1"/>
              <a:t>UnterrichtsMethoden</a:t>
            </a:r>
            <a:r>
              <a:rPr lang="de-DE" i="1" dirty="0"/>
              <a:t>. I: Theorieband</a:t>
            </a:r>
            <a:r>
              <a:rPr lang="de-DE" dirty="0"/>
              <a:t>. Cornelsen Scriptor, Berlin, 	11. Auflage,  2002.</a:t>
            </a:r>
          </a:p>
          <a:p>
            <a:pPr marL="0" indent="0">
              <a:buNone/>
            </a:pPr>
            <a:r>
              <a:rPr lang="de-DE" b="1" dirty="0"/>
              <a:t>[Meyer, 2003] </a:t>
            </a:r>
            <a:r>
              <a:rPr lang="de-DE" dirty="0"/>
              <a:t>Meyer, Hilbert: </a:t>
            </a:r>
            <a:r>
              <a:rPr lang="de-DE" i="1" dirty="0" err="1"/>
              <a:t>UnterrichtsMethoden</a:t>
            </a:r>
            <a:r>
              <a:rPr lang="de-DE" i="1" dirty="0"/>
              <a:t>. II: Praxisband. </a:t>
            </a:r>
            <a:r>
              <a:rPr lang="de-DE" dirty="0"/>
              <a:t>Cornelsen Scriptor, Berlin, 	12. Auflage,  2003.</a:t>
            </a:r>
          </a:p>
          <a:p>
            <a:pPr marL="0" indent="0">
              <a:buNone/>
            </a:pPr>
            <a:r>
              <a:rPr lang="de-DE" b="1" dirty="0"/>
              <a:t>[Meyer, 2007] </a:t>
            </a:r>
            <a:r>
              <a:rPr lang="de-DE" dirty="0"/>
              <a:t>Meyer, Hilbert: </a:t>
            </a:r>
            <a:r>
              <a:rPr lang="de-DE" i="1" dirty="0"/>
              <a:t>Was ist guter Unterricht?</a:t>
            </a:r>
            <a:r>
              <a:rPr lang="de-DE" dirty="0"/>
              <a:t> Cornelsen Scriptor, Berlin, 4. Auflage, 	2007.</a:t>
            </a:r>
          </a:p>
          <a:p>
            <a:pPr marL="0" indent="0">
              <a:buNone/>
            </a:pPr>
            <a:endParaRPr lang="de-DE" dirty="0"/>
          </a:p>
          <a:p>
            <a:pPr marL="0" indent="0">
              <a:buNone/>
            </a:pPr>
            <a:endParaRPr lang="de-DE" dirty="0"/>
          </a:p>
        </p:txBody>
      </p:sp>
      <p:sp>
        <p:nvSpPr>
          <p:cNvPr id="4" name="Rectangle 3">
            <a:extLst>
              <a:ext uri="{FF2B5EF4-FFF2-40B4-BE49-F238E27FC236}">
                <a16:creationId xmlns:a16="http://schemas.microsoft.com/office/drawing/2014/main" id="{C3009CC5-945A-4C4D-8379-A59D10EDE5C1}"/>
              </a:ext>
            </a:extLst>
          </p:cNvPr>
          <p:cNvSpPr/>
          <p:nvPr/>
        </p:nvSpPr>
        <p:spPr>
          <a:xfrm>
            <a:off x="985837" y="5103754"/>
            <a:ext cx="2142702" cy="523220"/>
          </a:xfrm>
          <a:prstGeom prst="rect">
            <a:avLst/>
          </a:prstGeom>
        </p:spPr>
        <p:txBody>
          <a:bodyPr wrap="none">
            <a:spAutoFit/>
          </a:bodyPr>
          <a:lstStyle/>
          <a:p>
            <a:r>
              <a:rPr lang="de-DE" sz="2800" b="1" dirty="0"/>
              <a:t>Bildnachweis</a:t>
            </a:r>
            <a:endParaRPr lang="de-DE" b="1" dirty="0"/>
          </a:p>
        </p:txBody>
      </p:sp>
      <p:sp>
        <p:nvSpPr>
          <p:cNvPr id="5" name="Inhaltsplatzhalter 2">
            <a:extLst>
              <a:ext uri="{FF2B5EF4-FFF2-40B4-BE49-F238E27FC236}">
                <a16:creationId xmlns:a16="http://schemas.microsoft.com/office/drawing/2014/main" id="{FEE1D828-8AE5-2047-BE8E-DBDBEF923906}"/>
              </a:ext>
            </a:extLst>
          </p:cNvPr>
          <p:cNvSpPr txBox="1">
            <a:spLocks/>
          </p:cNvSpPr>
          <p:nvPr/>
        </p:nvSpPr>
        <p:spPr>
          <a:xfrm>
            <a:off x="985836" y="5684288"/>
            <a:ext cx="10071183" cy="32896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b="1" dirty="0"/>
              <a:t>Folie 2: </a:t>
            </a:r>
            <a:r>
              <a:rPr lang="de-DE" sz="1800" dirty="0"/>
              <a:t>https://</a:t>
            </a:r>
            <a:r>
              <a:rPr lang="de-DE" sz="1800" dirty="0" err="1"/>
              <a:t>de.wikipedia.org</a:t>
            </a:r>
            <a:r>
              <a:rPr lang="de-DE" sz="1800" dirty="0"/>
              <a:t>/</a:t>
            </a:r>
            <a:r>
              <a:rPr lang="de-DE" sz="1800" dirty="0" err="1"/>
              <a:t>wiki</a:t>
            </a:r>
            <a:r>
              <a:rPr lang="de-DE" sz="1800" dirty="0"/>
              <a:t>/Datei:Hilbert_Meyer_Oldenburg_2006.jpg</a:t>
            </a:r>
          </a:p>
        </p:txBody>
      </p:sp>
    </p:spTree>
    <p:extLst>
      <p:ext uri="{BB962C8B-B14F-4D97-AF65-F5344CB8AC3E}">
        <p14:creationId xmlns:p14="http://schemas.microsoft.com/office/powerpoint/2010/main" val="2279968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EA0F2E-B92F-414E-A138-ED0D1F4F710F}"/>
              </a:ext>
            </a:extLst>
          </p:cNvPr>
          <p:cNvSpPr>
            <a:spLocks noGrp="1"/>
          </p:cNvSpPr>
          <p:nvPr>
            <p:ph sz="quarter" idx="10"/>
          </p:nvPr>
        </p:nvSpPr>
        <p:spPr/>
        <p:txBody>
          <a:bodyPr/>
          <a:lstStyle/>
          <a:p>
            <a:r>
              <a:rPr lang="de-DE" dirty="0"/>
              <a:t>Hinweise</a:t>
            </a:r>
          </a:p>
        </p:txBody>
      </p:sp>
      <p:sp>
        <p:nvSpPr>
          <p:cNvPr id="3" name="Content Placeholder 2">
            <a:extLst>
              <a:ext uri="{FF2B5EF4-FFF2-40B4-BE49-F238E27FC236}">
                <a16:creationId xmlns:a16="http://schemas.microsoft.com/office/drawing/2014/main" id="{950DA1B0-D565-F54C-81FF-A84B8706DFDE}"/>
              </a:ext>
            </a:extLst>
          </p:cNvPr>
          <p:cNvSpPr>
            <a:spLocks noGrp="1"/>
          </p:cNvSpPr>
          <p:nvPr>
            <p:ph sz="quarter" idx="11"/>
          </p:nvPr>
        </p:nvSpPr>
        <p:spPr>
          <a:xfrm>
            <a:off x="3537679" y="1455738"/>
            <a:ext cx="7519341" cy="1287462"/>
          </a:xfrm>
        </p:spPr>
        <p:txBody>
          <a:bodyPr>
            <a:normAutofit/>
          </a:bodyPr>
          <a:lstStyle/>
          <a:p>
            <a:pPr marL="0" indent="0">
              <a:buNone/>
            </a:pPr>
            <a:r>
              <a:rPr lang="de-DE" dirty="0"/>
              <a:t>Materialien zur Tutorenschulung </a:t>
            </a:r>
            <a:r>
              <a:rPr lang="de-DE" dirty="0" err="1"/>
              <a:t>by</a:t>
            </a:r>
            <a:r>
              <a:rPr lang="de-DE" dirty="0"/>
              <a:t> </a:t>
            </a:r>
            <a:r>
              <a:rPr lang="de-DE" dirty="0">
                <a:hlinkClick r:id="rId2"/>
              </a:rPr>
              <a:t>Projekt KETTI: Kompetenzentwicklung von Tutorinnen und Tutoren in der Informatik</a:t>
            </a:r>
            <a:r>
              <a:rPr lang="de-DE" dirty="0"/>
              <a:t> </a:t>
            </a:r>
            <a:r>
              <a:rPr lang="de-DE" dirty="0" err="1"/>
              <a:t>is</a:t>
            </a:r>
            <a:r>
              <a:rPr lang="de-DE" dirty="0"/>
              <a:t> </a:t>
            </a:r>
            <a:r>
              <a:rPr lang="de-DE" dirty="0" err="1"/>
              <a:t>licensed</a:t>
            </a:r>
            <a:r>
              <a:rPr lang="de-DE" dirty="0"/>
              <a:t> </a:t>
            </a:r>
            <a:r>
              <a:rPr lang="de-DE" dirty="0" err="1"/>
              <a:t>under</a:t>
            </a:r>
            <a:r>
              <a:rPr lang="de-DE" dirty="0"/>
              <a:t> a </a:t>
            </a:r>
            <a:r>
              <a:rPr lang="de-DE" dirty="0">
                <a:hlinkClick r:id="rId3"/>
              </a:rPr>
              <a:t>Creative Commons Attribution-ShareAlike 4.0 International License</a:t>
            </a:r>
            <a:r>
              <a:rPr lang="de-DE" dirty="0"/>
              <a:t>.</a:t>
            </a:r>
          </a:p>
        </p:txBody>
      </p:sp>
      <p:pic>
        <p:nvPicPr>
          <p:cNvPr id="1026" name="Picture 2" descr="Creative Commons License">
            <a:extLst>
              <a:ext uri="{FF2B5EF4-FFF2-40B4-BE49-F238E27FC236}">
                <a16:creationId xmlns:a16="http://schemas.microsoft.com/office/drawing/2014/main" id="{EEFCD78B-D93F-5943-A7BA-BD27BC7EEE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8497" y="1505758"/>
            <a:ext cx="1352296" cy="47637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3D0CDE6-83C2-6D4C-9848-73FA6EBFFDD7}"/>
              </a:ext>
            </a:extLst>
          </p:cNvPr>
          <p:cNvPicPr>
            <a:picLocks noChangeAspect="1"/>
          </p:cNvPicPr>
          <p:nvPr/>
        </p:nvPicPr>
        <p:blipFill>
          <a:blip r:embed="rId5"/>
          <a:stretch>
            <a:fillRect/>
          </a:stretch>
        </p:blipFill>
        <p:spPr>
          <a:xfrm>
            <a:off x="892160" y="2920818"/>
            <a:ext cx="2363192" cy="1677866"/>
          </a:xfrm>
          <a:prstGeom prst="rect">
            <a:avLst/>
          </a:prstGeom>
        </p:spPr>
      </p:pic>
      <p:sp>
        <p:nvSpPr>
          <p:cNvPr id="6" name="Content Placeholder 2">
            <a:extLst>
              <a:ext uri="{FF2B5EF4-FFF2-40B4-BE49-F238E27FC236}">
                <a16:creationId xmlns:a16="http://schemas.microsoft.com/office/drawing/2014/main" id="{FD419646-3543-494B-BCA2-0C8BADDCDAED}"/>
              </a:ext>
            </a:extLst>
          </p:cNvPr>
          <p:cNvSpPr txBox="1">
            <a:spLocks/>
          </p:cNvSpPr>
          <p:nvPr/>
        </p:nvSpPr>
        <p:spPr>
          <a:xfrm>
            <a:off x="3537678" y="2977099"/>
            <a:ext cx="7519341" cy="1561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dirty="0"/>
              <a:t>Das Vorhaben wurde im Rahmen der Förderbekanntmachung “Begleitforschung zum Qualitätspakt Lehre” aus Mitteln des Bundesministeriums für Bildung und Forschung unter dem Förderkennzeichen 01PB14007A gefördert. Die Verantwortung für den Inhalt dieser Veröffentlichung liegt beim Autor.</a:t>
            </a:r>
          </a:p>
          <a:p>
            <a:pPr marL="0" indent="0">
              <a:buFont typeface="Arial" panose="020B0604020202020204" pitchFamily="34" charset="0"/>
              <a:buNone/>
            </a:pPr>
            <a:endParaRPr lang="de-DE" dirty="0"/>
          </a:p>
        </p:txBody>
      </p:sp>
    </p:spTree>
    <p:extLst>
      <p:ext uri="{BB962C8B-B14F-4D97-AF65-F5344CB8AC3E}">
        <p14:creationId xmlns:p14="http://schemas.microsoft.com/office/powerpoint/2010/main" val="643173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Was ist guter Unterricht?</a:t>
            </a:r>
          </a:p>
        </p:txBody>
      </p:sp>
      <p:sp>
        <p:nvSpPr>
          <p:cNvPr id="4" name="Foliennummernplatzhalter 3"/>
          <p:cNvSpPr>
            <a:spLocks noGrp="1"/>
          </p:cNvSpPr>
          <p:nvPr>
            <p:ph type="sldNum" sz="quarter" idx="11"/>
          </p:nvPr>
        </p:nvSpPr>
        <p:spPr/>
        <p:txBody>
          <a:bodyPr/>
          <a:lstStyle/>
          <a:p>
            <a:fld id="{726708A8-BD7C-4431-B90E-2C0CFD84E804}" type="slidenum">
              <a:rPr lang="de-DE" smtClean="0"/>
              <a:pPr/>
              <a:t>2</a:t>
            </a:fld>
            <a:endParaRPr lang="de-DE" dirty="0"/>
          </a:p>
        </p:txBody>
      </p:sp>
      <p:sp>
        <p:nvSpPr>
          <p:cNvPr id="8" name="object 10"/>
          <p:cNvSpPr txBox="1"/>
          <p:nvPr/>
        </p:nvSpPr>
        <p:spPr>
          <a:xfrm>
            <a:off x="816172" y="2486275"/>
            <a:ext cx="7877809" cy="615553"/>
          </a:xfrm>
          <a:prstGeom prst="rect">
            <a:avLst/>
          </a:prstGeom>
        </p:spPr>
        <p:txBody>
          <a:bodyPr vert="horz" wrap="square" lIns="0" tIns="0" rIns="0" bIns="0" rtlCol="0">
            <a:spAutoFit/>
          </a:bodyPr>
          <a:lstStyle/>
          <a:p>
            <a:pPr marL="12700">
              <a:lnSpc>
                <a:spcPct val="100000"/>
              </a:lnSpc>
            </a:pPr>
            <a:r>
              <a:rPr sz="2000" b="1" spc="-165" dirty="0">
                <a:latin typeface="Arial"/>
                <a:cs typeface="Arial"/>
              </a:rPr>
              <a:t>Was </a:t>
            </a:r>
            <a:r>
              <a:rPr sz="2000" b="1" spc="-35" dirty="0">
                <a:latin typeface="Arial"/>
                <a:cs typeface="Arial"/>
              </a:rPr>
              <a:t>ist </a:t>
            </a:r>
            <a:r>
              <a:rPr sz="2000" b="1" spc="-75" dirty="0" err="1">
                <a:latin typeface="Arial"/>
                <a:cs typeface="Arial"/>
              </a:rPr>
              <a:t>guter</a:t>
            </a:r>
            <a:r>
              <a:rPr sz="2000" b="1" spc="-220" dirty="0">
                <a:latin typeface="Arial"/>
                <a:cs typeface="Arial"/>
              </a:rPr>
              <a:t> </a:t>
            </a:r>
            <a:r>
              <a:rPr sz="2000" b="1" spc="-90" dirty="0" err="1">
                <a:latin typeface="Arial"/>
                <a:cs typeface="Arial"/>
              </a:rPr>
              <a:t>Unterricht</a:t>
            </a:r>
            <a:r>
              <a:rPr sz="2000" b="1" spc="-90" dirty="0">
                <a:latin typeface="Arial"/>
                <a:cs typeface="Arial"/>
              </a:rPr>
              <a:t>?</a:t>
            </a:r>
            <a:endParaRPr lang="de-DE" sz="2000" dirty="0">
              <a:latin typeface="Arial"/>
              <a:cs typeface="Arial"/>
            </a:endParaRPr>
          </a:p>
          <a:p>
            <a:pPr marL="355600" indent="-342900">
              <a:lnSpc>
                <a:spcPct val="100000"/>
              </a:lnSpc>
              <a:buFont typeface="Arial" panose="020B0604020202020204" pitchFamily="34" charset="0"/>
              <a:buChar char="•"/>
            </a:pPr>
            <a:r>
              <a:rPr sz="2000" spc="-75" dirty="0">
                <a:latin typeface="Arial"/>
                <a:cs typeface="Arial"/>
              </a:rPr>
              <a:t>Lehr- </a:t>
            </a:r>
            <a:r>
              <a:rPr sz="2000" spc="20" dirty="0">
                <a:latin typeface="Arial"/>
                <a:cs typeface="Arial"/>
              </a:rPr>
              <a:t>und </a:t>
            </a:r>
            <a:r>
              <a:rPr sz="2000" spc="-40" dirty="0" err="1">
                <a:latin typeface="Arial"/>
                <a:cs typeface="Arial"/>
              </a:rPr>
              <a:t>Praxisbuch</a:t>
            </a:r>
            <a:r>
              <a:rPr sz="2000" spc="-40" dirty="0">
                <a:latin typeface="Arial"/>
                <a:cs typeface="Arial"/>
              </a:rPr>
              <a:t> </a:t>
            </a:r>
            <a:r>
              <a:rPr sz="2000" spc="-180" dirty="0">
                <a:latin typeface="Arial"/>
                <a:cs typeface="Arial"/>
              </a:rPr>
              <a:t>f</a:t>
            </a:r>
            <a:r>
              <a:rPr lang="de-DE" sz="2000" spc="-180" dirty="0">
                <a:latin typeface="Arial"/>
                <a:cs typeface="Arial"/>
              </a:rPr>
              <a:t>ü</a:t>
            </a:r>
            <a:r>
              <a:rPr sz="2000" spc="-180" dirty="0">
                <a:latin typeface="Arial"/>
                <a:cs typeface="Arial"/>
              </a:rPr>
              <a:t>r </a:t>
            </a:r>
            <a:r>
              <a:rPr sz="2000" spc="35" dirty="0">
                <a:latin typeface="Arial"/>
                <a:cs typeface="Arial"/>
              </a:rPr>
              <a:t>die </a:t>
            </a:r>
            <a:r>
              <a:rPr sz="2000" spc="30" baseline="-33096" dirty="0">
                <a:latin typeface="Arial"/>
                <a:cs typeface="Arial"/>
              </a:rPr>
              <a:t>”</a:t>
            </a:r>
            <a:r>
              <a:rPr sz="2000" spc="20" dirty="0">
                <a:latin typeface="Arial"/>
                <a:cs typeface="Arial"/>
              </a:rPr>
              <a:t>zweite</a:t>
            </a:r>
            <a:r>
              <a:rPr sz="2000" spc="-415" dirty="0">
                <a:latin typeface="Arial"/>
                <a:cs typeface="Arial"/>
              </a:rPr>
              <a:t> </a:t>
            </a:r>
            <a:r>
              <a:rPr sz="2000" dirty="0">
                <a:latin typeface="Arial"/>
                <a:cs typeface="Arial"/>
              </a:rPr>
              <a:t>Ausbildungsphase“.</a:t>
            </a:r>
          </a:p>
        </p:txBody>
      </p:sp>
      <p:sp>
        <p:nvSpPr>
          <p:cNvPr id="12" name="Textfeld 11"/>
          <p:cNvSpPr txBox="1"/>
          <p:nvPr/>
        </p:nvSpPr>
        <p:spPr>
          <a:xfrm>
            <a:off x="826171" y="3391298"/>
            <a:ext cx="7877809" cy="1477328"/>
          </a:xfrm>
          <a:prstGeom prst="rect">
            <a:avLst/>
          </a:prstGeom>
          <a:solidFill>
            <a:schemeClr val="bg1">
              <a:lumMod val="95000"/>
            </a:schemeClr>
          </a:solidFill>
          <a:ln>
            <a:solidFill>
              <a:schemeClr val="tx1">
                <a:lumMod val="50000"/>
                <a:lumOff val="50000"/>
              </a:schemeClr>
            </a:solidFill>
          </a:ln>
        </p:spPr>
        <p:txBody>
          <a:bodyPr wrap="square" rtlCol="0">
            <a:spAutoFit/>
          </a:bodyPr>
          <a:lstStyle/>
          <a:p>
            <a:r>
              <a:rPr lang="de-DE" dirty="0"/>
              <a:t>Im Mittelpunkt dieses Buches stehen daher der Versuch, anhand von zehn empirisch abgesicherten […] Gütekriterien realistische Ansprüche an guten Unterricht auszuformulieren und daraus einige Ratschläge zur Unterrichtsgestaltung abzuleiten.</a:t>
            </a:r>
          </a:p>
          <a:p>
            <a:pPr algn="r"/>
            <a:r>
              <a:rPr lang="de-DE" dirty="0"/>
              <a:t>[Meyer, 2007, S.7]</a:t>
            </a:r>
          </a:p>
        </p:txBody>
      </p:sp>
      <p:sp>
        <p:nvSpPr>
          <p:cNvPr id="13" name="Textfeld 12"/>
          <p:cNvSpPr txBox="1"/>
          <p:nvPr/>
        </p:nvSpPr>
        <p:spPr>
          <a:xfrm>
            <a:off x="814135" y="5312454"/>
            <a:ext cx="10539664" cy="646331"/>
          </a:xfrm>
          <a:prstGeom prst="rect">
            <a:avLst/>
          </a:prstGeom>
          <a:solidFill>
            <a:schemeClr val="bg1">
              <a:lumMod val="95000"/>
            </a:schemeClr>
          </a:solidFill>
          <a:ln>
            <a:solidFill>
              <a:schemeClr val="tx1">
                <a:lumMod val="50000"/>
                <a:lumOff val="50000"/>
              </a:schemeClr>
            </a:solidFill>
          </a:ln>
        </p:spPr>
        <p:txBody>
          <a:bodyPr wrap="square" rtlCol="0">
            <a:spAutoFit/>
          </a:bodyPr>
          <a:lstStyle/>
          <a:p>
            <a:r>
              <a:rPr lang="de-DE" dirty="0"/>
              <a:t>Gütekriterien sind keine Rezepte. Vielmehr gilt der Grundsatz „Viele Wege führen nach Rom“.</a:t>
            </a:r>
          </a:p>
          <a:p>
            <a:pPr algn="r"/>
            <a:r>
              <a:rPr lang="de-DE" dirty="0"/>
              <a:t>[Meyer, 2007, S.7]</a:t>
            </a:r>
          </a:p>
        </p:txBody>
      </p:sp>
      <p:sp>
        <p:nvSpPr>
          <p:cNvPr id="14" name="object 16"/>
          <p:cNvSpPr/>
          <p:nvPr/>
        </p:nvSpPr>
        <p:spPr>
          <a:xfrm>
            <a:off x="9666596" y="2794052"/>
            <a:ext cx="1687202" cy="2296488"/>
          </a:xfrm>
          <a:prstGeom prst="rect">
            <a:avLst/>
          </a:prstGeom>
          <a:blipFill>
            <a:blip r:embed="rId2" cstate="print"/>
            <a:stretch>
              <a:fillRect/>
            </a:stretch>
          </a:blipFill>
        </p:spPr>
        <p:txBody>
          <a:bodyPr wrap="square" lIns="0" tIns="0" rIns="0" bIns="0" rtlCol="0"/>
          <a:lstStyle/>
          <a:p>
            <a:endParaRPr/>
          </a:p>
        </p:txBody>
      </p:sp>
      <p:sp>
        <p:nvSpPr>
          <p:cNvPr id="18" name="Textfeld 17"/>
          <p:cNvSpPr txBox="1"/>
          <p:nvPr/>
        </p:nvSpPr>
        <p:spPr>
          <a:xfrm>
            <a:off x="814135" y="975367"/>
            <a:ext cx="4833439" cy="800219"/>
          </a:xfrm>
          <a:prstGeom prst="rect">
            <a:avLst/>
          </a:prstGeom>
          <a:noFill/>
        </p:spPr>
        <p:txBody>
          <a:bodyPr wrap="none" rtlCol="0">
            <a:spAutoFit/>
          </a:bodyPr>
          <a:lstStyle/>
          <a:p>
            <a:r>
              <a:rPr lang="de-DE" b="1" dirty="0"/>
              <a:t>Hilbert L. Meyer</a:t>
            </a:r>
          </a:p>
          <a:p>
            <a:r>
              <a:rPr lang="de-DE" sz="1400" dirty="0"/>
              <a:t>Professor für Schulpädagogik</a:t>
            </a:r>
          </a:p>
          <a:p>
            <a:r>
              <a:rPr lang="de-DE" sz="1400" dirty="0"/>
              <a:t>Institut für Pädagogik, Carl-von-Ossietzky Universität Oldenburg</a:t>
            </a:r>
          </a:p>
        </p:txBody>
      </p:sp>
      <p:pic>
        <p:nvPicPr>
          <p:cNvPr id="5" name="Picture 4">
            <a:extLst>
              <a:ext uri="{FF2B5EF4-FFF2-40B4-BE49-F238E27FC236}">
                <a16:creationId xmlns:a16="http://schemas.microsoft.com/office/drawing/2014/main" id="{5875648E-4C1B-E64A-BB5C-BB4DF851BE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2290" y="1053728"/>
            <a:ext cx="1229989" cy="1640951"/>
          </a:xfrm>
          <a:prstGeom prst="rect">
            <a:avLst/>
          </a:prstGeom>
        </p:spPr>
      </p:pic>
    </p:spTree>
    <p:extLst>
      <p:ext uri="{BB962C8B-B14F-4D97-AF65-F5344CB8AC3E}">
        <p14:creationId xmlns:p14="http://schemas.microsoft.com/office/powerpoint/2010/main" val="243509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Zehn Merkmale guten Unterrichts - 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3</a:t>
            </a:fld>
            <a:endParaRPr lang="de-DE" dirty="0"/>
          </a:p>
        </p:txBody>
      </p:sp>
      <p:pic>
        <p:nvPicPr>
          <p:cNvPr id="110" name="Grafik 10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8177" y="1582071"/>
            <a:ext cx="7011307" cy="4088479"/>
          </a:xfrm>
          <a:prstGeom prst="rect">
            <a:avLst/>
          </a:prstGeom>
        </p:spPr>
      </p:pic>
      <p:sp>
        <p:nvSpPr>
          <p:cNvPr id="111" name="Textfeld 110"/>
          <p:cNvSpPr txBox="1"/>
          <p:nvPr/>
        </p:nvSpPr>
        <p:spPr>
          <a:xfrm>
            <a:off x="814135" y="1003413"/>
            <a:ext cx="6472990" cy="369332"/>
          </a:xfrm>
          <a:prstGeom prst="rect">
            <a:avLst/>
          </a:prstGeom>
          <a:noFill/>
        </p:spPr>
        <p:txBody>
          <a:bodyPr wrap="square" rtlCol="0">
            <a:spAutoFit/>
          </a:bodyPr>
          <a:lstStyle/>
          <a:p>
            <a:r>
              <a:rPr lang="de-DE" dirty="0"/>
              <a:t>Merkmale, orientiert am Strukturmodell [Jank und Meyer, 2005]:</a:t>
            </a:r>
          </a:p>
        </p:txBody>
      </p:sp>
      <p:sp>
        <p:nvSpPr>
          <p:cNvPr id="112" name="Textfeld 111"/>
          <p:cNvSpPr txBox="1"/>
          <p:nvPr/>
        </p:nvSpPr>
        <p:spPr>
          <a:xfrm>
            <a:off x="8402052" y="5644118"/>
            <a:ext cx="2951746" cy="369332"/>
          </a:xfrm>
          <a:prstGeom prst="rect">
            <a:avLst/>
          </a:prstGeom>
          <a:noFill/>
        </p:spPr>
        <p:txBody>
          <a:bodyPr wrap="square" rtlCol="0">
            <a:spAutoFit/>
          </a:bodyPr>
          <a:lstStyle/>
          <a:p>
            <a:pPr algn="r"/>
            <a:r>
              <a:rPr lang="de-DE" dirty="0"/>
              <a:t>Quelle: [Meyer, 2007, S.25]</a:t>
            </a:r>
          </a:p>
        </p:txBody>
      </p:sp>
    </p:spTree>
    <p:extLst>
      <p:ext uri="{BB962C8B-B14F-4D97-AF65-F5344CB8AC3E}">
        <p14:creationId xmlns:p14="http://schemas.microsoft.com/office/powerpoint/2010/main" val="453977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Zehn Merkmale guten Unterrichts - II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4</a:t>
            </a:fld>
            <a:endParaRPr lang="de-DE" dirty="0"/>
          </a:p>
        </p:txBody>
      </p:sp>
      <p:sp>
        <p:nvSpPr>
          <p:cNvPr id="6" name="Textfeld 5"/>
          <p:cNvSpPr txBox="1"/>
          <p:nvPr/>
        </p:nvSpPr>
        <p:spPr>
          <a:xfrm>
            <a:off x="814134" y="1070811"/>
            <a:ext cx="3300665" cy="400110"/>
          </a:xfrm>
          <a:prstGeom prst="rect">
            <a:avLst/>
          </a:prstGeom>
          <a:noFill/>
        </p:spPr>
        <p:txBody>
          <a:bodyPr wrap="square" rtlCol="0">
            <a:spAutoFit/>
          </a:bodyPr>
          <a:lstStyle/>
          <a:p>
            <a:r>
              <a:rPr lang="de-DE" sz="2000" b="1" dirty="0"/>
              <a:t>Gruppierung der Merkmale:</a:t>
            </a:r>
          </a:p>
        </p:txBody>
      </p:sp>
      <p:pic>
        <p:nvPicPr>
          <p:cNvPr id="7" name="Grafi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7003" y="1725253"/>
            <a:ext cx="8773925" cy="4067910"/>
          </a:xfrm>
          <a:prstGeom prst="rect">
            <a:avLst/>
          </a:prstGeom>
        </p:spPr>
      </p:pic>
      <p:sp>
        <p:nvSpPr>
          <p:cNvPr id="8" name="object 48"/>
          <p:cNvSpPr txBox="1"/>
          <p:nvPr/>
        </p:nvSpPr>
        <p:spPr>
          <a:xfrm>
            <a:off x="8884641" y="5951646"/>
            <a:ext cx="2469157" cy="246221"/>
          </a:xfrm>
          <a:prstGeom prst="rect">
            <a:avLst/>
          </a:prstGeom>
        </p:spPr>
        <p:txBody>
          <a:bodyPr vert="horz" wrap="square" lIns="0" tIns="0" rIns="0" bIns="0" rtlCol="0">
            <a:spAutoFit/>
          </a:bodyPr>
          <a:lstStyle/>
          <a:p>
            <a:pPr marL="12700">
              <a:lnSpc>
                <a:spcPct val="100000"/>
              </a:lnSpc>
            </a:pPr>
            <a:r>
              <a:rPr sz="1600" spc="-45" dirty="0">
                <a:cs typeface="Arial"/>
              </a:rPr>
              <a:t>Vorlage: </a:t>
            </a:r>
            <a:r>
              <a:rPr sz="1600" spc="-40" dirty="0">
                <a:cs typeface="Arial"/>
                <a:hlinkClick r:id="rId3" action="ppaction://hlinksldjump"/>
              </a:rPr>
              <a:t>[Meyer, </a:t>
            </a:r>
            <a:r>
              <a:rPr sz="1600" spc="35" dirty="0">
                <a:cs typeface="Arial"/>
                <a:hlinkClick r:id="rId3" action="ppaction://hlinksldjump"/>
              </a:rPr>
              <a:t>2007,</a:t>
            </a:r>
            <a:r>
              <a:rPr sz="1600" spc="35" dirty="0">
                <a:cs typeface="Arial"/>
              </a:rPr>
              <a:t> </a:t>
            </a:r>
            <a:r>
              <a:rPr sz="1600" spc="-80" dirty="0">
                <a:cs typeface="Arial"/>
              </a:rPr>
              <a:t>S.</a:t>
            </a:r>
            <a:r>
              <a:rPr sz="1600" spc="-400" dirty="0">
                <a:cs typeface="Arial"/>
              </a:rPr>
              <a:t> </a:t>
            </a:r>
            <a:r>
              <a:rPr sz="1600" spc="30" dirty="0">
                <a:cs typeface="Arial"/>
              </a:rPr>
              <a:t>167]</a:t>
            </a:r>
            <a:endParaRPr sz="1600" dirty="0">
              <a:cs typeface="Arial"/>
            </a:endParaRPr>
          </a:p>
        </p:txBody>
      </p:sp>
    </p:spTree>
    <p:extLst>
      <p:ext uri="{BB962C8B-B14F-4D97-AF65-F5344CB8AC3E}">
        <p14:creationId xmlns:p14="http://schemas.microsoft.com/office/powerpoint/2010/main" val="1910808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Transparente Leistungserwartungen - 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5</a:t>
            </a:fld>
            <a:endParaRPr lang="de-DE" dirty="0"/>
          </a:p>
        </p:txBody>
      </p:sp>
      <p:sp>
        <p:nvSpPr>
          <p:cNvPr id="5" name="Inhaltsplatzhalter 4"/>
          <p:cNvSpPr>
            <a:spLocks noGrp="1"/>
          </p:cNvSpPr>
          <p:nvPr>
            <p:ph idx="1"/>
          </p:nvPr>
        </p:nvSpPr>
        <p:spPr/>
        <p:txBody>
          <a:bodyPr>
            <a:normAutofit/>
          </a:bodyPr>
          <a:lstStyle/>
          <a:p>
            <a:pPr marL="0" indent="0">
              <a:buNone/>
            </a:pPr>
            <a:r>
              <a:rPr lang="de-DE" sz="2000" b="1" dirty="0"/>
              <a:t>Definition 1.1 ([Meyer, 2007])</a:t>
            </a:r>
          </a:p>
          <a:p>
            <a:pPr marL="0" indent="0">
              <a:buNone/>
            </a:pPr>
            <a:r>
              <a:rPr lang="de-DE" sz="2000" b="1" dirty="0">
                <a:solidFill>
                  <a:srgbClr val="0070C0"/>
                </a:solidFill>
              </a:rPr>
              <a:t>Transparenz der Leistungserwartungen </a:t>
            </a:r>
            <a:r>
              <a:rPr lang="de-DE" sz="2000" dirty="0"/>
              <a:t>besteht aus folgenden Punkten:</a:t>
            </a:r>
          </a:p>
          <a:p>
            <a:pPr marL="502286" marR="51435" indent="-457200">
              <a:lnSpc>
                <a:spcPct val="112999"/>
              </a:lnSpc>
              <a:spcBef>
                <a:spcPts val="1590"/>
              </a:spcBef>
              <a:buFont typeface="+mj-lt"/>
              <a:buAutoNum type="arabicPeriod"/>
              <a:tabLst>
                <a:tab pos="493395" algn="l"/>
                <a:tab pos="494030" algn="l"/>
              </a:tabLst>
            </a:pPr>
            <a:r>
              <a:rPr lang="de-DE" sz="2000" dirty="0"/>
              <a:t>Den Schülerinnen und Schülern wird </a:t>
            </a:r>
            <a:r>
              <a:rPr lang="de-DE" sz="2000" spc="20" dirty="0">
                <a:cs typeface="Arial"/>
              </a:rPr>
              <a:t>ein</a:t>
            </a:r>
            <a:r>
              <a:rPr lang="de-DE" sz="2000" spc="-95" dirty="0">
                <a:cs typeface="Arial"/>
              </a:rPr>
              <a:t> </a:t>
            </a:r>
            <a:r>
              <a:rPr lang="de-DE" sz="2000" spc="-35" dirty="0">
                <a:cs typeface="Arial"/>
              </a:rPr>
              <a:t>Lernangebot</a:t>
            </a:r>
            <a:r>
              <a:rPr lang="de-DE" sz="2000" spc="-95" dirty="0">
                <a:cs typeface="Arial"/>
              </a:rPr>
              <a:t> </a:t>
            </a:r>
            <a:r>
              <a:rPr lang="de-DE" sz="2000" spc="-20" dirty="0">
                <a:cs typeface="Arial"/>
              </a:rPr>
              <a:t>gemacht,</a:t>
            </a:r>
            <a:r>
              <a:rPr lang="de-DE" sz="2000" spc="-95" dirty="0">
                <a:cs typeface="Arial"/>
              </a:rPr>
              <a:t> </a:t>
            </a:r>
            <a:r>
              <a:rPr lang="de-DE" sz="2000" spc="-25" dirty="0">
                <a:cs typeface="Arial"/>
              </a:rPr>
              <a:t>das</a:t>
            </a:r>
            <a:r>
              <a:rPr lang="de-DE" sz="2000" spc="-95" dirty="0">
                <a:cs typeface="Arial"/>
              </a:rPr>
              <a:t> </a:t>
            </a:r>
            <a:r>
              <a:rPr lang="de-DE" sz="2000" spc="-20" dirty="0">
                <a:cs typeface="Arial"/>
              </a:rPr>
              <a:t>an</a:t>
            </a:r>
            <a:r>
              <a:rPr lang="de-DE" sz="2000" spc="-95" dirty="0">
                <a:cs typeface="Arial"/>
              </a:rPr>
              <a:t> </a:t>
            </a:r>
            <a:r>
              <a:rPr lang="de-DE" sz="2000" spc="-75" dirty="0">
                <a:cs typeface="Arial"/>
              </a:rPr>
              <a:t>gültigen</a:t>
            </a:r>
            <a:r>
              <a:rPr lang="de-DE" sz="2000" spc="-95" dirty="0">
                <a:cs typeface="Arial"/>
              </a:rPr>
              <a:t> </a:t>
            </a:r>
            <a:r>
              <a:rPr lang="de-DE" sz="2000" spc="10" dirty="0">
                <a:cs typeface="Arial"/>
              </a:rPr>
              <a:t>Richtlinien  </a:t>
            </a:r>
            <a:r>
              <a:rPr lang="de-DE" sz="2000" spc="-10" dirty="0">
                <a:cs typeface="Arial"/>
              </a:rPr>
              <a:t>oder</a:t>
            </a:r>
            <a:r>
              <a:rPr lang="de-DE" sz="2000" spc="-95" dirty="0">
                <a:cs typeface="Arial"/>
              </a:rPr>
              <a:t> </a:t>
            </a:r>
            <a:r>
              <a:rPr lang="de-DE" sz="2000" spc="-20" dirty="0">
                <a:cs typeface="Arial"/>
              </a:rPr>
              <a:t>an</a:t>
            </a:r>
            <a:r>
              <a:rPr lang="de-DE" sz="2000" spc="-95" dirty="0">
                <a:cs typeface="Arial"/>
              </a:rPr>
              <a:t> </a:t>
            </a:r>
            <a:r>
              <a:rPr lang="de-DE" sz="2000" spc="-5" dirty="0">
                <a:cs typeface="Arial"/>
              </a:rPr>
              <a:t>Bildungsstandards</a:t>
            </a:r>
            <a:r>
              <a:rPr lang="de-DE" sz="2000" spc="-95" dirty="0">
                <a:cs typeface="Arial"/>
              </a:rPr>
              <a:t> </a:t>
            </a:r>
            <a:r>
              <a:rPr lang="de-DE" sz="2000" spc="-5" dirty="0">
                <a:cs typeface="Arial"/>
              </a:rPr>
              <a:t>ausgerichtet</a:t>
            </a:r>
            <a:r>
              <a:rPr lang="de-DE" sz="2000" spc="-95" dirty="0">
                <a:cs typeface="Arial"/>
              </a:rPr>
              <a:t> </a:t>
            </a:r>
            <a:r>
              <a:rPr lang="de-DE" sz="2000" spc="20" dirty="0">
                <a:cs typeface="Arial"/>
              </a:rPr>
              <a:t>und</a:t>
            </a:r>
            <a:r>
              <a:rPr lang="de-DE" sz="2000" spc="-95" dirty="0">
                <a:cs typeface="Arial"/>
              </a:rPr>
              <a:t> </a:t>
            </a:r>
            <a:r>
              <a:rPr lang="de-DE" sz="2000" spc="-25" dirty="0">
                <a:cs typeface="Arial"/>
              </a:rPr>
              <a:t>das</a:t>
            </a:r>
            <a:r>
              <a:rPr lang="de-DE" sz="2000" spc="-95" dirty="0">
                <a:cs typeface="Arial"/>
              </a:rPr>
              <a:t> </a:t>
            </a:r>
            <a:r>
              <a:rPr lang="de-DE" sz="2000" spc="-20" dirty="0">
                <a:cs typeface="Arial"/>
              </a:rPr>
              <a:t>an</a:t>
            </a:r>
            <a:r>
              <a:rPr lang="de-DE" sz="2000" spc="-95" dirty="0">
                <a:cs typeface="Arial"/>
              </a:rPr>
              <a:t> </a:t>
            </a:r>
            <a:r>
              <a:rPr lang="de-DE" sz="2000" spc="-25" dirty="0">
                <a:cs typeface="Arial"/>
              </a:rPr>
              <a:t>das</a:t>
            </a:r>
            <a:r>
              <a:rPr lang="de-DE" sz="2000" spc="-95" dirty="0">
                <a:cs typeface="Arial"/>
              </a:rPr>
              <a:t> </a:t>
            </a:r>
            <a:r>
              <a:rPr lang="de-DE" sz="2000" spc="-80" dirty="0">
                <a:cs typeface="Arial"/>
              </a:rPr>
              <a:t>Leistungsvermögen</a:t>
            </a:r>
            <a:r>
              <a:rPr lang="de-DE" sz="2000" spc="-95" dirty="0">
                <a:cs typeface="Arial"/>
              </a:rPr>
              <a:t> </a:t>
            </a:r>
            <a:r>
              <a:rPr lang="de-DE" sz="2000" spc="-10" dirty="0">
                <a:cs typeface="Arial"/>
              </a:rPr>
              <a:t>der</a:t>
            </a:r>
            <a:r>
              <a:rPr lang="de-DE" sz="2000" dirty="0">
                <a:cs typeface="Arial"/>
              </a:rPr>
              <a:t> </a:t>
            </a:r>
            <a:r>
              <a:rPr lang="de-DE" sz="2000" spc="-65" dirty="0">
                <a:cs typeface="Arial"/>
              </a:rPr>
              <a:t>Schülerinnen </a:t>
            </a:r>
            <a:r>
              <a:rPr lang="de-DE" sz="2000" spc="20" dirty="0">
                <a:cs typeface="Arial"/>
              </a:rPr>
              <a:t>und </a:t>
            </a:r>
            <a:r>
              <a:rPr lang="de-DE" sz="2000" spc="-120" dirty="0">
                <a:cs typeface="Arial"/>
              </a:rPr>
              <a:t>Schüler </a:t>
            </a:r>
            <a:r>
              <a:rPr lang="de-DE" sz="2000" spc="-25" dirty="0">
                <a:cs typeface="Arial"/>
              </a:rPr>
              <a:t>angepasst </a:t>
            </a:r>
            <a:r>
              <a:rPr lang="de-DE" sz="2000" spc="-340" dirty="0">
                <a:cs typeface="Arial"/>
              </a:rPr>
              <a:t> </a:t>
            </a:r>
            <a:r>
              <a:rPr lang="de-DE" sz="2000" spc="45" dirty="0">
                <a:cs typeface="Arial"/>
              </a:rPr>
              <a:t>ist.</a:t>
            </a:r>
          </a:p>
          <a:p>
            <a:pPr marL="502286" marR="51435" indent="-457200">
              <a:lnSpc>
                <a:spcPct val="112999"/>
              </a:lnSpc>
              <a:spcBef>
                <a:spcPts val="1590"/>
              </a:spcBef>
              <a:buFont typeface="+mj-lt"/>
              <a:buAutoNum type="arabicPeriod"/>
              <a:tabLst>
                <a:tab pos="493395" algn="l"/>
                <a:tab pos="494030" algn="l"/>
              </a:tabLst>
            </a:pPr>
            <a:r>
              <a:rPr lang="de-DE" sz="2000" spc="45" dirty="0">
                <a:cs typeface="Arial"/>
              </a:rPr>
              <a:t>Das Lernangebot wird verständlich kommuniziert und zum Gegenstand eines Arbeitsbündnisses gemacht.</a:t>
            </a:r>
          </a:p>
          <a:p>
            <a:pPr marL="502286" marR="51435" indent="-457200">
              <a:lnSpc>
                <a:spcPct val="112999"/>
              </a:lnSpc>
              <a:spcBef>
                <a:spcPts val="1590"/>
              </a:spcBef>
              <a:buFont typeface="+mj-lt"/>
              <a:buAutoNum type="arabicPeriod"/>
              <a:tabLst>
                <a:tab pos="493395" algn="l"/>
                <a:tab pos="494030" algn="l"/>
              </a:tabLst>
            </a:pPr>
            <a:r>
              <a:rPr lang="de-DE" sz="2000" spc="45" dirty="0">
                <a:cs typeface="Arial"/>
              </a:rPr>
              <a:t>Den Schülerinnen und Schülern wird nach formellen und informellen Leistungskontrollen zügig Rückmeldung zum Lernfortschritt gegeben.</a:t>
            </a:r>
          </a:p>
          <a:p>
            <a:pPr marL="45086" marR="51435" indent="0">
              <a:lnSpc>
                <a:spcPct val="112999"/>
              </a:lnSpc>
              <a:spcBef>
                <a:spcPts val="1590"/>
              </a:spcBef>
              <a:buNone/>
              <a:tabLst>
                <a:tab pos="493395" algn="l"/>
                <a:tab pos="494030" algn="l"/>
              </a:tabLst>
            </a:pPr>
            <a:r>
              <a:rPr lang="de-DE" sz="2000" b="1" spc="45" dirty="0">
                <a:cs typeface="Arial"/>
              </a:rPr>
              <a:t>„Definition“ der Leistung:</a:t>
            </a:r>
          </a:p>
          <a:p>
            <a:pPr marL="45086" marR="51435" indent="0" algn="ctr">
              <a:lnSpc>
                <a:spcPct val="112999"/>
              </a:lnSpc>
              <a:spcBef>
                <a:spcPts val="1590"/>
              </a:spcBef>
              <a:buNone/>
              <a:tabLst>
                <a:tab pos="493395" algn="l"/>
                <a:tab pos="494030" algn="l"/>
              </a:tabLst>
            </a:pPr>
            <a:r>
              <a:rPr lang="de-DE" sz="2000" spc="45" dirty="0">
                <a:cs typeface="Arial"/>
              </a:rPr>
              <a:t>Leistung = Lernangebot + Leistungsvermögen + Einsatz</a:t>
            </a:r>
            <a:endParaRPr lang="de-DE" sz="2000" dirty="0">
              <a:cs typeface="Arial"/>
            </a:endParaRPr>
          </a:p>
          <a:p>
            <a:pPr marL="0" indent="0">
              <a:buNone/>
            </a:pPr>
            <a:endParaRPr lang="de-DE" sz="2000" dirty="0"/>
          </a:p>
        </p:txBody>
      </p:sp>
    </p:spTree>
    <p:extLst>
      <p:ext uri="{BB962C8B-B14F-4D97-AF65-F5344CB8AC3E}">
        <p14:creationId xmlns:p14="http://schemas.microsoft.com/office/powerpoint/2010/main" val="890435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Transparente Leistungsentwicklungen - II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6</a:t>
            </a:fld>
            <a:endParaRPr lang="de-DE" dirty="0"/>
          </a:p>
        </p:txBody>
      </p:sp>
      <p:sp>
        <p:nvSpPr>
          <p:cNvPr id="5" name="Inhaltsplatzhalter 4"/>
          <p:cNvSpPr>
            <a:spLocks noGrp="1"/>
          </p:cNvSpPr>
          <p:nvPr>
            <p:ph idx="1"/>
          </p:nvPr>
        </p:nvSpPr>
        <p:spPr>
          <a:xfrm>
            <a:off x="814134" y="1046497"/>
            <a:ext cx="10539663" cy="5169902"/>
          </a:xfrm>
          <a:solidFill>
            <a:schemeClr val="bg1">
              <a:lumMod val="95000"/>
            </a:schemeClr>
          </a:solidFill>
          <a:ln>
            <a:solidFill>
              <a:schemeClr val="tx1"/>
            </a:solidFill>
          </a:ln>
        </p:spPr>
        <p:txBody>
          <a:bodyPr>
            <a:normAutofit fontScale="85000" lnSpcReduction="20000"/>
          </a:bodyPr>
          <a:lstStyle/>
          <a:p>
            <a:pPr marL="12700" lvl="0" indent="0">
              <a:lnSpc>
                <a:spcPts val="2315"/>
              </a:lnSpc>
              <a:spcBef>
                <a:spcPts val="0"/>
              </a:spcBef>
              <a:buNone/>
            </a:pPr>
            <a:r>
              <a:rPr lang="de-DE" sz="2200" b="1" spc="55" dirty="0">
                <a:solidFill>
                  <a:prstClr val="black"/>
                </a:solidFill>
                <a:cs typeface="Times New Roman"/>
              </a:rPr>
              <a:t>Indikatoren für</a:t>
            </a:r>
            <a:r>
              <a:rPr lang="de-DE" sz="2200" b="1" spc="-114" dirty="0">
                <a:solidFill>
                  <a:prstClr val="black"/>
                </a:solidFill>
                <a:cs typeface="Times New Roman"/>
              </a:rPr>
              <a:t> </a:t>
            </a:r>
            <a:r>
              <a:rPr lang="de-DE" sz="2200" b="1" spc="15" dirty="0">
                <a:solidFill>
                  <a:prstClr val="black"/>
                </a:solidFill>
                <a:cs typeface="Times New Roman"/>
              </a:rPr>
              <a:t>Transparenz </a:t>
            </a:r>
            <a:r>
              <a:rPr lang="de-DE" sz="2200" b="1" spc="30" dirty="0">
                <a:solidFill>
                  <a:prstClr val="black"/>
                </a:solidFill>
                <a:cs typeface="Times New Roman"/>
              </a:rPr>
              <a:t>der</a:t>
            </a:r>
            <a:r>
              <a:rPr lang="de-DE" sz="2200" b="1" spc="20" dirty="0">
                <a:solidFill>
                  <a:prstClr val="black"/>
                </a:solidFill>
                <a:cs typeface="Times New Roman"/>
              </a:rPr>
              <a:t> </a:t>
            </a:r>
            <a:r>
              <a:rPr lang="de-DE" sz="2200" b="1" spc="50" dirty="0">
                <a:solidFill>
                  <a:prstClr val="black"/>
                </a:solidFill>
                <a:cs typeface="Times New Roman"/>
              </a:rPr>
              <a:t>Leistungserwartungen:</a:t>
            </a:r>
          </a:p>
          <a:p>
            <a:pPr marL="12700" lvl="0" indent="0">
              <a:lnSpc>
                <a:spcPts val="2315"/>
              </a:lnSpc>
              <a:spcBef>
                <a:spcPts val="0"/>
              </a:spcBef>
              <a:buNone/>
            </a:pPr>
            <a:endParaRPr lang="de-DE" sz="2200" dirty="0">
              <a:solidFill>
                <a:prstClr val="black"/>
              </a:solidFill>
              <a:cs typeface="Times New Roman"/>
            </a:endParaRPr>
          </a:p>
          <a:p>
            <a:pPr marL="836295" indent="-342900">
              <a:lnSpc>
                <a:spcPts val="2315"/>
              </a:lnSpc>
              <a:spcBef>
                <a:spcPts val="0"/>
              </a:spcBef>
            </a:pPr>
            <a:r>
              <a:rPr lang="de-DE" sz="2200" spc="95" dirty="0">
                <a:cs typeface="Times New Roman"/>
              </a:rPr>
              <a:t>Der</a:t>
            </a:r>
            <a:r>
              <a:rPr lang="de-DE" sz="2200" spc="-5" dirty="0">
                <a:cs typeface="Times New Roman"/>
              </a:rPr>
              <a:t> </a:t>
            </a:r>
            <a:r>
              <a:rPr lang="de-DE" sz="2200" spc="80" dirty="0">
                <a:cs typeface="Times New Roman"/>
              </a:rPr>
              <a:t>Lehrer</a:t>
            </a:r>
            <a:r>
              <a:rPr lang="de-DE" sz="2200" spc="-5" dirty="0">
                <a:cs typeface="Times New Roman"/>
              </a:rPr>
              <a:t> </a:t>
            </a:r>
            <a:r>
              <a:rPr lang="de-DE" sz="2200" b="1" spc="55" dirty="0">
                <a:solidFill>
                  <a:srgbClr val="0070C0"/>
                </a:solidFill>
                <a:cs typeface="Times New Roman"/>
              </a:rPr>
              <a:t>bespricht</a:t>
            </a:r>
            <a:r>
              <a:rPr lang="de-DE" sz="2200" b="1" spc="-5" dirty="0">
                <a:cs typeface="Times New Roman"/>
              </a:rPr>
              <a:t> </a:t>
            </a:r>
            <a:r>
              <a:rPr lang="de-DE" sz="2200" spc="75" dirty="0">
                <a:cs typeface="Times New Roman"/>
              </a:rPr>
              <a:t>seine</a:t>
            </a:r>
            <a:r>
              <a:rPr lang="de-DE" sz="2200" spc="-5" dirty="0">
                <a:cs typeface="Times New Roman"/>
              </a:rPr>
              <a:t> </a:t>
            </a:r>
            <a:r>
              <a:rPr lang="de-DE" sz="2200" spc="110" dirty="0">
                <a:cs typeface="Times New Roman"/>
              </a:rPr>
              <a:t>Leistungserwartungen</a:t>
            </a:r>
            <a:r>
              <a:rPr lang="de-DE" sz="2200" spc="-5" dirty="0">
                <a:cs typeface="Times New Roman"/>
              </a:rPr>
              <a:t> </a:t>
            </a:r>
            <a:r>
              <a:rPr lang="de-DE" sz="2200" spc="105" dirty="0">
                <a:cs typeface="Times New Roman"/>
              </a:rPr>
              <a:t>mit</a:t>
            </a:r>
            <a:r>
              <a:rPr lang="de-DE" sz="2200" spc="-5" dirty="0">
                <a:cs typeface="Times New Roman"/>
              </a:rPr>
              <a:t> </a:t>
            </a:r>
            <a:r>
              <a:rPr lang="de-DE" sz="2200" spc="145" dirty="0">
                <a:cs typeface="Times New Roman"/>
              </a:rPr>
              <a:t>den</a:t>
            </a:r>
            <a:r>
              <a:rPr lang="de-DE" sz="2200" spc="-5" dirty="0">
                <a:cs typeface="Times New Roman"/>
              </a:rPr>
              <a:t> </a:t>
            </a:r>
            <a:r>
              <a:rPr lang="de-DE" sz="2200" spc="-135" dirty="0">
                <a:cs typeface="Times New Roman"/>
              </a:rPr>
              <a:t>Schü</a:t>
            </a:r>
            <a:r>
              <a:rPr lang="de-DE" sz="2200" spc="70" dirty="0">
                <a:cs typeface="Times New Roman"/>
              </a:rPr>
              <a:t>lern.</a:t>
            </a:r>
            <a:endParaRPr lang="de-DE" sz="2200" dirty="0">
              <a:cs typeface="Times New Roman"/>
            </a:endParaRPr>
          </a:p>
          <a:p>
            <a:pPr marL="836295" indent="-342900">
              <a:lnSpc>
                <a:spcPts val="2315"/>
              </a:lnSpc>
              <a:spcBef>
                <a:spcPts val="0"/>
              </a:spcBef>
            </a:pPr>
            <a:r>
              <a:rPr lang="de-DE" sz="2200" spc="60" dirty="0">
                <a:cs typeface="Times New Roman"/>
              </a:rPr>
              <a:t>Die</a:t>
            </a:r>
            <a:r>
              <a:rPr lang="de-DE" sz="2200" spc="5" dirty="0">
                <a:cs typeface="Times New Roman"/>
              </a:rPr>
              <a:t> </a:t>
            </a:r>
            <a:r>
              <a:rPr lang="de-DE" sz="2200" spc="10" dirty="0">
                <a:cs typeface="Times New Roman"/>
              </a:rPr>
              <a:t>Leistungsrü</a:t>
            </a:r>
            <a:r>
              <a:rPr lang="de-DE" sz="2200" spc="114" dirty="0">
                <a:cs typeface="Times New Roman"/>
              </a:rPr>
              <a:t>ckmeldungen</a:t>
            </a:r>
            <a:r>
              <a:rPr lang="de-DE" sz="2200" spc="5" dirty="0">
                <a:cs typeface="Times New Roman"/>
              </a:rPr>
              <a:t> </a:t>
            </a:r>
            <a:r>
              <a:rPr lang="de-DE" sz="2200" spc="75" dirty="0">
                <a:cs typeface="Times New Roman"/>
              </a:rPr>
              <a:t>erfolge </a:t>
            </a:r>
            <a:r>
              <a:rPr lang="de-DE" sz="2200" b="1" spc="75" dirty="0">
                <a:solidFill>
                  <a:srgbClr val="0070C0"/>
                </a:solidFill>
                <a:cs typeface="Times New Roman"/>
              </a:rPr>
              <a:t>zügig</a:t>
            </a:r>
            <a:r>
              <a:rPr lang="de-DE" sz="2200" spc="5" dirty="0">
                <a:solidFill>
                  <a:srgbClr val="0070C0"/>
                </a:solidFill>
                <a:cs typeface="Times New Roman"/>
              </a:rPr>
              <a:t> </a:t>
            </a:r>
            <a:r>
              <a:rPr lang="de-DE" sz="2200" b="1" spc="105" dirty="0">
                <a:solidFill>
                  <a:srgbClr val="0070C0"/>
                </a:solidFill>
                <a:cs typeface="Times New Roman"/>
              </a:rPr>
              <a:t>und</a:t>
            </a:r>
            <a:r>
              <a:rPr lang="de-DE" sz="2200" b="1" spc="5" dirty="0">
                <a:solidFill>
                  <a:srgbClr val="0070C0"/>
                </a:solidFill>
                <a:cs typeface="Times New Roman"/>
              </a:rPr>
              <a:t> </a:t>
            </a:r>
            <a:r>
              <a:rPr lang="de-DE" sz="2200" b="1" spc="55" dirty="0">
                <a:solidFill>
                  <a:srgbClr val="0070C0"/>
                </a:solidFill>
                <a:cs typeface="Times New Roman"/>
              </a:rPr>
              <a:t>differenziert</a:t>
            </a:r>
            <a:r>
              <a:rPr lang="de-DE" sz="2200" spc="55" dirty="0">
                <a:cs typeface="Times New Roman"/>
              </a:rPr>
              <a:t>.</a:t>
            </a:r>
            <a:endParaRPr lang="de-DE" sz="2200" dirty="0">
              <a:cs typeface="Times New Roman"/>
            </a:endParaRPr>
          </a:p>
          <a:p>
            <a:pPr marL="836295" indent="-342900">
              <a:lnSpc>
                <a:spcPts val="2315"/>
              </a:lnSpc>
              <a:spcBef>
                <a:spcPts val="0"/>
              </a:spcBef>
            </a:pPr>
            <a:r>
              <a:rPr lang="de-DE" sz="2200" spc="55" dirty="0">
                <a:cs typeface="Times New Roman"/>
              </a:rPr>
              <a:t>Er</a:t>
            </a:r>
            <a:r>
              <a:rPr lang="de-DE" sz="2200" spc="10" dirty="0">
                <a:cs typeface="Times New Roman"/>
              </a:rPr>
              <a:t> </a:t>
            </a:r>
            <a:r>
              <a:rPr lang="de-DE" sz="2200" b="1" spc="-50" dirty="0">
                <a:solidFill>
                  <a:srgbClr val="0070C0"/>
                </a:solidFill>
                <a:cs typeface="Times New Roman"/>
              </a:rPr>
              <a:t>erläutert</a:t>
            </a:r>
            <a:r>
              <a:rPr lang="de-DE" sz="2200" b="1" spc="10" dirty="0">
                <a:cs typeface="Times New Roman"/>
              </a:rPr>
              <a:t> </a:t>
            </a:r>
            <a:r>
              <a:rPr lang="de-DE" sz="2200" spc="75" dirty="0">
                <a:cs typeface="Times New Roman"/>
              </a:rPr>
              <a:t>seine</a:t>
            </a:r>
            <a:r>
              <a:rPr lang="de-DE" sz="2200" spc="10" dirty="0">
                <a:cs typeface="Times New Roman"/>
              </a:rPr>
              <a:t> Leistungsrü</a:t>
            </a:r>
            <a:r>
              <a:rPr lang="de-DE" sz="2200" spc="114" dirty="0">
                <a:cs typeface="Times New Roman"/>
              </a:rPr>
              <a:t>ckmeldungen</a:t>
            </a:r>
            <a:r>
              <a:rPr lang="de-DE" sz="2200" spc="10" dirty="0">
                <a:cs typeface="Times New Roman"/>
              </a:rPr>
              <a:t> </a:t>
            </a:r>
            <a:r>
              <a:rPr lang="de-DE" sz="2200" spc="90" dirty="0">
                <a:cs typeface="Times New Roman"/>
              </a:rPr>
              <a:t>in</a:t>
            </a:r>
            <a:r>
              <a:rPr lang="de-DE" sz="2200" spc="10" dirty="0">
                <a:cs typeface="Times New Roman"/>
              </a:rPr>
              <a:t> </a:t>
            </a:r>
            <a:r>
              <a:rPr lang="de-DE" sz="2200" spc="75" dirty="0">
                <a:cs typeface="Times New Roman"/>
              </a:rPr>
              <a:t>klaren,</a:t>
            </a:r>
            <a:r>
              <a:rPr lang="de-DE" sz="2200" spc="10" dirty="0">
                <a:cs typeface="Times New Roman"/>
              </a:rPr>
              <a:t> </a:t>
            </a:r>
            <a:r>
              <a:rPr lang="de-DE" sz="2200" spc="95" dirty="0">
                <a:cs typeface="Times New Roman"/>
              </a:rPr>
              <a:t>insbesondere für</a:t>
            </a:r>
            <a:r>
              <a:rPr lang="de-DE" sz="2200" spc="10" dirty="0">
                <a:cs typeface="Times New Roman"/>
              </a:rPr>
              <a:t> </a:t>
            </a:r>
            <a:r>
              <a:rPr lang="de-DE" sz="2200" spc="100" dirty="0">
                <a:cs typeface="Times New Roman"/>
              </a:rPr>
              <a:t>die</a:t>
            </a:r>
            <a:r>
              <a:rPr lang="de-DE" sz="2200" spc="10" dirty="0">
                <a:cs typeface="Times New Roman"/>
              </a:rPr>
              <a:t> l</a:t>
            </a:r>
            <a:r>
              <a:rPr lang="de-DE" sz="2200" spc="55" dirty="0">
                <a:cs typeface="Times New Roman"/>
              </a:rPr>
              <a:t>eistungsschwächeren Schüler </a:t>
            </a:r>
            <a:r>
              <a:rPr lang="de-DE" sz="2200" spc="90" dirty="0">
                <a:cs typeface="Times New Roman"/>
              </a:rPr>
              <a:t>nachvollziehbaren</a:t>
            </a:r>
            <a:r>
              <a:rPr lang="de-DE" sz="2200" spc="-220" dirty="0">
                <a:cs typeface="Times New Roman"/>
              </a:rPr>
              <a:t> </a:t>
            </a:r>
            <a:r>
              <a:rPr lang="de-DE" sz="2200" spc="60" dirty="0">
                <a:cs typeface="Times New Roman"/>
              </a:rPr>
              <a:t>Worten.</a:t>
            </a:r>
            <a:endParaRPr lang="de-DE" sz="2200" dirty="0">
              <a:cs typeface="Times New Roman"/>
            </a:endParaRPr>
          </a:p>
          <a:p>
            <a:pPr marL="836295" marR="306070" indent="-342900">
              <a:lnSpc>
                <a:spcPct val="107900"/>
              </a:lnSpc>
              <a:spcBef>
                <a:spcPts val="370"/>
              </a:spcBef>
            </a:pPr>
            <a:r>
              <a:rPr lang="de-DE" sz="2200" spc="60" dirty="0">
                <a:cs typeface="Times New Roman"/>
              </a:rPr>
              <a:t>Die</a:t>
            </a:r>
            <a:r>
              <a:rPr lang="de-DE" sz="2200" spc="5" dirty="0">
                <a:cs typeface="Times New Roman"/>
              </a:rPr>
              <a:t> Schüler </a:t>
            </a:r>
            <a:r>
              <a:rPr lang="de-DE" sz="2200" spc="100" dirty="0">
                <a:cs typeface="Times New Roman"/>
              </a:rPr>
              <a:t>wissen</a:t>
            </a:r>
            <a:r>
              <a:rPr lang="de-DE" sz="2200" spc="5" dirty="0">
                <a:cs typeface="Times New Roman"/>
              </a:rPr>
              <a:t> </a:t>
            </a:r>
            <a:r>
              <a:rPr lang="de-DE" sz="2200" spc="60" dirty="0">
                <a:cs typeface="Times New Roman"/>
              </a:rPr>
              <a:t>bei</a:t>
            </a:r>
            <a:r>
              <a:rPr lang="de-DE" sz="2200" spc="5" dirty="0">
                <a:cs typeface="Times New Roman"/>
              </a:rPr>
              <a:t> </a:t>
            </a:r>
            <a:r>
              <a:rPr lang="de-DE" sz="2200" spc="135" dirty="0">
                <a:cs typeface="Times New Roman"/>
              </a:rPr>
              <a:t>der</a:t>
            </a:r>
            <a:r>
              <a:rPr lang="de-DE" sz="2200" spc="5" dirty="0">
                <a:cs typeface="Times New Roman"/>
              </a:rPr>
              <a:t> </a:t>
            </a:r>
            <a:r>
              <a:rPr lang="de-DE" sz="2200" spc="85" dirty="0">
                <a:cs typeface="Times New Roman"/>
              </a:rPr>
              <a:t>Unterrichtsarbeit</a:t>
            </a:r>
            <a:r>
              <a:rPr lang="de-DE" sz="2200" spc="5" dirty="0">
                <a:cs typeface="Times New Roman"/>
              </a:rPr>
              <a:t> </a:t>
            </a:r>
            <a:r>
              <a:rPr lang="de-DE" sz="2200" spc="65" dirty="0">
                <a:cs typeface="Times New Roman"/>
              </a:rPr>
              <a:t>jederzeit,</a:t>
            </a:r>
            <a:r>
              <a:rPr lang="de-DE" sz="2200" spc="5" dirty="0">
                <a:cs typeface="Times New Roman"/>
              </a:rPr>
              <a:t> </a:t>
            </a:r>
            <a:r>
              <a:rPr lang="de-DE" sz="2200" spc="130" dirty="0">
                <a:cs typeface="Times New Roman"/>
              </a:rPr>
              <a:t>was</a:t>
            </a:r>
            <a:r>
              <a:rPr lang="de-DE" sz="2200" spc="5" dirty="0">
                <a:cs typeface="Times New Roman"/>
              </a:rPr>
              <a:t> </a:t>
            </a:r>
            <a:r>
              <a:rPr lang="de-DE" sz="2200" spc="80" dirty="0">
                <a:cs typeface="Times New Roman"/>
              </a:rPr>
              <a:t>ihre</a:t>
            </a:r>
            <a:r>
              <a:rPr lang="de-DE" sz="2200" spc="5" dirty="0">
                <a:cs typeface="Times New Roman"/>
              </a:rPr>
              <a:t> </a:t>
            </a:r>
            <a:r>
              <a:rPr lang="de-DE" sz="2200" b="1" spc="90" dirty="0">
                <a:solidFill>
                  <a:srgbClr val="0070C0"/>
                </a:solidFill>
                <a:cs typeface="Times New Roman"/>
              </a:rPr>
              <a:t>Aufgabenstellung</a:t>
            </a:r>
            <a:r>
              <a:rPr lang="de-DE" sz="2200" b="1" spc="5" dirty="0">
                <a:cs typeface="Times New Roman"/>
              </a:rPr>
              <a:t> </a:t>
            </a:r>
            <a:r>
              <a:rPr lang="de-DE" sz="2200" spc="30" dirty="0">
                <a:cs typeface="Times New Roman"/>
              </a:rPr>
              <a:t>ist;</a:t>
            </a:r>
            <a:r>
              <a:rPr lang="de-DE" sz="2200" spc="5" dirty="0">
                <a:cs typeface="Times New Roman"/>
              </a:rPr>
              <a:t> </a:t>
            </a:r>
            <a:r>
              <a:rPr lang="de-DE" sz="2200" spc="150" dirty="0">
                <a:cs typeface="Times New Roman"/>
              </a:rPr>
              <a:t>wenn</a:t>
            </a:r>
            <a:r>
              <a:rPr lang="de-DE" sz="2200" spc="5" dirty="0">
                <a:cs typeface="Times New Roman"/>
              </a:rPr>
              <a:t> </a:t>
            </a:r>
            <a:r>
              <a:rPr lang="de-DE" sz="2200" spc="114" dirty="0">
                <a:cs typeface="Times New Roman"/>
              </a:rPr>
              <a:t>doch  </a:t>
            </a:r>
            <a:r>
              <a:rPr lang="de-DE" sz="2200" spc="95" dirty="0">
                <a:cs typeface="Times New Roman"/>
              </a:rPr>
              <a:t>Unklarheiten </a:t>
            </a:r>
            <a:r>
              <a:rPr lang="de-DE" sz="2200" spc="85" dirty="0">
                <a:cs typeface="Times New Roman"/>
              </a:rPr>
              <a:t>bestehen, können </a:t>
            </a:r>
            <a:r>
              <a:rPr lang="de-DE" sz="2200" spc="50" dirty="0">
                <a:cs typeface="Times New Roman"/>
              </a:rPr>
              <a:t>sie </a:t>
            </a:r>
            <a:r>
              <a:rPr lang="de-DE" sz="2200" b="1" spc="50" dirty="0">
                <a:solidFill>
                  <a:srgbClr val="0070C0"/>
                </a:solidFill>
                <a:cs typeface="Times New Roman"/>
              </a:rPr>
              <a:t>Rückfragen</a:t>
            </a:r>
            <a:r>
              <a:rPr lang="de-DE" sz="2200" spc="50" dirty="0">
                <a:cs typeface="Times New Roman"/>
              </a:rPr>
              <a:t> </a:t>
            </a:r>
            <a:r>
              <a:rPr lang="de-DE" sz="2200" spc="60" dirty="0">
                <a:cs typeface="Times New Roman"/>
              </a:rPr>
              <a:t>stellen.</a:t>
            </a:r>
            <a:endParaRPr lang="de-DE" sz="2200" dirty="0">
              <a:cs typeface="Times New Roman"/>
            </a:endParaRPr>
          </a:p>
          <a:p>
            <a:pPr marL="836295" marR="247015" indent="-342900">
              <a:lnSpc>
                <a:spcPct val="115700"/>
              </a:lnSpc>
              <a:spcBef>
                <a:spcPts val="180"/>
              </a:spcBef>
            </a:pPr>
            <a:r>
              <a:rPr lang="de-DE" sz="2200" spc="5" dirty="0">
                <a:cs typeface="Times New Roman"/>
              </a:rPr>
              <a:t>Sie </a:t>
            </a:r>
            <a:r>
              <a:rPr lang="de-DE" sz="2200" spc="114" dirty="0">
                <a:cs typeface="Times New Roman"/>
              </a:rPr>
              <a:t>sind über </a:t>
            </a:r>
            <a:r>
              <a:rPr lang="de-DE" sz="2200" spc="145" dirty="0">
                <a:cs typeface="Times New Roman"/>
              </a:rPr>
              <a:t>den </a:t>
            </a:r>
            <a:r>
              <a:rPr lang="de-DE" sz="2200" b="1" spc="70" dirty="0">
                <a:solidFill>
                  <a:srgbClr val="0070C0"/>
                </a:solidFill>
                <a:cs typeface="Times New Roman"/>
              </a:rPr>
              <a:t>Schwierigkeitsgrad</a:t>
            </a:r>
            <a:r>
              <a:rPr lang="de-DE" sz="2200" b="1" spc="70" dirty="0">
                <a:cs typeface="Times New Roman"/>
              </a:rPr>
              <a:t> </a:t>
            </a:r>
            <a:r>
              <a:rPr lang="de-DE" sz="2200" spc="135" dirty="0">
                <a:cs typeface="Times New Roman"/>
              </a:rPr>
              <a:t>der </a:t>
            </a:r>
            <a:r>
              <a:rPr lang="de-DE" sz="2200" spc="75" dirty="0">
                <a:cs typeface="Times New Roman"/>
              </a:rPr>
              <a:t>gestellten </a:t>
            </a:r>
            <a:r>
              <a:rPr lang="de-DE" sz="2200" spc="105" dirty="0">
                <a:cs typeface="Times New Roman"/>
              </a:rPr>
              <a:t>Aufgaben </a:t>
            </a:r>
            <a:r>
              <a:rPr lang="de-DE" sz="2200" spc="90" dirty="0">
                <a:cs typeface="Times New Roman"/>
              </a:rPr>
              <a:t>informiert </a:t>
            </a:r>
            <a:r>
              <a:rPr lang="de-DE" sz="2200" spc="120" dirty="0">
                <a:cs typeface="Times New Roman"/>
              </a:rPr>
              <a:t>oder </a:t>
            </a:r>
            <a:r>
              <a:rPr lang="de-DE" sz="2200" spc="90" dirty="0">
                <a:cs typeface="Times New Roman"/>
              </a:rPr>
              <a:t>arbeiten </a:t>
            </a:r>
            <a:r>
              <a:rPr lang="de-DE" sz="2200" spc="105" dirty="0">
                <a:cs typeface="Times New Roman"/>
              </a:rPr>
              <a:t>mit  </a:t>
            </a:r>
            <a:r>
              <a:rPr lang="de-DE" sz="2200" spc="80" dirty="0">
                <a:cs typeface="Times New Roman"/>
              </a:rPr>
              <a:t>Lernmaterialien,</a:t>
            </a:r>
            <a:r>
              <a:rPr lang="de-DE" sz="2200" spc="5" dirty="0">
                <a:cs typeface="Times New Roman"/>
              </a:rPr>
              <a:t> </a:t>
            </a:r>
            <a:r>
              <a:rPr lang="de-DE" sz="2200" spc="100" dirty="0">
                <a:cs typeface="Times New Roman"/>
              </a:rPr>
              <a:t>die</a:t>
            </a:r>
            <a:r>
              <a:rPr lang="de-DE" sz="2200" spc="5" dirty="0">
                <a:cs typeface="Times New Roman"/>
              </a:rPr>
              <a:t> </a:t>
            </a:r>
            <a:r>
              <a:rPr lang="de-DE" sz="2200" spc="75" dirty="0">
                <a:cs typeface="Times New Roman"/>
              </a:rPr>
              <a:t>so</a:t>
            </a:r>
            <a:r>
              <a:rPr lang="de-DE" sz="2200" spc="5" dirty="0">
                <a:cs typeface="Times New Roman"/>
              </a:rPr>
              <a:t> </a:t>
            </a:r>
            <a:r>
              <a:rPr lang="de-DE" sz="2200" spc="80" dirty="0">
                <a:cs typeface="Times New Roman"/>
              </a:rPr>
              <a:t>gestaltet</a:t>
            </a:r>
            <a:r>
              <a:rPr lang="de-DE" sz="2200" spc="5" dirty="0">
                <a:cs typeface="Times New Roman"/>
              </a:rPr>
              <a:t> </a:t>
            </a:r>
            <a:r>
              <a:rPr lang="de-DE" sz="2200" spc="90" dirty="0">
                <a:cs typeface="Times New Roman"/>
              </a:rPr>
              <a:t>sind,</a:t>
            </a:r>
            <a:r>
              <a:rPr lang="de-DE" sz="2200" spc="5" dirty="0">
                <a:cs typeface="Times New Roman"/>
              </a:rPr>
              <a:t> </a:t>
            </a:r>
            <a:r>
              <a:rPr lang="de-DE" sz="2200" spc="110" dirty="0">
                <a:cs typeface="Times New Roman"/>
              </a:rPr>
              <a:t>dass</a:t>
            </a:r>
            <a:r>
              <a:rPr lang="de-DE" sz="2200" spc="5" dirty="0">
                <a:cs typeface="Times New Roman"/>
              </a:rPr>
              <a:t> </a:t>
            </a:r>
            <a:r>
              <a:rPr lang="de-DE" sz="2200" spc="50" dirty="0">
                <a:cs typeface="Times New Roman"/>
              </a:rPr>
              <a:t>sie</a:t>
            </a:r>
            <a:r>
              <a:rPr lang="de-DE" sz="2200" spc="5" dirty="0">
                <a:cs typeface="Times New Roman"/>
              </a:rPr>
              <a:t> </a:t>
            </a:r>
            <a:r>
              <a:rPr lang="de-DE" sz="2200" spc="95" dirty="0">
                <a:cs typeface="Times New Roman"/>
              </a:rPr>
              <a:t>ihren</a:t>
            </a:r>
            <a:r>
              <a:rPr lang="de-DE" sz="2200" spc="5" dirty="0">
                <a:cs typeface="Times New Roman"/>
              </a:rPr>
              <a:t> </a:t>
            </a:r>
            <a:r>
              <a:rPr lang="de-DE" sz="2200" spc="85" dirty="0">
                <a:cs typeface="Times New Roman"/>
              </a:rPr>
              <a:t>Schwierigkeitsgrad</a:t>
            </a:r>
            <a:r>
              <a:rPr lang="de-DE" sz="2200" spc="5" dirty="0">
                <a:cs typeface="Times New Roman"/>
              </a:rPr>
              <a:t> </a:t>
            </a:r>
            <a:r>
              <a:rPr lang="de-DE" sz="2200" spc="70" dirty="0">
                <a:cs typeface="Times New Roman"/>
              </a:rPr>
              <a:t>selbst</a:t>
            </a:r>
            <a:r>
              <a:rPr lang="de-DE" sz="2200" spc="5" dirty="0">
                <a:cs typeface="Times New Roman"/>
              </a:rPr>
              <a:t> abschätzen können</a:t>
            </a:r>
            <a:r>
              <a:rPr lang="de-DE" sz="2200" spc="105" dirty="0">
                <a:cs typeface="Times New Roman"/>
              </a:rPr>
              <a:t>.  </a:t>
            </a:r>
          </a:p>
          <a:p>
            <a:pPr marL="836295" marR="247015" indent="-342900">
              <a:lnSpc>
                <a:spcPct val="115700"/>
              </a:lnSpc>
              <a:spcBef>
                <a:spcPts val="180"/>
              </a:spcBef>
            </a:pPr>
            <a:r>
              <a:rPr lang="de-DE" sz="2200" b="1" spc="60" dirty="0">
                <a:solidFill>
                  <a:srgbClr val="0070C0"/>
                </a:solidFill>
                <a:cs typeface="Times New Roman"/>
              </a:rPr>
              <a:t>Verschiedene</a:t>
            </a:r>
            <a:r>
              <a:rPr lang="de-DE" sz="2200" b="1" dirty="0">
                <a:solidFill>
                  <a:srgbClr val="0070C0"/>
                </a:solidFill>
                <a:cs typeface="Times New Roman"/>
              </a:rPr>
              <a:t> </a:t>
            </a:r>
            <a:r>
              <a:rPr lang="de-DE" sz="2200" b="1" spc="30" dirty="0">
                <a:solidFill>
                  <a:srgbClr val="0070C0"/>
                </a:solidFill>
                <a:cs typeface="Times New Roman"/>
              </a:rPr>
              <a:t>Formen</a:t>
            </a:r>
            <a:r>
              <a:rPr lang="de-DE" sz="2200" b="1" dirty="0">
                <a:solidFill>
                  <a:srgbClr val="0070C0"/>
                </a:solidFill>
                <a:cs typeface="Times New Roman"/>
              </a:rPr>
              <a:t> </a:t>
            </a:r>
            <a:r>
              <a:rPr lang="de-DE" sz="2200" spc="135" dirty="0">
                <a:cs typeface="Times New Roman"/>
              </a:rPr>
              <a:t>der</a:t>
            </a:r>
            <a:r>
              <a:rPr lang="de-DE" sz="2200" dirty="0">
                <a:cs typeface="Times New Roman"/>
              </a:rPr>
              <a:t> </a:t>
            </a:r>
            <a:r>
              <a:rPr lang="de-DE" sz="2200" spc="80" dirty="0">
                <a:cs typeface="Times New Roman"/>
              </a:rPr>
              <a:t>Leistungskontrolle</a:t>
            </a:r>
            <a:r>
              <a:rPr lang="de-DE" sz="2200" dirty="0">
                <a:cs typeface="Times New Roman"/>
              </a:rPr>
              <a:t> </a:t>
            </a:r>
            <a:r>
              <a:rPr lang="de-DE" sz="2200" spc="130" dirty="0">
                <a:cs typeface="Times New Roman"/>
              </a:rPr>
              <a:t>werden</a:t>
            </a:r>
            <a:r>
              <a:rPr lang="de-DE" sz="2200" dirty="0">
                <a:cs typeface="Times New Roman"/>
              </a:rPr>
              <a:t> </a:t>
            </a:r>
            <a:r>
              <a:rPr lang="de-DE" sz="2200" spc="75" dirty="0">
                <a:cs typeface="Times New Roman"/>
              </a:rPr>
              <a:t>eingesetzt.</a:t>
            </a:r>
            <a:r>
              <a:rPr lang="de-DE" sz="2200" dirty="0">
                <a:cs typeface="Times New Roman"/>
              </a:rPr>
              <a:t> </a:t>
            </a:r>
            <a:r>
              <a:rPr lang="de-DE" sz="2200" spc="30" dirty="0">
                <a:cs typeface="Times New Roman"/>
              </a:rPr>
              <a:t>Es</a:t>
            </a:r>
            <a:r>
              <a:rPr lang="de-DE" sz="2200" dirty="0">
                <a:cs typeface="Times New Roman"/>
              </a:rPr>
              <a:t> </a:t>
            </a:r>
            <a:r>
              <a:rPr lang="de-DE" sz="2200" spc="135" dirty="0">
                <a:cs typeface="Times New Roman"/>
              </a:rPr>
              <a:t>wird erläutert</a:t>
            </a:r>
            <a:r>
              <a:rPr lang="de-DE" sz="2200" spc="20" dirty="0">
                <a:cs typeface="Times New Roman"/>
              </a:rPr>
              <a:t>,</a:t>
            </a:r>
            <a:r>
              <a:rPr lang="de-DE" sz="2200" dirty="0">
                <a:cs typeface="Times New Roman"/>
              </a:rPr>
              <a:t> </a:t>
            </a:r>
            <a:r>
              <a:rPr lang="de-DE" sz="2200" spc="85" dirty="0">
                <a:cs typeface="Times New Roman"/>
              </a:rPr>
              <a:t>welche</a:t>
            </a:r>
            <a:r>
              <a:rPr lang="de-DE" sz="2200" dirty="0">
                <a:cs typeface="Times New Roman"/>
              </a:rPr>
              <a:t> </a:t>
            </a:r>
            <a:r>
              <a:rPr lang="de-DE" sz="2200" spc="100" dirty="0">
                <a:cs typeface="Times New Roman"/>
              </a:rPr>
              <a:t>Form</a:t>
            </a:r>
            <a:r>
              <a:rPr lang="de-DE" sz="2200" dirty="0">
                <a:cs typeface="Times New Roman"/>
              </a:rPr>
              <a:t> wofü</a:t>
            </a:r>
            <a:r>
              <a:rPr lang="de-DE" sz="2200" spc="120" dirty="0">
                <a:cs typeface="Times New Roman"/>
              </a:rPr>
              <a:t>r</a:t>
            </a:r>
            <a:r>
              <a:rPr lang="de-DE" sz="2200" spc="-229" dirty="0">
                <a:cs typeface="Times New Roman"/>
              </a:rPr>
              <a:t> </a:t>
            </a:r>
            <a:r>
              <a:rPr lang="de-DE" sz="2200" spc="100" dirty="0">
                <a:cs typeface="Times New Roman"/>
              </a:rPr>
              <a:t>taugt.</a:t>
            </a:r>
            <a:endParaRPr lang="de-DE" sz="2200" dirty="0">
              <a:cs typeface="Times New Roman"/>
            </a:endParaRPr>
          </a:p>
          <a:p>
            <a:pPr marL="836295" indent="-342900">
              <a:lnSpc>
                <a:spcPct val="100000"/>
              </a:lnSpc>
              <a:spcBef>
                <a:spcPts val="560"/>
              </a:spcBef>
            </a:pPr>
            <a:r>
              <a:rPr lang="de-DE" sz="2200" spc="100" dirty="0">
                <a:cs typeface="Times New Roman"/>
              </a:rPr>
              <a:t>Klausuren</a:t>
            </a:r>
            <a:r>
              <a:rPr lang="de-DE" sz="2200" spc="-10" dirty="0">
                <a:cs typeface="Times New Roman"/>
              </a:rPr>
              <a:t> </a:t>
            </a:r>
            <a:r>
              <a:rPr lang="de-DE" sz="2200" spc="190" dirty="0">
                <a:cs typeface="Times New Roman"/>
              </a:rPr>
              <a:t>und</a:t>
            </a:r>
            <a:r>
              <a:rPr lang="de-DE" sz="2200" spc="-10" dirty="0">
                <a:cs typeface="Times New Roman"/>
              </a:rPr>
              <a:t> </a:t>
            </a:r>
            <a:r>
              <a:rPr lang="de-DE" sz="2200" spc="20" dirty="0">
                <a:cs typeface="Times New Roman"/>
              </a:rPr>
              <a:t>Tests</a:t>
            </a:r>
            <a:r>
              <a:rPr lang="de-DE" sz="2200" spc="-10" dirty="0">
                <a:cs typeface="Times New Roman"/>
              </a:rPr>
              <a:t> </a:t>
            </a:r>
            <a:r>
              <a:rPr lang="de-DE" sz="2200" spc="130" dirty="0">
                <a:cs typeface="Times New Roman"/>
              </a:rPr>
              <a:t>werden</a:t>
            </a:r>
            <a:r>
              <a:rPr lang="de-DE" sz="2200" spc="-10" dirty="0">
                <a:cs typeface="Times New Roman"/>
              </a:rPr>
              <a:t> </a:t>
            </a:r>
            <a:r>
              <a:rPr lang="de-DE" sz="2200" spc="105" dirty="0">
                <a:cs typeface="Times New Roman"/>
              </a:rPr>
              <a:t>vorher</a:t>
            </a:r>
            <a:r>
              <a:rPr lang="de-DE" sz="2200" spc="-10" dirty="0">
                <a:cs typeface="Times New Roman"/>
              </a:rPr>
              <a:t> </a:t>
            </a:r>
            <a:r>
              <a:rPr lang="de-DE" sz="2200" b="1" spc="-10" dirty="0">
                <a:solidFill>
                  <a:srgbClr val="0070C0"/>
                </a:solidFill>
                <a:cs typeface="Times New Roman"/>
              </a:rPr>
              <a:t>angekündigt</a:t>
            </a:r>
            <a:r>
              <a:rPr lang="de-DE" sz="2200" b="1" spc="-10" dirty="0">
                <a:cs typeface="Times New Roman"/>
              </a:rPr>
              <a:t>.</a:t>
            </a:r>
            <a:r>
              <a:rPr lang="de-DE" sz="2200" b="1" dirty="0">
                <a:cs typeface="Times New Roman"/>
              </a:rPr>
              <a:t> </a:t>
            </a:r>
            <a:endParaRPr lang="de-DE" sz="2200" dirty="0">
              <a:cs typeface="Times New Roman"/>
            </a:endParaRPr>
          </a:p>
          <a:p>
            <a:pPr marL="836295" indent="-342900">
              <a:lnSpc>
                <a:spcPct val="100000"/>
              </a:lnSpc>
              <a:spcBef>
                <a:spcPts val="560"/>
              </a:spcBef>
            </a:pPr>
            <a:r>
              <a:rPr lang="de-DE" sz="2200" b="1" spc="135" dirty="0">
                <a:solidFill>
                  <a:srgbClr val="0070C0"/>
                </a:solidFill>
                <a:cs typeface="Times New Roman"/>
              </a:rPr>
              <a:t>Schülerfeedback</a:t>
            </a:r>
            <a:r>
              <a:rPr lang="de-DE" sz="2200" b="1" spc="135" dirty="0">
                <a:cs typeface="Times New Roman"/>
              </a:rPr>
              <a:t> </a:t>
            </a:r>
            <a:r>
              <a:rPr lang="de-DE" sz="2200" spc="135" dirty="0">
                <a:cs typeface="Times New Roman"/>
              </a:rPr>
              <a:t>wird</a:t>
            </a:r>
            <a:r>
              <a:rPr lang="de-DE" sz="2200" spc="-10" dirty="0">
                <a:cs typeface="Times New Roman"/>
              </a:rPr>
              <a:t> </a:t>
            </a:r>
            <a:r>
              <a:rPr lang="de-DE" sz="2200" spc="100" dirty="0">
                <a:cs typeface="Times New Roman"/>
              </a:rPr>
              <a:t>genutzt,</a:t>
            </a:r>
            <a:r>
              <a:rPr lang="de-DE" sz="2200" spc="-10" dirty="0">
                <a:cs typeface="Times New Roman"/>
              </a:rPr>
              <a:t> </a:t>
            </a:r>
            <a:r>
              <a:rPr lang="de-DE" sz="2200" spc="200" dirty="0">
                <a:cs typeface="Times New Roman"/>
              </a:rPr>
              <a:t>um</a:t>
            </a:r>
            <a:r>
              <a:rPr lang="de-DE" sz="2200" spc="-10" dirty="0">
                <a:cs typeface="Times New Roman"/>
              </a:rPr>
              <a:t> </a:t>
            </a:r>
            <a:r>
              <a:rPr lang="de-DE" sz="2200" spc="110" dirty="0">
                <a:cs typeface="Times New Roman"/>
              </a:rPr>
              <a:t>Leistungserwartungen</a:t>
            </a:r>
            <a:r>
              <a:rPr lang="de-DE" sz="2200" spc="-10" dirty="0">
                <a:cs typeface="Times New Roman"/>
              </a:rPr>
              <a:t> </a:t>
            </a:r>
            <a:r>
              <a:rPr lang="de-DE" sz="2200" spc="155" dirty="0">
                <a:cs typeface="Times New Roman"/>
              </a:rPr>
              <a:t>zu</a:t>
            </a:r>
            <a:r>
              <a:rPr lang="de-DE" sz="2200" spc="-10" dirty="0">
                <a:cs typeface="Times New Roman"/>
              </a:rPr>
              <a:t> </a:t>
            </a:r>
            <a:r>
              <a:rPr lang="de-DE" sz="2200" spc="80" dirty="0">
                <a:cs typeface="Times New Roman"/>
              </a:rPr>
              <a:t>korrigieren. </a:t>
            </a:r>
            <a:r>
              <a:rPr lang="de-DE" sz="2200" spc="60" dirty="0">
                <a:cs typeface="Times New Roman"/>
              </a:rPr>
              <a:t>Die</a:t>
            </a:r>
            <a:r>
              <a:rPr lang="de-DE" sz="2200" dirty="0">
                <a:cs typeface="Times New Roman"/>
              </a:rPr>
              <a:t> Schüler </a:t>
            </a:r>
            <a:r>
              <a:rPr lang="de-DE" sz="2200" spc="105" dirty="0">
                <a:cs typeface="Times New Roman"/>
              </a:rPr>
              <a:t>bringen</a:t>
            </a:r>
            <a:r>
              <a:rPr lang="de-DE" sz="2200" dirty="0">
                <a:cs typeface="Times New Roman"/>
              </a:rPr>
              <a:t> </a:t>
            </a:r>
            <a:r>
              <a:rPr lang="de-DE" sz="2200" b="1" spc="105" dirty="0">
                <a:solidFill>
                  <a:srgbClr val="0070C0"/>
                </a:solidFill>
                <a:cs typeface="Times New Roman"/>
              </a:rPr>
              <a:t>eigene</a:t>
            </a:r>
            <a:r>
              <a:rPr lang="de-DE" sz="2200" b="1" dirty="0">
                <a:solidFill>
                  <a:srgbClr val="0070C0"/>
                </a:solidFill>
                <a:cs typeface="Times New Roman"/>
              </a:rPr>
              <a:t> Vorschläge</a:t>
            </a:r>
            <a:r>
              <a:rPr lang="de-DE" sz="2200" b="1" dirty="0">
                <a:cs typeface="Times New Roman"/>
              </a:rPr>
              <a:t> </a:t>
            </a:r>
            <a:r>
              <a:rPr lang="de-DE" sz="2200" spc="140" dirty="0">
                <a:cs typeface="Times New Roman"/>
              </a:rPr>
              <a:t>zur</a:t>
            </a:r>
            <a:r>
              <a:rPr lang="de-DE" sz="2200" dirty="0">
                <a:cs typeface="Times New Roman"/>
              </a:rPr>
              <a:t> </a:t>
            </a:r>
            <a:r>
              <a:rPr lang="de-DE" sz="2200" spc="80" dirty="0">
                <a:cs typeface="Times New Roman"/>
              </a:rPr>
              <a:t>Leistungskontrolle</a:t>
            </a:r>
            <a:r>
              <a:rPr lang="de-DE" sz="2200" dirty="0">
                <a:cs typeface="Times New Roman"/>
              </a:rPr>
              <a:t> </a:t>
            </a:r>
            <a:r>
              <a:rPr lang="de-DE" sz="2200" spc="60" dirty="0">
                <a:cs typeface="Times New Roman"/>
              </a:rPr>
              <a:t>ein. </a:t>
            </a:r>
          </a:p>
          <a:p>
            <a:pPr marL="493395" indent="0" algn="r">
              <a:lnSpc>
                <a:spcPct val="100000"/>
              </a:lnSpc>
              <a:spcBef>
                <a:spcPts val="560"/>
              </a:spcBef>
              <a:buNone/>
            </a:pPr>
            <a:r>
              <a:rPr lang="de-DE" sz="2200" spc="60" dirty="0">
                <a:cs typeface="Times New Roman"/>
              </a:rPr>
              <a:t>[Meyer, 2007, S. 117]</a:t>
            </a:r>
          </a:p>
          <a:p>
            <a:pPr marL="493395" indent="0">
              <a:lnSpc>
                <a:spcPct val="100000"/>
              </a:lnSpc>
              <a:spcBef>
                <a:spcPts val="560"/>
              </a:spcBef>
              <a:buNone/>
            </a:pPr>
            <a:endParaRPr lang="de-DE" sz="2200" dirty="0">
              <a:cs typeface="Times New Roman"/>
            </a:endParaRPr>
          </a:p>
          <a:p>
            <a:pPr marL="0" indent="0">
              <a:buNone/>
            </a:pPr>
            <a:endParaRPr lang="de-DE" dirty="0"/>
          </a:p>
        </p:txBody>
      </p:sp>
    </p:spTree>
    <p:extLst>
      <p:ext uri="{BB962C8B-B14F-4D97-AF65-F5344CB8AC3E}">
        <p14:creationId xmlns:p14="http://schemas.microsoft.com/office/powerpoint/2010/main" val="2887697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Intelligentes Üben</a:t>
            </a:r>
          </a:p>
        </p:txBody>
      </p:sp>
      <p:sp>
        <p:nvSpPr>
          <p:cNvPr id="4" name="Foliennummernplatzhalter 3"/>
          <p:cNvSpPr>
            <a:spLocks noGrp="1"/>
          </p:cNvSpPr>
          <p:nvPr>
            <p:ph type="sldNum" sz="quarter" idx="11"/>
          </p:nvPr>
        </p:nvSpPr>
        <p:spPr/>
        <p:txBody>
          <a:bodyPr/>
          <a:lstStyle/>
          <a:p>
            <a:fld id="{726708A8-BD7C-4431-B90E-2C0CFD84E804}" type="slidenum">
              <a:rPr lang="de-DE" smtClean="0"/>
              <a:pPr/>
              <a:t>7</a:t>
            </a:fld>
            <a:endParaRPr lang="de-DE" dirty="0"/>
          </a:p>
        </p:txBody>
      </p:sp>
      <p:sp>
        <p:nvSpPr>
          <p:cNvPr id="5" name="Inhaltsplatzhalter 4"/>
          <p:cNvSpPr>
            <a:spLocks noGrp="1"/>
          </p:cNvSpPr>
          <p:nvPr>
            <p:ph idx="1"/>
          </p:nvPr>
        </p:nvSpPr>
        <p:spPr>
          <a:xfrm>
            <a:off x="814136" y="978235"/>
            <a:ext cx="10539663" cy="2958334"/>
          </a:xfrm>
        </p:spPr>
        <p:txBody>
          <a:bodyPr>
            <a:normAutofit/>
          </a:bodyPr>
          <a:lstStyle/>
          <a:p>
            <a:pPr marL="0" indent="0">
              <a:buNone/>
            </a:pPr>
            <a:r>
              <a:rPr lang="de-DE" sz="2000" b="1" dirty="0"/>
              <a:t>Definition 1.2 ([Meyer, 2007])</a:t>
            </a:r>
          </a:p>
          <a:p>
            <a:pPr marL="0" indent="0">
              <a:buNone/>
            </a:pPr>
            <a:r>
              <a:rPr lang="de-DE" sz="2000" b="1" dirty="0">
                <a:solidFill>
                  <a:srgbClr val="0070C0"/>
                </a:solidFill>
              </a:rPr>
              <a:t>Übungsphasen</a:t>
            </a:r>
            <a:r>
              <a:rPr lang="de-DE" sz="2000" dirty="0"/>
              <a:t> des Unterrichts sind unter folgenden Voraussetzungen als </a:t>
            </a:r>
            <a:r>
              <a:rPr lang="de-DE" sz="2000" b="1" dirty="0">
                <a:solidFill>
                  <a:srgbClr val="0070C0"/>
                </a:solidFill>
              </a:rPr>
              <a:t>intelligent gestaltet </a:t>
            </a:r>
            <a:r>
              <a:rPr lang="de-DE" sz="2000" dirty="0"/>
              <a:t>zu zeichnen:</a:t>
            </a:r>
          </a:p>
          <a:p>
            <a:pPr marL="457200" indent="-457200">
              <a:buFont typeface="+mj-lt"/>
              <a:buAutoNum type="arabicPeriod"/>
            </a:pPr>
            <a:r>
              <a:rPr lang="de-DE" sz="2000" dirty="0"/>
              <a:t>Es wird ausreichend oft und im richtigen Rhythmus geübt.</a:t>
            </a:r>
          </a:p>
          <a:p>
            <a:pPr marL="457200" indent="-457200">
              <a:buFont typeface="+mj-lt"/>
              <a:buAutoNum type="arabicPeriod"/>
            </a:pPr>
            <a:r>
              <a:rPr lang="de-DE" sz="2000" dirty="0"/>
              <a:t>Die Übungsaufgaben sind passgenau zum Lernstand formuliert.</a:t>
            </a:r>
          </a:p>
          <a:p>
            <a:pPr marL="457200" indent="-457200">
              <a:buFont typeface="+mj-lt"/>
              <a:buAutoNum type="arabicPeriod"/>
            </a:pPr>
            <a:r>
              <a:rPr lang="de-DE" sz="2000" dirty="0"/>
              <a:t>Die Schülerinnen und Schüler entwickeln </a:t>
            </a:r>
            <a:r>
              <a:rPr lang="de-DE" sz="2000" dirty="0" err="1"/>
              <a:t>Übekompetenz</a:t>
            </a:r>
            <a:r>
              <a:rPr lang="de-DE" sz="2000" dirty="0"/>
              <a:t> und nutzen die richtigen Lernstrategien.</a:t>
            </a:r>
          </a:p>
          <a:p>
            <a:pPr marL="457200" indent="-457200">
              <a:buFont typeface="+mj-lt"/>
              <a:buAutoNum type="arabicPeriod"/>
            </a:pPr>
            <a:r>
              <a:rPr lang="de-DE" sz="2000" dirty="0"/>
              <a:t>Die Lehrpersonen geben gezielte Hilfestellung beim Üben.</a:t>
            </a:r>
          </a:p>
          <a:p>
            <a:pPr marL="457200" indent="-457200">
              <a:buFont typeface="+mj-lt"/>
              <a:buAutoNum type="arabicPeriod"/>
            </a:pPr>
            <a:endParaRPr lang="de-DE" sz="2000" dirty="0"/>
          </a:p>
        </p:txBody>
      </p:sp>
      <p:sp>
        <p:nvSpPr>
          <p:cNvPr id="6" name="Inhaltsplatzhalter 4"/>
          <p:cNvSpPr txBox="1">
            <a:spLocks/>
          </p:cNvSpPr>
          <p:nvPr/>
        </p:nvSpPr>
        <p:spPr>
          <a:xfrm>
            <a:off x="814134" y="4355023"/>
            <a:ext cx="10539663" cy="14723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2000" b="1" dirty="0"/>
              <a:t>Beobachtungen:</a:t>
            </a:r>
          </a:p>
          <a:p>
            <a:r>
              <a:rPr lang="de-DE" sz="2000" dirty="0"/>
              <a:t>Übungsrhythmen (für Faktenwissen) gut erforscht.</a:t>
            </a:r>
          </a:p>
          <a:p>
            <a:pPr lvl="1">
              <a:buFont typeface="Symbol" panose="05050102010706020507" pitchFamily="18" charset="2"/>
              <a:buChar char="-"/>
            </a:pPr>
            <a:r>
              <a:rPr lang="de-DE" sz="1600" dirty="0"/>
              <a:t>15 Minuten / 2 bzw. 12 Stunden / 2 Tage / 1 bzw. 2 Wochen [Jank und Meyer, 2005, S. 184f.].</a:t>
            </a:r>
          </a:p>
          <a:p>
            <a:r>
              <a:rPr lang="de-DE" sz="2000" dirty="0"/>
              <a:t>Ratschlag: Lieber Stoffumfang als </a:t>
            </a:r>
            <a:r>
              <a:rPr lang="de-DE" sz="2000" dirty="0" err="1"/>
              <a:t>Übezeiten</a:t>
            </a:r>
            <a:r>
              <a:rPr lang="de-DE" sz="2000" dirty="0"/>
              <a:t> reduzieren.</a:t>
            </a:r>
          </a:p>
        </p:txBody>
      </p:sp>
    </p:spTree>
    <p:extLst>
      <p:ext uri="{BB962C8B-B14F-4D97-AF65-F5344CB8AC3E}">
        <p14:creationId xmlns:p14="http://schemas.microsoft.com/office/powerpoint/2010/main" val="2642833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Inhaltliche Klarheit - 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8</a:t>
            </a:fld>
            <a:endParaRPr lang="de-DE" dirty="0"/>
          </a:p>
        </p:txBody>
      </p:sp>
      <p:sp>
        <p:nvSpPr>
          <p:cNvPr id="5" name="Inhaltsplatzhalter 4"/>
          <p:cNvSpPr>
            <a:spLocks noGrp="1"/>
          </p:cNvSpPr>
          <p:nvPr>
            <p:ph idx="1"/>
          </p:nvPr>
        </p:nvSpPr>
        <p:spPr>
          <a:xfrm>
            <a:off x="814136" y="978235"/>
            <a:ext cx="10539663" cy="5267582"/>
          </a:xfrm>
        </p:spPr>
        <p:txBody>
          <a:bodyPr>
            <a:noAutofit/>
          </a:bodyPr>
          <a:lstStyle/>
          <a:p>
            <a:pPr marL="0" indent="0">
              <a:lnSpc>
                <a:spcPct val="100000"/>
              </a:lnSpc>
              <a:buNone/>
            </a:pPr>
            <a:r>
              <a:rPr lang="de-DE" sz="2000" b="1" spc="-60" dirty="0">
                <a:cs typeface="Arial"/>
              </a:rPr>
              <a:t>Definition </a:t>
            </a:r>
            <a:r>
              <a:rPr lang="de-DE" sz="2000" b="1" spc="40" dirty="0">
                <a:cs typeface="Arial"/>
              </a:rPr>
              <a:t>1.3 </a:t>
            </a:r>
            <a:r>
              <a:rPr lang="de-DE" sz="2000" b="1" spc="-55" dirty="0">
                <a:cs typeface="Arial"/>
                <a:hlinkClick r:id="" action="ppaction://noaction"/>
              </a:rPr>
              <a:t>([Meyer,</a:t>
            </a:r>
            <a:r>
              <a:rPr lang="de-DE" sz="2000" b="1" spc="-390" dirty="0">
                <a:cs typeface="Arial"/>
                <a:hlinkClick r:id="" action="ppaction://noaction"/>
              </a:rPr>
              <a:t> </a:t>
            </a:r>
            <a:r>
              <a:rPr lang="de-DE" sz="2000" b="1" spc="20" dirty="0">
                <a:cs typeface="Arial"/>
                <a:hlinkClick r:id="" action="ppaction://noaction"/>
              </a:rPr>
              <a:t>2007])</a:t>
            </a:r>
            <a:endParaRPr lang="de-DE" sz="2000" dirty="0">
              <a:cs typeface="Arial"/>
            </a:endParaRPr>
          </a:p>
          <a:p>
            <a:pPr marL="0" indent="0">
              <a:lnSpc>
                <a:spcPct val="100000"/>
              </a:lnSpc>
              <a:spcBef>
                <a:spcPts val="365"/>
              </a:spcBef>
              <a:buNone/>
            </a:pPr>
            <a:r>
              <a:rPr lang="de-DE" sz="2000" b="1" spc="-45" dirty="0">
                <a:solidFill>
                  <a:srgbClr val="0070C0"/>
                </a:solidFill>
                <a:cs typeface="Arial"/>
              </a:rPr>
              <a:t>Inhaltliche</a:t>
            </a:r>
            <a:r>
              <a:rPr lang="de-DE" sz="2000" b="1" spc="-125" dirty="0">
                <a:solidFill>
                  <a:srgbClr val="004CD1"/>
                </a:solidFill>
                <a:cs typeface="Arial"/>
              </a:rPr>
              <a:t> </a:t>
            </a:r>
            <a:r>
              <a:rPr lang="de-DE" sz="2000" b="1" spc="-55" dirty="0">
                <a:solidFill>
                  <a:srgbClr val="0070C0"/>
                </a:solidFill>
                <a:cs typeface="Arial"/>
              </a:rPr>
              <a:t>Klarheit</a:t>
            </a:r>
            <a:r>
              <a:rPr lang="de-DE" sz="2000" b="1" spc="-114" dirty="0">
                <a:solidFill>
                  <a:srgbClr val="004CD1"/>
                </a:solidFill>
                <a:cs typeface="Arial"/>
              </a:rPr>
              <a:t> </a:t>
            </a:r>
            <a:r>
              <a:rPr lang="de-DE" sz="2000" spc="40" dirty="0">
                <a:cs typeface="Arial"/>
              </a:rPr>
              <a:t>liegt</a:t>
            </a:r>
            <a:r>
              <a:rPr lang="de-DE" sz="2000" spc="-114" dirty="0">
                <a:cs typeface="Arial"/>
              </a:rPr>
              <a:t> </a:t>
            </a:r>
            <a:r>
              <a:rPr lang="de-DE" sz="2000" spc="5" dirty="0">
                <a:cs typeface="Arial"/>
              </a:rPr>
              <a:t>unter</a:t>
            </a:r>
            <a:r>
              <a:rPr lang="de-DE" sz="2000" spc="-114" dirty="0">
                <a:cs typeface="Arial"/>
              </a:rPr>
              <a:t> </a:t>
            </a:r>
            <a:r>
              <a:rPr lang="de-DE" sz="2000" dirty="0">
                <a:cs typeface="Arial"/>
              </a:rPr>
              <a:t>folgenden</a:t>
            </a:r>
            <a:r>
              <a:rPr lang="de-DE" sz="2000" spc="-114" dirty="0">
                <a:cs typeface="Arial"/>
              </a:rPr>
              <a:t> </a:t>
            </a:r>
            <a:r>
              <a:rPr lang="de-DE" sz="2000" spc="-20" dirty="0">
                <a:cs typeface="Arial"/>
              </a:rPr>
              <a:t>Bedingungen</a:t>
            </a:r>
            <a:r>
              <a:rPr lang="de-DE" sz="2000" spc="-114" dirty="0">
                <a:cs typeface="Arial"/>
              </a:rPr>
              <a:t> </a:t>
            </a:r>
            <a:r>
              <a:rPr lang="de-DE" sz="2000" spc="-5" dirty="0">
                <a:cs typeface="Arial"/>
              </a:rPr>
              <a:t>vor:</a:t>
            </a:r>
            <a:endParaRPr lang="de-DE" sz="2000" dirty="0">
              <a:cs typeface="Arial"/>
            </a:endParaRPr>
          </a:p>
          <a:p>
            <a:pPr marL="457200" indent="-457200">
              <a:lnSpc>
                <a:spcPct val="100000"/>
              </a:lnSpc>
              <a:spcBef>
                <a:spcPts val="365"/>
              </a:spcBef>
              <a:buFont typeface="+mj-lt"/>
              <a:buAutoNum type="arabicPeriod"/>
            </a:pPr>
            <a:r>
              <a:rPr lang="de-DE" sz="2000" spc="-45" dirty="0">
                <a:cs typeface="Arial"/>
              </a:rPr>
              <a:t>Die </a:t>
            </a:r>
            <a:r>
              <a:rPr lang="de-DE" sz="2000" spc="-10" dirty="0">
                <a:cs typeface="Arial"/>
              </a:rPr>
              <a:t>Aufgabenstellung </a:t>
            </a:r>
            <a:r>
              <a:rPr lang="de-DE" sz="2000" spc="50" dirty="0">
                <a:cs typeface="Arial"/>
              </a:rPr>
              <a:t>ist</a:t>
            </a:r>
            <a:r>
              <a:rPr lang="de-DE" sz="2000" spc="-315" dirty="0">
                <a:cs typeface="Arial"/>
              </a:rPr>
              <a:t> </a:t>
            </a:r>
            <a:r>
              <a:rPr lang="de-DE" sz="2000" spc="-50" dirty="0">
                <a:cs typeface="Arial"/>
              </a:rPr>
              <a:t>verständlich.</a:t>
            </a:r>
            <a:endParaRPr lang="de-DE" sz="2000" dirty="0">
              <a:cs typeface="Arial"/>
            </a:endParaRPr>
          </a:p>
          <a:p>
            <a:pPr marL="457200" indent="-457200">
              <a:lnSpc>
                <a:spcPct val="100000"/>
              </a:lnSpc>
              <a:spcBef>
                <a:spcPts val="365"/>
              </a:spcBef>
              <a:buFont typeface="+mj-lt"/>
              <a:buAutoNum type="arabicPeriod"/>
            </a:pPr>
            <a:r>
              <a:rPr lang="de-DE" sz="2000" spc="-90" dirty="0">
                <a:cs typeface="Arial"/>
              </a:rPr>
              <a:t>Der </a:t>
            </a:r>
            <a:r>
              <a:rPr lang="de-DE" sz="2000" spc="5" dirty="0">
                <a:cs typeface="Arial"/>
              </a:rPr>
              <a:t>thematische </a:t>
            </a:r>
            <a:r>
              <a:rPr lang="de-DE" sz="2000" spc="-110" dirty="0">
                <a:cs typeface="Arial"/>
              </a:rPr>
              <a:t>Gang </a:t>
            </a:r>
            <a:r>
              <a:rPr lang="de-DE" sz="2000" spc="-10" dirty="0">
                <a:cs typeface="Arial"/>
              </a:rPr>
              <a:t>der </a:t>
            </a:r>
            <a:r>
              <a:rPr lang="de-DE" sz="2000" spc="10" dirty="0">
                <a:cs typeface="Arial"/>
              </a:rPr>
              <a:t>Unterrichtseinheit </a:t>
            </a:r>
            <a:r>
              <a:rPr lang="de-DE" sz="2000" spc="50" dirty="0">
                <a:cs typeface="Arial"/>
              </a:rPr>
              <a:t>ist</a:t>
            </a:r>
            <a:r>
              <a:rPr lang="de-DE" sz="2000" spc="-434" dirty="0">
                <a:cs typeface="Arial"/>
              </a:rPr>
              <a:t> </a:t>
            </a:r>
            <a:r>
              <a:rPr lang="de-DE" sz="2000" spc="25" dirty="0">
                <a:cs typeface="Arial"/>
              </a:rPr>
              <a:t>plausibel.</a:t>
            </a:r>
            <a:endParaRPr lang="de-DE" sz="2000" dirty="0">
              <a:cs typeface="Arial"/>
            </a:endParaRPr>
          </a:p>
          <a:p>
            <a:pPr marL="457200" indent="-457200">
              <a:lnSpc>
                <a:spcPct val="100000"/>
              </a:lnSpc>
              <a:spcBef>
                <a:spcPts val="365"/>
              </a:spcBef>
              <a:buFont typeface="+mj-lt"/>
              <a:buAutoNum type="arabicPeriod"/>
            </a:pPr>
            <a:r>
              <a:rPr lang="de-DE" sz="2000" spc="-45" dirty="0">
                <a:cs typeface="Arial"/>
              </a:rPr>
              <a:t>Die</a:t>
            </a:r>
            <a:r>
              <a:rPr lang="de-DE" sz="2000" spc="-120" dirty="0">
                <a:cs typeface="Arial"/>
              </a:rPr>
              <a:t> </a:t>
            </a:r>
            <a:r>
              <a:rPr lang="de-DE" sz="2000" spc="-30" dirty="0">
                <a:cs typeface="Arial"/>
              </a:rPr>
              <a:t>Ergebnissicherung</a:t>
            </a:r>
            <a:r>
              <a:rPr lang="de-DE" sz="2000" spc="-120" dirty="0">
                <a:cs typeface="Arial"/>
              </a:rPr>
              <a:t> </a:t>
            </a:r>
            <a:r>
              <a:rPr lang="de-DE" sz="2000" spc="50" dirty="0">
                <a:cs typeface="Arial"/>
              </a:rPr>
              <a:t>ist</a:t>
            </a:r>
            <a:r>
              <a:rPr lang="de-DE" sz="2000" spc="-120" dirty="0">
                <a:cs typeface="Arial"/>
              </a:rPr>
              <a:t> </a:t>
            </a:r>
            <a:r>
              <a:rPr lang="de-DE" sz="2000" spc="10" dirty="0">
                <a:cs typeface="Arial"/>
              </a:rPr>
              <a:t>klar</a:t>
            </a:r>
            <a:r>
              <a:rPr lang="de-DE" sz="2000" spc="-120" dirty="0">
                <a:cs typeface="Arial"/>
              </a:rPr>
              <a:t> </a:t>
            </a:r>
            <a:r>
              <a:rPr lang="de-DE" sz="2000" spc="20" dirty="0">
                <a:cs typeface="Arial"/>
              </a:rPr>
              <a:t>und</a:t>
            </a:r>
            <a:r>
              <a:rPr lang="de-DE" sz="2000" spc="-120" dirty="0">
                <a:cs typeface="Arial"/>
              </a:rPr>
              <a:t> </a:t>
            </a:r>
            <a:r>
              <a:rPr lang="de-DE" sz="2000" spc="20" dirty="0">
                <a:cs typeface="Arial"/>
              </a:rPr>
              <a:t>verbindlich.</a:t>
            </a:r>
            <a:endParaRPr lang="de-DE" sz="2000" dirty="0">
              <a:cs typeface="Arial"/>
            </a:endParaRPr>
          </a:p>
          <a:p>
            <a:pPr>
              <a:lnSpc>
                <a:spcPct val="100000"/>
              </a:lnSpc>
              <a:spcBef>
                <a:spcPts val="40"/>
              </a:spcBef>
              <a:buFont typeface="Arial"/>
              <a:buAutoNum type="arabicPeriod"/>
            </a:pPr>
            <a:endParaRPr lang="de-DE" sz="2000" dirty="0">
              <a:cs typeface="Times New Roman"/>
            </a:endParaRPr>
          </a:p>
          <a:p>
            <a:pPr marL="0" indent="0">
              <a:lnSpc>
                <a:spcPct val="100000"/>
              </a:lnSpc>
              <a:buNone/>
            </a:pPr>
            <a:r>
              <a:rPr lang="de-DE" sz="2000" b="1" spc="-95" dirty="0">
                <a:cs typeface="Arial"/>
              </a:rPr>
              <a:t>Aufgabenstellung:</a:t>
            </a:r>
            <a:endParaRPr lang="de-DE" sz="2000" dirty="0">
              <a:cs typeface="Arial"/>
            </a:endParaRPr>
          </a:p>
          <a:p>
            <a:pPr>
              <a:lnSpc>
                <a:spcPct val="100000"/>
              </a:lnSpc>
            </a:pPr>
            <a:r>
              <a:rPr lang="de-DE" sz="2000" spc="-85" dirty="0">
                <a:cs typeface="Arial"/>
              </a:rPr>
              <a:t>Bündelung </a:t>
            </a:r>
            <a:r>
              <a:rPr lang="de-DE" sz="2000" spc="-20" dirty="0">
                <a:cs typeface="Arial"/>
              </a:rPr>
              <a:t>von </a:t>
            </a:r>
            <a:r>
              <a:rPr lang="de-DE" sz="2000" spc="-15" dirty="0">
                <a:cs typeface="Arial"/>
              </a:rPr>
              <a:t>Ziel-, </a:t>
            </a:r>
            <a:r>
              <a:rPr lang="de-DE" sz="2000" spc="10" dirty="0">
                <a:cs typeface="Arial"/>
              </a:rPr>
              <a:t>Inhalts- </a:t>
            </a:r>
            <a:r>
              <a:rPr lang="de-DE" sz="2000" spc="20" dirty="0">
                <a:cs typeface="Arial"/>
              </a:rPr>
              <a:t>und</a:t>
            </a:r>
            <a:r>
              <a:rPr lang="de-DE" sz="2000" spc="-470" dirty="0">
                <a:cs typeface="Arial"/>
              </a:rPr>
              <a:t> </a:t>
            </a:r>
            <a:r>
              <a:rPr lang="de-DE" sz="2000" dirty="0">
                <a:cs typeface="Arial"/>
              </a:rPr>
              <a:t>Methodenentscheidungen.  </a:t>
            </a:r>
          </a:p>
          <a:p>
            <a:pPr>
              <a:lnSpc>
                <a:spcPct val="100000"/>
              </a:lnSpc>
            </a:pPr>
            <a:r>
              <a:rPr lang="de-DE" sz="2000" spc="-15" dirty="0">
                <a:cs typeface="Arial"/>
              </a:rPr>
              <a:t>Lernstrukturanalyse:</a:t>
            </a:r>
          </a:p>
          <a:p>
            <a:pPr lvl="1">
              <a:lnSpc>
                <a:spcPct val="100000"/>
              </a:lnSpc>
              <a:buFont typeface="Symbol" panose="05050102010706020507" pitchFamily="18" charset="2"/>
              <a:buChar char="-"/>
            </a:pPr>
            <a:r>
              <a:rPr lang="de-DE" sz="1600" spc="-140" dirty="0">
                <a:cs typeface="Arial"/>
              </a:rPr>
              <a:t>Präzise</a:t>
            </a:r>
            <a:r>
              <a:rPr lang="de-DE" sz="1600" spc="-90" dirty="0">
                <a:cs typeface="Arial"/>
              </a:rPr>
              <a:t> </a:t>
            </a:r>
            <a:r>
              <a:rPr lang="de-DE" sz="1600" spc="-50" dirty="0">
                <a:cs typeface="Arial"/>
              </a:rPr>
              <a:t>Analyse</a:t>
            </a:r>
            <a:r>
              <a:rPr lang="de-DE" sz="1600" spc="-90" dirty="0">
                <a:cs typeface="Arial"/>
              </a:rPr>
              <a:t> </a:t>
            </a:r>
            <a:r>
              <a:rPr lang="de-DE" sz="1600" spc="-15" dirty="0">
                <a:cs typeface="Arial"/>
              </a:rPr>
              <a:t>der</a:t>
            </a:r>
            <a:r>
              <a:rPr lang="de-DE" sz="1600" spc="-90" dirty="0">
                <a:cs typeface="Arial"/>
              </a:rPr>
              <a:t> </a:t>
            </a:r>
            <a:r>
              <a:rPr lang="de-DE" sz="1600" spc="-25" dirty="0">
                <a:cs typeface="Arial"/>
              </a:rPr>
              <a:t>von</a:t>
            </a:r>
            <a:r>
              <a:rPr lang="de-DE" sz="1600" spc="-90" dirty="0">
                <a:cs typeface="Arial"/>
              </a:rPr>
              <a:t> </a:t>
            </a:r>
            <a:r>
              <a:rPr lang="de-DE" sz="1600" spc="-5" dirty="0">
                <a:cs typeface="Arial"/>
              </a:rPr>
              <a:t>den</a:t>
            </a:r>
            <a:r>
              <a:rPr lang="de-DE" sz="1600" spc="-90" dirty="0">
                <a:cs typeface="Arial"/>
              </a:rPr>
              <a:t> </a:t>
            </a:r>
            <a:r>
              <a:rPr lang="de-DE" sz="1600" spc="-65" dirty="0">
                <a:cs typeface="Arial"/>
              </a:rPr>
              <a:t>Schülerinnen</a:t>
            </a:r>
            <a:r>
              <a:rPr lang="de-DE" sz="1600" spc="-90" dirty="0">
                <a:cs typeface="Arial"/>
              </a:rPr>
              <a:t> </a:t>
            </a:r>
            <a:r>
              <a:rPr lang="de-DE" sz="1600" spc="10" dirty="0">
                <a:cs typeface="Arial"/>
              </a:rPr>
              <a:t>und</a:t>
            </a:r>
            <a:r>
              <a:rPr lang="de-DE" sz="1600" spc="-90" dirty="0">
                <a:cs typeface="Arial"/>
              </a:rPr>
              <a:t> </a:t>
            </a:r>
            <a:r>
              <a:rPr lang="de-DE" sz="1600" spc="-110" dirty="0">
                <a:cs typeface="Arial"/>
              </a:rPr>
              <a:t>Schüler</a:t>
            </a:r>
            <a:r>
              <a:rPr lang="de-DE" sz="1600" spc="-90" dirty="0">
                <a:cs typeface="Arial"/>
              </a:rPr>
              <a:t> </a:t>
            </a:r>
            <a:r>
              <a:rPr lang="de-DE" sz="1600" spc="-50" dirty="0">
                <a:cs typeface="Arial"/>
              </a:rPr>
              <a:t>zum</a:t>
            </a:r>
            <a:r>
              <a:rPr lang="de-DE" sz="1600" spc="-90" dirty="0">
                <a:cs typeface="Arial"/>
              </a:rPr>
              <a:t> </a:t>
            </a:r>
            <a:r>
              <a:rPr lang="de-DE" sz="1600" spc="-45" dirty="0">
                <a:cs typeface="Arial"/>
              </a:rPr>
              <a:t>Erreichen</a:t>
            </a:r>
            <a:r>
              <a:rPr lang="de-DE" sz="1600" spc="-90" dirty="0">
                <a:cs typeface="Arial"/>
              </a:rPr>
              <a:t> </a:t>
            </a:r>
            <a:r>
              <a:rPr lang="de-DE" sz="1600" spc="-25" dirty="0">
                <a:cs typeface="Arial"/>
              </a:rPr>
              <a:t>des</a:t>
            </a:r>
            <a:r>
              <a:rPr lang="de-DE" sz="1600" spc="-90" dirty="0">
                <a:cs typeface="Arial"/>
              </a:rPr>
              <a:t> </a:t>
            </a:r>
            <a:r>
              <a:rPr lang="de-DE" sz="1600" spc="-25" dirty="0">
                <a:cs typeface="Arial"/>
              </a:rPr>
              <a:t>Ziels</a:t>
            </a:r>
            <a:r>
              <a:rPr lang="de-DE" sz="1600" spc="-90" dirty="0">
                <a:cs typeface="Arial"/>
              </a:rPr>
              <a:t> </a:t>
            </a:r>
            <a:r>
              <a:rPr lang="de-DE" sz="1600" spc="-50" dirty="0">
                <a:cs typeface="Arial"/>
              </a:rPr>
              <a:t>durchzuführenden  </a:t>
            </a:r>
            <a:r>
              <a:rPr lang="de-DE" sz="1600" spc="-15" dirty="0">
                <a:cs typeface="Arial"/>
              </a:rPr>
              <a:t>Operationen.</a:t>
            </a:r>
            <a:endParaRPr lang="de-DE" sz="1600" dirty="0">
              <a:cs typeface="Arial"/>
            </a:endParaRPr>
          </a:p>
          <a:p>
            <a:pPr>
              <a:lnSpc>
                <a:spcPct val="100000"/>
              </a:lnSpc>
            </a:pPr>
            <a:r>
              <a:rPr lang="de-DE" sz="2000" spc="-25" dirty="0" err="1">
                <a:cs typeface="Arial"/>
              </a:rPr>
              <a:t>Lernstandsanalyse</a:t>
            </a:r>
            <a:r>
              <a:rPr lang="de-DE" sz="2000" spc="-25" dirty="0">
                <a:cs typeface="Arial"/>
              </a:rPr>
              <a:t>:</a:t>
            </a:r>
            <a:endParaRPr lang="de-DE" sz="2000" dirty="0">
              <a:cs typeface="Arial"/>
            </a:endParaRPr>
          </a:p>
          <a:p>
            <a:pPr lvl="1">
              <a:lnSpc>
                <a:spcPct val="100000"/>
              </a:lnSpc>
              <a:buFont typeface="Symbol" panose="05050102010706020507" pitchFamily="18" charset="2"/>
              <a:buChar char="-"/>
            </a:pPr>
            <a:r>
              <a:rPr lang="de-DE" sz="1600" spc="-75" dirty="0">
                <a:cs typeface="Arial"/>
              </a:rPr>
              <a:t>Fragen:</a:t>
            </a:r>
            <a:r>
              <a:rPr lang="de-DE" sz="1600" spc="-90" dirty="0">
                <a:cs typeface="Arial"/>
              </a:rPr>
              <a:t> </a:t>
            </a:r>
            <a:r>
              <a:rPr lang="de-DE" sz="1600" spc="-30" dirty="0">
                <a:cs typeface="Arial"/>
              </a:rPr>
              <a:t>Besitzen</a:t>
            </a:r>
            <a:r>
              <a:rPr lang="de-DE" sz="1600" spc="-90" dirty="0">
                <a:cs typeface="Arial"/>
              </a:rPr>
              <a:t> </a:t>
            </a:r>
            <a:r>
              <a:rPr lang="de-DE" sz="1600" spc="25" dirty="0">
                <a:cs typeface="Arial"/>
              </a:rPr>
              <a:t>die</a:t>
            </a:r>
            <a:r>
              <a:rPr lang="de-DE" sz="1600" spc="-90" dirty="0">
                <a:cs typeface="Arial"/>
              </a:rPr>
              <a:t> </a:t>
            </a:r>
            <a:r>
              <a:rPr lang="de-DE" sz="1600" spc="-65" dirty="0">
                <a:cs typeface="Arial"/>
              </a:rPr>
              <a:t>Schülerinnen</a:t>
            </a:r>
            <a:r>
              <a:rPr lang="de-DE" sz="1600" spc="-90" dirty="0">
                <a:cs typeface="Arial"/>
              </a:rPr>
              <a:t> </a:t>
            </a:r>
            <a:r>
              <a:rPr lang="de-DE" sz="1600" spc="10" dirty="0">
                <a:cs typeface="Arial"/>
              </a:rPr>
              <a:t>und</a:t>
            </a:r>
            <a:r>
              <a:rPr lang="de-DE" sz="1600" spc="-90" dirty="0">
                <a:cs typeface="Arial"/>
              </a:rPr>
              <a:t> </a:t>
            </a:r>
            <a:r>
              <a:rPr lang="de-DE" sz="1600" spc="-110" dirty="0">
                <a:cs typeface="Arial"/>
              </a:rPr>
              <a:t>Schüler</a:t>
            </a:r>
            <a:r>
              <a:rPr lang="de-DE" sz="1600" spc="-90" dirty="0">
                <a:cs typeface="Arial"/>
              </a:rPr>
              <a:t> </a:t>
            </a:r>
            <a:r>
              <a:rPr lang="de-DE" sz="1600" spc="25" dirty="0">
                <a:cs typeface="Arial"/>
              </a:rPr>
              <a:t>die</a:t>
            </a:r>
            <a:r>
              <a:rPr lang="de-DE" sz="1600" spc="-90" dirty="0">
                <a:cs typeface="Arial"/>
              </a:rPr>
              <a:t> </a:t>
            </a:r>
            <a:r>
              <a:rPr lang="de-DE" sz="1600" spc="-160" dirty="0">
                <a:cs typeface="Arial"/>
              </a:rPr>
              <a:t>für</a:t>
            </a:r>
            <a:r>
              <a:rPr lang="de-DE" sz="1600" spc="-90" dirty="0">
                <a:cs typeface="Arial"/>
              </a:rPr>
              <a:t> </a:t>
            </a:r>
            <a:r>
              <a:rPr lang="de-DE" sz="1600" spc="25" dirty="0">
                <a:cs typeface="Arial"/>
              </a:rPr>
              <a:t>die</a:t>
            </a:r>
            <a:r>
              <a:rPr lang="de-DE" sz="1600" spc="-90" dirty="0">
                <a:cs typeface="Arial"/>
              </a:rPr>
              <a:t> </a:t>
            </a:r>
            <a:r>
              <a:rPr lang="de-DE" sz="1600" spc="-70" dirty="0">
                <a:cs typeface="Arial"/>
              </a:rPr>
              <a:t>Bewältigung</a:t>
            </a:r>
            <a:r>
              <a:rPr lang="de-DE" sz="1600" spc="-90" dirty="0">
                <a:cs typeface="Arial"/>
              </a:rPr>
              <a:t> </a:t>
            </a:r>
            <a:r>
              <a:rPr lang="de-DE" sz="1600" spc="-15" dirty="0">
                <a:cs typeface="Arial"/>
              </a:rPr>
              <a:t>der</a:t>
            </a:r>
            <a:r>
              <a:rPr lang="de-DE" sz="1600" spc="-90" dirty="0">
                <a:cs typeface="Arial"/>
              </a:rPr>
              <a:t> </a:t>
            </a:r>
            <a:r>
              <a:rPr lang="de-DE" sz="1600" spc="-45" dirty="0">
                <a:cs typeface="Arial"/>
              </a:rPr>
              <a:t>Lernaufgabe  </a:t>
            </a:r>
            <a:r>
              <a:rPr lang="de-DE" sz="1600" dirty="0">
                <a:cs typeface="Arial"/>
              </a:rPr>
              <a:t>erforderlichen </a:t>
            </a:r>
            <a:r>
              <a:rPr lang="de-DE" sz="1600" spc="-60" dirty="0">
                <a:cs typeface="Arial"/>
              </a:rPr>
              <a:t>Kompetenzen? </a:t>
            </a:r>
            <a:r>
              <a:rPr lang="de-DE" sz="1600" spc="10" dirty="0">
                <a:cs typeface="Arial"/>
              </a:rPr>
              <a:t>Ist </a:t>
            </a:r>
            <a:r>
              <a:rPr lang="de-DE" sz="1600" spc="-40" dirty="0">
                <a:cs typeface="Arial"/>
              </a:rPr>
              <a:t>Neugier </a:t>
            </a:r>
            <a:r>
              <a:rPr lang="de-DE" sz="1600" spc="-35" dirty="0">
                <a:cs typeface="Arial"/>
              </a:rPr>
              <a:t>bzw. </a:t>
            </a:r>
            <a:r>
              <a:rPr lang="de-DE" sz="1600" spc="-30" dirty="0">
                <a:cs typeface="Arial"/>
              </a:rPr>
              <a:t>Interesse</a:t>
            </a:r>
            <a:r>
              <a:rPr lang="de-DE" sz="1600" spc="-400" dirty="0">
                <a:cs typeface="Arial"/>
              </a:rPr>
              <a:t> </a:t>
            </a:r>
            <a:r>
              <a:rPr lang="de-DE" sz="1600" spc="-40" dirty="0">
                <a:cs typeface="Arial"/>
              </a:rPr>
              <a:t>vorhanden?</a:t>
            </a:r>
            <a:endParaRPr lang="de-DE" sz="1600" dirty="0">
              <a:cs typeface="Arial"/>
            </a:endParaRPr>
          </a:p>
        </p:txBody>
      </p:sp>
    </p:spTree>
    <p:extLst>
      <p:ext uri="{BB962C8B-B14F-4D97-AF65-F5344CB8AC3E}">
        <p14:creationId xmlns:p14="http://schemas.microsoft.com/office/powerpoint/2010/main" val="144640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Inhaltliche Klarheit - II</a:t>
            </a:r>
          </a:p>
        </p:txBody>
      </p:sp>
      <p:sp>
        <p:nvSpPr>
          <p:cNvPr id="4" name="Foliennummernplatzhalter 3"/>
          <p:cNvSpPr>
            <a:spLocks noGrp="1"/>
          </p:cNvSpPr>
          <p:nvPr>
            <p:ph type="sldNum" sz="quarter" idx="11"/>
          </p:nvPr>
        </p:nvSpPr>
        <p:spPr/>
        <p:txBody>
          <a:bodyPr/>
          <a:lstStyle/>
          <a:p>
            <a:fld id="{726708A8-BD7C-4431-B90E-2C0CFD84E804}" type="slidenum">
              <a:rPr lang="de-DE" smtClean="0"/>
              <a:pPr/>
              <a:t>9</a:t>
            </a:fld>
            <a:endParaRPr lang="de-DE" dirty="0"/>
          </a:p>
        </p:txBody>
      </p:sp>
      <p:sp>
        <p:nvSpPr>
          <p:cNvPr id="6" name="object 12"/>
          <p:cNvSpPr txBox="1">
            <a:spLocks noGrp="1"/>
          </p:cNvSpPr>
          <p:nvPr>
            <p:ph idx="1"/>
          </p:nvPr>
        </p:nvSpPr>
        <p:spPr>
          <a:xfrm>
            <a:off x="814137" y="978235"/>
            <a:ext cx="10539662" cy="3726661"/>
          </a:xfrm>
          <a:prstGeom prst="rect">
            <a:avLst/>
          </a:prstGeom>
        </p:spPr>
        <p:txBody>
          <a:bodyPr vert="horz" wrap="square" lIns="0" tIns="0" rIns="0" bIns="0" rtlCol="0">
            <a:spAutoFit/>
          </a:bodyPr>
          <a:lstStyle/>
          <a:p>
            <a:pPr marL="0" indent="0">
              <a:lnSpc>
                <a:spcPct val="100000"/>
              </a:lnSpc>
              <a:buNone/>
            </a:pPr>
            <a:r>
              <a:rPr lang="de-DE" sz="2000" b="1" spc="-100" dirty="0">
                <a:cs typeface="Arial"/>
              </a:rPr>
              <a:t>Thematischer</a:t>
            </a:r>
            <a:r>
              <a:rPr lang="de-DE" sz="2000" b="1" spc="-170" dirty="0">
                <a:cs typeface="Arial"/>
              </a:rPr>
              <a:t> </a:t>
            </a:r>
            <a:r>
              <a:rPr lang="de-DE" sz="2000" b="1" spc="-130" dirty="0">
                <a:cs typeface="Arial"/>
              </a:rPr>
              <a:t>Gang:</a:t>
            </a:r>
          </a:p>
          <a:p>
            <a:pPr>
              <a:lnSpc>
                <a:spcPct val="100000"/>
              </a:lnSpc>
            </a:pPr>
            <a:r>
              <a:rPr lang="de-DE" sz="2000" spc="-110" dirty="0">
                <a:cs typeface="Arial"/>
              </a:rPr>
              <a:t>Abhängig</a:t>
            </a:r>
            <a:r>
              <a:rPr lang="de-DE" sz="2000" spc="-114" dirty="0">
                <a:cs typeface="Arial"/>
              </a:rPr>
              <a:t> </a:t>
            </a:r>
            <a:r>
              <a:rPr lang="de-DE" sz="2000" spc="-20" dirty="0">
                <a:cs typeface="Arial"/>
              </a:rPr>
              <a:t>von</a:t>
            </a:r>
            <a:r>
              <a:rPr lang="de-DE" sz="2000" spc="-114" dirty="0">
                <a:cs typeface="Arial"/>
              </a:rPr>
              <a:t> </a:t>
            </a:r>
            <a:r>
              <a:rPr lang="de-DE" sz="2000" dirty="0">
                <a:cs typeface="Arial"/>
              </a:rPr>
              <a:t>Struktur</a:t>
            </a:r>
            <a:r>
              <a:rPr lang="de-DE" sz="2000" spc="-114" dirty="0">
                <a:cs typeface="Arial"/>
              </a:rPr>
              <a:t> </a:t>
            </a:r>
            <a:r>
              <a:rPr lang="de-DE" sz="2000" spc="-10" dirty="0">
                <a:cs typeface="Arial"/>
              </a:rPr>
              <a:t>der</a:t>
            </a:r>
            <a:r>
              <a:rPr lang="de-DE" sz="2000" spc="-114" dirty="0">
                <a:cs typeface="Arial"/>
              </a:rPr>
              <a:t> </a:t>
            </a:r>
            <a:r>
              <a:rPr lang="de-DE" sz="2000" spc="-35" dirty="0">
                <a:cs typeface="Arial"/>
              </a:rPr>
              <a:t>Lernaufgabe/Zugänglichkeit</a:t>
            </a:r>
            <a:r>
              <a:rPr lang="de-DE" sz="2000" spc="-114" dirty="0">
                <a:cs typeface="Arial"/>
              </a:rPr>
              <a:t> </a:t>
            </a:r>
            <a:r>
              <a:rPr lang="de-DE" sz="2000" spc="-20" dirty="0">
                <a:cs typeface="Arial"/>
              </a:rPr>
              <a:t>des</a:t>
            </a:r>
            <a:r>
              <a:rPr lang="de-DE" sz="2000" spc="-114" dirty="0">
                <a:cs typeface="Arial"/>
              </a:rPr>
              <a:t> </a:t>
            </a:r>
            <a:r>
              <a:rPr lang="de-DE" sz="2000" spc="-70" dirty="0">
                <a:cs typeface="Arial"/>
              </a:rPr>
              <a:t>Themas.</a:t>
            </a:r>
            <a:endParaRPr lang="de-DE" sz="2000" dirty="0">
              <a:cs typeface="Arial"/>
            </a:endParaRPr>
          </a:p>
          <a:p>
            <a:pPr lvl="1">
              <a:lnSpc>
                <a:spcPct val="100000"/>
              </a:lnSpc>
              <a:buFont typeface="Symbol" panose="05050102010706020507" pitchFamily="18" charset="2"/>
              <a:buChar char="-"/>
            </a:pPr>
            <a:r>
              <a:rPr lang="de-DE" sz="1600" spc="-40" dirty="0">
                <a:cs typeface="Arial"/>
              </a:rPr>
              <a:t>Linearer </a:t>
            </a:r>
            <a:r>
              <a:rPr lang="de-DE" sz="1600" spc="-65" dirty="0">
                <a:cs typeface="Arial"/>
              </a:rPr>
              <a:t>Gang; </a:t>
            </a:r>
            <a:r>
              <a:rPr lang="de-DE" sz="1600" spc="-75" dirty="0">
                <a:cs typeface="Arial"/>
              </a:rPr>
              <a:t>Zusammenführen </a:t>
            </a:r>
            <a:r>
              <a:rPr lang="de-DE" sz="1600" spc="-25" dirty="0">
                <a:cs typeface="Arial"/>
              </a:rPr>
              <a:t>verschiedener Punkte; </a:t>
            </a:r>
            <a:r>
              <a:rPr lang="de-DE" sz="1600" spc="-15" dirty="0">
                <a:cs typeface="Arial"/>
              </a:rPr>
              <a:t>Aufgliederung</a:t>
            </a:r>
            <a:r>
              <a:rPr lang="de-DE" sz="1600" spc="-245" dirty="0">
                <a:cs typeface="Arial"/>
              </a:rPr>
              <a:t> </a:t>
            </a:r>
            <a:r>
              <a:rPr lang="de-DE" sz="1600" spc="10" dirty="0">
                <a:cs typeface="Arial"/>
              </a:rPr>
              <a:t>und</a:t>
            </a:r>
            <a:r>
              <a:rPr lang="de-DE" sz="1600" spc="-80" dirty="0">
                <a:cs typeface="Arial"/>
              </a:rPr>
              <a:t> </a:t>
            </a:r>
            <a:r>
              <a:rPr lang="de-DE" sz="1600" spc="-65" dirty="0">
                <a:cs typeface="Arial"/>
              </a:rPr>
              <a:t>Zusammenführung; </a:t>
            </a:r>
            <a:r>
              <a:rPr lang="de-DE" sz="1600" dirty="0">
                <a:cs typeface="Arial"/>
              </a:rPr>
              <a:t> </a:t>
            </a:r>
            <a:r>
              <a:rPr lang="de-DE" sz="1600" spc="-5" dirty="0">
                <a:cs typeface="Arial"/>
              </a:rPr>
              <a:t>Spiralcurriculum.</a:t>
            </a:r>
            <a:endParaRPr lang="de-DE" sz="1600" dirty="0">
              <a:cs typeface="Arial"/>
            </a:endParaRPr>
          </a:p>
          <a:p>
            <a:pPr marL="0" indent="0">
              <a:lnSpc>
                <a:spcPct val="100000"/>
              </a:lnSpc>
              <a:buNone/>
            </a:pPr>
            <a:r>
              <a:rPr lang="de-DE" sz="2000" b="1" spc="-55" dirty="0">
                <a:cs typeface="Arial"/>
              </a:rPr>
              <a:t>Klarheit </a:t>
            </a:r>
            <a:r>
              <a:rPr lang="de-DE" sz="2000" b="1" spc="-85" dirty="0">
                <a:cs typeface="Arial"/>
              </a:rPr>
              <a:t>der</a:t>
            </a:r>
            <a:r>
              <a:rPr lang="de-DE" sz="2000" b="1" spc="-265" dirty="0">
                <a:cs typeface="Arial"/>
              </a:rPr>
              <a:t> </a:t>
            </a:r>
            <a:r>
              <a:rPr lang="de-DE" sz="2000" b="1" spc="-114" dirty="0">
                <a:cs typeface="Arial"/>
              </a:rPr>
              <a:t>Ergebnissicherung:</a:t>
            </a:r>
            <a:endParaRPr lang="de-DE" sz="2000" dirty="0">
              <a:cs typeface="Arial"/>
            </a:endParaRPr>
          </a:p>
          <a:p>
            <a:pPr>
              <a:lnSpc>
                <a:spcPct val="100000"/>
              </a:lnSpc>
            </a:pPr>
            <a:r>
              <a:rPr lang="de-DE" sz="2000" spc="-65" dirty="0">
                <a:cs typeface="Arial"/>
              </a:rPr>
              <a:t>Herbeiführung </a:t>
            </a:r>
            <a:r>
              <a:rPr lang="de-DE" sz="2000" spc="-5" dirty="0">
                <a:cs typeface="Arial"/>
              </a:rPr>
              <a:t>durch </a:t>
            </a:r>
            <a:r>
              <a:rPr lang="de-DE" sz="2000" spc="-15" dirty="0">
                <a:cs typeface="Arial"/>
              </a:rPr>
              <a:t>Zusammenfassungen/Wiederholungen, </a:t>
            </a:r>
            <a:r>
              <a:rPr lang="de-DE" sz="2000" spc="-25" dirty="0">
                <a:cs typeface="Arial"/>
              </a:rPr>
              <a:t>Fehlerkorrekturen,</a:t>
            </a:r>
            <a:r>
              <a:rPr lang="de-DE" sz="2000" spc="-365" dirty="0">
                <a:cs typeface="Arial"/>
              </a:rPr>
              <a:t>  </a:t>
            </a:r>
            <a:r>
              <a:rPr lang="de-DE" sz="2000" spc="-35" dirty="0">
                <a:cs typeface="Arial"/>
              </a:rPr>
              <a:t>saubere </a:t>
            </a:r>
            <a:r>
              <a:rPr lang="de-DE" sz="2000" spc="-85" dirty="0">
                <a:cs typeface="Arial"/>
              </a:rPr>
              <a:t>Tafel-</a:t>
            </a:r>
            <a:r>
              <a:rPr lang="de-DE" sz="2000" spc="-105" dirty="0">
                <a:cs typeface="Arial"/>
              </a:rPr>
              <a:t> </a:t>
            </a:r>
            <a:r>
              <a:rPr lang="de-DE" sz="2000" spc="20" dirty="0">
                <a:cs typeface="Arial"/>
              </a:rPr>
              <a:t>und</a:t>
            </a:r>
            <a:r>
              <a:rPr lang="de-DE" sz="2000" spc="-105" dirty="0">
                <a:cs typeface="Arial"/>
              </a:rPr>
              <a:t> </a:t>
            </a:r>
            <a:r>
              <a:rPr lang="de-DE" sz="2000" spc="5" dirty="0">
                <a:cs typeface="Arial"/>
              </a:rPr>
              <a:t>Heftarbeit</a:t>
            </a:r>
            <a:r>
              <a:rPr lang="de-DE" sz="2000" spc="-105" dirty="0">
                <a:cs typeface="Arial"/>
              </a:rPr>
              <a:t> </a:t>
            </a:r>
            <a:r>
              <a:rPr lang="de-DE" sz="2000" spc="20" dirty="0">
                <a:cs typeface="Arial"/>
              </a:rPr>
              <a:t>und</a:t>
            </a:r>
            <a:r>
              <a:rPr lang="de-DE" sz="2000" spc="-105" dirty="0">
                <a:cs typeface="Arial"/>
              </a:rPr>
              <a:t> </a:t>
            </a:r>
            <a:r>
              <a:rPr lang="de-DE" sz="2000" spc="-5" dirty="0">
                <a:cs typeface="Arial"/>
              </a:rPr>
              <a:t>durch</a:t>
            </a:r>
            <a:r>
              <a:rPr lang="de-DE" sz="2000" spc="-105" dirty="0">
                <a:cs typeface="Arial"/>
              </a:rPr>
              <a:t> </a:t>
            </a:r>
            <a:r>
              <a:rPr lang="de-DE" sz="2000" spc="-10" dirty="0">
                <a:cs typeface="Arial"/>
              </a:rPr>
              <a:t>klare</a:t>
            </a:r>
            <a:r>
              <a:rPr lang="de-DE" sz="2000" spc="-105" dirty="0">
                <a:cs typeface="Arial"/>
              </a:rPr>
              <a:t> </a:t>
            </a:r>
            <a:r>
              <a:rPr lang="de-DE" sz="2000" spc="20" dirty="0">
                <a:cs typeface="Arial"/>
              </a:rPr>
              <a:t>und</a:t>
            </a:r>
            <a:r>
              <a:rPr lang="de-DE" sz="2000" spc="-105" dirty="0">
                <a:cs typeface="Arial"/>
              </a:rPr>
              <a:t> </a:t>
            </a:r>
            <a:r>
              <a:rPr lang="de-DE" sz="2000" spc="5" dirty="0">
                <a:cs typeface="Arial"/>
              </a:rPr>
              <a:t>fehlerfreie</a:t>
            </a:r>
            <a:r>
              <a:rPr lang="de-DE" sz="2000" spc="-105" dirty="0">
                <a:cs typeface="Arial"/>
              </a:rPr>
              <a:t> </a:t>
            </a:r>
            <a:r>
              <a:rPr lang="de-DE" sz="2000" spc="-40" dirty="0">
                <a:cs typeface="Arial"/>
              </a:rPr>
              <a:t>Lehrersprache.</a:t>
            </a:r>
            <a:endParaRPr lang="de-DE" sz="2000" dirty="0">
              <a:cs typeface="Arial"/>
            </a:endParaRPr>
          </a:p>
          <a:p>
            <a:pPr marL="0" indent="0">
              <a:lnSpc>
                <a:spcPct val="100000"/>
              </a:lnSpc>
              <a:buNone/>
            </a:pPr>
            <a:r>
              <a:rPr lang="de-DE" sz="2000" b="1" spc="-75" dirty="0">
                <a:cs typeface="Arial"/>
              </a:rPr>
              <a:t>Verbindlichkeit </a:t>
            </a:r>
            <a:r>
              <a:rPr lang="de-DE" sz="2000" b="1" spc="-85" dirty="0">
                <a:cs typeface="Arial"/>
              </a:rPr>
              <a:t>der</a:t>
            </a:r>
            <a:r>
              <a:rPr lang="de-DE" sz="2000" b="1" spc="-215" dirty="0">
                <a:cs typeface="Arial"/>
              </a:rPr>
              <a:t> </a:t>
            </a:r>
            <a:r>
              <a:rPr lang="de-DE" sz="2000" b="1" spc="-114" dirty="0">
                <a:cs typeface="Arial"/>
              </a:rPr>
              <a:t>Ergebnissicherung:</a:t>
            </a:r>
            <a:endParaRPr lang="de-DE" sz="2000" dirty="0">
              <a:cs typeface="Arial"/>
            </a:endParaRPr>
          </a:p>
          <a:p>
            <a:pPr>
              <a:lnSpc>
                <a:spcPct val="100000"/>
              </a:lnSpc>
            </a:pPr>
            <a:r>
              <a:rPr lang="de-DE" sz="2000" spc="-85" dirty="0">
                <a:cs typeface="Arial"/>
              </a:rPr>
              <a:t>Verständigung </a:t>
            </a:r>
            <a:r>
              <a:rPr lang="de-DE" sz="2000" spc="10" dirty="0">
                <a:cs typeface="Arial"/>
              </a:rPr>
              <a:t>auf </a:t>
            </a:r>
            <a:r>
              <a:rPr lang="de-DE" sz="2000" spc="-15" baseline="-33096" dirty="0">
                <a:cs typeface="Arial"/>
              </a:rPr>
              <a:t>”</a:t>
            </a:r>
            <a:r>
              <a:rPr lang="de-DE" sz="2000" spc="-10" dirty="0">
                <a:cs typeface="Arial"/>
              </a:rPr>
              <a:t>gemeinsamen </a:t>
            </a:r>
            <a:r>
              <a:rPr lang="de-DE" sz="2000" spc="-55" dirty="0">
                <a:cs typeface="Arial"/>
              </a:rPr>
              <a:t>Wissens- </a:t>
            </a:r>
            <a:r>
              <a:rPr lang="de-DE" sz="2000" spc="20" dirty="0">
                <a:cs typeface="Arial"/>
              </a:rPr>
              <a:t>und</a:t>
            </a:r>
            <a:r>
              <a:rPr lang="de-DE" sz="2000" spc="-375" dirty="0">
                <a:cs typeface="Arial"/>
              </a:rPr>
              <a:t> </a:t>
            </a:r>
            <a:r>
              <a:rPr lang="de-DE" sz="2000" spc="-55" dirty="0" err="1">
                <a:cs typeface="Arial"/>
              </a:rPr>
              <a:t>Könnensbesitz</a:t>
            </a:r>
            <a:r>
              <a:rPr lang="de-DE" sz="2000" spc="-55" dirty="0">
                <a:cs typeface="Arial"/>
              </a:rPr>
              <a:t>“.</a:t>
            </a:r>
            <a:endParaRPr lang="de-DE" sz="2000" dirty="0">
              <a:cs typeface="Arial"/>
            </a:endParaRPr>
          </a:p>
          <a:p>
            <a:pPr lvl="1">
              <a:lnSpc>
                <a:spcPct val="100000"/>
              </a:lnSpc>
              <a:buFont typeface="Symbol" panose="05050102010706020507" pitchFamily="18" charset="2"/>
              <a:buChar char="-"/>
            </a:pPr>
            <a:r>
              <a:rPr lang="de-DE" sz="1600" spc="-10" dirty="0">
                <a:cs typeface="Arial"/>
              </a:rPr>
              <a:t>Verbindliche</a:t>
            </a:r>
            <a:r>
              <a:rPr lang="de-DE" sz="1600" spc="-95" dirty="0">
                <a:cs typeface="Arial"/>
              </a:rPr>
              <a:t> </a:t>
            </a:r>
            <a:r>
              <a:rPr lang="de-DE" sz="1600" spc="-55" dirty="0">
                <a:cs typeface="Arial"/>
              </a:rPr>
              <a:t>(mündliche</a:t>
            </a:r>
            <a:r>
              <a:rPr lang="de-DE" sz="1600" spc="-95" dirty="0">
                <a:cs typeface="Arial"/>
              </a:rPr>
              <a:t> </a:t>
            </a:r>
            <a:r>
              <a:rPr lang="de-DE" sz="1600" spc="10" dirty="0">
                <a:cs typeface="Arial"/>
              </a:rPr>
              <a:t>und</a:t>
            </a:r>
            <a:r>
              <a:rPr lang="de-DE" sz="1600" spc="-95" dirty="0">
                <a:cs typeface="Arial"/>
              </a:rPr>
              <a:t> </a:t>
            </a:r>
            <a:r>
              <a:rPr lang="de-DE" sz="1600" spc="20" dirty="0">
                <a:cs typeface="Arial"/>
              </a:rPr>
              <a:t>schriftliche)</a:t>
            </a:r>
            <a:r>
              <a:rPr lang="de-DE" sz="1600" spc="-95" dirty="0">
                <a:cs typeface="Arial"/>
              </a:rPr>
              <a:t> </a:t>
            </a:r>
            <a:r>
              <a:rPr lang="de-DE" sz="1600" spc="15" dirty="0">
                <a:cs typeface="Arial"/>
              </a:rPr>
              <a:t>Mitteilungen</a:t>
            </a:r>
            <a:r>
              <a:rPr lang="de-DE" sz="1600" spc="-95" dirty="0">
                <a:cs typeface="Arial"/>
              </a:rPr>
              <a:t> </a:t>
            </a:r>
            <a:r>
              <a:rPr lang="de-DE" sz="1600" spc="-15" dirty="0">
                <a:cs typeface="Arial"/>
              </a:rPr>
              <a:t>der</a:t>
            </a:r>
            <a:r>
              <a:rPr lang="de-DE" sz="1600" spc="-95" dirty="0">
                <a:cs typeface="Arial"/>
              </a:rPr>
              <a:t> </a:t>
            </a:r>
            <a:r>
              <a:rPr lang="de-DE" sz="1600" spc="-30" dirty="0">
                <a:cs typeface="Arial"/>
              </a:rPr>
              <a:t>Lehrperson.</a:t>
            </a:r>
            <a:endParaRPr lang="de-DE" sz="1600" dirty="0">
              <a:cs typeface="Arial"/>
            </a:endParaRPr>
          </a:p>
          <a:p>
            <a:pPr lvl="1">
              <a:lnSpc>
                <a:spcPct val="100000"/>
              </a:lnSpc>
              <a:buFont typeface="Symbol" panose="05050102010706020507" pitchFamily="18" charset="2"/>
              <a:buChar char="-"/>
            </a:pPr>
            <a:r>
              <a:rPr lang="de-DE" sz="1600" spc="-10" dirty="0">
                <a:cs typeface="Arial"/>
              </a:rPr>
              <a:t>Verbindliche </a:t>
            </a:r>
            <a:r>
              <a:rPr lang="de-DE" sz="1600" spc="-25" dirty="0">
                <a:cs typeface="Arial"/>
              </a:rPr>
              <a:t>Absprachen; </a:t>
            </a:r>
            <a:r>
              <a:rPr lang="de-DE" sz="1600" spc="-45" dirty="0">
                <a:cs typeface="Arial"/>
              </a:rPr>
              <a:t>Grundlage </a:t>
            </a:r>
            <a:r>
              <a:rPr lang="de-DE" sz="1600" spc="-160" dirty="0">
                <a:cs typeface="Arial"/>
              </a:rPr>
              <a:t>für </a:t>
            </a:r>
            <a:r>
              <a:rPr lang="de-DE" sz="1600" spc="-335" dirty="0">
                <a:cs typeface="Arial"/>
              </a:rPr>
              <a:t> </a:t>
            </a:r>
            <a:r>
              <a:rPr lang="de-DE" sz="1600" spc="-70" dirty="0">
                <a:cs typeface="Arial"/>
              </a:rPr>
              <a:t>Leistungsüberprüfungen.</a:t>
            </a:r>
            <a:endParaRPr lang="de-DE" sz="1600" dirty="0">
              <a:cs typeface="Arial"/>
            </a:endParaRPr>
          </a:p>
        </p:txBody>
      </p:sp>
    </p:spTree>
    <p:extLst>
      <p:ext uri="{BB962C8B-B14F-4D97-AF65-F5344CB8AC3E}">
        <p14:creationId xmlns:p14="http://schemas.microsoft.com/office/powerpoint/2010/main" val="1653333620"/>
      </p:ext>
    </p:extLst>
  </p:cSld>
  <p:clrMapOvr>
    <a:masterClrMapping/>
  </p:clrMapOvr>
</p:sld>
</file>

<file path=ppt/theme/theme1.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951</Words>
  <Application>Microsoft Macintosh PowerPoint</Application>
  <PresentationFormat>Widescreen</PresentationFormat>
  <Paragraphs>126</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Symbol</vt:lpstr>
      <vt:lpstr>Times New Roman</vt:lpstr>
      <vt:lpstr>1_Office</vt:lpstr>
      <vt:lpstr>Tutorenschulung Informatik Kapitel 1: Qualitätsmerkmale guten Unterrichts</vt:lpstr>
      <vt:lpstr>Was ist guter Unterricht?</vt:lpstr>
      <vt:lpstr>Zehn Merkmale guten Unterrichts - I</vt:lpstr>
      <vt:lpstr>Zehn Merkmale guten Unterrichts - II</vt:lpstr>
      <vt:lpstr>Transparente Leistungserwartungen - I</vt:lpstr>
      <vt:lpstr>Transparente Leistungsentwicklungen - II</vt:lpstr>
      <vt:lpstr>Intelligentes Üben</vt:lpstr>
      <vt:lpstr>Inhaltliche Klarheit - I</vt:lpstr>
      <vt:lpstr>Inhaltliche Klarheit - II</vt:lpstr>
      <vt:lpstr>Methodenvielfalt - I</vt:lpstr>
      <vt:lpstr>Methodenvielfalt - II</vt:lpstr>
      <vt:lpstr>Zusammenfassung</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Tutorenschulung Informatik Kapitel 1: Qualitätsmerkmale guten Unterrichts</dc:title>
  <dc:creator>Carstens, Franziska</dc:creator>
  <cp:lastModifiedBy>Jan Vahrenhold</cp:lastModifiedBy>
  <cp:revision>25</cp:revision>
  <dcterms:created xsi:type="dcterms:W3CDTF">2018-11-05T09:30:51Z</dcterms:created>
  <dcterms:modified xsi:type="dcterms:W3CDTF">2019-02-21T12:52:15Z</dcterms:modified>
</cp:coreProperties>
</file>