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3" r:id="rId6"/>
    <p:sldId id="264" r:id="rId7"/>
    <p:sldId id="265" r:id="rId8"/>
    <p:sldId id="266" r:id="rId9"/>
    <p:sldId id="267" r:id="rId10"/>
    <p:sldId id="268" r:id="rId11"/>
    <p:sldId id="269" r:id="rId12"/>
    <p:sldId id="270" r:id="rId13"/>
    <p:sldId id="271" r:id="rId14"/>
    <p:sldId id="272" r:id="rId15"/>
    <p:sldId id="273" r:id="rId1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p:restoredTop sz="94669"/>
  </p:normalViewPr>
  <p:slideViewPr>
    <p:cSldViewPr snapToGrid="0">
      <p:cViewPr varScale="1">
        <p:scale>
          <a:sx n="85" d="100"/>
          <a:sy n="85" d="100"/>
        </p:scale>
        <p:origin x="192" y="2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FD16C6-4A6F-480E-A1C6-A9C0266F6862}" type="datetimeFigureOut">
              <a:rPr lang="de-DE" smtClean="0"/>
              <a:t>15.02.19</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476720-6171-48CE-9D78-61D9D2C6B460}" type="slidenum">
              <a:rPr lang="de-DE" smtClean="0"/>
              <a:t>‹#›</a:t>
            </a:fld>
            <a:endParaRPr lang="de-DE"/>
          </a:p>
        </p:txBody>
      </p:sp>
    </p:spTree>
    <p:extLst>
      <p:ext uri="{BB962C8B-B14F-4D97-AF65-F5344CB8AC3E}">
        <p14:creationId xmlns:p14="http://schemas.microsoft.com/office/powerpoint/2010/main" val="3934342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1537535"/>
          </a:xfrm>
        </p:spPr>
        <p:txBody>
          <a:bodyPr anchor="b">
            <a:normAutofit/>
          </a:bodyPr>
          <a:lstStyle>
            <a:lvl1pPr algn="ctr">
              <a:defRPr sz="4000"/>
            </a:lvl1pPr>
          </a:lstStyle>
          <a:p>
            <a:r>
              <a:rPr lang="de-DE" dirty="0"/>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Tree>
    <p:extLst>
      <p:ext uri="{BB962C8B-B14F-4D97-AF65-F5344CB8AC3E}">
        <p14:creationId xmlns:p14="http://schemas.microsoft.com/office/powerpoint/2010/main" val="1858544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5" name="Foliennummernplatzhalter 4"/>
          <p:cNvSpPr>
            <a:spLocks noGrp="1"/>
          </p:cNvSpPr>
          <p:nvPr>
            <p:ph type="sldNum" sz="quarter" idx="12"/>
          </p:nvPr>
        </p:nvSpPr>
        <p:spPr/>
        <p:txBody>
          <a:bodyPr/>
          <a:lstStyle/>
          <a:p>
            <a:fld id="{31FC9972-F4DB-4390-B5B8-B6188D47A40F}" type="slidenum">
              <a:rPr lang="de-DE" smtClean="0"/>
              <a:t>‹#›</a:t>
            </a:fld>
            <a:endParaRPr lang="de-DE"/>
          </a:p>
        </p:txBody>
      </p:sp>
      <p:sp>
        <p:nvSpPr>
          <p:cNvPr id="6" name="Textfeld 5"/>
          <p:cNvSpPr txBox="1"/>
          <p:nvPr userDrawn="1"/>
        </p:nvSpPr>
        <p:spPr>
          <a:xfrm>
            <a:off x="7182852" y="6420686"/>
            <a:ext cx="4860758" cy="338554"/>
          </a:xfrm>
          <a:prstGeom prst="rect">
            <a:avLst/>
          </a:prstGeom>
          <a:noFill/>
        </p:spPr>
        <p:txBody>
          <a:bodyPr wrap="square" rtlCol="0">
            <a:spAutoFit/>
          </a:bodyPr>
          <a:lstStyle/>
          <a:p>
            <a:pPr algn="r"/>
            <a:r>
              <a:rPr lang="de-DE" sz="1600" dirty="0"/>
              <a:t>Tutorenschulung - Einleitung</a:t>
            </a:r>
          </a:p>
        </p:txBody>
      </p:sp>
    </p:spTree>
    <p:extLst>
      <p:ext uri="{BB962C8B-B14F-4D97-AF65-F5344CB8AC3E}">
        <p14:creationId xmlns:p14="http://schemas.microsoft.com/office/powerpoint/2010/main" val="2901058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814136" y="365126"/>
            <a:ext cx="10712115" cy="404896"/>
          </a:xfrm>
        </p:spPr>
        <p:txBody>
          <a:bodyPr/>
          <a:lstStyle/>
          <a:p>
            <a:r>
              <a:rPr lang="de-DE"/>
              <a:t>Titelmasterformat durch Klicken bearbeiten</a:t>
            </a:r>
          </a:p>
        </p:txBody>
      </p:sp>
      <p:sp>
        <p:nvSpPr>
          <p:cNvPr id="4" name="Foliennummernplatzhalter 3"/>
          <p:cNvSpPr>
            <a:spLocks noGrp="1"/>
          </p:cNvSpPr>
          <p:nvPr>
            <p:ph type="sldNum" sz="quarter" idx="11"/>
          </p:nvPr>
        </p:nvSpPr>
        <p:spPr>
          <a:xfrm>
            <a:off x="11526251" y="365126"/>
            <a:ext cx="645695" cy="404896"/>
          </a:xfrm>
        </p:spPr>
        <p:txBody>
          <a:bodyPr/>
          <a:lstStyle>
            <a:lvl1pPr algn="r">
              <a:defRPr sz="1600"/>
            </a:lvl1pPr>
          </a:lstStyle>
          <a:p>
            <a:fld id="{726708A8-BD7C-4431-B90E-2C0CFD84E804}" type="slidenum">
              <a:rPr lang="de-DE" smtClean="0"/>
              <a:pPr/>
              <a:t>‹#›</a:t>
            </a:fld>
            <a:endParaRPr lang="de-DE" dirty="0"/>
          </a:p>
        </p:txBody>
      </p:sp>
      <p:sp>
        <p:nvSpPr>
          <p:cNvPr id="8" name="Textfeld 7"/>
          <p:cNvSpPr txBox="1"/>
          <p:nvPr userDrawn="1"/>
        </p:nvSpPr>
        <p:spPr>
          <a:xfrm>
            <a:off x="814136" y="1070811"/>
            <a:ext cx="10539663" cy="5077326"/>
          </a:xfrm>
          <a:prstGeom prst="rect">
            <a:avLst/>
          </a:prstGeom>
          <a:noFill/>
        </p:spPr>
        <p:txBody>
          <a:bodyPr wrap="square" rtlCol="0">
            <a:spAutoFit/>
          </a:bodyPr>
          <a:lstStyle/>
          <a:p>
            <a:endParaRPr lang="de-DE" dirty="0"/>
          </a:p>
        </p:txBody>
      </p:sp>
      <p:sp>
        <p:nvSpPr>
          <p:cNvPr id="9" name="Textplatzhalter 2"/>
          <p:cNvSpPr>
            <a:spLocks noGrp="1"/>
          </p:cNvSpPr>
          <p:nvPr>
            <p:ph idx="1"/>
          </p:nvPr>
        </p:nvSpPr>
        <p:spPr>
          <a:xfrm>
            <a:off x="814136" y="978235"/>
            <a:ext cx="10539663" cy="5169902"/>
          </a:xfrm>
          <a:prstGeom prst="rect">
            <a:avLst/>
          </a:prstGeom>
        </p:spPr>
        <p:txBody>
          <a:bodyPr vert="horz" lIns="91440" tIns="45720" rIns="91440" bIns="45720" rtlCol="0">
            <a:normAutofit/>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7" name="Textfeld 6"/>
          <p:cNvSpPr txBox="1"/>
          <p:nvPr userDrawn="1"/>
        </p:nvSpPr>
        <p:spPr>
          <a:xfrm>
            <a:off x="7311188" y="6519446"/>
            <a:ext cx="4860758" cy="338554"/>
          </a:xfrm>
          <a:prstGeom prst="rect">
            <a:avLst/>
          </a:prstGeom>
          <a:noFill/>
        </p:spPr>
        <p:txBody>
          <a:bodyPr wrap="square" rtlCol="0">
            <a:spAutoFit/>
          </a:bodyPr>
          <a:lstStyle/>
          <a:p>
            <a:pPr algn="r"/>
            <a:r>
              <a:rPr lang="de-DE" sz="1600" dirty="0"/>
              <a:t>Tutorenschulung - Einleitung</a:t>
            </a:r>
          </a:p>
        </p:txBody>
      </p:sp>
    </p:spTree>
    <p:extLst>
      <p:ext uri="{BB962C8B-B14F-4D97-AF65-F5344CB8AC3E}">
        <p14:creationId xmlns:p14="http://schemas.microsoft.com/office/powerpoint/2010/main" val="3901143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Benutzerdefiniertes Layout">
    <p:spTree>
      <p:nvGrpSpPr>
        <p:cNvPr id="1" name=""/>
        <p:cNvGrpSpPr/>
        <p:nvPr/>
      </p:nvGrpSpPr>
      <p:grpSpPr>
        <a:xfrm>
          <a:off x="0" y="0"/>
          <a:ext cx="0" cy="0"/>
          <a:chOff x="0" y="0"/>
          <a:chExt cx="0" cy="0"/>
        </a:xfrm>
      </p:grpSpPr>
      <p:sp>
        <p:nvSpPr>
          <p:cNvPr id="7" name="Inhaltsplatzhalter 6"/>
          <p:cNvSpPr>
            <a:spLocks noGrp="1"/>
          </p:cNvSpPr>
          <p:nvPr>
            <p:ph sz="quarter" idx="10" hasCustomPrompt="1"/>
          </p:nvPr>
        </p:nvSpPr>
        <p:spPr>
          <a:xfrm>
            <a:off x="986506" y="769353"/>
            <a:ext cx="10070515" cy="542089"/>
          </a:xfrm>
        </p:spPr>
        <p:txBody>
          <a:bodyPr/>
          <a:lstStyle>
            <a:lvl1pPr marL="0" indent="0">
              <a:buNone/>
              <a:defRPr sz="2800"/>
            </a:lvl1pPr>
          </a:lstStyle>
          <a:p>
            <a:pPr lvl="0"/>
            <a:r>
              <a:rPr lang="de-DE" dirty="0"/>
              <a:t>Überschrift</a:t>
            </a:r>
          </a:p>
        </p:txBody>
      </p:sp>
      <p:sp>
        <p:nvSpPr>
          <p:cNvPr id="9" name="Inhaltsplatzhalter 8"/>
          <p:cNvSpPr>
            <a:spLocks noGrp="1"/>
          </p:cNvSpPr>
          <p:nvPr>
            <p:ph sz="quarter" idx="11" hasCustomPrompt="1"/>
          </p:nvPr>
        </p:nvSpPr>
        <p:spPr>
          <a:xfrm>
            <a:off x="985837" y="1455738"/>
            <a:ext cx="10071183" cy="4464050"/>
          </a:xfrm>
        </p:spPr>
        <p:txBody>
          <a:bodyPr/>
          <a:lstStyle>
            <a:lvl1pPr>
              <a:defRPr sz="2000"/>
            </a:lvl1pPr>
          </a:lstStyle>
          <a:p>
            <a:pPr lvl="0"/>
            <a:r>
              <a:rPr lang="de-DE" dirty="0"/>
              <a:t>Quellen</a:t>
            </a:r>
          </a:p>
        </p:txBody>
      </p:sp>
    </p:spTree>
    <p:extLst>
      <p:ext uri="{BB962C8B-B14F-4D97-AF65-F5344CB8AC3E}">
        <p14:creationId xmlns:p14="http://schemas.microsoft.com/office/powerpoint/2010/main" val="30671240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14136" y="365126"/>
            <a:ext cx="10539664" cy="404896"/>
          </a:xfrm>
          <a:prstGeom prst="rect">
            <a:avLst/>
          </a:prstGeom>
        </p:spPr>
        <p:txBody>
          <a:bodyPr vert="horz" lIns="91440" tIns="45720" rIns="91440" bIns="45720" rtlCol="0" anchor="ctr">
            <a:normAutofit/>
          </a:bodyPr>
          <a:lstStyle/>
          <a:p>
            <a:r>
              <a:rPr lang="de-DE" dirty="0"/>
              <a:t>Titel</a:t>
            </a:r>
          </a:p>
        </p:txBody>
      </p:sp>
      <p:sp>
        <p:nvSpPr>
          <p:cNvPr id="3" name="Textplatzhalter 2"/>
          <p:cNvSpPr>
            <a:spLocks noGrp="1"/>
          </p:cNvSpPr>
          <p:nvPr>
            <p:ph type="body" idx="1"/>
          </p:nvPr>
        </p:nvSpPr>
        <p:spPr>
          <a:xfrm>
            <a:off x="814136" y="914400"/>
            <a:ext cx="10539664" cy="5262563"/>
          </a:xfrm>
          <a:prstGeom prst="rect">
            <a:avLst/>
          </a:prstGeom>
        </p:spPr>
        <p:txBody>
          <a:bodyPr vert="horz" lIns="91440" tIns="45720" rIns="91440" bIns="45720" rtlCol="0">
            <a:normAutofit/>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oliennummernplatzhalter 5"/>
          <p:cNvSpPr>
            <a:spLocks noGrp="1"/>
          </p:cNvSpPr>
          <p:nvPr>
            <p:ph type="sldNum" sz="quarter" idx="4"/>
          </p:nvPr>
        </p:nvSpPr>
        <p:spPr>
          <a:xfrm>
            <a:off x="11365832" y="365126"/>
            <a:ext cx="826168" cy="404896"/>
          </a:xfrm>
          <a:prstGeom prst="rect">
            <a:avLst/>
          </a:prstGeom>
        </p:spPr>
        <p:txBody>
          <a:bodyPr vert="horz" lIns="91440" tIns="45720" rIns="91440" bIns="45720" rtlCol="0" anchor="ctr"/>
          <a:lstStyle>
            <a:lvl1pPr algn="ctr">
              <a:defRPr sz="1600">
                <a:solidFill>
                  <a:schemeClr val="tx1"/>
                </a:solidFill>
              </a:defRPr>
            </a:lvl1pPr>
          </a:lstStyle>
          <a:p>
            <a:fld id="{726708A8-BD7C-4431-B90E-2C0CFD84E804}" type="slidenum">
              <a:rPr lang="de-DE" smtClean="0"/>
              <a:pPr/>
              <a:t>‹#›</a:t>
            </a:fld>
            <a:endParaRPr lang="de-DE" dirty="0"/>
          </a:p>
        </p:txBody>
      </p:sp>
    </p:spTree>
    <p:extLst>
      <p:ext uri="{BB962C8B-B14F-4D97-AF65-F5344CB8AC3E}">
        <p14:creationId xmlns:p14="http://schemas.microsoft.com/office/powerpoint/2010/main" val="1747034591"/>
      </p:ext>
    </p:extLst>
  </p:cSld>
  <p:clrMap bg1="lt1" tx1="dk1" bg2="lt2" tx2="dk2" accent1="accent1" accent2="accent2" accent3="accent3" accent4="accent4" accent5="accent5" accent6="accent6" hlink="hlink" folHlink="folHlink"/>
  <p:sldLayoutIdLst>
    <p:sldLayoutId id="2147483649" r:id="rId1"/>
    <p:sldLayoutId id="2147483654" r:id="rId2"/>
    <p:sldLayoutId id="2147483655" r:id="rId3"/>
    <p:sldLayoutId id="2147483656" r:id="rId4"/>
  </p:sldLayoutIdLst>
  <p:hf hdr="0" dt="0"/>
  <p:txStyles>
    <p:titleStyle>
      <a:lvl1pPr algn="r" defTabSz="914400" rtl="0" eaLnBrk="1" latinLnBrk="0" hangingPunct="1">
        <a:lnSpc>
          <a:spcPct val="90000"/>
        </a:lnSpc>
        <a:spcBef>
          <a:spcPct val="0"/>
        </a:spcBef>
        <a:buNone/>
        <a:defRPr sz="2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creativecommons.org/licenses/by-sa/4.0/" TargetMode="External"/><Relationship Id="rId2" Type="http://schemas.openxmlformats.org/officeDocument/2006/relationships/hyperlink" Target="https://ketti.uni-muenster.de/" TargetMode="External"/><Relationship Id="rId1" Type="http://schemas.openxmlformats.org/officeDocument/2006/relationships/slideLayout" Target="../slideLayouts/slideLayout4.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a:t>Tutorenschulung Informatik</a:t>
            </a:r>
            <a:br>
              <a:rPr lang="de-DE" dirty="0"/>
            </a:br>
            <a:r>
              <a:rPr lang="de-DE" dirty="0"/>
              <a:t>Einleitung</a:t>
            </a:r>
          </a:p>
        </p:txBody>
      </p:sp>
      <p:sp>
        <p:nvSpPr>
          <p:cNvPr id="3" name="Untertitel 2"/>
          <p:cNvSpPr>
            <a:spLocks noGrp="1"/>
          </p:cNvSpPr>
          <p:nvPr>
            <p:ph type="subTitle" idx="1"/>
          </p:nvPr>
        </p:nvSpPr>
        <p:spPr/>
        <p:txBody>
          <a:bodyPr>
            <a:normAutofit/>
          </a:bodyPr>
          <a:lstStyle/>
          <a:p>
            <a:r>
              <a:rPr lang="de-DE" dirty="0"/>
              <a:t>Jan </a:t>
            </a:r>
            <a:r>
              <a:rPr lang="de-DE" dirty="0" err="1"/>
              <a:t>Vahrenhold</a:t>
            </a:r>
            <a:endParaRPr lang="de-DE" dirty="0"/>
          </a:p>
          <a:p>
            <a:r>
              <a:rPr lang="de-DE" dirty="0"/>
              <a:t>Institut für Informatik</a:t>
            </a:r>
          </a:p>
          <a:p>
            <a:r>
              <a:rPr lang="de-DE" dirty="0"/>
              <a:t>Westfälische Wilhelms-Universität Münster</a:t>
            </a:r>
          </a:p>
        </p:txBody>
      </p:sp>
    </p:spTree>
    <p:extLst>
      <p:ext uri="{BB962C8B-B14F-4D97-AF65-F5344CB8AC3E}">
        <p14:creationId xmlns:p14="http://schemas.microsoft.com/office/powerpoint/2010/main" val="33911019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Ablaufplan – I</a:t>
            </a:r>
          </a:p>
        </p:txBody>
      </p:sp>
      <p:sp>
        <p:nvSpPr>
          <p:cNvPr id="6" name="Textfeld 5"/>
          <p:cNvSpPr txBox="1"/>
          <p:nvPr/>
        </p:nvSpPr>
        <p:spPr>
          <a:xfrm>
            <a:off x="814136" y="875823"/>
            <a:ext cx="7391401" cy="5304016"/>
          </a:xfrm>
          <a:prstGeom prst="rect">
            <a:avLst/>
          </a:prstGeom>
          <a:noFill/>
        </p:spPr>
        <p:txBody>
          <a:bodyPr wrap="square" rtlCol="0">
            <a:spAutoFit/>
          </a:bodyPr>
          <a:lstStyle/>
          <a:p>
            <a:pPr>
              <a:spcBef>
                <a:spcPts val="400"/>
              </a:spcBef>
            </a:pPr>
            <a:r>
              <a:rPr lang="de-DE" sz="2000" b="1" dirty="0"/>
              <a:t>Block I:</a:t>
            </a:r>
          </a:p>
          <a:p>
            <a:pPr marL="285750" indent="-285750">
              <a:spcBef>
                <a:spcPts val="400"/>
              </a:spcBef>
              <a:buFont typeface="Arial" panose="020B0604020202020204" pitchFamily="34" charset="0"/>
              <a:buChar char="•"/>
            </a:pPr>
            <a:r>
              <a:rPr lang="de-DE" sz="2000" dirty="0"/>
              <a:t>Einleitung.</a:t>
            </a:r>
          </a:p>
          <a:p>
            <a:pPr marL="285750" indent="-285750">
              <a:spcBef>
                <a:spcPts val="400"/>
              </a:spcBef>
              <a:buFont typeface="Arial" panose="020B0604020202020204" pitchFamily="34" charset="0"/>
              <a:buChar char="•"/>
            </a:pPr>
            <a:r>
              <a:rPr lang="de-DE" sz="2000" dirty="0"/>
              <a:t>(Selbst-)Einschätzungen &amp; Ziele.</a:t>
            </a:r>
          </a:p>
          <a:p>
            <a:pPr>
              <a:spcBef>
                <a:spcPts val="400"/>
              </a:spcBef>
            </a:pPr>
            <a:endParaRPr lang="de-DE" sz="2000" dirty="0"/>
          </a:p>
          <a:p>
            <a:pPr>
              <a:spcBef>
                <a:spcPts val="400"/>
              </a:spcBef>
            </a:pPr>
            <a:r>
              <a:rPr lang="de-DE" sz="2000" b="1" dirty="0"/>
              <a:t>Block II:</a:t>
            </a:r>
          </a:p>
          <a:p>
            <a:pPr marL="285750" indent="-285750">
              <a:spcBef>
                <a:spcPts val="400"/>
              </a:spcBef>
              <a:buFont typeface="Arial" panose="020B0604020202020204" pitchFamily="34" charset="0"/>
              <a:buChar char="•"/>
            </a:pPr>
            <a:r>
              <a:rPr lang="de-DE" sz="2000" dirty="0"/>
              <a:t>„Merkmale guten Unterrichts.</a:t>
            </a:r>
          </a:p>
          <a:p>
            <a:pPr marL="285750" indent="-285750">
              <a:spcBef>
                <a:spcPts val="400"/>
              </a:spcBef>
              <a:buFont typeface="Arial" panose="020B0604020202020204" pitchFamily="34" charset="0"/>
              <a:buChar char="•"/>
            </a:pPr>
            <a:r>
              <a:rPr lang="de-DE" sz="2000" dirty="0"/>
              <a:t>Lernpsychologie.</a:t>
            </a:r>
          </a:p>
          <a:p>
            <a:pPr marL="742950" lvl="1" indent="-285750">
              <a:spcBef>
                <a:spcPts val="400"/>
              </a:spcBef>
              <a:buFont typeface="Symbol" panose="05050102010706020507" pitchFamily="18" charset="2"/>
              <a:buChar char="-"/>
            </a:pPr>
            <a:r>
              <a:rPr lang="de-DE" dirty="0"/>
              <a:t>Video und Vorlesung</a:t>
            </a:r>
          </a:p>
          <a:p>
            <a:pPr marL="285750" indent="-285750">
              <a:spcBef>
                <a:spcPts val="400"/>
              </a:spcBef>
              <a:buFont typeface="Arial" panose="020B0604020202020204" pitchFamily="34" charset="0"/>
              <a:buChar char="•"/>
            </a:pPr>
            <a:r>
              <a:rPr lang="de-DE" sz="2000" dirty="0"/>
              <a:t>Vermittlung von Informatik</a:t>
            </a:r>
          </a:p>
          <a:p>
            <a:pPr marL="742950" lvl="1" indent="-285750">
              <a:spcBef>
                <a:spcPts val="400"/>
              </a:spcBef>
              <a:buFont typeface="Symbol" panose="05050102010706020507" pitchFamily="18" charset="2"/>
              <a:buChar char="-"/>
            </a:pPr>
            <a:r>
              <a:rPr lang="de-DE" dirty="0"/>
              <a:t>Ebenen und Abstraktion; Perspektivwechsel.</a:t>
            </a:r>
          </a:p>
          <a:p>
            <a:pPr marL="742950" lvl="1" indent="-285750">
              <a:spcBef>
                <a:spcPts val="400"/>
              </a:spcBef>
              <a:buFont typeface="Arial" panose="020B0604020202020204" pitchFamily="34" charset="0"/>
              <a:buChar char="•"/>
            </a:pPr>
            <a:endParaRPr lang="de-DE" sz="2000" dirty="0"/>
          </a:p>
          <a:p>
            <a:pPr>
              <a:spcBef>
                <a:spcPts val="400"/>
              </a:spcBef>
            </a:pPr>
            <a:r>
              <a:rPr lang="de-DE" sz="2000" b="1" dirty="0"/>
              <a:t>Block III:</a:t>
            </a:r>
          </a:p>
          <a:p>
            <a:pPr marL="285750" indent="-285750">
              <a:spcBef>
                <a:spcPts val="400"/>
              </a:spcBef>
              <a:buFont typeface="Arial" panose="020B0604020202020204" pitchFamily="34" charset="0"/>
              <a:buChar char="•"/>
            </a:pPr>
            <a:r>
              <a:rPr lang="de-DE" sz="2000" dirty="0"/>
              <a:t>Leistungsmessung und -bewertung.</a:t>
            </a:r>
          </a:p>
          <a:p>
            <a:pPr marL="800100" lvl="1" indent="-342900">
              <a:spcBef>
                <a:spcPts val="400"/>
              </a:spcBef>
              <a:buFont typeface="Symbol" panose="05050102010706020507" pitchFamily="18" charset="2"/>
              <a:buChar char="-"/>
            </a:pPr>
            <a:r>
              <a:rPr lang="de-DE" dirty="0"/>
              <a:t>Was ist Leistung? Wie werden Aufgaben geplant und bewertet?</a:t>
            </a:r>
          </a:p>
          <a:p>
            <a:pPr marL="800100" lvl="1" indent="-342900">
              <a:spcBef>
                <a:spcPts val="400"/>
              </a:spcBef>
              <a:buFont typeface="Symbol" panose="05050102010706020507" pitchFamily="18" charset="2"/>
              <a:buChar char="-"/>
            </a:pPr>
            <a:r>
              <a:rPr lang="de-DE" dirty="0"/>
              <a:t>Bewertungsschema für Übungsaufgaben.</a:t>
            </a:r>
          </a:p>
        </p:txBody>
      </p:sp>
      <p:sp>
        <p:nvSpPr>
          <p:cNvPr id="3" name="Slide Number Placeholder 2">
            <a:extLst>
              <a:ext uri="{FF2B5EF4-FFF2-40B4-BE49-F238E27FC236}">
                <a16:creationId xmlns:a16="http://schemas.microsoft.com/office/drawing/2014/main" id="{493EA20D-9D5A-424F-B178-1480FADF2027}"/>
              </a:ext>
            </a:extLst>
          </p:cNvPr>
          <p:cNvSpPr>
            <a:spLocks noGrp="1"/>
          </p:cNvSpPr>
          <p:nvPr>
            <p:ph type="sldNum" sz="quarter" idx="11"/>
          </p:nvPr>
        </p:nvSpPr>
        <p:spPr/>
        <p:txBody>
          <a:bodyPr/>
          <a:lstStyle/>
          <a:p>
            <a:fld id="{726708A8-BD7C-4431-B90E-2C0CFD84E804}" type="slidenum">
              <a:rPr lang="de-DE" smtClean="0"/>
              <a:pPr/>
              <a:t>10</a:t>
            </a:fld>
            <a:endParaRPr lang="de-DE" dirty="0"/>
          </a:p>
        </p:txBody>
      </p:sp>
    </p:spTree>
    <p:extLst>
      <p:ext uri="{BB962C8B-B14F-4D97-AF65-F5344CB8AC3E}">
        <p14:creationId xmlns:p14="http://schemas.microsoft.com/office/powerpoint/2010/main" val="2280256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Ablaufplan - II</a:t>
            </a:r>
          </a:p>
        </p:txBody>
      </p:sp>
      <p:sp>
        <p:nvSpPr>
          <p:cNvPr id="6" name="Textfeld 5"/>
          <p:cNvSpPr txBox="1"/>
          <p:nvPr/>
        </p:nvSpPr>
        <p:spPr>
          <a:xfrm>
            <a:off x="814136" y="973876"/>
            <a:ext cx="7391401" cy="5278368"/>
          </a:xfrm>
          <a:prstGeom prst="rect">
            <a:avLst/>
          </a:prstGeom>
          <a:noFill/>
        </p:spPr>
        <p:txBody>
          <a:bodyPr wrap="square" rtlCol="0">
            <a:spAutoFit/>
          </a:bodyPr>
          <a:lstStyle/>
          <a:p>
            <a:pPr>
              <a:spcBef>
                <a:spcPts val="600"/>
              </a:spcBef>
            </a:pPr>
            <a:r>
              <a:rPr lang="de-DE" sz="2000" b="1" dirty="0"/>
              <a:t>Block IV:</a:t>
            </a:r>
          </a:p>
          <a:p>
            <a:pPr marL="285750" indent="-285750">
              <a:spcBef>
                <a:spcPts val="600"/>
              </a:spcBef>
              <a:buFont typeface="Arial" panose="020B0604020202020204" pitchFamily="34" charset="0"/>
              <a:buChar char="•"/>
            </a:pPr>
            <a:r>
              <a:rPr lang="de-DE" sz="2000" dirty="0"/>
              <a:t>Best-Practice-Hinweise.</a:t>
            </a:r>
          </a:p>
          <a:p>
            <a:pPr marL="285750" indent="-285750">
              <a:spcBef>
                <a:spcPts val="600"/>
              </a:spcBef>
              <a:buFont typeface="Arial" panose="020B0604020202020204" pitchFamily="34" charset="0"/>
              <a:buChar char="•"/>
            </a:pPr>
            <a:r>
              <a:rPr lang="de-DE" sz="2000" dirty="0"/>
              <a:t>Gruppenarbeit.</a:t>
            </a:r>
          </a:p>
          <a:p>
            <a:pPr marL="800100" lvl="1" indent="-342900">
              <a:spcBef>
                <a:spcPts val="600"/>
              </a:spcBef>
              <a:buFont typeface="Symbol" panose="05050102010706020507" pitchFamily="18" charset="2"/>
              <a:buChar char="-"/>
            </a:pPr>
            <a:r>
              <a:rPr lang="de-DE" dirty="0"/>
              <a:t>Formen von Gruppenarbeit.</a:t>
            </a:r>
          </a:p>
          <a:p>
            <a:pPr marL="800100" lvl="1" indent="-342900">
              <a:spcBef>
                <a:spcPts val="600"/>
              </a:spcBef>
              <a:buFont typeface="Symbol" panose="05050102010706020507" pitchFamily="18" charset="2"/>
              <a:buChar char="-"/>
            </a:pPr>
            <a:r>
              <a:rPr lang="de-DE" dirty="0"/>
              <a:t>Ausarbeitungen von Beispielen für Übungsgruppen.</a:t>
            </a:r>
          </a:p>
          <a:p>
            <a:pPr marL="285750" indent="-285750">
              <a:spcBef>
                <a:spcPts val="600"/>
              </a:spcBef>
              <a:buFont typeface="Arial" panose="020B0604020202020204" pitchFamily="34" charset="0"/>
              <a:buChar char="•"/>
            </a:pPr>
            <a:endParaRPr lang="de-DE" sz="2000" dirty="0"/>
          </a:p>
          <a:p>
            <a:pPr>
              <a:spcBef>
                <a:spcPts val="600"/>
              </a:spcBef>
            </a:pPr>
            <a:r>
              <a:rPr lang="de-DE" sz="2000" b="1" dirty="0"/>
              <a:t>Block V:</a:t>
            </a:r>
          </a:p>
          <a:p>
            <a:pPr marL="342900" indent="-342900">
              <a:spcBef>
                <a:spcPts val="600"/>
              </a:spcBef>
              <a:buFont typeface="Arial" panose="020B0604020202020204" pitchFamily="34" charset="0"/>
              <a:buChar char="•"/>
            </a:pPr>
            <a:r>
              <a:rPr lang="de-DE" sz="2000" dirty="0"/>
              <a:t>Besprechung der Übungsaufgaben.</a:t>
            </a:r>
          </a:p>
          <a:p>
            <a:pPr>
              <a:spcBef>
                <a:spcPts val="600"/>
              </a:spcBef>
            </a:pPr>
            <a:endParaRPr lang="de-DE" sz="2000" dirty="0"/>
          </a:p>
          <a:p>
            <a:pPr>
              <a:spcBef>
                <a:spcPts val="600"/>
              </a:spcBef>
            </a:pPr>
            <a:r>
              <a:rPr lang="de-DE" sz="2000" b="1" dirty="0"/>
              <a:t>Block VI:</a:t>
            </a:r>
          </a:p>
          <a:p>
            <a:pPr marL="285750" indent="-285750">
              <a:spcBef>
                <a:spcPts val="600"/>
              </a:spcBef>
              <a:buFont typeface="Arial" panose="020B0604020202020204" pitchFamily="34" charset="0"/>
              <a:buChar char="•"/>
            </a:pPr>
            <a:r>
              <a:rPr lang="de-DE" sz="2000" i="1" dirty="0" err="1"/>
              <a:t>Teach</a:t>
            </a:r>
            <a:r>
              <a:rPr lang="de-DE" sz="2000" i="1" dirty="0"/>
              <a:t> like a Champion.</a:t>
            </a:r>
          </a:p>
          <a:p>
            <a:pPr marL="800100" lvl="1" indent="-342900">
              <a:spcBef>
                <a:spcPts val="600"/>
              </a:spcBef>
              <a:buFont typeface="Symbol" panose="05050102010706020507" pitchFamily="18" charset="2"/>
              <a:buChar char="-"/>
            </a:pPr>
            <a:r>
              <a:rPr lang="de-DE" i="1" dirty="0"/>
              <a:t>Best </a:t>
            </a:r>
            <a:r>
              <a:rPr lang="de-DE" i="1" dirty="0" err="1"/>
              <a:t>practice</a:t>
            </a:r>
            <a:r>
              <a:rPr lang="de-DE" i="1" dirty="0"/>
              <a:t>-</a:t>
            </a:r>
            <a:r>
              <a:rPr lang="de-DE" dirty="0"/>
              <a:t>Beispiele zu Unterrichtssituationen.</a:t>
            </a:r>
          </a:p>
          <a:p>
            <a:pPr marL="342900" indent="-342900">
              <a:spcBef>
                <a:spcPts val="600"/>
              </a:spcBef>
              <a:buFont typeface="Arial" panose="020B0604020202020204" pitchFamily="34" charset="0"/>
              <a:buChar char="•"/>
            </a:pPr>
            <a:r>
              <a:rPr lang="de-DE" sz="2000" i="1" dirty="0"/>
              <a:t>Critical </a:t>
            </a:r>
            <a:r>
              <a:rPr lang="de-DE" sz="2000" i="1" dirty="0" err="1"/>
              <a:t>Incidents</a:t>
            </a:r>
            <a:r>
              <a:rPr lang="de-DE" sz="2000" i="1" dirty="0"/>
              <a:t>.</a:t>
            </a:r>
          </a:p>
          <a:p>
            <a:pPr marL="800100" lvl="1" indent="-342900">
              <a:spcBef>
                <a:spcPts val="600"/>
              </a:spcBef>
              <a:buFont typeface="Symbol" panose="05050102010706020507" pitchFamily="18" charset="2"/>
              <a:buChar char="-"/>
            </a:pPr>
            <a:r>
              <a:rPr lang="de-DE" dirty="0"/>
              <a:t>Diskussion von Handlungsalternativen in Entscheidungssituationen.</a:t>
            </a:r>
          </a:p>
        </p:txBody>
      </p:sp>
      <p:sp>
        <p:nvSpPr>
          <p:cNvPr id="3" name="Slide Number Placeholder 2">
            <a:extLst>
              <a:ext uri="{FF2B5EF4-FFF2-40B4-BE49-F238E27FC236}">
                <a16:creationId xmlns:a16="http://schemas.microsoft.com/office/drawing/2014/main" id="{F0DA33CA-090C-1F48-9B54-E7F580686A74}"/>
              </a:ext>
            </a:extLst>
          </p:cNvPr>
          <p:cNvSpPr>
            <a:spLocks noGrp="1"/>
          </p:cNvSpPr>
          <p:nvPr>
            <p:ph type="sldNum" sz="quarter" idx="11"/>
          </p:nvPr>
        </p:nvSpPr>
        <p:spPr/>
        <p:txBody>
          <a:bodyPr/>
          <a:lstStyle/>
          <a:p>
            <a:fld id="{726708A8-BD7C-4431-B90E-2C0CFD84E804}" type="slidenum">
              <a:rPr lang="de-DE" smtClean="0"/>
              <a:pPr/>
              <a:t>11</a:t>
            </a:fld>
            <a:endParaRPr lang="de-DE" dirty="0"/>
          </a:p>
        </p:txBody>
      </p:sp>
    </p:spTree>
    <p:extLst>
      <p:ext uri="{BB962C8B-B14F-4D97-AF65-F5344CB8AC3E}">
        <p14:creationId xmlns:p14="http://schemas.microsoft.com/office/powerpoint/2010/main" val="101108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err="1"/>
              <a:t>Teach</a:t>
            </a:r>
            <a:r>
              <a:rPr lang="de-DE" dirty="0"/>
              <a:t> like a Champion</a:t>
            </a:r>
          </a:p>
        </p:txBody>
      </p:sp>
      <p:sp>
        <p:nvSpPr>
          <p:cNvPr id="6" name="Textfeld 5"/>
          <p:cNvSpPr txBox="1"/>
          <p:nvPr/>
        </p:nvSpPr>
        <p:spPr>
          <a:xfrm>
            <a:off x="814136" y="2887698"/>
            <a:ext cx="10026317" cy="2862322"/>
          </a:xfrm>
          <a:prstGeom prst="rect">
            <a:avLst/>
          </a:prstGeom>
          <a:noFill/>
        </p:spPr>
        <p:txBody>
          <a:bodyPr wrap="square" rtlCol="0">
            <a:spAutoFit/>
          </a:bodyPr>
          <a:lstStyle/>
          <a:p>
            <a:pPr>
              <a:spcBef>
                <a:spcPts val="600"/>
              </a:spcBef>
            </a:pPr>
            <a:r>
              <a:rPr lang="de-DE" sz="2000" b="1" dirty="0"/>
              <a:t>Hausaufgabe:</a:t>
            </a:r>
            <a:endParaRPr lang="de-DE" sz="2000" dirty="0"/>
          </a:p>
          <a:p>
            <a:pPr marL="285750" indent="-285750">
              <a:spcBef>
                <a:spcPts val="600"/>
              </a:spcBef>
              <a:buFont typeface="Arial" panose="020B0604020202020204" pitchFamily="34" charset="0"/>
              <a:buChar char="•"/>
            </a:pPr>
            <a:r>
              <a:rPr lang="de-DE" sz="2000" dirty="0"/>
              <a:t>Bilden Sie mit 2-3 anderen Personen eine Gruppe.</a:t>
            </a:r>
          </a:p>
          <a:p>
            <a:pPr marL="285750" indent="-285750">
              <a:spcBef>
                <a:spcPts val="600"/>
              </a:spcBef>
              <a:buFont typeface="Arial" panose="020B0604020202020204" pitchFamily="34" charset="0"/>
              <a:buChar char="•"/>
            </a:pPr>
            <a:r>
              <a:rPr lang="de-DE" sz="2000" dirty="0"/>
              <a:t>Wählen Sie eines der Themen aus dem Praxisbuch „</a:t>
            </a:r>
            <a:r>
              <a:rPr lang="de-DE" sz="2000" i="1" dirty="0" err="1"/>
              <a:t>Teach</a:t>
            </a:r>
            <a:r>
              <a:rPr lang="de-DE" sz="2000" i="1" dirty="0"/>
              <a:t> like a Champion</a:t>
            </a:r>
            <a:r>
              <a:rPr lang="de-DE" sz="2000" dirty="0"/>
              <a:t>“ [</a:t>
            </a:r>
            <a:r>
              <a:rPr lang="de-DE" sz="2000" dirty="0" err="1"/>
              <a:t>Lemov</a:t>
            </a:r>
            <a:r>
              <a:rPr lang="de-DE" sz="2000" dirty="0"/>
              <a:t> et al., 2016] aus.</a:t>
            </a:r>
          </a:p>
          <a:p>
            <a:pPr marL="285750" indent="-285750">
              <a:spcBef>
                <a:spcPts val="600"/>
              </a:spcBef>
              <a:buFont typeface="Arial" panose="020B0604020202020204" pitchFamily="34" charset="0"/>
              <a:buChar char="•"/>
            </a:pPr>
            <a:r>
              <a:rPr lang="de-DE" sz="2000" dirty="0"/>
              <a:t>Entwerfen und proben Sie eine kurze Sequenz, die das beschriebene Thema im Kontext eines Informatik-Tutoriums veranschaulicht.</a:t>
            </a:r>
          </a:p>
          <a:p>
            <a:pPr marL="285750" indent="-285750">
              <a:spcBef>
                <a:spcPts val="600"/>
              </a:spcBef>
              <a:buFont typeface="Arial" panose="020B0604020202020204" pitchFamily="34" charset="0"/>
              <a:buChar char="•"/>
            </a:pPr>
            <a:r>
              <a:rPr lang="de-DE" sz="2000" dirty="0"/>
              <a:t>Präsentieren Sie diese Sequenz in der letzten Sitzung und erläutern Sie daran die Technik, ihre Einsatzmöglichkeiten und Einschränkungen.</a:t>
            </a:r>
          </a:p>
        </p:txBody>
      </p:sp>
      <p:sp>
        <p:nvSpPr>
          <p:cNvPr id="3" name="Slide Number Placeholder 2">
            <a:extLst>
              <a:ext uri="{FF2B5EF4-FFF2-40B4-BE49-F238E27FC236}">
                <a16:creationId xmlns:a16="http://schemas.microsoft.com/office/drawing/2014/main" id="{522BED12-923F-D94E-9FD0-0F9B98A16440}"/>
              </a:ext>
            </a:extLst>
          </p:cNvPr>
          <p:cNvSpPr>
            <a:spLocks noGrp="1"/>
          </p:cNvSpPr>
          <p:nvPr>
            <p:ph type="sldNum" sz="quarter" idx="11"/>
          </p:nvPr>
        </p:nvSpPr>
        <p:spPr/>
        <p:txBody>
          <a:bodyPr/>
          <a:lstStyle/>
          <a:p>
            <a:fld id="{726708A8-BD7C-4431-B90E-2C0CFD84E804}" type="slidenum">
              <a:rPr lang="de-DE" smtClean="0"/>
              <a:pPr/>
              <a:t>12</a:t>
            </a:fld>
            <a:endParaRPr lang="de-DE" dirty="0"/>
          </a:p>
        </p:txBody>
      </p:sp>
    </p:spTree>
    <p:extLst>
      <p:ext uri="{BB962C8B-B14F-4D97-AF65-F5344CB8AC3E}">
        <p14:creationId xmlns:p14="http://schemas.microsoft.com/office/powerpoint/2010/main" val="3598166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Ablaufplan - III</a:t>
            </a:r>
          </a:p>
        </p:txBody>
      </p:sp>
      <p:sp>
        <p:nvSpPr>
          <p:cNvPr id="6" name="object 11"/>
          <p:cNvSpPr txBox="1"/>
          <p:nvPr/>
        </p:nvSpPr>
        <p:spPr>
          <a:xfrm>
            <a:off x="924810" y="1060767"/>
            <a:ext cx="7230109" cy="4873129"/>
          </a:xfrm>
          <a:prstGeom prst="rect">
            <a:avLst/>
          </a:prstGeom>
        </p:spPr>
        <p:txBody>
          <a:bodyPr vert="horz" wrap="square" lIns="0" tIns="0" rIns="0" bIns="0" rtlCol="0">
            <a:spAutoFit/>
          </a:bodyPr>
          <a:lstStyle/>
          <a:p>
            <a:pPr marL="339090" indent="-326390">
              <a:lnSpc>
                <a:spcPct val="100000"/>
              </a:lnSpc>
              <a:spcBef>
                <a:spcPts val="600"/>
              </a:spcBef>
              <a:buFont typeface="Arial"/>
              <a:buAutoNum type="arabicPeriod"/>
              <a:tabLst>
                <a:tab pos="339725" algn="l"/>
              </a:tabLst>
            </a:pPr>
            <a:r>
              <a:rPr lang="de-DE" sz="2000" b="1" spc="-90" dirty="0">
                <a:cs typeface="Arial"/>
              </a:rPr>
              <a:t>Hospitationsrunde:</a:t>
            </a:r>
          </a:p>
          <a:p>
            <a:pPr marL="12700">
              <a:lnSpc>
                <a:spcPct val="100000"/>
              </a:lnSpc>
              <a:spcBef>
                <a:spcPts val="600"/>
              </a:spcBef>
              <a:tabLst>
                <a:tab pos="339725" algn="l"/>
              </a:tabLst>
            </a:pPr>
            <a:endParaRPr lang="de-DE" sz="2000" dirty="0">
              <a:cs typeface="Arial"/>
            </a:endParaRPr>
          </a:p>
          <a:p>
            <a:pPr marL="355600" indent="-342900">
              <a:lnSpc>
                <a:spcPct val="100000"/>
              </a:lnSpc>
              <a:spcBef>
                <a:spcPts val="600"/>
              </a:spcBef>
              <a:buFont typeface="Arial" panose="020B0604020202020204" pitchFamily="34" charset="0"/>
              <a:buChar char="•"/>
              <a:tabLst>
                <a:tab pos="339725" algn="l"/>
              </a:tabLst>
            </a:pPr>
            <a:r>
              <a:rPr lang="de-DE" sz="2000" spc="-60" dirty="0">
                <a:cs typeface="Arial"/>
              </a:rPr>
              <a:t>Nach </a:t>
            </a:r>
            <a:r>
              <a:rPr lang="de-DE" sz="2000" spc="-15" dirty="0">
                <a:cs typeface="Arial"/>
              </a:rPr>
              <a:t>dem </a:t>
            </a:r>
            <a:r>
              <a:rPr lang="de-DE" sz="2000" spc="-20" dirty="0">
                <a:cs typeface="Arial"/>
              </a:rPr>
              <a:t>ersten </a:t>
            </a:r>
            <a:r>
              <a:rPr lang="de-DE" sz="2000" spc="25" dirty="0">
                <a:cs typeface="Arial"/>
              </a:rPr>
              <a:t>Drittel</a:t>
            </a:r>
            <a:r>
              <a:rPr lang="de-DE" sz="2000" spc="-470" dirty="0">
                <a:cs typeface="Arial"/>
              </a:rPr>
              <a:t> </a:t>
            </a:r>
            <a:r>
              <a:rPr lang="de-DE" sz="2000" spc="-20" dirty="0">
                <a:cs typeface="Arial"/>
              </a:rPr>
              <a:t>des </a:t>
            </a:r>
            <a:r>
              <a:rPr lang="de-DE" sz="2000" spc="-45" dirty="0">
                <a:cs typeface="Arial"/>
              </a:rPr>
              <a:t>Semesters.</a:t>
            </a:r>
            <a:endParaRPr lang="de-DE" sz="2000" dirty="0">
              <a:cs typeface="Arial"/>
            </a:endParaRPr>
          </a:p>
          <a:p>
            <a:pPr marL="872490" lvl="1" indent="-340995">
              <a:lnSpc>
                <a:spcPct val="100000"/>
              </a:lnSpc>
              <a:spcBef>
                <a:spcPts val="600"/>
              </a:spcBef>
              <a:buFont typeface="Arial"/>
              <a:buChar char="–"/>
              <a:tabLst>
                <a:tab pos="872490" algn="l"/>
                <a:tab pos="873125" algn="l"/>
              </a:tabLst>
            </a:pPr>
            <a:r>
              <a:rPr lang="de-DE" spc="-35" dirty="0">
                <a:cs typeface="Arial"/>
              </a:rPr>
              <a:t>Gegenseitige </a:t>
            </a:r>
            <a:r>
              <a:rPr lang="de-DE" spc="-25" dirty="0">
                <a:cs typeface="Arial"/>
              </a:rPr>
              <a:t>Beobachtung </a:t>
            </a:r>
            <a:r>
              <a:rPr lang="de-DE" spc="55" dirty="0">
                <a:cs typeface="Arial"/>
              </a:rPr>
              <a:t>in </a:t>
            </a:r>
            <a:r>
              <a:rPr lang="de-DE" spc="10" dirty="0">
                <a:cs typeface="Arial"/>
              </a:rPr>
              <a:t>(min.)</a:t>
            </a:r>
            <a:r>
              <a:rPr lang="de-DE" spc="-375" dirty="0">
                <a:cs typeface="Arial"/>
              </a:rPr>
              <a:t> </a:t>
            </a:r>
            <a:r>
              <a:rPr lang="de-DE" spc="-30" dirty="0">
                <a:cs typeface="Arial"/>
              </a:rPr>
              <a:t>Zweiergruppen.</a:t>
            </a:r>
            <a:endParaRPr lang="de-DE" dirty="0">
              <a:cs typeface="Arial"/>
            </a:endParaRPr>
          </a:p>
          <a:p>
            <a:pPr marL="872490" lvl="1" indent="-340995">
              <a:lnSpc>
                <a:spcPct val="100000"/>
              </a:lnSpc>
              <a:spcBef>
                <a:spcPts val="600"/>
              </a:spcBef>
              <a:buFont typeface="Arial"/>
              <a:buChar char="–"/>
              <a:tabLst>
                <a:tab pos="872490" algn="l"/>
                <a:tab pos="873125" algn="l"/>
              </a:tabLst>
            </a:pPr>
            <a:r>
              <a:rPr lang="de-DE" spc="-50" dirty="0">
                <a:cs typeface="Arial"/>
              </a:rPr>
              <a:t>Verwendung </a:t>
            </a:r>
            <a:r>
              <a:rPr lang="de-DE" spc="-15" dirty="0">
                <a:cs typeface="Arial"/>
              </a:rPr>
              <a:t>eines </a:t>
            </a:r>
            <a:r>
              <a:rPr lang="de-DE" spc="-40" dirty="0">
                <a:cs typeface="Arial"/>
              </a:rPr>
              <a:t>vorgegebenen</a:t>
            </a:r>
            <a:r>
              <a:rPr lang="de-DE" spc="-245" dirty="0">
                <a:cs typeface="Arial"/>
              </a:rPr>
              <a:t> </a:t>
            </a:r>
            <a:r>
              <a:rPr lang="de-DE" spc="-25" dirty="0">
                <a:cs typeface="Arial"/>
              </a:rPr>
              <a:t>Beobachtungsbogens.</a:t>
            </a:r>
            <a:endParaRPr lang="de-DE" dirty="0">
              <a:cs typeface="Arial"/>
            </a:endParaRPr>
          </a:p>
          <a:p>
            <a:pPr marL="872490" lvl="1" indent="-340995">
              <a:lnSpc>
                <a:spcPct val="100000"/>
              </a:lnSpc>
              <a:spcBef>
                <a:spcPts val="600"/>
              </a:spcBef>
              <a:buFont typeface="Arial"/>
              <a:buChar char="–"/>
              <a:tabLst>
                <a:tab pos="872490" algn="l"/>
                <a:tab pos="873125" algn="l"/>
              </a:tabLst>
            </a:pPr>
            <a:r>
              <a:rPr lang="de-DE" spc="-55" dirty="0">
                <a:cs typeface="Arial"/>
              </a:rPr>
              <a:t>Gemeinsame </a:t>
            </a:r>
            <a:r>
              <a:rPr lang="de-DE" spc="-105" dirty="0">
                <a:cs typeface="Arial"/>
              </a:rPr>
              <a:t>spätere </a:t>
            </a:r>
            <a:r>
              <a:rPr lang="de-DE" spc="-35" dirty="0">
                <a:cs typeface="Arial"/>
              </a:rPr>
              <a:t>Nachbesprechung</a:t>
            </a:r>
            <a:r>
              <a:rPr lang="de-DE" spc="-135" dirty="0">
                <a:cs typeface="Arial"/>
              </a:rPr>
              <a:t> </a:t>
            </a:r>
            <a:r>
              <a:rPr lang="de-DE" spc="-40" dirty="0">
                <a:cs typeface="Arial"/>
              </a:rPr>
              <a:t>(einstündig).</a:t>
            </a:r>
            <a:endParaRPr lang="de-DE" dirty="0">
              <a:cs typeface="Arial"/>
            </a:endParaRPr>
          </a:p>
          <a:p>
            <a:pPr lvl="1">
              <a:lnSpc>
                <a:spcPct val="100000"/>
              </a:lnSpc>
              <a:spcBef>
                <a:spcPts val="600"/>
              </a:spcBef>
              <a:buFont typeface="Arial"/>
              <a:buChar char="–"/>
            </a:pPr>
            <a:endParaRPr lang="de-DE" sz="2000" dirty="0">
              <a:cs typeface="Times New Roman"/>
            </a:endParaRPr>
          </a:p>
          <a:p>
            <a:pPr marL="339090" indent="-326390">
              <a:lnSpc>
                <a:spcPct val="100000"/>
              </a:lnSpc>
              <a:spcBef>
                <a:spcPts val="600"/>
              </a:spcBef>
              <a:buAutoNum type="arabicPeriod" startAt="2"/>
              <a:tabLst>
                <a:tab pos="339725" algn="l"/>
              </a:tabLst>
            </a:pPr>
            <a:r>
              <a:rPr lang="de-DE" sz="2000" b="1" spc="-90" dirty="0">
                <a:cs typeface="Arial"/>
              </a:rPr>
              <a:t>Hospitationsrunde:</a:t>
            </a:r>
            <a:endParaRPr lang="de-DE" sz="2000" dirty="0">
              <a:cs typeface="Arial"/>
            </a:endParaRPr>
          </a:p>
          <a:p>
            <a:pPr marL="12700">
              <a:lnSpc>
                <a:spcPct val="100000"/>
              </a:lnSpc>
              <a:spcBef>
                <a:spcPts val="600"/>
              </a:spcBef>
              <a:tabLst>
                <a:tab pos="339725" algn="l"/>
              </a:tabLst>
            </a:pPr>
            <a:endParaRPr lang="de-DE" sz="2000" spc="-20" dirty="0">
              <a:cs typeface="Arial"/>
            </a:endParaRPr>
          </a:p>
          <a:p>
            <a:pPr marL="355600" indent="-342900">
              <a:lnSpc>
                <a:spcPct val="100000"/>
              </a:lnSpc>
              <a:spcBef>
                <a:spcPts val="600"/>
              </a:spcBef>
              <a:buFont typeface="Arial" panose="020B0604020202020204" pitchFamily="34" charset="0"/>
              <a:buChar char="•"/>
              <a:tabLst>
                <a:tab pos="339725" algn="l"/>
              </a:tabLst>
            </a:pPr>
            <a:r>
              <a:rPr lang="de-DE" sz="2000" spc="-20" dirty="0">
                <a:cs typeface="Arial"/>
              </a:rPr>
              <a:t>Im </a:t>
            </a:r>
            <a:r>
              <a:rPr lang="de-DE" sz="2000" spc="10" dirty="0">
                <a:cs typeface="Arial"/>
              </a:rPr>
              <a:t>letzten </a:t>
            </a:r>
            <a:r>
              <a:rPr lang="de-DE" sz="2000" spc="25" dirty="0">
                <a:cs typeface="Arial"/>
              </a:rPr>
              <a:t>Drittel</a:t>
            </a:r>
            <a:r>
              <a:rPr lang="de-DE" sz="2000" spc="-445" dirty="0">
                <a:cs typeface="Arial"/>
              </a:rPr>
              <a:t> </a:t>
            </a:r>
            <a:r>
              <a:rPr lang="de-DE" sz="2000" spc="-20" dirty="0">
                <a:cs typeface="Arial"/>
              </a:rPr>
              <a:t>des </a:t>
            </a:r>
            <a:r>
              <a:rPr lang="de-DE" sz="2000" spc="-45" dirty="0">
                <a:cs typeface="Arial"/>
              </a:rPr>
              <a:t>Semesters.</a:t>
            </a:r>
            <a:endParaRPr lang="de-DE" sz="2000" dirty="0">
              <a:cs typeface="Arial"/>
            </a:endParaRPr>
          </a:p>
          <a:p>
            <a:pPr marL="872490" lvl="1" indent="-340995">
              <a:lnSpc>
                <a:spcPct val="100000"/>
              </a:lnSpc>
              <a:spcBef>
                <a:spcPts val="600"/>
              </a:spcBef>
              <a:buFont typeface="Arial"/>
              <a:buChar char="–"/>
              <a:tabLst>
                <a:tab pos="872490" algn="l"/>
                <a:tab pos="873125" algn="l"/>
              </a:tabLst>
            </a:pPr>
            <a:r>
              <a:rPr lang="de-DE" spc="-35" dirty="0">
                <a:cs typeface="Arial"/>
              </a:rPr>
              <a:t>Gegenseitige </a:t>
            </a:r>
            <a:r>
              <a:rPr lang="de-DE" spc="-25" dirty="0">
                <a:cs typeface="Arial"/>
              </a:rPr>
              <a:t>Beobachtung </a:t>
            </a:r>
            <a:r>
              <a:rPr lang="de-DE" spc="55" dirty="0">
                <a:cs typeface="Arial"/>
              </a:rPr>
              <a:t>in </a:t>
            </a:r>
            <a:r>
              <a:rPr lang="de-DE" spc="10" dirty="0">
                <a:cs typeface="Arial"/>
              </a:rPr>
              <a:t>(min.)</a:t>
            </a:r>
            <a:r>
              <a:rPr lang="de-DE" spc="-375" dirty="0">
                <a:cs typeface="Arial"/>
              </a:rPr>
              <a:t> </a:t>
            </a:r>
            <a:r>
              <a:rPr lang="de-DE" spc="-30" dirty="0">
                <a:cs typeface="Arial"/>
              </a:rPr>
              <a:t>Zweiergruppen.</a:t>
            </a:r>
            <a:endParaRPr lang="de-DE" dirty="0">
              <a:cs typeface="Arial"/>
            </a:endParaRPr>
          </a:p>
          <a:p>
            <a:pPr marL="872490" lvl="1" indent="-340995">
              <a:lnSpc>
                <a:spcPct val="100000"/>
              </a:lnSpc>
              <a:spcBef>
                <a:spcPts val="600"/>
              </a:spcBef>
              <a:buFont typeface="Arial"/>
              <a:buChar char="–"/>
              <a:tabLst>
                <a:tab pos="872490" algn="l"/>
                <a:tab pos="873125" algn="l"/>
              </a:tabLst>
            </a:pPr>
            <a:r>
              <a:rPr lang="de-DE" spc="-50" dirty="0">
                <a:cs typeface="Arial"/>
              </a:rPr>
              <a:t>Verwendung </a:t>
            </a:r>
            <a:r>
              <a:rPr lang="de-DE" spc="-15" dirty="0">
                <a:cs typeface="Arial"/>
              </a:rPr>
              <a:t>eines </a:t>
            </a:r>
            <a:r>
              <a:rPr lang="de-DE" spc="-40" dirty="0">
                <a:cs typeface="Arial"/>
              </a:rPr>
              <a:t>vorgegebenen</a:t>
            </a:r>
            <a:r>
              <a:rPr lang="de-DE" spc="-245" dirty="0">
                <a:cs typeface="Arial"/>
              </a:rPr>
              <a:t> </a:t>
            </a:r>
            <a:r>
              <a:rPr lang="de-DE" spc="-25" dirty="0">
                <a:cs typeface="Arial"/>
              </a:rPr>
              <a:t>Beobachtungsbogens.</a:t>
            </a:r>
            <a:endParaRPr lang="de-DE" dirty="0">
              <a:cs typeface="Arial"/>
            </a:endParaRPr>
          </a:p>
          <a:p>
            <a:pPr marL="872490" lvl="1" indent="-340995">
              <a:lnSpc>
                <a:spcPct val="100000"/>
              </a:lnSpc>
              <a:spcBef>
                <a:spcPts val="600"/>
              </a:spcBef>
              <a:buFont typeface="Arial"/>
              <a:buChar char="–"/>
              <a:tabLst>
                <a:tab pos="872490" algn="l"/>
                <a:tab pos="873125" algn="l"/>
              </a:tabLst>
            </a:pPr>
            <a:r>
              <a:rPr lang="de-DE" spc="-55" dirty="0">
                <a:cs typeface="Arial"/>
              </a:rPr>
              <a:t>Gemeinsame </a:t>
            </a:r>
            <a:r>
              <a:rPr lang="de-DE" spc="-105" dirty="0">
                <a:cs typeface="Arial"/>
              </a:rPr>
              <a:t>spätere </a:t>
            </a:r>
            <a:r>
              <a:rPr lang="de-DE" spc="-35" dirty="0">
                <a:cs typeface="Arial"/>
              </a:rPr>
              <a:t>Nachbesprechung</a:t>
            </a:r>
            <a:r>
              <a:rPr lang="de-DE" spc="-135" dirty="0">
                <a:cs typeface="Arial"/>
              </a:rPr>
              <a:t> </a:t>
            </a:r>
            <a:r>
              <a:rPr lang="de-DE" spc="-40" dirty="0">
                <a:cs typeface="Arial"/>
              </a:rPr>
              <a:t>(einstündig).</a:t>
            </a:r>
            <a:endParaRPr lang="de-DE" dirty="0">
              <a:cs typeface="Arial"/>
            </a:endParaRPr>
          </a:p>
        </p:txBody>
      </p:sp>
      <p:sp>
        <p:nvSpPr>
          <p:cNvPr id="3" name="Slide Number Placeholder 2">
            <a:extLst>
              <a:ext uri="{FF2B5EF4-FFF2-40B4-BE49-F238E27FC236}">
                <a16:creationId xmlns:a16="http://schemas.microsoft.com/office/drawing/2014/main" id="{475082BD-8483-D249-B648-A77320AAF748}"/>
              </a:ext>
            </a:extLst>
          </p:cNvPr>
          <p:cNvSpPr>
            <a:spLocks noGrp="1"/>
          </p:cNvSpPr>
          <p:nvPr>
            <p:ph type="sldNum" sz="quarter" idx="11"/>
          </p:nvPr>
        </p:nvSpPr>
        <p:spPr/>
        <p:txBody>
          <a:bodyPr/>
          <a:lstStyle/>
          <a:p>
            <a:fld id="{726708A8-BD7C-4431-B90E-2C0CFD84E804}" type="slidenum">
              <a:rPr lang="de-DE" smtClean="0"/>
              <a:pPr/>
              <a:t>13</a:t>
            </a:fld>
            <a:endParaRPr lang="de-DE" dirty="0"/>
          </a:p>
        </p:txBody>
      </p:sp>
    </p:spTree>
    <p:extLst>
      <p:ext uri="{BB962C8B-B14F-4D97-AF65-F5344CB8AC3E}">
        <p14:creationId xmlns:p14="http://schemas.microsoft.com/office/powerpoint/2010/main" val="3988208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quarter" idx="10"/>
          </p:nvPr>
        </p:nvSpPr>
        <p:spPr/>
        <p:txBody>
          <a:bodyPr/>
          <a:lstStyle/>
          <a:p>
            <a:r>
              <a:rPr lang="de-DE" dirty="0"/>
              <a:t>Literaturverzeichnis</a:t>
            </a:r>
          </a:p>
        </p:txBody>
      </p:sp>
      <p:sp>
        <p:nvSpPr>
          <p:cNvPr id="3" name="Inhaltsplatzhalter 2"/>
          <p:cNvSpPr>
            <a:spLocks noGrp="1"/>
          </p:cNvSpPr>
          <p:nvPr>
            <p:ph sz="quarter" idx="11"/>
          </p:nvPr>
        </p:nvSpPr>
        <p:spPr/>
        <p:txBody>
          <a:bodyPr/>
          <a:lstStyle/>
          <a:p>
            <a:pPr marL="0" indent="0">
              <a:buNone/>
            </a:pPr>
            <a:r>
              <a:rPr lang="de-DE" b="1" dirty="0"/>
              <a:t>[</a:t>
            </a:r>
            <a:r>
              <a:rPr lang="de-DE" b="1" dirty="0" err="1"/>
              <a:t>Lemov</a:t>
            </a:r>
            <a:r>
              <a:rPr lang="de-DE" b="1" dirty="0"/>
              <a:t> et al., 2016</a:t>
            </a:r>
            <a:r>
              <a:rPr lang="de-DE" dirty="0"/>
              <a:t>] </a:t>
            </a:r>
            <a:r>
              <a:rPr lang="de-DE" dirty="0" err="1"/>
              <a:t>Lemov</a:t>
            </a:r>
            <a:r>
              <a:rPr lang="de-DE" dirty="0"/>
              <a:t>, Doug, Joaquin Hernandez und Jennifer Kim: </a:t>
            </a:r>
            <a:r>
              <a:rPr lang="de-DE" i="1" dirty="0" err="1"/>
              <a:t>Teach</a:t>
            </a:r>
            <a:r>
              <a:rPr lang="de-DE" i="1" dirty="0"/>
              <a:t> like a Champion: 	Field Guide 2.0.</a:t>
            </a:r>
            <a:r>
              <a:rPr lang="de-DE" dirty="0"/>
              <a:t> </a:t>
            </a:r>
            <a:r>
              <a:rPr lang="de-DE" dirty="0" err="1"/>
              <a:t>Jossey</a:t>
            </a:r>
            <a:r>
              <a:rPr lang="de-DE" dirty="0"/>
              <a:t>-Bass, 2016.</a:t>
            </a:r>
          </a:p>
        </p:txBody>
      </p:sp>
    </p:spTree>
    <p:extLst>
      <p:ext uri="{BB962C8B-B14F-4D97-AF65-F5344CB8AC3E}">
        <p14:creationId xmlns:p14="http://schemas.microsoft.com/office/powerpoint/2010/main" val="31082071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6EA0F2E-B92F-414E-A138-ED0D1F4F710F}"/>
              </a:ext>
            </a:extLst>
          </p:cNvPr>
          <p:cNvSpPr>
            <a:spLocks noGrp="1"/>
          </p:cNvSpPr>
          <p:nvPr>
            <p:ph sz="quarter" idx="10"/>
          </p:nvPr>
        </p:nvSpPr>
        <p:spPr/>
        <p:txBody>
          <a:bodyPr/>
          <a:lstStyle/>
          <a:p>
            <a:r>
              <a:rPr lang="de-DE" dirty="0"/>
              <a:t>Hinweise</a:t>
            </a:r>
          </a:p>
        </p:txBody>
      </p:sp>
      <p:sp>
        <p:nvSpPr>
          <p:cNvPr id="3" name="Content Placeholder 2">
            <a:extLst>
              <a:ext uri="{FF2B5EF4-FFF2-40B4-BE49-F238E27FC236}">
                <a16:creationId xmlns:a16="http://schemas.microsoft.com/office/drawing/2014/main" id="{950DA1B0-D565-F54C-81FF-A84B8706DFDE}"/>
              </a:ext>
            </a:extLst>
          </p:cNvPr>
          <p:cNvSpPr>
            <a:spLocks noGrp="1"/>
          </p:cNvSpPr>
          <p:nvPr>
            <p:ph sz="quarter" idx="11"/>
          </p:nvPr>
        </p:nvSpPr>
        <p:spPr>
          <a:xfrm>
            <a:off x="3537679" y="1455738"/>
            <a:ext cx="7519341" cy="1287462"/>
          </a:xfrm>
        </p:spPr>
        <p:txBody>
          <a:bodyPr>
            <a:normAutofit/>
          </a:bodyPr>
          <a:lstStyle/>
          <a:p>
            <a:pPr marL="0" indent="0">
              <a:buNone/>
            </a:pPr>
            <a:r>
              <a:rPr lang="de-DE" dirty="0"/>
              <a:t>Materialien zur Tutorenschulung </a:t>
            </a:r>
            <a:r>
              <a:rPr lang="de-DE" dirty="0" err="1"/>
              <a:t>by</a:t>
            </a:r>
            <a:r>
              <a:rPr lang="de-DE" dirty="0"/>
              <a:t> </a:t>
            </a:r>
            <a:r>
              <a:rPr lang="de-DE" dirty="0">
                <a:hlinkClick r:id="rId2"/>
              </a:rPr>
              <a:t>Projekt KETTI: Kompetenzentwicklung von Tutorinnen und Tutoren in der Informatik</a:t>
            </a:r>
            <a:r>
              <a:rPr lang="de-DE" dirty="0"/>
              <a:t> </a:t>
            </a:r>
            <a:r>
              <a:rPr lang="de-DE" dirty="0" err="1"/>
              <a:t>is</a:t>
            </a:r>
            <a:r>
              <a:rPr lang="de-DE" dirty="0"/>
              <a:t> </a:t>
            </a:r>
            <a:r>
              <a:rPr lang="de-DE" dirty="0" err="1"/>
              <a:t>licensed</a:t>
            </a:r>
            <a:r>
              <a:rPr lang="de-DE" dirty="0"/>
              <a:t> </a:t>
            </a:r>
            <a:r>
              <a:rPr lang="de-DE" dirty="0" err="1"/>
              <a:t>under</a:t>
            </a:r>
            <a:r>
              <a:rPr lang="de-DE" dirty="0"/>
              <a:t> a </a:t>
            </a:r>
            <a:r>
              <a:rPr lang="de-DE" dirty="0">
                <a:hlinkClick r:id="rId3"/>
              </a:rPr>
              <a:t>Creative Commons Attribution-ShareAlike 4.0 International License</a:t>
            </a:r>
            <a:r>
              <a:rPr lang="de-DE" dirty="0"/>
              <a:t>.</a:t>
            </a:r>
          </a:p>
        </p:txBody>
      </p:sp>
      <p:pic>
        <p:nvPicPr>
          <p:cNvPr id="1026" name="Picture 2" descr="Creative Commons License">
            <a:extLst>
              <a:ext uri="{FF2B5EF4-FFF2-40B4-BE49-F238E27FC236}">
                <a16:creationId xmlns:a16="http://schemas.microsoft.com/office/drawing/2014/main" id="{EEFCD78B-D93F-5943-A7BA-BD27BC7EEEC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8497" y="1505758"/>
            <a:ext cx="1352296" cy="476377"/>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43D0CDE6-83C2-6D4C-9848-73FA6EBFFDD7}"/>
              </a:ext>
            </a:extLst>
          </p:cNvPr>
          <p:cNvPicPr>
            <a:picLocks noChangeAspect="1"/>
          </p:cNvPicPr>
          <p:nvPr/>
        </p:nvPicPr>
        <p:blipFill>
          <a:blip r:embed="rId5"/>
          <a:stretch>
            <a:fillRect/>
          </a:stretch>
        </p:blipFill>
        <p:spPr>
          <a:xfrm>
            <a:off x="892160" y="2920818"/>
            <a:ext cx="2363192" cy="1677866"/>
          </a:xfrm>
          <a:prstGeom prst="rect">
            <a:avLst/>
          </a:prstGeom>
        </p:spPr>
      </p:pic>
      <p:sp>
        <p:nvSpPr>
          <p:cNvPr id="6" name="Content Placeholder 2">
            <a:extLst>
              <a:ext uri="{FF2B5EF4-FFF2-40B4-BE49-F238E27FC236}">
                <a16:creationId xmlns:a16="http://schemas.microsoft.com/office/drawing/2014/main" id="{FD419646-3543-494B-BCA2-0C8BADDCDAED}"/>
              </a:ext>
            </a:extLst>
          </p:cNvPr>
          <p:cNvSpPr txBox="1">
            <a:spLocks/>
          </p:cNvSpPr>
          <p:nvPr/>
        </p:nvSpPr>
        <p:spPr>
          <a:xfrm>
            <a:off x="3537678" y="2977099"/>
            <a:ext cx="7519341" cy="15616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DE" dirty="0"/>
              <a:t>Das Vorhaben wurde im Rahmen der Förderbekanntmachung “Begleitforschung zum Qualitätspakt Lehre” aus Mitteln des Bundesministeriums für Bildung und Forschung unter dem Förderkennzeichen 01PB14007A gefördert. Die Verantwortung für den Inhalt dieser Veröffentlichung liegt beim Autor.</a:t>
            </a:r>
          </a:p>
          <a:p>
            <a:pPr marL="0" indent="0">
              <a:buFont typeface="Arial" panose="020B0604020202020204" pitchFamily="34" charset="0"/>
              <a:buNone/>
            </a:pPr>
            <a:endParaRPr lang="de-DE" dirty="0"/>
          </a:p>
        </p:txBody>
      </p:sp>
    </p:spTree>
    <p:extLst>
      <p:ext uri="{BB962C8B-B14F-4D97-AF65-F5344CB8AC3E}">
        <p14:creationId xmlns:p14="http://schemas.microsoft.com/office/powerpoint/2010/main" val="2396543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Vorstellungsrunde</a:t>
            </a:r>
          </a:p>
        </p:txBody>
      </p:sp>
      <p:sp>
        <p:nvSpPr>
          <p:cNvPr id="4" name="Slide Number Placeholder 3">
            <a:extLst>
              <a:ext uri="{FF2B5EF4-FFF2-40B4-BE49-F238E27FC236}">
                <a16:creationId xmlns:a16="http://schemas.microsoft.com/office/drawing/2014/main" id="{9AC3832E-8F29-8C4B-92FC-70F7089D87AE}"/>
              </a:ext>
            </a:extLst>
          </p:cNvPr>
          <p:cNvSpPr>
            <a:spLocks noGrp="1"/>
          </p:cNvSpPr>
          <p:nvPr>
            <p:ph type="sldNum" sz="quarter" idx="11"/>
          </p:nvPr>
        </p:nvSpPr>
        <p:spPr/>
        <p:txBody>
          <a:bodyPr/>
          <a:lstStyle/>
          <a:p>
            <a:fld id="{726708A8-BD7C-4431-B90E-2C0CFD84E804}" type="slidenum">
              <a:rPr lang="de-DE" smtClean="0"/>
              <a:pPr/>
              <a:t>2</a:t>
            </a:fld>
            <a:endParaRPr lang="de-DE" dirty="0"/>
          </a:p>
        </p:txBody>
      </p:sp>
    </p:spTree>
    <p:extLst>
      <p:ext uri="{BB962C8B-B14F-4D97-AF65-F5344CB8AC3E}">
        <p14:creationId xmlns:p14="http://schemas.microsoft.com/office/powerpoint/2010/main" val="2591582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Vorerfahrungen und Einschätzung</a:t>
            </a:r>
          </a:p>
        </p:txBody>
      </p:sp>
      <p:sp>
        <p:nvSpPr>
          <p:cNvPr id="3" name="Slide Number Placeholder 2">
            <a:extLst>
              <a:ext uri="{FF2B5EF4-FFF2-40B4-BE49-F238E27FC236}">
                <a16:creationId xmlns:a16="http://schemas.microsoft.com/office/drawing/2014/main" id="{1A0CB6BC-1618-7E4B-86C8-BB19DD2E580F}"/>
              </a:ext>
            </a:extLst>
          </p:cNvPr>
          <p:cNvSpPr>
            <a:spLocks noGrp="1"/>
          </p:cNvSpPr>
          <p:nvPr>
            <p:ph type="sldNum" sz="quarter" idx="11"/>
          </p:nvPr>
        </p:nvSpPr>
        <p:spPr/>
        <p:txBody>
          <a:bodyPr/>
          <a:lstStyle/>
          <a:p>
            <a:fld id="{726708A8-BD7C-4431-B90E-2C0CFD84E804}" type="slidenum">
              <a:rPr lang="de-DE" smtClean="0"/>
              <a:pPr/>
              <a:t>3</a:t>
            </a:fld>
            <a:endParaRPr lang="de-DE" dirty="0"/>
          </a:p>
        </p:txBody>
      </p:sp>
    </p:spTree>
    <p:extLst>
      <p:ext uri="{BB962C8B-B14F-4D97-AF65-F5344CB8AC3E}">
        <p14:creationId xmlns:p14="http://schemas.microsoft.com/office/powerpoint/2010/main" val="3420718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Erwartungen</a:t>
            </a:r>
          </a:p>
        </p:txBody>
      </p:sp>
      <p:sp>
        <p:nvSpPr>
          <p:cNvPr id="6" name="Textfeld 5"/>
          <p:cNvSpPr txBox="1"/>
          <p:nvPr/>
        </p:nvSpPr>
        <p:spPr>
          <a:xfrm>
            <a:off x="3978442" y="2671010"/>
            <a:ext cx="4235116" cy="1015663"/>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de-DE" sz="2000" dirty="0"/>
              <a:t>Warum leite ich eine Übung?</a:t>
            </a:r>
          </a:p>
          <a:p>
            <a:pPr marL="285750" indent="-285750">
              <a:lnSpc>
                <a:spcPct val="150000"/>
              </a:lnSpc>
              <a:buFont typeface="Arial" panose="020B0604020202020204" pitchFamily="34" charset="0"/>
              <a:buChar char="•"/>
            </a:pPr>
            <a:r>
              <a:rPr lang="de-DE" sz="2000" dirty="0"/>
              <a:t>Was erwarte ich von diesem Kurs?</a:t>
            </a:r>
          </a:p>
        </p:txBody>
      </p:sp>
      <p:sp>
        <p:nvSpPr>
          <p:cNvPr id="3" name="Slide Number Placeholder 2">
            <a:extLst>
              <a:ext uri="{FF2B5EF4-FFF2-40B4-BE49-F238E27FC236}">
                <a16:creationId xmlns:a16="http://schemas.microsoft.com/office/drawing/2014/main" id="{F12444FF-4177-F84A-8BE7-6EFE841C15B6}"/>
              </a:ext>
            </a:extLst>
          </p:cNvPr>
          <p:cNvSpPr>
            <a:spLocks noGrp="1"/>
          </p:cNvSpPr>
          <p:nvPr>
            <p:ph type="sldNum" sz="quarter" idx="11"/>
          </p:nvPr>
        </p:nvSpPr>
        <p:spPr/>
        <p:txBody>
          <a:bodyPr/>
          <a:lstStyle/>
          <a:p>
            <a:fld id="{726708A8-BD7C-4431-B90E-2C0CFD84E804}" type="slidenum">
              <a:rPr lang="de-DE" smtClean="0"/>
              <a:pPr/>
              <a:t>4</a:t>
            </a:fld>
            <a:endParaRPr lang="de-DE" dirty="0"/>
          </a:p>
        </p:txBody>
      </p:sp>
    </p:spTree>
    <p:extLst>
      <p:ext uri="{BB962C8B-B14F-4D97-AF65-F5344CB8AC3E}">
        <p14:creationId xmlns:p14="http://schemas.microsoft.com/office/powerpoint/2010/main" val="564833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Perspektivenwechsel</a:t>
            </a:r>
          </a:p>
        </p:txBody>
      </p:sp>
      <p:sp>
        <p:nvSpPr>
          <p:cNvPr id="7" name="Textfeld 6"/>
          <p:cNvSpPr txBox="1"/>
          <p:nvPr/>
        </p:nvSpPr>
        <p:spPr>
          <a:xfrm>
            <a:off x="3491162" y="2869869"/>
            <a:ext cx="5209673" cy="1015663"/>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de-DE" sz="2000" dirty="0"/>
              <a:t>Was hat mir an Vorlesungen nicht gefallen?</a:t>
            </a:r>
          </a:p>
          <a:p>
            <a:pPr marL="285750" indent="-285750">
              <a:lnSpc>
                <a:spcPct val="150000"/>
              </a:lnSpc>
              <a:buFont typeface="Arial" panose="020B0604020202020204" pitchFamily="34" charset="0"/>
              <a:buChar char="•"/>
            </a:pPr>
            <a:r>
              <a:rPr lang="de-DE" sz="2000" dirty="0"/>
              <a:t>Was hat mir an Übungen nicht gefallen?</a:t>
            </a:r>
          </a:p>
        </p:txBody>
      </p:sp>
      <p:sp>
        <p:nvSpPr>
          <p:cNvPr id="3" name="Slide Number Placeholder 2">
            <a:extLst>
              <a:ext uri="{FF2B5EF4-FFF2-40B4-BE49-F238E27FC236}">
                <a16:creationId xmlns:a16="http://schemas.microsoft.com/office/drawing/2014/main" id="{B9F44091-7E87-3149-8972-1286C9E4ABC0}"/>
              </a:ext>
            </a:extLst>
          </p:cNvPr>
          <p:cNvSpPr>
            <a:spLocks noGrp="1"/>
          </p:cNvSpPr>
          <p:nvPr>
            <p:ph type="sldNum" sz="quarter" idx="11"/>
          </p:nvPr>
        </p:nvSpPr>
        <p:spPr/>
        <p:txBody>
          <a:bodyPr/>
          <a:lstStyle/>
          <a:p>
            <a:fld id="{726708A8-BD7C-4431-B90E-2C0CFD84E804}" type="slidenum">
              <a:rPr lang="de-DE" smtClean="0"/>
              <a:pPr/>
              <a:t>5</a:t>
            </a:fld>
            <a:endParaRPr lang="de-DE" dirty="0"/>
          </a:p>
        </p:txBody>
      </p:sp>
    </p:spTree>
    <p:extLst>
      <p:ext uri="{BB962C8B-B14F-4D97-AF65-F5344CB8AC3E}">
        <p14:creationId xmlns:p14="http://schemas.microsoft.com/office/powerpoint/2010/main" val="4187443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Ergebnissammlung und -sicherung</a:t>
            </a:r>
          </a:p>
        </p:txBody>
      </p:sp>
      <p:sp>
        <p:nvSpPr>
          <p:cNvPr id="3" name="Slide Number Placeholder 2">
            <a:extLst>
              <a:ext uri="{FF2B5EF4-FFF2-40B4-BE49-F238E27FC236}">
                <a16:creationId xmlns:a16="http://schemas.microsoft.com/office/drawing/2014/main" id="{3396C2DD-21F3-4F4C-935F-979B495E4A68}"/>
              </a:ext>
            </a:extLst>
          </p:cNvPr>
          <p:cNvSpPr>
            <a:spLocks noGrp="1"/>
          </p:cNvSpPr>
          <p:nvPr>
            <p:ph type="sldNum" sz="quarter" idx="11"/>
          </p:nvPr>
        </p:nvSpPr>
        <p:spPr/>
        <p:txBody>
          <a:bodyPr/>
          <a:lstStyle/>
          <a:p>
            <a:fld id="{726708A8-BD7C-4431-B90E-2C0CFD84E804}" type="slidenum">
              <a:rPr lang="de-DE" smtClean="0"/>
              <a:pPr/>
              <a:t>6</a:t>
            </a:fld>
            <a:endParaRPr lang="de-DE" dirty="0"/>
          </a:p>
        </p:txBody>
      </p:sp>
    </p:spTree>
    <p:extLst>
      <p:ext uri="{BB962C8B-B14F-4D97-AF65-F5344CB8AC3E}">
        <p14:creationId xmlns:p14="http://schemas.microsoft.com/office/powerpoint/2010/main" val="385961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Tutorien</a:t>
            </a:r>
          </a:p>
        </p:txBody>
      </p:sp>
      <p:sp>
        <p:nvSpPr>
          <p:cNvPr id="6" name="object 6"/>
          <p:cNvSpPr txBox="1"/>
          <p:nvPr/>
        </p:nvSpPr>
        <p:spPr>
          <a:xfrm>
            <a:off x="2016482" y="3147950"/>
            <a:ext cx="6258043" cy="1231106"/>
          </a:xfrm>
          <a:prstGeom prst="rect">
            <a:avLst/>
          </a:prstGeom>
        </p:spPr>
        <p:txBody>
          <a:bodyPr vert="horz" wrap="square" lIns="0" tIns="0" rIns="0" bIns="0" rtlCol="0">
            <a:spAutoFit/>
          </a:bodyPr>
          <a:lstStyle/>
          <a:p>
            <a:pPr marL="12700"/>
            <a:r>
              <a:rPr lang="de-DE" sz="2000" spc="-65" dirty="0">
                <a:cs typeface="Arial"/>
              </a:rPr>
              <a:t>Ein </a:t>
            </a:r>
            <a:r>
              <a:rPr lang="de-DE" sz="2000" spc="-30" dirty="0">
                <a:cs typeface="Arial"/>
              </a:rPr>
              <a:t>Tutorium </a:t>
            </a:r>
            <a:r>
              <a:rPr lang="de-DE" sz="2000" spc="50" dirty="0">
                <a:cs typeface="Arial"/>
              </a:rPr>
              <a:t>ist </a:t>
            </a:r>
            <a:r>
              <a:rPr lang="de-DE" sz="2000" dirty="0">
                <a:cs typeface="Arial"/>
              </a:rPr>
              <a:t>eine </a:t>
            </a:r>
            <a:r>
              <a:rPr lang="de-DE" sz="2000" spc="-400" dirty="0">
                <a:cs typeface="Arial"/>
              </a:rPr>
              <a:t> </a:t>
            </a:r>
            <a:r>
              <a:rPr lang="de-DE" sz="2000" spc="-20" dirty="0">
                <a:cs typeface="Arial"/>
              </a:rPr>
              <a:t>Lehrveranstaltung,</a:t>
            </a:r>
            <a:r>
              <a:rPr lang="de-DE" sz="2000" dirty="0">
                <a:cs typeface="Arial"/>
              </a:rPr>
              <a:t> </a:t>
            </a:r>
          </a:p>
          <a:p>
            <a:pPr marL="12700"/>
            <a:r>
              <a:rPr lang="de-DE" sz="2000" spc="35" dirty="0">
                <a:cs typeface="Arial"/>
              </a:rPr>
              <a:t>die </a:t>
            </a:r>
            <a:r>
              <a:rPr lang="de-DE" sz="2000" spc="-20" dirty="0">
                <a:cs typeface="Arial"/>
              </a:rPr>
              <a:t>von </a:t>
            </a:r>
            <a:r>
              <a:rPr lang="de-DE" sz="2000" spc="-35" dirty="0">
                <a:cs typeface="Arial"/>
              </a:rPr>
              <a:t>nicht-eigenständig </a:t>
            </a:r>
            <a:r>
              <a:rPr lang="de-DE" sz="2000" spc="-40" dirty="0">
                <a:cs typeface="Arial"/>
              </a:rPr>
              <a:t>Lehrenden </a:t>
            </a:r>
            <a:r>
              <a:rPr lang="de-DE" sz="2000" spc="-55" dirty="0">
                <a:cs typeface="Arial"/>
              </a:rPr>
              <a:t>durchgeführt </a:t>
            </a:r>
            <a:r>
              <a:rPr lang="de-DE" sz="2000" spc="25" dirty="0">
                <a:cs typeface="Arial"/>
              </a:rPr>
              <a:t>wird,  administrativ </a:t>
            </a:r>
            <a:r>
              <a:rPr lang="de-DE" sz="2000" spc="-5" dirty="0">
                <a:cs typeface="Arial"/>
              </a:rPr>
              <a:t>einer </a:t>
            </a:r>
            <a:r>
              <a:rPr lang="de-DE" sz="2000" spc="-20" dirty="0">
                <a:cs typeface="Arial"/>
              </a:rPr>
              <a:t>anderen Lehrveranstaltung </a:t>
            </a:r>
            <a:r>
              <a:rPr lang="de-DE" sz="2000" spc="-440" dirty="0">
                <a:cs typeface="Arial"/>
              </a:rPr>
              <a:t> </a:t>
            </a:r>
            <a:r>
              <a:rPr lang="de-DE" sz="2000" spc="-20" dirty="0">
                <a:cs typeface="Arial"/>
              </a:rPr>
              <a:t>zugeordnet  </a:t>
            </a:r>
            <a:r>
              <a:rPr lang="de-DE" sz="2000" spc="20" dirty="0">
                <a:cs typeface="Arial"/>
              </a:rPr>
              <a:t>und</a:t>
            </a:r>
            <a:r>
              <a:rPr lang="de-DE" sz="2000" spc="-120" dirty="0">
                <a:cs typeface="Arial"/>
              </a:rPr>
              <a:t> </a:t>
            </a:r>
            <a:r>
              <a:rPr lang="de-DE" sz="2000" spc="50" dirty="0">
                <a:cs typeface="Arial"/>
              </a:rPr>
              <a:t>inhaltlich</a:t>
            </a:r>
            <a:r>
              <a:rPr lang="de-DE" sz="2000" spc="-120" dirty="0">
                <a:cs typeface="Arial"/>
              </a:rPr>
              <a:t> </a:t>
            </a:r>
            <a:r>
              <a:rPr lang="de-DE" sz="2000" spc="-20" dirty="0">
                <a:cs typeface="Arial"/>
              </a:rPr>
              <a:t>von</a:t>
            </a:r>
            <a:r>
              <a:rPr lang="de-DE" sz="2000" spc="-120" dirty="0">
                <a:cs typeface="Arial"/>
              </a:rPr>
              <a:t> </a:t>
            </a:r>
            <a:r>
              <a:rPr lang="de-DE" sz="2000" spc="-5" dirty="0">
                <a:cs typeface="Arial"/>
              </a:rPr>
              <a:t>dieser</a:t>
            </a:r>
            <a:r>
              <a:rPr lang="de-DE" sz="2000" spc="-120" dirty="0">
                <a:cs typeface="Arial"/>
              </a:rPr>
              <a:t> </a:t>
            </a:r>
            <a:r>
              <a:rPr lang="de-DE" sz="2000" spc="-95" dirty="0">
                <a:cs typeface="Arial"/>
              </a:rPr>
              <a:t>abhängig</a:t>
            </a:r>
            <a:r>
              <a:rPr lang="de-DE" sz="2000" spc="-120" dirty="0">
                <a:cs typeface="Arial"/>
              </a:rPr>
              <a:t> </a:t>
            </a:r>
            <a:r>
              <a:rPr lang="de-DE" sz="2000" spc="45" dirty="0">
                <a:cs typeface="Arial"/>
              </a:rPr>
              <a:t>ist.</a:t>
            </a:r>
            <a:endParaRPr lang="de-DE" sz="2000" dirty="0">
              <a:cs typeface="Arial"/>
            </a:endParaRPr>
          </a:p>
        </p:txBody>
      </p:sp>
      <p:sp>
        <p:nvSpPr>
          <p:cNvPr id="3" name="Slide Number Placeholder 2">
            <a:extLst>
              <a:ext uri="{FF2B5EF4-FFF2-40B4-BE49-F238E27FC236}">
                <a16:creationId xmlns:a16="http://schemas.microsoft.com/office/drawing/2014/main" id="{1653A2F4-2DEE-FE4E-97D2-B8336BBDE94F}"/>
              </a:ext>
            </a:extLst>
          </p:cNvPr>
          <p:cNvSpPr>
            <a:spLocks noGrp="1"/>
          </p:cNvSpPr>
          <p:nvPr>
            <p:ph type="sldNum" sz="quarter" idx="11"/>
          </p:nvPr>
        </p:nvSpPr>
        <p:spPr/>
        <p:txBody>
          <a:bodyPr/>
          <a:lstStyle/>
          <a:p>
            <a:fld id="{726708A8-BD7C-4431-B90E-2C0CFD84E804}" type="slidenum">
              <a:rPr lang="de-DE" smtClean="0"/>
              <a:pPr/>
              <a:t>7</a:t>
            </a:fld>
            <a:endParaRPr lang="de-DE" dirty="0"/>
          </a:p>
        </p:txBody>
      </p:sp>
    </p:spTree>
    <p:extLst>
      <p:ext uri="{BB962C8B-B14F-4D97-AF65-F5344CB8AC3E}">
        <p14:creationId xmlns:p14="http://schemas.microsoft.com/office/powerpoint/2010/main" val="3466676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Tutorinnen und Tutoren</a:t>
            </a:r>
          </a:p>
        </p:txBody>
      </p:sp>
      <p:sp>
        <p:nvSpPr>
          <p:cNvPr id="6" name="Textfeld 5"/>
          <p:cNvSpPr txBox="1"/>
          <p:nvPr/>
        </p:nvSpPr>
        <p:spPr>
          <a:xfrm>
            <a:off x="1443789" y="2791326"/>
            <a:ext cx="5546558" cy="1477328"/>
          </a:xfrm>
          <a:prstGeom prst="rect">
            <a:avLst/>
          </a:prstGeom>
          <a:noFill/>
        </p:spPr>
        <p:txBody>
          <a:bodyPr wrap="square" rtlCol="0">
            <a:spAutoFit/>
          </a:bodyPr>
          <a:lstStyle/>
          <a:p>
            <a:r>
              <a:rPr lang="de-DE" dirty="0"/>
              <a:t>Tutoren sind Lehrende.</a:t>
            </a:r>
          </a:p>
          <a:p>
            <a:endParaRPr lang="de-DE" dirty="0"/>
          </a:p>
          <a:p>
            <a:r>
              <a:rPr lang="de-DE" dirty="0"/>
              <a:t>Sie arbeiten somit gemeinsam mit dem Dozenten daran,</a:t>
            </a:r>
          </a:p>
          <a:p>
            <a:r>
              <a:rPr lang="de-DE" dirty="0"/>
              <a:t>Den Studierenden zu helfen, die setzten Lernziele zu erreichen.</a:t>
            </a:r>
          </a:p>
        </p:txBody>
      </p:sp>
      <p:sp>
        <p:nvSpPr>
          <p:cNvPr id="3" name="Slide Number Placeholder 2">
            <a:extLst>
              <a:ext uri="{FF2B5EF4-FFF2-40B4-BE49-F238E27FC236}">
                <a16:creationId xmlns:a16="http://schemas.microsoft.com/office/drawing/2014/main" id="{C6D84B32-A758-6A40-A3A7-F1AD9F0751DC}"/>
              </a:ext>
            </a:extLst>
          </p:cNvPr>
          <p:cNvSpPr>
            <a:spLocks noGrp="1"/>
          </p:cNvSpPr>
          <p:nvPr>
            <p:ph type="sldNum" sz="quarter" idx="11"/>
          </p:nvPr>
        </p:nvSpPr>
        <p:spPr/>
        <p:txBody>
          <a:bodyPr/>
          <a:lstStyle/>
          <a:p>
            <a:fld id="{726708A8-BD7C-4431-B90E-2C0CFD84E804}" type="slidenum">
              <a:rPr lang="de-DE" smtClean="0"/>
              <a:pPr/>
              <a:t>8</a:t>
            </a:fld>
            <a:endParaRPr lang="de-DE" dirty="0"/>
          </a:p>
        </p:txBody>
      </p:sp>
    </p:spTree>
    <p:extLst>
      <p:ext uri="{BB962C8B-B14F-4D97-AF65-F5344CB8AC3E}">
        <p14:creationId xmlns:p14="http://schemas.microsoft.com/office/powerpoint/2010/main" val="890227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Critical </a:t>
            </a:r>
            <a:r>
              <a:rPr lang="de-DE" dirty="0" err="1"/>
              <a:t>Incidents</a:t>
            </a:r>
            <a:endParaRPr lang="de-DE" dirty="0"/>
          </a:p>
        </p:txBody>
      </p:sp>
      <p:sp>
        <p:nvSpPr>
          <p:cNvPr id="3" name="Slide Number Placeholder 2">
            <a:extLst>
              <a:ext uri="{FF2B5EF4-FFF2-40B4-BE49-F238E27FC236}">
                <a16:creationId xmlns:a16="http://schemas.microsoft.com/office/drawing/2014/main" id="{CF05969A-F0C0-3D49-AD72-F5CE922594B1}"/>
              </a:ext>
            </a:extLst>
          </p:cNvPr>
          <p:cNvSpPr>
            <a:spLocks noGrp="1"/>
          </p:cNvSpPr>
          <p:nvPr>
            <p:ph type="sldNum" sz="quarter" idx="11"/>
          </p:nvPr>
        </p:nvSpPr>
        <p:spPr/>
        <p:txBody>
          <a:bodyPr/>
          <a:lstStyle/>
          <a:p>
            <a:fld id="{726708A8-BD7C-4431-B90E-2C0CFD84E804}" type="slidenum">
              <a:rPr lang="de-DE" smtClean="0"/>
              <a:pPr/>
              <a:t>9</a:t>
            </a:fld>
            <a:endParaRPr lang="de-DE" dirty="0"/>
          </a:p>
        </p:txBody>
      </p:sp>
    </p:spTree>
    <p:extLst>
      <p:ext uri="{BB962C8B-B14F-4D97-AF65-F5344CB8AC3E}">
        <p14:creationId xmlns:p14="http://schemas.microsoft.com/office/powerpoint/2010/main" val="152528488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447</Words>
  <Application>Microsoft Macintosh PowerPoint</Application>
  <PresentationFormat>Widescreen</PresentationFormat>
  <Paragraphs>90</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Symbol</vt:lpstr>
      <vt:lpstr>Times New Roman</vt:lpstr>
      <vt:lpstr>Office</vt:lpstr>
      <vt:lpstr>Tutorenschulung Informatik Einleitung</vt:lpstr>
      <vt:lpstr>Vorstellungsrunde</vt:lpstr>
      <vt:lpstr>Vorerfahrungen und Einschätzung</vt:lpstr>
      <vt:lpstr>Erwartungen</vt:lpstr>
      <vt:lpstr>Perspektivenwechsel</vt:lpstr>
      <vt:lpstr>Ergebnissammlung und -sicherung</vt:lpstr>
      <vt:lpstr>Tutorien</vt:lpstr>
      <vt:lpstr>Tutorinnen und Tutoren</vt:lpstr>
      <vt:lpstr>Critical Incidents</vt:lpstr>
      <vt:lpstr>Ablaufplan – I</vt:lpstr>
      <vt:lpstr>Ablaufplan - II</vt:lpstr>
      <vt:lpstr>Teach like a Champion</vt:lpstr>
      <vt:lpstr>Ablaufplan - III</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Tutorenschulung Informatik Einleitung</dc:title>
  <dc:creator>Carstens, Franziska</dc:creator>
  <cp:lastModifiedBy>Jan Vahrenhold</cp:lastModifiedBy>
  <cp:revision>17</cp:revision>
  <dcterms:created xsi:type="dcterms:W3CDTF">2018-11-05T07:59:22Z</dcterms:created>
  <dcterms:modified xsi:type="dcterms:W3CDTF">2019-02-15T13:53:57Z</dcterms:modified>
</cp:coreProperties>
</file>